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sldIdLst>
    <p:sldId id="277" r:id="rId2"/>
    <p:sldId id="257" r:id="rId3"/>
    <p:sldId id="271" r:id="rId4"/>
    <p:sldId id="259" r:id="rId5"/>
    <p:sldId id="283" r:id="rId6"/>
    <p:sldId id="260" r:id="rId7"/>
    <p:sldId id="261" r:id="rId8"/>
    <p:sldId id="278" r:id="rId9"/>
    <p:sldId id="263" r:id="rId10"/>
    <p:sldId id="282" r:id="rId11"/>
    <p:sldId id="284" r:id="rId12"/>
    <p:sldId id="279" r:id="rId13"/>
    <p:sldId id="273" r:id="rId14"/>
    <p:sldId id="281" r:id="rId15"/>
    <p:sldId id="267" r:id="rId16"/>
    <p:sldId id="275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7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003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0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304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8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4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3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3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1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4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7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1752600"/>
            <a:ext cx="7543800" cy="2008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lang="en-US" sz="3600" b="1" spc="4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3600" b="1" spc="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en-US" sz="3600" b="1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b="1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</a:t>
            </a:r>
            <a:r>
              <a:rPr lang="en-US" sz="3600" b="1" spc="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3600" b="1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2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600" b="1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(EDA)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445" algn="ctr">
              <a:lnSpc>
                <a:spcPts val="6275"/>
              </a:lnSpc>
            </a:pPr>
            <a:r>
              <a:rPr lang="en-US" sz="3600" b="1" spc="-1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Priyanka </a:t>
            </a:r>
            <a:r>
              <a:rPr lang="en-US" sz="3600" b="1" spc="-1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Narode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1" y="624110"/>
            <a:ext cx="9752012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NAME_FAMILY_STATUS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71770"/>
            <a:ext cx="7010400" cy="42950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10285412" cy="4311022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lang="en-US"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2000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married</a:t>
            </a:r>
            <a:r>
              <a:rPr lang="en-US"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en-US"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applying</a:t>
            </a:r>
            <a:r>
              <a:rPr lang="en-US"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000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</a:t>
            </a: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000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en-US" sz="2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NAME_TYPE_SUITE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819400"/>
            <a:ext cx="6324600" cy="365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1624317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majority of customers are unaccompanied, with family being the next largest group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shows that most customers tend to be alone rather than in groups.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91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615"/>
          <a:stretch/>
        </p:blipFill>
        <p:spPr>
          <a:xfrm>
            <a:off x="2514600" y="1803277"/>
            <a:ext cx="6758940" cy="4343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7400" y="83820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360045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sz="2000" spc="-45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2000" spc="-35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en-US" sz="2000" spc="2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lang="en-US" sz="2000" spc="-9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2000" spc="-5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2000" spc="-5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likely</a:t>
            </a:r>
            <a:r>
              <a:rPr lang="en-US" sz="2000" spc="-5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000" spc="-35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US" sz="2000" spc="-45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000" spc="-5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00" spc="1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81000"/>
            <a:ext cx="9828213" cy="15240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80555"/>
              <a:tabLst>
                <a:tab pos="360045" algn="l"/>
              </a:tabLs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OCCUPATION_TYPE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10133012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FROM ANALYSIS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observed that there is sharp increase in </a:t>
            </a: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labours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category in payment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is showing clearly that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labourer’s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most applied applicants for loans</a:t>
            </a:r>
            <a:r>
              <a:rPr lang="en-US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860100"/>
            <a:ext cx="8915399" cy="38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CNT_FAM_MEMBERS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7800"/>
            <a:ext cx="10277319" cy="396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76600" y="57912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Applicants with 5 or more family members are clearly outliers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33400"/>
            <a:ext cx="7086599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spc="-10" dirty="0" smtClean="0"/>
              <a:t>CONCLUSI</a:t>
            </a:r>
            <a:r>
              <a:rPr lang="en-US" sz="4800" spc="-10" dirty="0" smtClean="0"/>
              <a:t>ON</a:t>
            </a:r>
            <a:endParaRPr sz="48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47800" y="2057400"/>
            <a:ext cx="10056812" cy="4597412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60045" algn="l"/>
              </a:tabLst>
            </a:pPr>
            <a:r>
              <a:rPr sz="2000" dirty="0">
                <a:solidFill>
                  <a:srgbClr val="B311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000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</a:t>
            </a:r>
            <a:r>
              <a:rPr sz="2000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Imbalanced</a:t>
            </a:r>
            <a:r>
              <a:rPr sz="2000" spc="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91.9%</a:t>
            </a:r>
            <a:r>
              <a:rPr sz="2000" spc="-11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sz="2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sz="20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Difficulties</a:t>
            </a:r>
            <a:r>
              <a:rPr sz="2000" spc="-1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8.1%</a:t>
            </a:r>
            <a:r>
              <a:rPr sz="2000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000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sz="2000" spc="-9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95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1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sz="2000" spc="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Difficulties.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60045" algn="l"/>
              </a:tabLst>
            </a:pPr>
            <a:r>
              <a:rPr sz="2000" dirty="0">
                <a:solidFill>
                  <a:srgbClr val="B311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Females</a:t>
            </a:r>
            <a:r>
              <a:rPr sz="2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0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chance</a:t>
            </a:r>
            <a:r>
              <a:rPr sz="2000" spc="-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applying</a:t>
            </a:r>
            <a:r>
              <a:rPr sz="2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60045" algn="l"/>
              </a:tabLst>
            </a:pPr>
            <a:r>
              <a:rPr sz="2000" dirty="0">
                <a:solidFill>
                  <a:srgbClr val="B311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</a:t>
            </a:r>
            <a:r>
              <a:rPr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sz="2000" spc="-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sz="2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loan</a:t>
            </a:r>
            <a:r>
              <a:rPr sz="2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000" spc="-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000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60045" algn="l"/>
              </a:tabLst>
            </a:pPr>
            <a:r>
              <a:rPr sz="2000" dirty="0">
                <a:solidFill>
                  <a:srgbClr val="B311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sz="2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sz="2000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sz="2000" spc="-9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000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sz="2000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likely</a:t>
            </a:r>
            <a:r>
              <a:rPr sz="2000" spc="-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sz="2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2000" dirty="0">
                <a:solidFill>
                  <a:srgbClr val="B311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married</a:t>
            </a:r>
            <a:r>
              <a:rPr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applying</a:t>
            </a:r>
            <a:r>
              <a:rPr sz="2000" spc="-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000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</a:t>
            </a:r>
            <a:r>
              <a:rPr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000" spc="-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sz="2000" spc="-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60045" algn="l"/>
              </a:tabLst>
            </a:pPr>
            <a:r>
              <a:rPr sz="2000" dirty="0">
                <a:solidFill>
                  <a:srgbClr val="B311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</a:t>
            </a:r>
            <a:r>
              <a:rPr sz="2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clients</a:t>
            </a:r>
            <a:r>
              <a:rPr sz="2000" spc="-8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000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House/Apartment.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2000" dirty="0">
                <a:solidFill>
                  <a:srgbClr val="B311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Laborers</a:t>
            </a:r>
            <a:r>
              <a:rPr sz="2000" spc="-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000" spc="-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sz="2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frequent</a:t>
            </a:r>
            <a:r>
              <a:rPr sz="2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of</a:t>
            </a:r>
            <a:r>
              <a:rPr sz="2000" spc="-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60045" algn="l"/>
              </a:tabLst>
            </a:pPr>
            <a:r>
              <a:rPr sz="2000" dirty="0">
                <a:solidFill>
                  <a:srgbClr val="B311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sz="2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-4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</a:t>
            </a:r>
            <a:r>
              <a:rPr sz="2000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sz="2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loan</a:t>
            </a:r>
            <a:r>
              <a:rPr sz="2000" spc="-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000" spc="-10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Unaccompanied</a:t>
            </a:r>
            <a:r>
              <a:rPr sz="2000" spc="-1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spc="-1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spcBef>
                <a:spcPts val="1015"/>
              </a:spcBef>
              <a:tabLst>
                <a:tab pos="360045" algn="l"/>
              </a:tabLst>
            </a:pPr>
            <a:r>
              <a:rPr 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Cnt_Fam_Members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Applicants with 5 or more family members are clearly outliers</a:t>
            </a: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60045" algn="l"/>
              </a:tabLst>
            </a:pPr>
            <a:endParaRPr sz="14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895012" cy="4463422"/>
          </a:xfrm>
        </p:spPr>
        <p:txBody>
          <a:bodyPr/>
          <a:lstStyle/>
          <a:p>
            <a:r>
              <a:rPr lang="en-US" spc="-35" dirty="0" smtClean="0">
                <a:solidFill>
                  <a:srgbClr val="0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6000" spc="-35" dirty="0" smtClean="0">
                <a:solidFill>
                  <a:srgbClr val="000000"/>
                </a:solidFill>
              </a:rPr>
              <a:t>                                                                                     THANKYOU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762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752731"/>
            <a:ext cx="10058400" cy="984629"/>
          </a:xfrm>
          <a:prstGeom prst="rect">
            <a:avLst/>
          </a:prstGeom>
        </p:spPr>
        <p:txBody>
          <a:bodyPr vert="horz" wrap="square" lIns="0" tIns="365506" rIns="0" bIns="0" rtlCol="0">
            <a:spAutoFit/>
          </a:bodyPr>
          <a:lstStyle/>
          <a:p>
            <a:pPr marL="2056764">
              <a:lnSpc>
                <a:spcPct val="100000"/>
              </a:lnSpc>
              <a:spcBef>
                <a:spcPts val="105"/>
              </a:spcBef>
            </a:pPr>
            <a:r>
              <a:rPr sz="4000" b="1"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3368" y="2911157"/>
            <a:ext cx="9806305" cy="1252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assignment</a:t>
            </a:r>
            <a:r>
              <a:rPr sz="1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aims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 idea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applying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EDA(exploratory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analysis)</a:t>
            </a:r>
            <a:r>
              <a:rPr sz="1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real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endParaRPr sz="1800" dirty="0">
              <a:latin typeface="Calibri"/>
              <a:cs typeface="Calibri"/>
            </a:endParaRPr>
          </a:p>
          <a:p>
            <a:pPr marL="36004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scenario.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60045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understanding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1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analytics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banking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financial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understand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endParaRPr sz="1800" dirty="0">
              <a:latin typeface="Calibri"/>
              <a:cs typeface="Calibri"/>
            </a:endParaRPr>
          </a:p>
          <a:p>
            <a:pPr marL="3600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minimize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risk</a:t>
            </a:r>
            <a:r>
              <a:rPr sz="1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losing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money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while</a:t>
            </a:r>
            <a:r>
              <a:rPr sz="1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lending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customers.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624110"/>
            <a:ext cx="9447212" cy="128089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Steps to Do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9982200" cy="4191000"/>
          </a:xfrm>
        </p:spPr>
        <p:txBody>
          <a:bodyPr>
            <a:noAutofit/>
          </a:bodyPr>
          <a:lstStyle/>
          <a:p>
            <a:pPr marL="360045" indent="-347345">
              <a:lnSpc>
                <a:spcPct val="100000"/>
              </a:lnSpc>
              <a:spcBef>
                <a:spcPts val="100"/>
              </a:spcBef>
              <a:buSzPct val="80555"/>
              <a:buFont typeface="Wingdings" panose="05000000000000000000" pitchFamily="2" charset="2"/>
              <a:buChar char="Ø"/>
              <a:tabLst>
                <a:tab pos="360045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UNDERSTANDING</a:t>
            </a:r>
          </a:p>
          <a:p>
            <a:pPr marL="360045" indent="-347345">
              <a:lnSpc>
                <a:spcPct val="100000"/>
              </a:lnSpc>
              <a:spcBef>
                <a:spcPts val="100"/>
              </a:spcBef>
              <a:buSzPct val="80555"/>
              <a:buFont typeface="Wingdings" panose="05000000000000000000" pitchFamily="2" charset="2"/>
              <a:buChar char="Ø"/>
              <a:tabLst>
                <a:tab pos="360045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UNDERSTANDING(APPLICATION DATA)</a:t>
            </a:r>
          </a:p>
          <a:p>
            <a:pPr marL="360045" indent="-347345">
              <a:lnSpc>
                <a:spcPct val="100000"/>
              </a:lnSpc>
              <a:spcBef>
                <a:spcPts val="100"/>
              </a:spcBef>
              <a:buSzPct val="80555"/>
              <a:buFont typeface="Wingdings" panose="05000000000000000000" pitchFamily="2" charset="2"/>
              <a:buChar char="Ø"/>
              <a:tabLst>
                <a:tab pos="360045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CLEANING: IDENTIFICATION OF MISSING VALUES AND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47345">
              <a:lnSpc>
                <a:spcPct val="100000"/>
              </a:lnSpc>
              <a:spcBef>
                <a:spcPts val="100"/>
              </a:spcBef>
              <a:buSzPct val="80555"/>
              <a:buFont typeface="Wingdings" panose="05000000000000000000" pitchFamily="2" charset="2"/>
              <a:buChar char="Ø"/>
              <a:tabLst>
                <a:tab pos="360045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IMBALANCE</a:t>
            </a:r>
          </a:p>
          <a:p>
            <a:pPr marL="360045" indent="-347345">
              <a:lnSpc>
                <a:spcPct val="100000"/>
              </a:lnSpc>
              <a:spcBef>
                <a:spcPts val="100"/>
              </a:spcBef>
              <a:buSzPct val="80555"/>
              <a:buFont typeface="Wingdings" panose="05000000000000000000" pitchFamily="2" charset="2"/>
              <a:buChar char="Ø"/>
              <a:tabLst>
                <a:tab pos="360045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SANITY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CHECKS (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checking negative and null values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47345">
              <a:lnSpc>
                <a:spcPct val="100000"/>
              </a:lnSpc>
              <a:spcBef>
                <a:spcPts val="100"/>
              </a:spcBef>
              <a:buSzPct val="80555"/>
              <a:buFont typeface="Wingdings" panose="05000000000000000000" pitchFamily="2" charset="2"/>
              <a:buChar char="Ø"/>
              <a:tabLst>
                <a:tab pos="360045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47345">
              <a:lnSpc>
                <a:spcPct val="100000"/>
              </a:lnSpc>
              <a:spcBef>
                <a:spcPts val="100"/>
              </a:spcBef>
              <a:buSzPct val="80555"/>
              <a:buFont typeface="Wingdings" panose="05000000000000000000" pitchFamily="2" charset="2"/>
              <a:buChar char="Ø"/>
              <a:tabLst>
                <a:tab pos="360045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</a:t>
            </a:r>
          </a:p>
          <a:p>
            <a:pPr marL="12700" indent="0">
              <a:lnSpc>
                <a:spcPct val="100000"/>
              </a:lnSpc>
              <a:spcBef>
                <a:spcPts val="100"/>
              </a:spcBef>
              <a:buSzPct val="80555"/>
              <a:buNone/>
              <a:tabLst>
                <a:tab pos="360045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640394"/>
            <a:ext cx="10058400" cy="1096966"/>
          </a:xfrm>
          <a:prstGeom prst="rect">
            <a:avLst/>
          </a:prstGeom>
        </p:spPr>
        <p:txBody>
          <a:bodyPr vert="horz" wrap="square" lIns="0" tIns="47675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Data</a:t>
            </a:r>
            <a:r>
              <a:rPr sz="4000" b="1" spc="-160" dirty="0"/>
              <a:t> </a:t>
            </a:r>
            <a:r>
              <a:rPr sz="4000" b="1" spc="-20" dirty="0"/>
              <a:t>Understanding</a:t>
            </a:r>
            <a:r>
              <a:rPr sz="4000" b="1" spc="-145" dirty="0"/>
              <a:t> </a:t>
            </a:r>
            <a:r>
              <a:rPr sz="4000" b="1" dirty="0"/>
              <a:t>(Application</a:t>
            </a:r>
            <a:r>
              <a:rPr sz="4000" b="1" spc="10" dirty="0"/>
              <a:t> </a:t>
            </a:r>
            <a:r>
              <a:rPr sz="4000" b="1" spc="-10" dirty="0"/>
              <a:t>Data)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2927" y="2525522"/>
            <a:ext cx="1047051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05"/>
              </a:spcBef>
              <a:buClr>
                <a:srgbClr val="B31166"/>
              </a:buClr>
              <a:buSzPct val="80555"/>
              <a:buFont typeface="Arial MT"/>
              <a:buChar char="•"/>
              <a:tabLst>
                <a:tab pos="3600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Shape,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Info,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D-Types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size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Describe of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pervious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25" dirty="0" smtClean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quick</a:t>
            </a:r>
            <a:r>
              <a:rPr sz="2000" spc="-4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understanding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(application data)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1" y="1563594"/>
            <a:ext cx="9434774" cy="45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280" y="802104"/>
            <a:ext cx="10058400" cy="935256"/>
          </a:xfrm>
          <a:prstGeom prst="rect">
            <a:avLst/>
          </a:prstGeom>
        </p:spPr>
        <p:txBody>
          <a:bodyPr vert="horz" wrap="square" lIns="0" tIns="316611" rIns="0" bIns="0" rtlCol="0">
            <a:spAutoFit/>
          </a:bodyPr>
          <a:lstStyle/>
          <a:p>
            <a:pPr marL="1833245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Data</a:t>
            </a:r>
            <a:r>
              <a:rPr sz="4000" b="1" spc="-90" dirty="0"/>
              <a:t> </a:t>
            </a:r>
            <a:r>
              <a:rPr sz="4000" b="1" spc="-10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523" y="4110291"/>
            <a:ext cx="8953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0" dirty="0">
                <a:solidFill>
                  <a:srgbClr val="B31166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1737360"/>
            <a:ext cx="9379585" cy="502265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1110"/>
              </a:spcBef>
              <a:buClr>
                <a:srgbClr val="B31166"/>
              </a:buClr>
              <a:buSzPct val="80555"/>
              <a:buFont typeface="Arial MT"/>
              <a:buChar char="•"/>
              <a:tabLst>
                <a:tab pos="3600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Identification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Treatment:</a:t>
            </a:r>
            <a:endParaRPr sz="20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015"/>
              </a:spcBef>
              <a:buClr>
                <a:srgbClr val="B31166"/>
              </a:buClr>
              <a:buSzPct val="80555"/>
              <a:buFont typeface="Arial MT"/>
              <a:buChar char="•"/>
              <a:tabLst>
                <a:tab pos="3600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percentage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40%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dropped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them.</a:t>
            </a:r>
            <a:endParaRPr sz="20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80555"/>
              <a:buFont typeface="Arial MT"/>
              <a:buChar char="•"/>
              <a:tabLst>
                <a:tab pos="3600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Remaining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imputed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mean/median/mode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required.</a:t>
            </a:r>
            <a:endParaRPr sz="2000" dirty="0">
              <a:latin typeface="Calibri"/>
              <a:cs typeface="Calibri"/>
            </a:endParaRPr>
          </a:p>
          <a:p>
            <a:pPr marL="360045" marR="2292350" indent="-347980">
              <a:lnSpc>
                <a:spcPct val="146900"/>
              </a:lnSpc>
              <a:buClr>
                <a:srgbClr val="B31166"/>
              </a:buClr>
              <a:buSzPct val="80555"/>
              <a:buFont typeface="Arial MT"/>
              <a:buChar char="•"/>
              <a:tabLst>
                <a:tab pos="12020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Outliers: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outliers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present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them. </a:t>
            </a:r>
            <a:r>
              <a:rPr sz="2000" dirty="0" smtClean="0">
                <a:solidFill>
                  <a:srgbClr val="404040"/>
                </a:solidFill>
                <a:latin typeface="Calibri"/>
                <a:cs typeface="Calibri"/>
              </a:rPr>
              <a:t>Depicted</a:t>
            </a:r>
            <a:r>
              <a:rPr sz="2000" spc="3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boxplot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named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015"/>
              </a:spcBef>
              <a:buClr>
                <a:srgbClr val="B31166"/>
              </a:buClr>
              <a:buSzPct val="80555"/>
              <a:buFont typeface="Arial MT"/>
              <a:buChar char="•"/>
              <a:tabLst>
                <a:tab pos="36004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AMT_ANNUITY</a:t>
            </a:r>
            <a:endParaRPr sz="20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015"/>
              </a:spcBef>
              <a:buClr>
                <a:srgbClr val="B31166"/>
              </a:buClr>
              <a:buSzPct val="80555"/>
              <a:buFont typeface="Arial MT"/>
              <a:buChar char="•"/>
              <a:tabLst>
                <a:tab pos="36004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AMT_GOODS_PRICE</a:t>
            </a:r>
            <a:endParaRPr sz="20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010"/>
              </a:spcBef>
              <a:buClr>
                <a:srgbClr val="B31166"/>
              </a:buClr>
              <a:buSzPct val="80555"/>
              <a:buFont typeface="Arial MT"/>
              <a:buChar char="•"/>
              <a:tabLst>
                <a:tab pos="36004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NAME_TYPE_SUITE</a:t>
            </a:r>
            <a:endParaRPr sz="2000" dirty="0"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015"/>
              </a:spcBef>
              <a:buClr>
                <a:srgbClr val="B31166"/>
              </a:buClr>
              <a:buSzPct val="80555"/>
              <a:buFont typeface="Arial MT"/>
              <a:buChar char="•"/>
              <a:tabLst>
                <a:tab pos="360045" algn="l"/>
              </a:tabLst>
            </a:pP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OCCUPATION_TYPE</a:t>
            </a:r>
            <a:endParaRPr lang="en-US" sz="2000" spc="-10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360045" indent="-347345">
              <a:lnSpc>
                <a:spcPct val="100000"/>
              </a:lnSpc>
              <a:spcBef>
                <a:spcPts val="1015"/>
              </a:spcBef>
              <a:buClr>
                <a:srgbClr val="B31166"/>
              </a:buClr>
              <a:buSzPct val="80555"/>
              <a:buFont typeface="Arial MT"/>
              <a:buChar char="•"/>
              <a:tabLst>
                <a:tab pos="360045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469880" cy="809452"/>
          </a:xfrm>
          <a:prstGeom prst="rect">
            <a:avLst/>
          </a:prstGeom>
        </p:spPr>
        <p:txBody>
          <a:bodyPr vert="horz" wrap="square" lIns="0" tIns="192024" rIns="0" bIns="0" rtlCol="0">
            <a:spAutoFit/>
          </a:bodyPr>
          <a:lstStyle/>
          <a:p>
            <a:pPr marL="1819275">
              <a:lnSpc>
                <a:spcPct val="100000"/>
              </a:lnSpc>
              <a:spcBef>
                <a:spcPts val="105"/>
              </a:spcBef>
            </a:pPr>
            <a:r>
              <a:rPr sz="4000" b="0" spc="-160" dirty="0">
                <a:latin typeface="Calibri"/>
                <a:cs typeface="Calibri"/>
              </a:rPr>
              <a:t>DATA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IMBALANCE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186" y="2057401"/>
            <a:ext cx="9779013" cy="643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60045" marR="5080" indent="-347980">
              <a:lnSpc>
                <a:spcPts val="2380"/>
              </a:lnSpc>
              <a:spcBef>
                <a:spcPts val="215"/>
              </a:spcBef>
              <a:buClr>
                <a:srgbClr val="B31166"/>
              </a:buClr>
              <a:buSzPct val="77500"/>
              <a:buFont typeface="Arial MT"/>
              <a:buChar char="•"/>
              <a:tabLst>
                <a:tab pos="360045" algn="l"/>
              </a:tabLst>
            </a:pPr>
            <a:r>
              <a:rPr sz="2000" spc="-10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W</a:t>
            </a:r>
            <a:r>
              <a:rPr dirty="0" smtClean="0"/>
              <a:t>e</a:t>
            </a:r>
            <a:r>
              <a:rPr sz="2000" spc="-3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observed</a:t>
            </a:r>
            <a:r>
              <a:rPr sz="20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highly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imbalanced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91.9%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0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Non- Payment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Difficulties(0)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8.1%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Payment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Difficulties(1</a:t>
            </a:r>
            <a:r>
              <a:rPr sz="2000" spc="-10" dirty="0" smtClean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1" y="3124200"/>
            <a:ext cx="5562599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Missing 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Doing analysis through the data observed some columns have negative </a:t>
            </a:r>
            <a:r>
              <a:rPr lang="en-US" dirty="0" smtClean="0"/>
              <a:t>values, Missing Values, Validate Data Type. </a:t>
            </a:r>
            <a:r>
              <a:rPr lang="en-US" dirty="0"/>
              <a:t>So to correct them we did sanity checks in these columns named </a:t>
            </a:r>
            <a:r>
              <a:rPr lang="en-US" dirty="0" smtClean="0"/>
              <a:t>as;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“DAYS_BIRTH",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"DAYS_EMPLOYED</a:t>
            </a:r>
            <a:r>
              <a:rPr lang="en-US" dirty="0" smtClean="0"/>
              <a:t>",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"DAYS_REGISTRATION",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"DAYS_ID_PUBLISH</a:t>
            </a:r>
            <a:r>
              <a:rPr lang="en-US" dirty="0" smtClean="0"/>
              <a:t>",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"DAYS_LAST_PHONE_CHANGE”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895013" cy="923022"/>
          </a:xfrm>
          <a:prstGeom prst="rect">
            <a:avLst/>
          </a:prstGeom>
        </p:spPr>
        <p:txBody>
          <a:bodyPr vert="horz" wrap="square" lIns="0" tIns="365455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Bivariate</a:t>
            </a:r>
            <a:r>
              <a:rPr spc="-12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524000"/>
            <a:ext cx="9677400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195" indent="-285750" algn="ctr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416559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say that most client are females, working, have secondary education and are married.</a:t>
            </a:r>
          </a:p>
          <a:p>
            <a:pPr marL="290195" indent="-285750" algn="ctr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416559" algn="l"/>
              </a:tabLst>
            </a:pP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We can say taking loan from the bank someone accompanied with them as well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977643"/>
            <a:ext cx="5991225" cy="3737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980</TotalTime>
  <Words>360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MT</vt:lpstr>
      <vt:lpstr>Calibri</vt:lpstr>
      <vt:lpstr>Century Gothic</vt:lpstr>
      <vt:lpstr>Lucida Sans Unicode</vt:lpstr>
      <vt:lpstr>Times New Roman</vt:lpstr>
      <vt:lpstr>Wingdings</vt:lpstr>
      <vt:lpstr>Wingdings 3</vt:lpstr>
      <vt:lpstr>Wisp</vt:lpstr>
      <vt:lpstr>PowerPoint Presentation</vt:lpstr>
      <vt:lpstr>INTRODUCTION</vt:lpstr>
      <vt:lpstr>Steps to Do</vt:lpstr>
      <vt:lpstr>Data Understanding (Application Data)</vt:lpstr>
      <vt:lpstr>Describe (application data) </vt:lpstr>
      <vt:lpstr>Data Cleaning</vt:lpstr>
      <vt:lpstr>DATA IMBALANCE</vt:lpstr>
      <vt:lpstr>Missing Values</vt:lpstr>
      <vt:lpstr>Bivariate Analysis</vt:lpstr>
      <vt:lpstr>NAME_FAMILY_STATUS</vt:lpstr>
      <vt:lpstr>NAME_TYPE_SUITE</vt:lpstr>
      <vt:lpstr>PowerPoint Presentation</vt:lpstr>
      <vt:lpstr>OCCUPATION_TYPE</vt:lpstr>
      <vt:lpstr>Analysis on CNT_FAM_MEMBERS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FOR CREDIT ANALYSIS USING (EDA) Kratika Jain</dc:title>
  <dc:creator>Priyanka</dc:creator>
  <cp:lastModifiedBy>Admin</cp:lastModifiedBy>
  <cp:revision>25</cp:revision>
  <dcterms:created xsi:type="dcterms:W3CDTF">2024-08-26T13:32:44Z</dcterms:created>
  <dcterms:modified xsi:type="dcterms:W3CDTF">2024-08-27T15:03:12Z</dcterms:modified>
</cp:coreProperties>
</file>