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73" r:id="rId11"/>
    <p:sldId id="272" r:id="rId12"/>
    <p:sldId id="269" r:id="rId13"/>
    <p:sldId id="263" r:id="rId14"/>
    <p:sldId id="264" r:id="rId15"/>
    <p:sldId id="275" r:id="rId16"/>
    <p:sldId id="265" r:id="rId17"/>
    <p:sldId id="268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80434" y="2861069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ea typeface="Calibri"/>
                <a:cs typeface="Calibri"/>
              </a:rPr>
              <a:t>STUDENT NAME            </a:t>
            </a:r>
            <a:r>
              <a:rPr lang="en-IN" sz="2400" dirty="0">
                <a:ea typeface="Calibri"/>
                <a:cs typeface="Calibri"/>
              </a:rPr>
              <a:t>:PRIYANKA R</a:t>
            </a:r>
          </a:p>
          <a:p>
            <a:r>
              <a:rPr lang="en-US" sz="2400" dirty="0">
                <a:ea typeface="Calibri"/>
                <a:cs typeface="Calibri"/>
              </a:rPr>
              <a:t>REGISTER NO                 :3122093</a:t>
            </a:r>
            <a:r>
              <a:rPr lang="en-IN" sz="2400" dirty="0">
                <a:ea typeface="Calibri"/>
                <a:cs typeface="Calibri"/>
              </a:rPr>
              <a:t>33</a:t>
            </a:r>
            <a:endParaRPr lang="en-US" dirty="0">
              <a:ea typeface="Calibri"/>
              <a:cs typeface="Calibri"/>
            </a:endParaRPr>
          </a:p>
          <a:p>
            <a:r>
              <a:rPr lang="en-US" sz="2400" dirty="0">
                <a:ea typeface="Calibri"/>
                <a:cs typeface="Calibri"/>
              </a:rPr>
              <a:t>NAAN MUDHALVAN ID :</a:t>
            </a: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asunm13533122093</a:t>
            </a:r>
            <a:r>
              <a:rPr lang="en-IN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33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ea typeface="Calibri"/>
                <a:cs typeface="Calibri"/>
              </a:rPr>
              <a:t>DEPARTMENT                :B.COM GENERAL</a:t>
            </a:r>
            <a:endParaRPr lang="en-US" dirty="0"/>
          </a:p>
          <a:p>
            <a:r>
              <a:rPr lang="en-US" sz="2400" dirty="0">
                <a:ea typeface="Calibri"/>
                <a:cs typeface="Calibri"/>
              </a:rPr>
              <a:t>COLLEGE                         :ANNA ADARSH COLLEGE FOR WOMEN</a:t>
            </a: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1687-849A-E1E5-76A6-FAFE56C60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537292-DD6D-84AD-B8CC-209A0C3E632B}"/>
              </a:ext>
            </a:extLst>
          </p:cNvPr>
          <p:cNvSpPr txBox="1"/>
          <p:nvPr/>
        </p:nvSpPr>
        <p:spPr>
          <a:xfrm>
            <a:off x="755332" y="1583641"/>
            <a:ext cx="71708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Title</a:t>
            </a:r>
            <a:r>
              <a:rPr lang="en-US" sz="2400" dirty="0"/>
              <a:t>: Graphs – Visualizing Data Insights </a:t>
            </a:r>
          </a:p>
          <a:p>
            <a:pPr algn="l"/>
            <a:r>
              <a:rPr lang="en-US" sz="2400" b="1" dirty="0"/>
              <a:t>Content</a:t>
            </a:r>
            <a:r>
              <a:rPr lang="en-US" sz="2400" dirty="0"/>
              <a:t>:</a:t>
            </a:r>
          </a:p>
          <a:p>
            <a:pPr algn="l"/>
            <a:r>
              <a:rPr lang="en-US" sz="2400" b="1" dirty="0"/>
              <a:t>Explanation</a:t>
            </a:r>
            <a:r>
              <a:rPr lang="en-US" sz="2400" dirty="0"/>
              <a:t>: Explore the importance of graphs in visualizing data to effectively communicate insights</a:t>
            </a:r>
          </a:p>
          <a:p>
            <a:pPr algn="l"/>
            <a:r>
              <a:rPr lang="en-US" sz="2400" b="1" dirty="0"/>
              <a:t>Types of Graphs</a:t>
            </a:r>
            <a:r>
              <a:rPr lang="en-US" sz="2400" dirty="0"/>
              <a:t>: </a:t>
            </a:r>
          </a:p>
          <a:p>
            <a:pPr algn="l"/>
            <a:r>
              <a:rPr lang="en-US" sz="2400" b="1" dirty="0"/>
              <a:t>Bar Chart</a:t>
            </a:r>
            <a:r>
              <a:rPr lang="en-US" sz="2400" dirty="0"/>
              <a:t>: Explain how a bar chart can illustrate performance levels across different departments</a:t>
            </a:r>
          </a:p>
          <a:p>
            <a:pPr algn="l"/>
            <a:r>
              <a:rPr lang="en-US" sz="2400" dirty="0"/>
              <a:t>Other Visuals: Reference other types of charts used, such as pie charts and line graphs</a:t>
            </a:r>
          </a:p>
          <a:p>
            <a:pPr algn="l"/>
            <a:r>
              <a:rPr lang="en-US" sz="2400" b="1" dirty="0"/>
              <a:t>Purpose</a:t>
            </a:r>
            <a:r>
              <a:rPr lang="en-US" sz="2400" dirty="0"/>
              <a:t>: Emphasize how these visualizations aid in understanding data distribution and identifying trends.</a:t>
            </a:r>
          </a:p>
        </p:txBody>
      </p:sp>
    </p:spTree>
    <p:extLst>
      <p:ext uri="{BB962C8B-B14F-4D97-AF65-F5344CB8AC3E}">
        <p14:creationId xmlns:p14="http://schemas.microsoft.com/office/powerpoint/2010/main" val="4059562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2CECB-A7F5-C96E-88D1-6820C4B1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E1AFDA-41A0-C7B0-0845-12600E6F314A}"/>
              </a:ext>
            </a:extLst>
          </p:cNvPr>
          <p:cNvSpPr txBox="1"/>
          <p:nvPr/>
        </p:nvSpPr>
        <p:spPr>
          <a:xfrm>
            <a:off x="587820" y="1380194"/>
            <a:ext cx="72831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Title</a:t>
            </a:r>
            <a:r>
              <a:rPr lang="en-US" sz="2400" dirty="0"/>
              <a:t>: Pivot Table – Analyzing Employee Performance </a:t>
            </a:r>
          </a:p>
          <a:p>
            <a:pPr algn="l"/>
            <a:r>
              <a:rPr lang="en-US" sz="2400" b="1"/>
              <a:t>Explanation</a:t>
            </a:r>
            <a:r>
              <a:rPr lang="en-US" sz="2400" dirty="0"/>
              <a:t>: Present the pivot table as a powerful tool for summarizing and analyzing employee performance data</a:t>
            </a:r>
          </a:p>
          <a:p>
            <a:pPr algn="l"/>
            <a:r>
              <a:rPr lang="en-US" sz="2400" b="1" dirty="0"/>
              <a:t>Steps</a:t>
            </a:r>
          </a:p>
          <a:p>
            <a:pPr algn="l"/>
            <a:r>
              <a:rPr lang="en-US" sz="2400" b="1" dirty="0"/>
              <a:t>Creating the Pivot Table:</a:t>
            </a:r>
            <a:r>
              <a:rPr lang="en-US" sz="2400" dirty="0"/>
              <a:t> Provide a concise overview of how to create a pivot table, including selecting fields and organizing the data</a:t>
            </a:r>
          </a:p>
          <a:p>
            <a:pPr algn="l"/>
            <a:r>
              <a:rPr lang="en-US" sz="2400" b="1" dirty="0"/>
              <a:t>Performance Metrics</a:t>
            </a:r>
            <a:r>
              <a:rPr lang="en-US" sz="2400" dirty="0"/>
              <a:t>: Describe the performance metrics summarized in the pivot table, such as average performance scores by department.</a:t>
            </a:r>
          </a:p>
          <a:p>
            <a:pPr algn="l"/>
            <a:r>
              <a:rPr lang="en-US" sz="2400" b="1" dirty="0"/>
              <a:t>Visual Example</a:t>
            </a:r>
            <a:r>
              <a:rPr lang="en-US" sz="2400" dirty="0"/>
              <a:t>: Include a screenshot of the pivot table or give a detailed description of its layout.</a:t>
            </a:r>
          </a:p>
        </p:txBody>
      </p:sp>
    </p:spTree>
    <p:extLst>
      <p:ext uri="{BB962C8B-B14F-4D97-AF65-F5344CB8AC3E}">
        <p14:creationId xmlns:p14="http://schemas.microsoft.com/office/powerpoint/2010/main" val="147912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C2132-8659-50D5-0F53-5646C94B7AA6}"/>
              </a:ext>
            </a:extLst>
          </p:cNvPr>
          <p:cNvSpPr txBox="1"/>
          <p:nvPr/>
        </p:nvSpPr>
        <p:spPr>
          <a:xfrm>
            <a:off x="755332" y="1824799"/>
            <a:ext cx="49906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EMPLOYEE=K</a:t>
            </a:r>
            <a:r>
              <a:rPr lang="en-IN" sz="2000" dirty="0"/>
              <a:t>AG</a:t>
            </a:r>
            <a:r>
              <a:rPr lang="en-US" sz="2000" dirty="0"/>
              <a:t>GLE</a:t>
            </a:r>
          </a:p>
          <a:p>
            <a:pPr algn="l"/>
            <a:r>
              <a:rPr lang="en-US" sz="2000" dirty="0"/>
              <a:t>26-FEATURES</a:t>
            </a:r>
          </a:p>
          <a:p>
            <a:pPr algn="l"/>
            <a:r>
              <a:rPr lang="en-US" sz="2000" dirty="0"/>
              <a:t>9-FEATURES</a:t>
            </a:r>
          </a:p>
          <a:p>
            <a:pPr algn="l"/>
            <a:r>
              <a:rPr lang="en-US" sz="2000" dirty="0"/>
              <a:t>EMPLOYEE ID-NUM</a:t>
            </a:r>
            <a:endParaRPr lang="en-IN" sz="2000" dirty="0"/>
          </a:p>
          <a:p>
            <a:pPr algn="l"/>
            <a:r>
              <a:rPr lang="en-US" sz="2000" dirty="0"/>
              <a:t>NAME-TEXT</a:t>
            </a:r>
          </a:p>
          <a:p>
            <a:pPr algn="l"/>
            <a:r>
              <a:rPr lang="en-US" sz="2000" dirty="0"/>
              <a:t>EMPLOYEE </a:t>
            </a:r>
            <a:r>
              <a:rPr lang="en-IN" sz="2000" dirty="0"/>
              <a:t>TYPE-TEXT</a:t>
            </a:r>
            <a:endParaRPr lang="en-US" sz="2000" dirty="0"/>
          </a:p>
          <a:p>
            <a:pPr algn="l"/>
            <a:r>
              <a:rPr lang="en-US" sz="2000" dirty="0"/>
              <a:t>PERFORMANCE </a:t>
            </a:r>
            <a:r>
              <a:rPr lang="en-IN" sz="2000" dirty="0"/>
              <a:t>SCORE-NUM</a:t>
            </a:r>
            <a:endParaRPr lang="en-US" sz="2000" dirty="0"/>
          </a:p>
          <a:p>
            <a:pPr algn="l"/>
            <a:r>
              <a:rPr lang="en-IN" sz="2000" dirty="0"/>
              <a:t>GENDER-MALE</a:t>
            </a:r>
            <a:r>
              <a:rPr lang="en-US" sz="2000" dirty="0"/>
              <a:t>,FEMALE </a:t>
            </a:r>
          </a:p>
          <a:p>
            <a:pPr algn="l"/>
            <a:r>
              <a:rPr lang="en-US" sz="2000" dirty="0"/>
              <a:t>EMPLOYEE RATING -NUM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lang="en-US" sz="4250" spc="20"/>
              <a:t>"</a:t>
            </a:r>
            <a:r>
              <a:rPr sz="4250" spc="10"/>
              <a:t>WOW</a:t>
            </a:r>
            <a:r>
              <a:rPr lang="en-US" sz="4250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7CB303-3306-76B1-E76B-A5C21CB4F35C}"/>
              </a:ext>
            </a:extLst>
          </p:cNvPr>
          <p:cNvSpPr txBox="1"/>
          <p:nvPr/>
        </p:nvSpPr>
        <p:spPr>
          <a:xfrm>
            <a:off x="2947240" y="2524045"/>
            <a:ext cx="406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/>
              <a:t>PERFORMANCE=IFS(Z8&gt;=5,”VERY HIGH”,Z8&gt;=4,”HIGH”,Z8&gt;=3,”MED”,TRUE,”LOW”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>
                <a:latin typeface="Trebuchet MS"/>
                <a:cs typeface="Trebuchet MS"/>
              </a:rPr>
              <a:t>M</a:t>
            </a:r>
            <a:r>
              <a:rPr sz="4800" b="1">
                <a:latin typeface="Trebuchet MS"/>
                <a:cs typeface="Trebuchet MS"/>
              </a:rPr>
              <a:t>O</a:t>
            </a:r>
            <a:r>
              <a:rPr sz="4800" b="1" spc="-15">
                <a:latin typeface="Trebuchet MS"/>
                <a:cs typeface="Trebuchet MS"/>
              </a:rPr>
              <a:t>D</a:t>
            </a:r>
            <a:r>
              <a:rPr sz="4800" b="1" spc="-35">
                <a:latin typeface="Trebuchet MS"/>
                <a:cs typeface="Trebuchet MS"/>
              </a:rPr>
              <a:t>E</a:t>
            </a:r>
            <a:r>
              <a:rPr sz="4800" b="1" spc="-30">
                <a:latin typeface="Trebuchet MS"/>
                <a:cs typeface="Trebuchet MS"/>
              </a:rPr>
              <a:t>LL</a:t>
            </a:r>
            <a:r>
              <a:rPr sz="4800" b="1" spc="-5">
                <a:latin typeface="Trebuchet MS"/>
                <a:cs typeface="Trebuchet MS"/>
              </a:rPr>
              <a:t>I</a:t>
            </a:r>
            <a:r>
              <a:rPr sz="4800" b="1" spc="30">
                <a:latin typeface="Trebuchet MS"/>
                <a:cs typeface="Trebuchet MS"/>
              </a:rPr>
              <a:t>N</a:t>
            </a:r>
            <a:r>
              <a:rPr sz="4800" b="1" spc="5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CA5236-DEE5-40A9-AC04-E3C8C706EDC7}"/>
              </a:ext>
            </a:extLst>
          </p:cNvPr>
          <p:cNvSpPr txBox="1"/>
          <p:nvPr/>
        </p:nvSpPr>
        <p:spPr>
          <a:xfrm>
            <a:off x="739775" y="1359053"/>
            <a:ext cx="73193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/>
              <a:t>1.</a:t>
            </a:r>
            <a:r>
              <a:rPr lang="en-US" sz="2400" b="1" dirty="0"/>
              <a:t>Data Collection</a:t>
            </a:r>
          </a:p>
          <a:p>
            <a:pPr algn="l"/>
            <a:r>
              <a:rPr lang="en-US" sz="2400" b="1" dirty="0"/>
              <a:t>a)</a:t>
            </a:r>
            <a:r>
              <a:rPr lang="en-US" sz="2400" dirty="0"/>
              <a:t>Downloaded from the </a:t>
            </a:r>
            <a:r>
              <a:rPr lang="en-US" sz="2400" dirty="0" err="1"/>
              <a:t>Edunet</a:t>
            </a:r>
            <a:r>
              <a:rPr lang="en-US" sz="2400" dirty="0"/>
              <a:t> Dashboard.</a:t>
            </a:r>
          </a:p>
          <a:p>
            <a:pPr algn="l"/>
            <a:r>
              <a:rPr lang="en-IN" sz="2400" b="1" dirty="0"/>
              <a:t>b)</a:t>
            </a:r>
            <a:r>
              <a:rPr lang="en-US" sz="2400" dirty="0"/>
              <a:t>Gathered the employee performance score</a:t>
            </a:r>
          </a:p>
          <a:p>
            <a:pPr algn="l"/>
            <a:endParaRPr lang="en-US" sz="2400" dirty="0"/>
          </a:p>
          <a:p>
            <a:pPr algn="l"/>
            <a:r>
              <a:rPr lang="en-US" sz="2400" b="1" dirty="0"/>
              <a:t>2.Feature Collection</a:t>
            </a:r>
            <a:r>
              <a:rPr lang="en-US" sz="2400" dirty="0"/>
              <a:t>:</a:t>
            </a:r>
          </a:p>
          <a:p>
            <a:pPr algn="l"/>
            <a:r>
              <a:rPr lang="en-US" sz="2400" b="1" dirty="0"/>
              <a:t>a</a:t>
            </a:r>
            <a:r>
              <a:rPr lang="en-US" sz="2400" dirty="0"/>
              <a:t>)Identified performance levels.</a:t>
            </a:r>
          </a:p>
          <a:p>
            <a:pPr algn="l"/>
            <a:r>
              <a:rPr lang="en-US" sz="2400" b="1" dirty="0"/>
              <a:t>b)</a:t>
            </a:r>
            <a:r>
              <a:rPr lang="en-US" sz="2400" dirty="0"/>
              <a:t>Removed blank columns.</a:t>
            </a:r>
          </a:p>
          <a:p>
            <a:pPr algn="l"/>
            <a:endParaRPr lang="en-US" sz="2400" dirty="0"/>
          </a:p>
          <a:p>
            <a:pPr algn="l"/>
            <a:r>
              <a:rPr lang="en-US" sz="2400" b="1" dirty="0"/>
              <a:t>3.Performance Levels</a:t>
            </a:r>
            <a:r>
              <a:rPr lang="en-US" sz="2400" dirty="0"/>
              <a:t>:</a:t>
            </a:r>
          </a:p>
          <a:p>
            <a:pPr algn="l"/>
            <a:r>
              <a:rPr lang="en-US" sz="2400" b="1" dirty="0"/>
              <a:t>a)</a:t>
            </a:r>
            <a:r>
              <a:rPr lang="en-US" sz="2400" dirty="0"/>
              <a:t>Determined performance scores using formulas.</a:t>
            </a:r>
          </a:p>
          <a:p>
            <a:pPr algn="l"/>
            <a:r>
              <a:rPr lang="en-US" sz="2400" b="1" dirty="0"/>
              <a:t>b)</a:t>
            </a:r>
            <a:r>
              <a:rPr lang="en-US" sz="2400" dirty="0"/>
              <a:t>Defined them using a pivot table.</a:t>
            </a:r>
          </a:p>
          <a:p>
            <a:pPr algn="l"/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A2192-743F-0E46-1E82-3A23307D5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83388" cy="1846659"/>
          </a:xfrm>
        </p:spPr>
        <p:txBody>
          <a:bodyPr/>
          <a:lstStyle/>
          <a:p>
            <a:pPr algn="l"/>
            <a:r>
              <a:rPr lang="en-US" sz="2400" b="1" dirty="0"/>
              <a:t>4.Summary</a:t>
            </a:r>
            <a:r>
              <a:rPr lang="en-US" sz="2400" dirty="0"/>
              <a:t>:</a:t>
            </a:r>
          </a:p>
          <a:p>
            <a:pPr algn="l"/>
            <a:r>
              <a:rPr lang="en-US" sz="2400" dirty="0"/>
              <a:t> </a:t>
            </a:r>
            <a:r>
              <a:rPr lang="en-US" sz="2400" b="1" dirty="0"/>
              <a:t>a)</a:t>
            </a:r>
            <a:r>
              <a:rPr lang="en-US" sz="2400" dirty="0"/>
              <a:t>Downloaded the employee dataset from the dashboard and deleted blank columns.</a:t>
            </a:r>
          </a:p>
          <a:p>
            <a:pPr algn="l"/>
            <a:r>
              <a:rPr lang="en-US" sz="2400" b="1" dirty="0"/>
              <a:t>b)</a:t>
            </a:r>
            <a:r>
              <a:rPr lang="en-US" sz="2400" dirty="0"/>
              <a:t>Created performance levels using formulas.</a:t>
            </a:r>
          </a:p>
          <a:p>
            <a:pPr algn="l"/>
            <a:r>
              <a:rPr lang="en-US" sz="2400" b="1" dirty="0"/>
              <a:t>c)</a:t>
            </a:r>
            <a:r>
              <a:rPr lang="en-US" sz="2400" dirty="0"/>
              <a:t>Defined them with a pivot table.</a:t>
            </a:r>
          </a:p>
        </p:txBody>
      </p:sp>
    </p:spTree>
    <p:extLst>
      <p:ext uri="{BB962C8B-B14F-4D97-AF65-F5344CB8AC3E}">
        <p14:creationId xmlns:p14="http://schemas.microsoft.com/office/powerpoint/2010/main" val="1717959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spc="-40"/>
              <a:t>E</a:t>
            </a:r>
            <a:r>
              <a:rPr spc="15"/>
              <a:t>S</a:t>
            </a:r>
            <a:r>
              <a:rPr spc="-30"/>
              <a:t>U</a:t>
            </a:r>
            <a:r>
              <a:rPr spc="-405"/>
              <a:t>L</a:t>
            </a:r>
            <a: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EADED-7E1F-0A50-1061-5227C5D6CCB5}"/>
              </a:ext>
            </a:extLst>
          </p:cNvPr>
          <p:cNvSpPr txBox="1"/>
          <p:nvPr/>
        </p:nvSpPr>
        <p:spPr>
          <a:xfrm>
            <a:off x="1973897" y="1855451"/>
            <a:ext cx="6074149" cy="4124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C56C20-6120-7312-8D5B-7A6C42399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71" y="1510029"/>
            <a:ext cx="7557547" cy="43782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E2FE1-23EF-0858-6EA1-11663C78B670}"/>
              </a:ext>
            </a:extLst>
          </p:cNvPr>
          <p:cNvSpPr txBox="1"/>
          <p:nvPr/>
        </p:nvSpPr>
        <p:spPr>
          <a:xfrm>
            <a:off x="755332" y="1443841"/>
            <a:ext cx="49888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
</a:t>
            </a:r>
            <a:r>
              <a:rPr lang="en-US" sz="2400" dirty="0"/>
              <a:t>The employee dataset, as analyzed by me using Excel, shows that the organization is performing well overall. While most employees exhibit good performance, a few need improvement. To help them develop, additional tasks can be assigned. This conclusion highlights the key findings from the dataset.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81122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8E072C-3C6D-E1C4-6E03-54F63638E176}"/>
              </a:ext>
            </a:extLst>
          </p:cNvPr>
          <p:cNvSpPr txBox="1"/>
          <p:nvPr/>
        </p:nvSpPr>
        <p:spPr>
          <a:xfrm>
            <a:off x="379366" y="1528524"/>
            <a:ext cx="631670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/>
              <a:t>Employee Performance Analyzer is designed to assess an employee’s current performance level. </a:t>
            </a:r>
            <a:endParaRPr lang="en-IN" sz="24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1" dirty="0"/>
              <a:t>It help the organisation to identify performance of various employee of various units.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/>
              <a:t>When an employee exhibits low performance, the tool aids in identifying areas of concern and provides strategies to boost motivation and improve productivity</a:t>
            </a:r>
            <a:r>
              <a:rPr lang="en-US" sz="2400" dirty="0"/>
              <a:t>.</a:t>
            </a:r>
            <a:endParaRPr lang="en-IN" sz="2400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IN" sz="4250" spc="5" dirty="0"/>
              <a:t>   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D23D1B-E2D5-3A6A-E069-262F02138B6F}"/>
              </a:ext>
            </a:extLst>
          </p:cNvPr>
          <p:cNvSpPr txBox="1"/>
          <p:nvPr/>
        </p:nvSpPr>
        <p:spPr>
          <a:xfrm>
            <a:off x="1341664" y="2133601"/>
            <a:ext cx="63141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The project entails utilizing Excel to assess employee performance data, with a focus on essential metrics such as productivity, efficiency, and goal attainment. </a:t>
            </a:r>
            <a:endParaRPr lang="en-IN" sz="2400" b="1" dirty="0"/>
          </a:p>
          <a:p>
            <a:pPr algn="l"/>
            <a:r>
              <a:rPr lang="en-US" sz="2400" b="1" dirty="0"/>
              <a:t>This analysis will be presented through a PowerPoint, showcasing trends, strengths, and areas needing improvement within the organization. </a:t>
            </a:r>
            <a:endParaRPr lang="en-IN" sz="2400" b="1" dirty="0"/>
          </a:p>
          <a:p>
            <a:pPr algn="l"/>
            <a:r>
              <a:rPr lang="en-US" sz="2400" b="1" dirty="0"/>
              <a:t>The final presentation will offer actionable recommendations for improving employee performance.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pic>
        <p:nvPicPr>
          <p:cNvPr id="7" name="Picture 6" descr="A diagram of company&amp;#39;s organization&#10;&#10;Description automatically generated">
            <a:extLst>
              <a:ext uri="{FF2B5EF4-FFF2-40B4-BE49-F238E27FC236}">
                <a16:creationId xmlns:a16="http://schemas.microsoft.com/office/drawing/2014/main" id="{8D368956-EC5D-04FD-985B-EA4EA3FFB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784476"/>
            <a:ext cx="6879771" cy="401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F1BA8A-D8C7-FD11-833F-EDC1EFDDF13B}"/>
              </a:ext>
            </a:extLst>
          </p:cNvPr>
          <p:cNvSpPr txBox="1"/>
          <p:nvPr/>
        </p:nvSpPr>
        <p:spPr>
          <a:xfrm>
            <a:off x="3028416" y="2341390"/>
            <a:ext cx="56948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Using</a:t>
            </a:r>
            <a:endParaRPr lang="en-IN" sz="2400" b="1" dirty="0"/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/>
              <a:t>Conditional formatting : Missing figure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/>
              <a:t>Filter: Remove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/>
              <a:t>Pivot: Summary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/>
              <a:t>Graph: Data Visualization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D93C-80CC-9A93-C3AB-C16A89C1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FORMATTING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E9BF0-8D42-9586-AD2A-C9041D7F337F}"/>
              </a:ext>
            </a:extLst>
          </p:cNvPr>
          <p:cNvSpPr txBox="1"/>
          <p:nvPr/>
        </p:nvSpPr>
        <p:spPr>
          <a:xfrm>
            <a:off x="755331" y="1457247"/>
            <a:ext cx="76177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Title</a:t>
            </a:r>
            <a:r>
              <a:rPr lang="en-US" sz="2400" dirty="0"/>
              <a:t>: Using Conditional Formatting to Detect Missing </a:t>
            </a:r>
            <a:r>
              <a:rPr lang="en-US" sz="2400" dirty="0" err="1"/>
              <a:t>DataContent</a:t>
            </a:r>
            <a:endParaRPr lang="en-US" sz="2400" dirty="0"/>
          </a:p>
          <a:p>
            <a:pPr algn="l"/>
            <a:r>
              <a:rPr lang="en-US" sz="2400" b="1" dirty="0"/>
              <a:t>Explanation</a:t>
            </a:r>
            <a:r>
              <a:rPr lang="en-US" sz="2400" dirty="0"/>
              <a:t>: Explain how conditional formatting can be applied to detect missing data within your dataset</a:t>
            </a:r>
          </a:p>
          <a:p>
            <a:pPr algn="l"/>
            <a:r>
              <a:rPr lang="en-US" sz="2400" b="1" dirty="0"/>
              <a:t>Example</a:t>
            </a:r>
            <a:r>
              <a:rPr lang="en-US" sz="2400" dirty="0"/>
              <a:t>: Provide a screenshot or describe how cells with missing values are highlighted  to quickly identify gaps in the data.</a:t>
            </a:r>
            <a:endParaRPr lang="en-IN" sz="2400" b="1" dirty="0"/>
          </a:p>
          <a:p>
            <a:pPr algn="l"/>
            <a:r>
              <a:rPr lang="en-US" sz="2400" b="1" dirty="0"/>
              <a:t>Purpose</a:t>
            </a:r>
            <a:r>
              <a:rPr lang="en-US" sz="2400" dirty="0"/>
              <a:t>: Highlight the significance of this step in maintaining data quality prior to conducting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368790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887E6-42CC-7BD0-B73C-35CAF9E4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A2FCA-56A6-1E8A-A5B7-CAF8B1E8660A}"/>
              </a:ext>
            </a:extLst>
          </p:cNvPr>
          <p:cNvSpPr txBox="1"/>
          <p:nvPr/>
        </p:nvSpPr>
        <p:spPr>
          <a:xfrm>
            <a:off x="525583" y="1520152"/>
            <a:ext cx="82956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Title</a:t>
            </a:r>
            <a:r>
              <a:rPr lang="en-US" sz="2400" dirty="0"/>
              <a:t>: Filtering – Eliminating Unnecessary Data
</a:t>
            </a:r>
            <a:r>
              <a:rPr lang="en-US" sz="2400" b="1" dirty="0"/>
              <a:t>Content</a:t>
            </a:r>
            <a:r>
              <a:rPr lang="en-US" sz="2400" dirty="0"/>
              <a:t>:
-</a:t>
            </a:r>
            <a:r>
              <a:rPr lang="en-US" sz="2400" b="1" dirty="0"/>
              <a:t>Explanation</a:t>
            </a:r>
            <a:r>
              <a:rPr lang="en-US" sz="2400" dirty="0"/>
              <a:t>: Describe the filtering process employed to clean the dataset, including the removal of rows with missing values or irrelevant columns.
- </a:t>
            </a:r>
            <a:r>
              <a:rPr lang="en-US" sz="2400" b="1" dirty="0"/>
              <a:t>Steps</a:t>
            </a:r>
            <a:r>
              <a:rPr lang="en-US" sz="2400" dirty="0"/>
              <a:t>:
  </a:t>
            </a:r>
            <a:r>
              <a:rPr lang="en-US" sz="2400" b="1" dirty="0"/>
              <a:t>Detail:</a:t>
            </a:r>
            <a:r>
              <a:rPr lang="en-US" sz="2400" dirty="0"/>
              <a:t> the criteria used for filtering, such as rows with null values in key columns.
  -</a:t>
            </a:r>
            <a:r>
              <a:rPr lang="en-US" sz="2400" b="1" dirty="0"/>
              <a:t>Tools</a:t>
            </a:r>
            <a:r>
              <a:rPr lang="en-US" sz="2400" dirty="0"/>
              <a:t>: Identify the tools or functions used for filtering, such as Excel’s filter function  method.
  -</a:t>
            </a:r>
            <a:r>
              <a:rPr lang="en-US" sz="2400" b="1" dirty="0" err="1"/>
              <a:t>Outcome</a:t>
            </a:r>
            <a:r>
              <a:rPr lang="en-US" sz="2400" dirty="0" err="1"/>
              <a:t>:Specify</a:t>
            </a:r>
            <a:r>
              <a:rPr lang="en-US" sz="2400" dirty="0"/>
              <a:t> the outcome of the filtering process, such as the number of rows or columns eliminated.</a:t>
            </a:r>
          </a:p>
        </p:txBody>
      </p:sp>
    </p:spTree>
    <p:extLst>
      <p:ext uri="{BB962C8B-B14F-4D97-AF65-F5344CB8AC3E}">
        <p14:creationId xmlns:p14="http://schemas.microsoft.com/office/powerpoint/2010/main" val="329139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Employee Data Analysis using Excel  </vt:lpstr>
      <vt:lpstr>PROJECT TITLE</vt:lpstr>
      <vt:lpstr>AGENDA</vt:lpstr>
      <vt:lpstr>PROBLEM STATEMENT</vt:lpstr>
      <vt:lpstr>PROJECT   OVERVIEW</vt:lpstr>
      <vt:lpstr>WHO ARE THE END USERS?</vt:lpstr>
      <vt:lpstr>OUR SOLUTION AND ITS VALUE PROPOSITION</vt:lpstr>
      <vt:lpstr>CONDITIONAL FORMATTING </vt:lpstr>
      <vt:lpstr>FILTERING</vt:lpstr>
      <vt:lpstr>GRAPH</vt:lpstr>
      <vt:lpstr>PIVOT TABLE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Priyanka Rajasekar</cp:lastModifiedBy>
  <cp:revision>8</cp:revision>
  <dcterms:created xsi:type="dcterms:W3CDTF">2024-03-29T15:07:22Z</dcterms:created>
  <dcterms:modified xsi:type="dcterms:W3CDTF">2024-08-30T10:28:02Z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