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26"/>
  </p:handoutMasterIdLst>
  <p:sldIdLst>
    <p:sldId id="289" r:id="rId5"/>
    <p:sldId id="290" r:id="rId6"/>
    <p:sldId id="304" r:id="rId7"/>
    <p:sldId id="312" r:id="rId8"/>
    <p:sldId id="313" r:id="rId9"/>
    <p:sldId id="302" r:id="rId10"/>
    <p:sldId id="319" r:id="rId11"/>
    <p:sldId id="301" r:id="rId12"/>
    <p:sldId id="293" r:id="rId13"/>
    <p:sldId id="306" r:id="rId14"/>
    <p:sldId id="308" r:id="rId15"/>
    <p:sldId id="309" r:id="rId16"/>
    <p:sldId id="310" r:id="rId17"/>
    <p:sldId id="311" r:id="rId18"/>
    <p:sldId id="318" r:id="rId19"/>
    <p:sldId id="314" r:id="rId20"/>
    <p:sldId id="315" r:id="rId21"/>
    <p:sldId id="316" r:id="rId22"/>
    <p:sldId id="317" r:id="rId23"/>
    <p:sldId id="258"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3725" autoAdjust="0"/>
  </p:normalViewPr>
  <p:slideViewPr>
    <p:cSldViewPr snapToGrid="0" showGuides="1">
      <p:cViewPr varScale="1">
        <p:scale>
          <a:sx n="91" d="100"/>
          <a:sy n="91" d="100"/>
        </p:scale>
        <p:origin x="322" y="62"/>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6" Type="http://schemas.openxmlformats.org/officeDocument/2006/relationships/image" Target="../media/image34.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ata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4.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6" Type="http://schemas.openxmlformats.org/officeDocument/2006/relationships/image" Target="../media/image34.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C0D4692-261D-4A3D-89CD-95E47C5204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603C250-D474-4B58-B9D5-0217FC64A8EA}">
      <dgm:prSet/>
      <dgm:spPr/>
      <dgm:t>
        <a:bodyPr/>
        <a:lstStyle/>
        <a:p>
          <a:pPr>
            <a:lnSpc>
              <a:spcPct val="100000"/>
            </a:lnSpc>
          </a:pPr>
          <a:r>
            <a:rPr lang="en-US"/>
            <a:t>Data Exploration.</a:t>
          </a:r>
        </a:p>
      </dgm:t>
    </dgm:pt>
    <dgm:pt modelId="{075D5197-D234-45BC-AE35-F53DECA0C756}" type="parTrans" cxnId="{1A47F4D5-11B3-4B24-8DBC-C653BB63095C}">
      <dgm:prSet/>
      <dgm:spPr/>
      <dgm:t>
        <a:bodyPr/>
        <a:lstStyle/>
        <a:p>
          <a:endParaRPr lang="en-US"/>
        </a:p>
      </dgm:t>
    </dgm:pt>
    <dgm:pt modelId="{C2E152DF-4DE4-4460-B1E8-9FC2B892DA33}" type="sibTrans" cxnId="{1A47F4D5-11B3-4B24-8DBC-C653BB63095C}">
      <dgm:prSet/>
      <dgm:spPr/>
      <dgm:t>
        <a:bodyPr/>
        <a:lstStyle/>
        <a:p>
          <a:endParaRPr lang="en-US"/>
        </a:p>
      </dgm:t>
    </dgm:pt>
    <dgm:pt modelId="{2A83F83C-DC4E-42B2-B49D-05752CBCB27A}">
      <dgm:prSet/>
      <dgm:spPr/>
      <dgm:t>
        <a:bodyPr/>
        <a:lstStyle/>
        <a:p>
          <a:pPr>
            <a:lnSpc>
              <a:spcPct val="100000"/>
            </a:lnSpc>
          </a:pPr>
          <a:r>
            <a:rPr lang="en-US"/>
            <a:t>Business case</a:t>
          </a:r>
        </a:p>
      </dgm:t>
    </dgm:pt>
    <dgm:pt modelId="{C763B826-6F0E-4CC3-A9DD-C19FA0089EBC}" type="parTrans" cxnId="{3671D297-59F4-4478-8199-70D4B59AB230}">
      <dgm:prSet/>
      <dgm:spPr/>
      <dgm:t>
        <a:bodyPr/>
        <a:lstStyle/>
        <a:p>
          <a:endParaRPr lang="en-US"/>
        </a:p>
      </dgm:t>
    </dgm:pt>
    <dgm:pt modelId="{04114C0B-2FC9-43F0-81E1-17AF39F8E864}" type="sibTrans" cxnId="{3671D297-59F4-4478-8199-70D4B59AB230}">
      <dgm:prSet/>
      <dgm:spPr/>
      <dgm:t>
        <a:bodyPr/>
        <a:lstStyle/>
        <a:p>
          <a:endParaRPr lang="en-US"/>
        </a:p>
      </dgm:t>
    </dgm:pt>
    <dgm:pt modelId="{7E25411F-96E0-44BD-9933-04FF0F5A7F79}">
      <dgm:prSet/>
      <dgm:spPr/>
      <dgm:t>
        <a:bodyPr/>
        <a:lstStyle/>
        <a:p>
          <a:pPr>
            <a:lnSpc>
              <a:spcPct val="100000"/>
            </a:lnSpc>
          </a:pPr>
          <a:r>
            <a:rPr lang="en-US"/>
            <a:t>High level Modeling.</a:t>
          </a:r>
        </a:p>
      </dgm:t>
    </dgm:pt>
    <dgm:pt modelId="{AB965AB2-2AE7-43E7-988F-E9C69E437EF1}" type="parTrans" cxnId="{6F53D610-25EA-4F16-8155-D67902E3204B}">
      <dgm:prSet/>
      <dgm:spPr/>
      <dgm:t>
        <a:bodyPr/>
        <a:lstStyle/>
        <a:p>
          <a:endParaRPr lang="en-US"/>
        </a:p>
      </dgm:t>
    </dgm:pt>
    <dgm:pt modelId="{38D2EB0E-DA2E-41A0-8957-FEF04152DC75}" type="sibTrans" cxnId="{6F53D610-25EA-4F16-8155-D67902E3204B}">
      <dgm:prSet/>
      <dgm:spPr/>
      <dgm:t>
        <a:bodyPr/>
        <a:lstStyle/>
        <a:p>
          <a:endParaRPr lang="en-US"/>
        </a:p>
      </dgm:t>
    </dgm:pt>
    <dgm:pt modelId="{7FC65208-C47B-4C1B-B97B-8B85BDA0940E}">
      <dgm:prSet/>
      <dgm:spPr/>
      <dgm:t>
        <a:bodyPr/>
        <a:lstStyle/>
        <a:p>
          <a:pPr>
            <a:lnSpc>
              <a:spcPct val="100000"/>
            </a:lnSpc>
          </a:pPr>
          <a:r>
            <a:rPr lang="en-US"/>
            <a:t>Detailed Dimension Modeling.</a:t>
          </a:r>
        </a:p>
      </dgm:t>
    </dgm:pt>
    <dgm:pt modelId="{31B2A5D2-7ED2-4607-B8EE-4DDF56F762E7}" type="parTrans" cxnId="{731D6996-AC99-46B8-991C-A38DD95182B1}">
      <dgm:prSet/>
      <dgm:spPr/>
      <dgm:t>
        <a:bodyPr/>
        <a:lstStyle/>
        <a:p>
          <a:endParaRPr lang="en-US"/>
        </a:p>
      </dgm:t>
    </dgm:pt>
    <dgm:pt modelId="{A4FE3AEB-AB2B-46EA-A70E-CBFC29586DA9}" type="sibTrans" cxnId="{731D6996-AC99-46B8-991C-A38DD95182B1}">
      <dgm:prSet/>
      <dgm:spPr/>
      <dgm:t>
        <a:bodyPr/>
        <a:lstStyle/>
        <a:p>
          <a:endParaRPr lang="en-US"/>
        </a:p>
      </dgm:t>
    </dgm:pt>
    <dgm:pt modelId="{7B4CF4CB-9B77-468D-9EC7-656E5D821658}">
      <dgm:prSet/>
      <dgm:spPr/>
      <dgm:t>
        <a:bodyPr/>
        <a:lstStyle/>
        <a:p>
          <a:pPr>
            <a:lnSpc>
              <a:spcPct val="100000"/>
            </a:lnSpc>
          </a:pPr>
          <a:r>
            <a:rPr lang="en-US"/>
            <a:t>ETL and examples of data pulled.</a:t>
          </a:r>
        </a:p>
      </dgm:t>
    </dgm:pt>
    <dgm:pt modelId="{63B07C7F-21BC-413B-9D2D-C94531BF3C17}" type="parTrans" cxnId="{620A9F27-4C28-416F-9012-36EB292EC502}">
      <dgm:prSet/>
      <dgm:spPr/>
      <dgm:t>
        <a:bodyPr/>
        <a:lstStyle/>
        <a:p>
          <a:endParaRPr lang="en-US"/>
        </a:p>
      </dgm:t>
    </dgm:pt>
    <dgm:pt modelId="{AF113568-B037-4ED9-9C26-BA1BFC50162B}" type="sibTrans" cxnId="{620A9F27-4C28-416F-9012-36EB292EC502}">
      <dgm:prSet/>
      <dgm:spPr/>
      <dgm:t>
        <a:bodyPr/>
        <a:lstStyle/>
        <a:p>
          <a:endParaRPr lang="en-US"/>
        </a:p>
      </dgm:t>
    </dgm:pt>
    <dgm:pt modelId="{21CE51AC-C698-485B-B951-75E825393C8D}">
      <dgm:prSet/>
      <dgm:spPr/>
      <dgm:t>
        <a:bodyPr/>
        <a:lstStyle/>
        <a:p>
          <a:pPr>
            <a:lnSpc>
              <a:spcPct val="100000"/>
            </a:lnSpc>
          </a:pPr>
          <a:r>
            <a:rPr lang="en-US"/>
            <a:t>Cube structure for better identification.</a:t>
          </a:r>
        </a:p>
      </dgm:t>
    </dgm:pt>
    <dgm:pt modelId="{6C456EE5-6560-415D-9A62-1F41B352D90F}" type="parTrans" cxnId="{566B4964-2864-4114-B0C3-CC5CFC4D1289}">
      <dgm:prSet/>
      <dgm:spPr/>
      <dgm:t>
        <a:bodyPr/>
        <a:lstStyle/>
        <a:p>
          <a:endParaRPr lang="en-US"/>
        </a:p>
      </dgm:t>
    </dgm:pt>
    <dgm:pt modelId="{517D67E7-4E8F-4B0E-8FD9-369AB99DB999}" type="sibTrans" cxnId="{566B4964-2864-4114-B0C3-CC5CFC4D1289}">
      <dgm:prSet/>
      <dgm:spPr/>
      <dgm:t>
        <a:bodyPr/>
        <a:lstStyle/>
        <a:p>
          <a:endParaRPr lang="en-US"/>
        </a:p>
      </dgm:t>
    </dgm:pt>
    <dgm:pt modelId="{BC4470D6-1499-4526-8A06-0E86933FE255}">
      <dgm:prSet/>
      <dgm:spPr/>
      <dgm:t>
        <a:bodyPr/>
        <a:lstStyle/>
        <a:p>
          <a:pPr>
            <a:lnSpc>
              <a:spcPct val="100000"/>
            </a:lnSpc>
          </a:pPr>
          <a:r>
            <a:rPr lang="en-US"/>
            <a:t>Descriptive Dashboard in Power BI with filters.</a:t>
          </a:r>
        </a:p>
      </dgm:t>
    </dgm:pt>
    <dgm:pt modelId="{0CCD19E2-02EF-41D8-844D-FA7C0ACEFCBF}" type="parTrans" cxnId="{947D507D-F69A-4CED-B8A1-DC3B79335753}">
      <dgm:prSet/>
      <dgm:spPr/>
      <dgm:t>
        <a:bodyPr/>
        <a:lstStyle/>
        <a:p>
          <a:endParaRPr lang="en-US"/>
        </a:p>
      </dgm:t>
    </dgm:pt>
    <dgm:pt modelId="{870166DE-BC2D-40D3-93C1-686B07886C01}" type="sibTrans" cxnId="{947D507D-F69A-4CED-B8A1-DC3B79335753}">
      <dgm:prSet/>
      <dgm:spPr/>
      <dgm:t>
        <a:bodyPr/>
        <a:lstStyle/>
        <a:p>
          <a:endParaRPr lang="en-US"/>
        </a:p>
      </dgm:t>
    </dgm:pt>
    <dgm:pt modelId="{FF213091-A5C9-4DA1-917D-9E3F805C4482}">
      <dgm:prSet/>
      <dgm:spPr/>
      <dgm:t>
        <a:bodyPr/>
        <a:lstStyle/>
        <a:p>
          <a:pPr>
            <a:lnSpc>
              <a:spcPct val="100000"/>
            </a:lnSpc>
          </a:pPr>
          <a:r>
            <a:rPr lang="en-US"/>
            <a:t>Insights.</a:t>
          </a:r>
        </a:p>
      </dgm:t>
    </dgm:pt>
    <dgm:pt modelId="{2394FEDC-A237-4F36-BB1E-DF7B3E67816E}" type="parTrans" cxnId="{9895A929-0F29-4F03-8D1D-AF5DCE72CECA}">
      <dgm:prSet/>
      <dgm:spPr/>
      <dgm:t>
        <a:bodyPr/>
        <a:lstStyle/>
        <a:p>
          <a:endParaRPr lang="en-US"/>
        </a:p>
      </dgm:t>
    </dgm:pt>
    <dgm:pt modelId="{1ED7AE5F-C0CA-4C4E-9690-A1BE44F2A802}" type="sibTrans" cxnId="{9895A929-0F29-4F03-8D1D-AF5DCE72CECA}">
      <dgm:prSet/>
      <dgm:spPr/>
      <dgm:t>
        <a:bodyPr/>
        <a:lstStyle/>
        <a:p>
          <a:endParaRPr lang="en-US"/>
        </a:p>
      </dgm:t>
    </dgm:pt>
    <dgm:pt modelId="{BC8AFF82-F186-4898-97FD-776C731325A4}" type="pres">
      <dgm:prSet presAssocID="{EC0D4692-261D-4A3D-89CD-95E47C520470}" presName="root" presStyleCnt="0">
        <dgm:presLayoutVars>
          <dgm:dir/>
          <dgm:resizeHandles val="exact"/>
        </dgm:presLayoutVars>
      </dgm:prSet>
      <dgm:spPr/>
    </dgm:pt>
    <dgm:pt modelId="{E0C2FD9C-FDFB-4C30-B759-F0B45476570C}" type="pres">
      <dgm:prSet presAssocID="{6603C250-D474-4B58-B9D5-0217FC64A8EA}" presName="compNode" presStyleCnt="0"/>
      <dgm:spPr/>
    </dgm:pt>
    <dgm:pt modelId="{6650830D-99D3-4836-A788-D4D5F0F5D08C}" type="pres">
      <dgm:prSet presAssocID="{6603C250-D474-4B58-B9D5-0217FC64A8E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FEBE5CC3-ABF7-4B63-9343-79813557E47D}" type="pres">
      <dgm:prSet presAssocID="{6603C250-D474-4B58-B9D5-0217FC64A8EA}" presName="spaceRect" presStyleCnt="0"/>
      <dgm:spPr/>
    </dgm:pt>
    <dgm:pt modelId="{6433E9ED-5B60-49C8-A290-0FB0908E4C13}" type="pres">
      <dgm:prSet presAssocID="{6603C250-D474-4B58-B9D5-0217FC64A8EA}" presName="textRect" presStyleLbl="revTx" presStyleIdx="0" presStyleCnt="8">
        <dgm:presLayoutVars>
          <dgm:chMax val="1"/>
          <dgm:chPref val="1"/>
        </dgm:presLayoutVars>
      </dgm:prSet>
      <dgm:spPr/>
    </dgm:pt>
    <dgm:pt modelId="{4BF9926B-7989-47D2-8E93-366CACBFD5AF}" type="pres">
      <dgm:prSet presAssocID="{C2E152DF-4DE4-4460-B1E8-9FC2B892DA33}" presName="sibTrans" presStyleCnt="0"/>
      <dgm:spPr/>
    </dgm:pt>
    <dgm:pt modelId="{5798C5CA-8F4A-4F28-AA33-40127922DB05}" type="pres">
      <dgm:prSet presAssocID="{2A83F83C-DC4E-42B2-B49D-05752CBCB27A}" presName="compNode" presStyleCnt="0"/>
      <dgm:spPr/>
    </dgm:pt>
    <dgm:pt modelId="{8CCD081E-AD0C-41A4-9C68-0475A3225FF9}" type="pres">
      <dgm:prSet presAssocID="{2A83F83C-DC4E-42B2-B49D-05752CBCB27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E83FE2EA-9EF7-427F-B230-33719E39D31F}" type="pres">
      <dgm:prSet presAssocID="{2A83F83C-DC4E-42B2-B49D-05752CBCB27A}" presName="spaceRect" presStyleCnt="0"/>
      <dgm:spPr/>
    </dgm:pt>
    <dgm:pt modelId="{2A91A876-9FF3-4AB6-B75D-BB169E5F9693}" type="pres">
      <dgm:prSet presAssocID="{2A83F83C-DC4E-42B2-B49D-05752CBCB27A}" presName="textRect" presStyleLbl="revTx" presStyleIdx="1" presStyleCnt="8">
        <dgm:presLayoutVars>
          <dgm:chMax val="1"/>
          <dgm:chPref val="1"/>
        </dgm:presLayoutVars>
      </dgm:prSet>
      <dgm:spPr/>
    </dgm:pt>
    <dgm:pt modelId="{5E265D13-0539-42FE-9F42-EEF48B31FF54}" type="pres">
      <dgm:prSet presAssocID="{04114C0B-2FC9-43F0-81E1-17AF39F8E864}" presName="sibTrans" presStyleCnt="0"/>
      <dgm:spPr/>
    </dgm:pt>
    <dgm:pt modelId="{F1D31005-2A70-4A49-829C-2E240EB04E4B}" type="pres">
      <dgm:prSet presAssocID="{7E25411F-96E0-44BD-9933-04FF0F5A7F79}" presName="compNode" presStyleCnt="0"/>
      <dgm:spPr/>
    </dgm:pt>
    <dgm:pt modelId="{BEA3C262-4339-4229-B0AA-2474C9242BE2}" type="pres">
      <dgm:prSet presAssocID="{7E25411F-96E0-44BD-9933-04FF0F5A7F7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4EC8CECC-22FB-41BD-99E2-7301EB3DD5CA}" type="pres">
      <dgm:prSet presAssocID="{7E25411F-96E0-44BD-9933-04FF0F5A7F79}" presName="spaceRect" presStyleCnt="0"/>
      <dgm:spPr/>
    </dgm:pt>
    <dgm:pt modelId="{19F23AA2-41AE-470E-BF7E-E522D201A8BF}" type="pres">
      <dgm:prSet presAssocID="{7E25411F-96E0-44BD-9933-04FF0F5A7F79}" presName="textRect" presStyleLbl="revTx" presStyleIdx="2" presStyleCnt="8">
        <dgm:presLayoutVars>
          <dgm:chMax val="1"/>
          <dgm:chPref val="1"/>
        </dgm:presLayoutVars>
      </dgm:prSet>
      <dgm:spPr/>
    </dgm:pt>
    <dgm:pt modelId="{FEAC5E76-796D-4478-9B0A-C2F0BD8DBF2A}" type="pres">
      <dgm:prSet presAssocID="{38D2EB0E-DA2E-41A0-8957-FEF04152DC75}" presName="sibTrans" presStyleCnt="0"/>
      <dgm:spPr/>
    </dgm:pt>
    <dgm:pt modelId="{3A24FF96-0B71-4A1B-9261-29C13874F64A}" type="pres">
      <dgm:prSet presAssocID="{7FC65208-C47B-4C1B-B97B-8B85BDA0940E}" presName="compNode" presStyleCnt="0"/>
      <dgm:spPr/>
    </dgm:pt>
    <dgm:pt modelId="{629B825E-334C-4E16-94FF-88D32801DF6D}" type="pres">
      <dgm:prSet presAssocID="{7FC65208-C47B-4C1B-B97B-8B85BDA0940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27EF1E65-A138-4B17-B186-B782E18BD2A9}" type="pres">
      <dgm:prSet presAssocID="{7FC65208-C47B-4C1B-B97B-8B85BDA0940E}" presName="spaceRect" presStyleCnt="0"/>
      <dgm:spPr/>
    </dgm:pt>
    <dgm:pt modelId="{D0166A97-C4D1-4721-BF42-0964B74F10AB}" type="pres">
      <dgm:prSet presAssocID="{7FC65208-C47B-4C1B-B97B-8B85BDA0940E}" presName="textRect" presStyleLbl="revTx" presStyleIdx="3" presStyleCnt="8">
        <dgm:presLayoutVars>
          <dgm:chMax val="1"/>
          <dgm:chPref val="1"/>
        </dgm:presLayoutVars>
      </dgm:prSet>
      <dgm:spPr/>
    </dgm:pt>
    <dgm:pt modelId="{DB24E9BF-7E50-4FAE-96CD-4B27A5FD86D7}" type="pres">
      <dgm:prSet presAssocID="{A4FE3AEB-AB2B-46EA-A70E-CBFC29586DA9}" presName="sibTrans" presStyleCnt="0"/>
      <dgm:spPr/>
    </dgm:pt>
    <dgm:pt modelId="{62B3F81D-732B-4893-A866-2890FFB9F798}" type="pres">
      <dgm:prSet presAssocID="{7B4CF4CB-9B77-468D-9EC7-656E5D821658}" presName="compNode" presStyleCnt="0"/>
      <dgm:spPr/>
    </dgm:pt>
    <dgm:pt modelId="{5AC50381-7ACD-4122-AAF5-6E0CF62BE0E8}" type="pres">
      <dgm:prSet presAssocID="{7B4CF4CB-9B77-468D-9EC7-656E5D821658}"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B2E82300-A207-4A2E-8B1B-8EC81D70550F}" type="pres">
      <dgm:prSet presAssocID="{7B4CF4CB-9B77-468D-9EC7-656E5D821658}" presName="spaceRect" presStyleCnt="0"/>
      <dgm:spPr/>
    </dgm:pt>
    <dgm:pt modelId="{A2BADE7E-7632-4697-9590-D3465A0C8868}" type="pres">
      <dgm:prSet presAssocID="{7B4CF4CB-9B77-468D-9EC7-656E5D821658}" presName="textRect" presStyleLbl="revTx" presStyleIdx="4" presStyleCnt="8">
        <dgm:presLayoutVars>
          <dgm:chMax val="1"/>
          <dgm:chPref val="1"/>
        </dgm:presLayoutVars>
      </dgm:prSet>
      <dgm:spPr/>
    </dgm:pt>
    <dgm:pt modelId="{CD7B09F7-FCD7-4E12-AECA-C2E64DB06FC3}" type="pres">
      <dgm:prSet presAssocID="{AF113568-B037-4ED9-9C26-BA1BFC50162B}" presName="sibTrans" presStyleCnt="0"/>
      <dgm:spPr/>
    </dgm:pt>
    <dgm:pt modelId="{4EF7AB5D-D155-4F8A-91AD-F265E755DFE1}" type="pres">
      <dgm:prSet presAssocID="{21CE51AC-C698-485B-B951-75E825393C8D}" presName="compNode" presStyleCnt="0"/>
      <dgm:spPr/>
    </dgm:pt>
    <dgm:pt modelId="{B7113993-1CE6-4A4A-B097-F38A46970B56}" type="pres">
      <dgm:prSet presAssocID="{21CE51AC-C698-485B-B951-75E825393C8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uzzle"/>
        </a:ext>
      </dgm:extLst>
    </dgm:pt>
    <dgm:pt modelId="{E4F79C3F-88B1-49EA-B83D-A0FE57F8199C}" type="pres">
      <dgm:prSet presAssocID="{21CE51AC-C698-485B-B951-75E825393C8D}" presName="spaceRect" presStyleCnt="0"/>
      <dgm:spPr/>
    </dgm:pt>
    <dgm:pt modelId="{FE7B8C35-E29F-4661-A443-7FE84B76B2D9}" type="pres">
      <dgm:prSet presAssocID="{21CE51AC-C698-485B-B951-75E825393C8D}" presName="textRect" presStyleLbl="revTx" presStyleIdx="5" presStyleCnt="8">
        <dgm:presLayoutVars>
          <dgm:chMax val="1"/>
          <dgm:chPref val="1"/>
        </dgm:presLayoutVars>
      </dgm:prSet>
      <dgm:spPr/>
    </dgm:pt>
    <dgm:pt modelId="{4CCAD3E9-35EE-4F71-8F34-A4D95B9BE96C}" type="pres">
      <dgm:prSet presAssocID="{517D67E7-4E8F-4B0E-8FD9-369AB99DB999}" presName="sibTrans" presStyleCnt="0"/>
      <dgm:spPr/>
    </dgm:pt>
    <dgm:pt modelId="{BE3D75AC-A651-46EF-A3D9-58FD2ACF1468}" type="pres">
      <dgm:prSet presAssocID="{BC4470D6-1499-4526-8A06-0E86933FE255}" presName="compNode" presStyleCnt="0"/>
      <dgm:spPr/>
    </dgm:pt>
    <dgm:pt modelId="{6D5143F5-C02D-484D-A3D4-04D5D33A65D5}" type="pres">
      <dgm:prSet presAssocID="{BC4470D6-1499-4526-8A06-0E86933FE25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ilter"/>
        </a:ext>
      </dgm:extLst>
    </dgm:pt>
    <dgm:pt modelId="{2DDB9228-A762-4D8D-AB61-D7B19AE27EE0}" type="pres">
      <dgm:prSet presAssocID="{BC4470D6-1499-4526-8A06-0E86933FE255}" presName="spaceRect" presStyleCnt="0"/>
      <dgm:spPr/>
    </dgm:pt>
    <dgm:pt modelId="{A9C45F18-F576-4F87-8428-5CA536917817}" type="pres">
      <dgm:prSet presAssocID="{BC4470D6-1499-4526-8A06-0E86933FE255}" presName="textRect" presStyleLbl="revTx" presStyleIdx="6" presStyleCnt="8">
        <dgm:presLayoutVars>
          <dgm:chMax val="1"/>
          <dgm:chPref val="1"/>
        </dgm:presLayoutVars>
      </dgm:prSet>
      <dgm:spPr/>
    </dgm:pt>
    <dgm:pt modelId="{4259540E-32B8-449C-BC50-AEB0E8022671}" type="pres">
      <dgm:prSet presAssocID="{870166DE-BC2D-40D3-93C1-686B07886C01}" presName="sibTrans" presStyleCnt="0"/>
      <dgm:spPr/>
    </dgm:pt>
    <dgm:pt modelId="{3D69189E-E775-41C3-B516-A36314FAFA82}" type="pres">
      <dgm:prSet presAssocID="{FF213091-A5C9-4DA1-917D-9E3F805C4482}" presName="compNode" presStyleCnt="0"/>
      <dgm:spPr/>
    </dgm:pt>
    <dgm:pt modelId="{0549F308-12B7-4426-AB50-1215D7D59B60}" type="pres">
      <dgm:prSet presAssocID="{FF213091-A5C9-4DA1-917D-9E3F805C448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Lightbulb"/>
        </a:ext>
      </dgm:extLst>
    </dgm:pt>
    <dgm:pt modelId="{0110FB48-69E3-493B-AA06-35DE78C56894}" type="pres">
      <dgm:prSet presAssocID="{FF213091-A5C9-4DA1-917D-9E3F805C4482}" presName="spaceRect" presStyleCnt="0"/>
      <dgm:spPr/>
    </dgm:pt>
    <dgm:pt modelId="{4E9BE632-5EB2-4F28-971D-96217414E327}" type="pres">
      <dgm:prSet presAssocID="{FF213091-A5C9-4DA1-917D-9E3F805C4482}" presName="textRect" presStyleLbl="revTx" presStyleIdx="7" presStyleCnt="8">
        <dgm:presLayoutVars>
          <dgm:chMax val="1"/>
          <dgm:chPref val="1"/>
        </dgm:presLayoutVars>
      </dgm:prSet>
      <dgm:spPr/>
    </dgm:pt>
  </dgm:ptLst>
  <dgm:cxnLst>
    <dgm:cxn modelId="{8BB2E002-7072-4927-86AA-6BEE2CFB974A}" type="presOf" srcId="{6603C250-D474-4B58-B9D5-0217FC64A8EA}" destId="{6433E9ED-5B60-49C8-A290-0FB0908E4C13}" srcOrd="0" destOrd="0" presId="urn:microsoft.com/office/officeart/2018/2/layout/IconLabelList"/>
    <dgm:cxn modelId="{6F53D610-25EA-4F16-8155-D67902E3204B}" srcId="{EC0D4692-261D-4A3D-89CD-95E47C520470}" destId="{7E25411F-96E0-44BD-9933-04FF0F5A7F79}" srcOrd="2" destOrd="0" parTransId="{AB965AB2-2AE7-43E7-988F-E9C69E437EF1}" sibTransId="{38D2EB0E-DA2E-41A0-8957-FEF04152DC75}"/>
    <dgm:cxn modelId="{620A9F27-4C28-416F-9012-36EB292EC502}" srcId="{EC0D4692-261D-4A3D-89CD-95E47C520470}" destId="{7B4CF4CB-9B77-468D-9EC7-656E5D821658}" srcOrd="4" destOrd="0" parTransId="{63B07C7F-21BC-413B-9D2D-C94531BF3C17}" sibTransId="{AF113568-B037-4ED9-9C26-BA1BFC50162B}"/>
    <dgm:cxn modelId="{9895A929-0F29-4F03-8D1D-AF5DCE72CECA}" srcId="{EC0D4692-261D-4A3D-89CD-95E47C520470}" destId="{FF213091-A5C9-4DA1-917D-9E3F805C4482}" srcOrd="7" destOrd="0" parTransId="{2394FEDC-A237-4F36-BB1E-DF7B3E67816E}" sibTransId="{1ED7AE5F-C0CA-4C4E-9690-A1BE44F2A802}"/>
    <dgm:cxn modelId="{EBA2C734-7B32-4400-B7B0-70059934214C}" type="presOf" srcId="{7E25411F-96E0-44BD-9933-04FF0F5A7F79}" destId="{19F23AA2-41AE-470E-BF7E-E522D201A8BF}" srcOrd="0" destOrd="0" presId="urn:microsoft.com/office/officeart/2018/2/layout/IconLabelList"/>
    <dgm:cxn modelId="{85C92937-4C69-4853-B5C8-49B9A7DF661B}" type="presOf" srcId="{EC0D4692-261D-4A3D-89CD-95E47C520470}" destId="{BC8AFF82-F186-4898-97FD-776C731325A4}" srcOrd="0" destOrd="0" presId="urn:microsoft.com/office/officeart/2018/2/layout/IconLabelList"/>
    <dgm:cxn modelId="{2205CF3A-55D5-414B-A610-4192AA30C197}" type="presOf" srcId="{2A83F83C-DC4E-42B2-B49D-05752CBCB27A}" destId="{2A91A876-9FF3-4AB6-B75D-BB169E5F9693}" srcOrd="0" destOrd="0" presId="urn:microsoft.com/office/officeart/2018/2/layout/IconLabelList"/>
    <dgm:cxn modelId="{566B4964-2864-4114-B0C3-CC5CFC4D1289}" srcId="{EC0D4692-261D-4A3D-89CD-95E47C520470}" destId="{21CE51AC-C698-485B-B951-75E825393C8D}" srcOrd="5" destOrd="0" parTransId="{6C456EE5-6560-415D-9A62-1F41B352D90F}" sibTransId="{517D67E7-4E8F-4B0E-8FD9-369AB99DB999}"/>
    <dgm:cxn modelId="{FD53D364-9B5B-4128-8061-E5A22A8B613E}" type="presOf" srcId="{7B4CF4CB-9B77-468D-9EC7-656E5D821658}" destId="{A2BADE7E-7632-4697-9590-D3465A0C8868}" srcOrd="0" destOrd="0" presId="urn:microsoft.com/office/officeart/2018/2/layout/IconLabelList"/>
    <dgm:cxn modelId="{947D507D-F69A-4CED-B8A1-DC3B79335753}" srcId="{EC0D4692-261D-4A3D-89CD-95E47C520470}" destId="{BC4470D6-1499-4526-8A06-0E86933FE255}" srcOrd="6" destOrd="0" parTransId="{0CCD19E2-02EF-41D8-844D-FA7C0ACEFCBF}" sibTransId="{870166DE-BC2D-40D3-93C1-686B07886C01}"/>
    <dgm:cxn modelId="{3999E68D-641F-4318-9DB7-98A4C95EFD2D}" type="presOf" srcId="{21CE51AC-C698-485B-B951-75E825393C8D}" destId="{FE7B8C35-E29F-4661-A443-7FE84B76B2D9}" srcOrd="0" destOrd="0" presId="urn:microsoft.com/office/officeart/2018/2/layout/IconLabelList"/>
    <dgm:cxn modelId="{731D6996-AC99-46B8-991C-A38DD95182B1}" srcId="{EC0D4692-261D-4A3D-89CD-95E47C520470}" destId="{7FC65208-C47B-4C1B-B97B-8B85BDA0940E}" srcOrd="3" destOrd="0" parTransId="{31B2A5D2-7ED2-4607-B8EE-4DDF56F762E7}" sibTransId="{A4FE3AEB-AB2B-46EA-A70E-CBFC29586DA9}"/>
    <dgm:cxn modelId="{3671D297-59F4-4478-8199-70D4B59AB230}" srcId="{EC0D4692-261D-4A3D-89CD-95E47C520470}" destId="{2A83F83C-DC4E-42B2-B49D-05752CBCB27A}" srcOrd="1" destOrd="0" parTransId="{C763B826-6F0E-4CC3-A9DD-C19FA0089EBC}" sibTransId="{04114C0B-2FC9-43F0-81E1-17AF39F8E864}"/>
    <dgm:cxn modelId="{9CDBCE9E-6DB6-4C80-A6E2-8A1DCE70FB9F}" type="presOf" srcId="{FF213091-A5C9-4DA1-917D-9E3F805C4482}" destId="{4E9BE632-5EB2-4F28-971D-96217414E327}" srcOrd="0" destOrd="0" presId="urn:microsoft.com/office/officeart/2018/2/layout/IconLabelList"/>
    <dgm:cxn modelId="{1A47F4D5-11B3-4B24-8DBC-C653BB63095C}" srcId="{EC0D4692-261D-4A3D-89CD-95E47C520470}" destId="{6603C250-D474-4B58-B9D5-0217FC64A8EA}" srcOrd="0" destOrd="0" parTransId="{075D5197-D234-45BC-AE35-F53DECA0C756}" sibTransId="{C2E152DF-4DE4-4460-B1E8-9FC2B892DA33}"/>
    <dgm:cxn modelId="{498E3BD7-97DE-421A-979E-64BE01BE645A}" type="presOf" srcId="{BC4470D6-1499-4526-8A06-0E86933FE255}" destId="{A9C45F18-F576-4F87-8428-5CA536917817}" srcOrd="0" destOrd="0" presId="urn:microsoft.com/office/officeart/2018/2/layout/IconLabelList"/>
    <dgm:cxn modelId="{87250EF1-F642-487A-8445-4CC371D5FA62}" type="presOf" srcId="{7FC65208-C47B-4C1B-B97B-8B85BDA0940E}" destId="{D0166A97-C4D1-4721-BF42-0964B74F10AB}" srcOrd="0" destOrd="0" presId="urn:microsoft.com/office/officeart/2018/2/layout/IconLabelList"/>
    <dgm:cxn modelId="{09B1F52B-C676-4F90-BAB9-D74C5640770B}" type="presParOf" srcId="{BC8AFF82-F186-4898-97FD-776C731325A4}" destId="{E0C2FD9C-FDFB-4C30-B759-F0B45476570C}" srcOrd="0" destOrd="0" presId="urn:microsoft.com/office/officeart/2018/2/layout/IconLabelList"/>
    <dgm:cxn modelId="{A60EED0F-C861-4F67-A30C-0490A2F1C118}" type="presParOf" srcId="{E0C2FD9C-FDFB-4C30-B759-F0B45476570C}" destId="{6650830D-99D3-4836-A788-D4D5F0F5D08C}" srcOrd="0" destOrd="0" presId="urn:microsoft.com/office/officeart/2018/2/layout/IconLabelList"/>
    <dgm:cxn modelId="{4A531CDA-1EA6-4763-B317-E1FE4556F172}" type="presParOf" srcId="{E0C2FD9C-FDFB-4C30-B759-F0B45476570C}" destId="{FEBE5CC3-ABF7-4B63-9343-79813557E47D}" srcOrd="1" destOrd="0" presId="urn:microsoft.com/office/officeart/2018/2/layout/IconLabelList"/>
    <dgm:cxn modelId="{65151368-ACB1-4A9E-90A6-A9185B2AE33B}" type="presParOf" srcId="{E0C2FD9C-FDFB-4C30-B759-F0B45476570C}" destId="{6433E9ED-5B60-49C8-A290-0FB0908E4C13}" srcOrd="2" destOrd="0" presId="urn:microsoft.com/office/officeart/2018/2/layout/IconLabelList"/>
    <dgm:cxn modelId="{62A1BF74-F041-4342-A5B0-05DD45440779}" type="presParOf" srcId="{BC8AFF82-F186-4898-97FD-776C731325A4}" destId="{4BF9926B-7989-47D2-8E93-366CACBFD5AF}" srcOrd="1" destOrd="0" presId="urn:microsoft.com/office/officeart/2018/2/layout/IconLabelList"/>
    <dgm:cxn modelId="{A0A9E24B-213A-4C8D-BD8C-7BE195E92BC7}" type="presParOf" srcId="{BC8AFF82-F186-4898-97FD-776C731325A4}" destId="{5798C5CA-8F4A-4F28-AA33-40127922DB05}" srcOrd="2" destOrd="0" presId="urn:microsoft.com/office/officeart/2018/2/layout/IconLabelList"/>
    <dgm:cxn modelId="{FC128F25-32AE-42EB-BD67-C5277A48CC61}" type="presParOf" srcId="{5798C5CA-8F4A-4F28-AA33-40127922DB05}" destId="{8CCD081E-AD0C-41A4-9C68-0475A3225FF9}" srcOrd="0" destOrd="0" presId="urn:microsoft.com/office/officeart/2018/2/layout/IconLabelList"/>
    <dgm:cxn modelId="{F983F397-5C92-4119-ADDC-BE4B834DC313}" type="presParOf" srcId="{5798C5CA-8F4A-4F28-AA33-40127922DB05}" destId="{E83FE2EA-9EF7-427F-B230-33719E39D31F}" srcOrd="1" destOrd="0" presId="urn:microsoft.com/office/officeart/2018/2/layout/IconLabelList"/>
    <dgm:cxn modelId="{DD105CBB-068F-4800-8DC3-BA6C95D02091}" type="presParOf" srcId="{5798C5CA-8F4A-4F28-AA33-40127922DB05}" destId="{2A91A876-9FF3-4AB6-B75D-BB169E5F9693}" srcOrd="2" destOrd="0" presId="urn:microsoft.com/office/officeart/2018/2/layout/IconLabelList"/>
    <dgm:cxn modelId="{B04B82E9-B876-42B2-8A7C-E78B07D6C9BD}" type="presParOf" srcId="{BC8AFF82-F186-4898-97FD-776C731325A4}" destId="{5E265D13-0539-42FE-9F42-EEF48B31FF54}" srcOrd="3" destOrd="0" presId="urn:microsoft.com/office/officeart/2018/2/layout/IconLabelList"/>
    <dgm:cxn modelId="{62A96969-FA7C-423A-9CB1-94920FAE128D}" type="presParOf" srcId="{BC8AFF82-F186-4898-97FD-776C731325A4}" destId="{F1D31005-2A70-4A49-829C-2E240EB04E4B}" srcOrd="4" destOrd="0" presId="urn:microsoft.com/office/officeart/2018/2/layout/IconLabelList"/>
    <dgm:cxn modelId="{53EF5CFF-5C32-4C93-ACF2-796394C25C56}" type="presParOf" srcId="{F1D31005-2A70-4A49-829C-2E240EB04E4B}" destId="{BEA3C262-4339-4229-B0AA-2474C9242BE2}" srcOrd="0" destOrd="0" presId="urn:microsoft.com/office/officeart/2018/2/layout/IconLabelList"/>
    <dgm:cxn modelId="{06FBDA3F-93BD-49FE-A402-13DCED2F75A7}" type="presParOf" srcId="{F1D31005-2A70-4A49-829C-2E240EB04E4B}" destId="{4EC8CECC-22FB-41BD-99E2-7301EB3DD5CA}" srcOrd="1" destOrd="0" presId="urn:microsoft.com/office/officeart/2018/2/layout/IconLabelList"/>
    <dgm:cxn modelId="{39897CDA-6DD9-452A-BE27-54E98FF9A06A}" type="presParOf" srcId="{F1D31005-2A70-4A49-829C-2E240EB04E4B}" destId="{19F23AA2-41AE-470E-BF7E-E522D201A8BF}" srcOrd="2" destOrd="0" presId="urn:microsoft.com/office/officeart/2018/2/layout/IconLabelList"/>
    <dgm:cxn modelId="{D82E6186-C1A5-4D44-8D64-CA4199507199}" type="presParOf" srcId="{BC8AFF82-F186-4898-97FD-776C731325A4}" destId="{FEAC5E76-796D-4478-9B0A-C2F0BD8DBF2A}" srcOrd="5" destOrd="0" presId="urn:microsoft.com/office/officeart/2018/2/layout/IconLabelList"/>
    <dgm:cxn modelId="{F314F7B0-4F47-421C-AE6A-73A34B9D9051}" type="presParOf" srcId="{BC8AFF82-F186-4898-97FD-776C731325A4}" destId="{3A24FF96-0B71-4A1B-9261-29C13874F64A}" srcOrd="6" destOrd="0" presId="urn:microsoft.com/office/officeart/2018/2/layout/IconLabelList"/>
    <dgm:cxn modelId="{1F9E3FB7-9962-4CF8-8072-3D814F6B8ABC}" type="presParOf" srcId="{3A24FF96-0B71-4A1B-9261-29C13874F64A}" destId="{629B825E-334C-4E16-94FF-88D32801DF6D}" srcOrd="0" destOrd="0" presId="urn:microsoft.com/office/officeart/2018/2/layout/IconLabelList"/>
    <dgm:cxn modelId="{133F870F-FB5F-4DF1-9D7C-F9BD81D2BFB8}" type="presParOf" srcId="{3A24FF96-0B71-4A1B-9261-29C13874F64A}" destId="{27EF1E65-A138-4B17-B186-B782E18BD2A9}" srcOrd="1" destOrd="0" presId="urn:microsoft.com/office/officeart/2018/2/layout/IconLabelList"/>
    <dgm:cxn modelId="{403C6506-618E-45DB-B354-8C24BABB57D4}" type="presParOf" srcId="{3A24FF96-0B71-4A1B-9261-29C13874F64A}" destId="{D0166A97-C4D1-4721-BF42-0964B74F10AB}" srcOrd="2" destOrd="0" presId="urn:microsoft.com/office/officeart/2018/2/layout/IconLabelList"/>
    <dgm:cxn modelId="{96B5F2F8-11E0-4555-A1A8-218C438A221F}" type="presParOf" srcId="{BC8AFF82-F186-4898-97FD-776C731325A4}" destId="{DB24E9BF-7E50-4FAE-96CD-4B27A5FD86D7}" srcOrd="7" destOrd="0" presId="urn:microsoft.com/office/officeart/2018/2/layout/IconLabelList"/>
    <dgm:cxn modelId="{786B6DB5-D4CA-4C42-B72D-F435C0634F77}" type="presParOf" srcId="{BC8AFF82-F186-4898-97FD-776C731325A4}" destId="{62B3F81D-732B-4893-A866-2890FFB9F798}" srcOrd="8" destOrd="0" presId="urn:microsoft.com/office/officeart/2018/2/layout/IconLabelList"/>
    <dgm:cxn modelId="{F1E899EB-61B1-4D39-BDF5-007F6281DBEE}" type="presParOf" srcId="{62B3F81D-732B-4893-A866-2890FFB9F798}" destId="{5AC50381-7ACD-4122-AAF5-6E0CF62BE0E8}" srcOrd="0" destOrd="0" presId="urn:microsoft.com/office/officeart/2018/2/layout/IconLabelList"/>
    <dgm:cxn modelId="{81901DA2-8026-4DF4-B50D-FE11F5B66FD0}" type="presParOf" srcId="{62B3F81D-732B-4893-A866-2890FFB9F798}" destId="{B2E82300-A207-4A2E-8B1B-8EC81D70550F}" srcOrd="1" destOrd="0" presId="urn:microsoft.com/office/officeart/2018/2/layout/IconLabelList"/>
    <dgm:cxn modelId="{C0DD9134-91E5-42BA-8559-D674062C9F61}" type="presParOf" srcId="{62B3F81D-732B-4893-A866-2890FFB9F798}" destId="{A2BADE7E-7632-4697-9590-D3465A0C8868}" srcOrd="2" destOrd="0" presId="urn:microsoft.com/office/officeart/2018/2/layout/IconLabelList"/>
    <dgm:cxn modelId="{AB4EA86A-101A-40BB-A7E4-DDA16F82CCA4}" type="presParOf" srcId="{BC8AFF82-F186-4898-97FD-776C731325A4}" destId="{CD7B09F7-FCD7-4E12-AECA-C2E64DB06FC3}" srcOrd="9" destOrd="0" presId="urn:microsoft.com/office/officeart/2018/2/layout/IconLabelList"/>
    <dgm:cxn modelId="{C3CD51D2-BAC6-444A-8B38-ED10078C314D}" type="presParOf" srcId="{BC8AFF82-F186-4898-97FD-776C731325A4}" destId="{4EF7AB5D-D155-4F8A-91AD-F265E755DFE1}" srcOrd="10" destOrd="0" presId="urn:microsoft.com/office/officeart/2018/2/layout/IconLabelList"/>
    <dgm:cxn modelId="{3D1732C3-8298-4A44-98CF-44A3126F5769}" type="presParOf" srcId="{4EF7AB5D-D155-4F8A-91AD-F265E755DFE1}" destId="{B7113993-1CE6-4A4A-B097-F38A46970B56}" srcOrd="0" destOrd="0" presId="urn:microsoft.com/office/officeart/2018/2/layout/IconLabelList"/>
    <dgm:cxn modelId="{C728B54F-607B-41CE-B160-CBABF32F2484}" type="presParOf" srcId="{4EF7AB5D-D155-4F8A-91AD-F265E755DFE1}" destId="{E4F79C3F-88B1-49EA-B83D-A0FE57F8199C}" srcOrd="1" destOrd="0" presId="urn:microsoft.com/office/officeart/2018/2/layout/IconLabelList"/>
    <dgm:cxn modelId="{406A642A-4E24-4835-8420-19814ECA438D}" type="presParOf" srcId="{4EF7AB5D-D155-4F8A-91AD-F265E755DFE1}" destId="{FE7B8C35-E29F-4661-A443-7FE84B76B2D9}" srcOrd="2" destOrd="0" presId="urn:microsoft.com/office/officeart/2018/2/layout/IconLabelList"/>
    <dgm:cxn modelId="{01C36A15-9ADF-4657-AEC0-7A3C9A82A97C}" type="presParOf" srcId="{BC8AFF82-F186-4898-97FD-776C731325A4}" destId="{4CCAD3E9-35EE-4F71-8F34-A4D95B9BE96C}" srcOrd="11" destOrd="0" presId="urn:microsoft.com/office/officeart/2018/2/layout/IconLabelList"/>
    <dgm:cxn modelId="{AB0EC861-1EF5-4ADE-B867-9830247FB853}" type="presParOf" srcId="{BC8AFF82-F186-4898-97FD-776C731325A4}" destId="{BE3D75AC-A651-46EF-A3D9-58FD2ACF1468}" srcOrd="12" destOrd="0" presId="urn:microsoft.com/office/officeart/2018/2/layout/IconLabelList"/>
    <dgm:cxn modelId="{246165B9-FB88-4CC9-AC32-D8470576131B}" type="presParOf" srcId="{BE3D75AC-A651-46EF-A3D9-58FD2ACF1468}" destId="{6D5143F5-C02D-484D-A3D4-04D5D33A65D5}" srcOrd="0" destOrd="0" presId="urn:microsoft.com/office/officeart/2018/2/layout/IconLabelList"/>
    <dgm:cxn modelId="{146461D5-A747-4321-BAA9-4E751039287C}" type="presParOf" srcId="{BE3D75AC-A651-46EF-A3D9-58FD2ACF1468}" destId="{2DDB9228-A762-4D8D-AB61-D7B19AE27EE0}" srcOrd="1" destOrd="0" presId="urn:microsoft.com/office/officeart/2018/2/layout/IconLabelList"/>
    <dgm:cxn modelId="{CB268575-C136-45E6-B01D-9631FD0A9300}" type="presParOf" srcId="{BE3D75AC-A651-46EF-A3D9-58FD2ACF1468}" destId="{A9C45F18-F576-4F87-8428-5CA536917817}" srcOrd="2" destOrd="0" presId="urn:microsoft.com/office/officeart/2018/2/layout/IconLabelList"/>
    <dgm:cxn modelId="{4AAEE4E3-A51A-4801-B568-3E1FCC5A09A5}" type="presParOf" srcId="{BC8AFF82-F186-4898-97FD-776C731325A4}" destId="{4259540E-32B8-449C-BC50-AEB0E8022671}" srcOrd="13" destOrd="0" presId="urn:microsoft.com/office/officeart/2018/2/layout/IconLabelList"/>
    <dgm:cxn modelId="{4CC9A32E-F9DB-4E59-800D-368557DA092C}" type="presParOf" srcId="{BC8AFF82-F186-4898-97FD-776C731325A4}" destId="{3D69189E-E775-41C3-B516-A36314FAFA82}" srcOrd="14" destOrd="0" presId="urn:microsoft.com/office/officeart/2018/2/layout/IconLabelList"/>
    <dgm:cxn modelId="{73469034-7F84-4B13-A058-4DC4879E6975}" type="presParOf" srcId="{3D69189E-E775-41C3-B516-A36314FAFA82}" destId="{0549F308-12B7-4426-AB50-1215D7D59B60}" srcOrd="0" destOrd="0" presId="urn:microsoft.com/office/officeart/2018/2/layout/IconLabelList"/>
    <dgm:cxn modelId="{62E78A33-2824-46A6-9814-59D4A8AAEF20}" type="presParOf" srcId="{3D69189E-E775-41C3-B516-A36314FAFA82}" destId="{0110FB48-69E3-493B-AA06-35DE78C56894}" srcOrd="1" destOrd="0" presId="urn:microsoft.com/office/officeart/2018/2/layout/IconLabelList"/>
    <dgm:cxn modelId="{F3ABEBB4-9EBD-43FA-91AA-CB3309690A2A}" type="presParOf" srcId="{3D69189E-E775-41C3-B516-A36314FAFA82}" destId="{4E9BE632-5EB2-4F28-971D-96217414E327}"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39FE16-E61B-43F2-A5C7-2F4745E91164}"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E804D4C-D53E-41DB-A8DC-26C87BC9023E}">
      <dgm:prSet/>
      <dgm:spPr/>
      <dgm:t>
        <a:bodyPr/>
        <a:lstStyle/>
        <a:p>
          <a:pPr>
            <a:defRPr cap="all"/>
          </a:pPr>
          <a:r>
            <a:rPr lang="en-US"/>
            <a:t>We are presented with data from Fudgemart, inc. which has </a:t>
          </a:r>
          <a:br>
            <a:rPr lang="en-US"/>
          </a:br>
          <a:r>
            <a:rPr lang="en-US"/>
            <a:t>two subsidiary companies  called Fudgemart and Fudgeflix.</a:t>
          </a:r>
          <a:br>
            <a:rPr lang="en-US"/>
          </a:br>
          <a:endParaRPr lang="en-US"/>
        </a:p>
      </dgm:t>
    </dgm:pt>
    <dgm:pt modelId="{828113E3-0A7A-46C5-B3B8-916AF34FC288}" type="parTrans" cxnId="{089D3C55-0261-4311-8BDC-C410C75F9869}">
      <dgm:prSet/>
      <dgm:spPr/>
      <dgm:t>
        <a:bodyPr/>
        <a:lstStyle/>
        <a:p>
          <a:endParaRPr lang="en-US"/>
        </a:p>
      </dgm:t>
    </dgm:pt>
    <dgm:pt modelId="{7A766C09-ECBD-47C1-B54F-90FDA36B115A}" type="sibTrans" cxnId="{089D3C55-0261-4311-8BDC-C410C75F9869}">
      <dgm:prSet/>
      <dgm:spPr/>
      <dgm:t>
        <a:bodyPr/>
        <a:lstStyle/>
        <a:p>
          <a:endParaRPr lang="en-US"/>
        </a:p>
      </dgm:t>
    </dgm:pt>
    <dgm:pt modelId="{E68BF117-9EC0-4324-A088-68057F422040}">
      <dgm:prSet/>
      <dgm:spPr/>
      <dgm:t>
        <a:bodyPr/>
        <a:lstStyle/>
        <a:p>
          <a:pPr>
            <a:defRPr cap="all"/>
          </a:pPr>
          <a:r>
            <a:rPr lang="en-US"/>
            <a:t>Fudgemart is an online retailer who has customers, products, vendors and various other business process that you would find in an online retailer.</a:t>
          </a:r>
          <a:br>
            <a:rPr lang="en-US"/>
          </a:br>
          <a:endParaRPr lang="en-US"/>
        </a:p>
      </dgm:t>
    </dgm:pt>
    <dgm:pt modelId="{00BEA2C1-EE36-4D4E-B594-DC51542F11EE}" type="parTrans" cxnId="{EC57D727-24BD-43B3-8370-E7557DD8D8B3}">
      <dgm:prSet/>
      <dgm:spPr/>
      <dgm:t>
        <a:bodyPr/>
        <a:lstStyle/>
        <a:p>
          <a:endParaRPr lang="en-US"/>
        </a:p>
      </dgm:t>
    </dgm:pt>
    <dgm:pt modelId="{2845C5B8-53F7-4FE3-BD16-77FB323DE126}" type="sibTrans" cxnId="{EC57D727-24BD-43B3-8370-E7557DD8D8B3}">
      <dgm:prSet/>
      <dgm:spPr/>
      <dgm:t>
        <a:bodyPr/>
        <a:lstStyle/>
        <a:p>
          <a:endParaRPr lang="en-US"/>
        </a:p>
      </dgm:t>
    </dgm:pt>
    <dgm:pt modelId="{37A88134-77F1-430D-82B4-CD7E3060701C}">
      <dgm:prSet/>
      <dgm:spPr/>
      <dgm:t>
        <a:bodyPr/>
        <a:lstStyle/>
        <a:p>
          <a:pPr>
            <a:defRPr cap="all"/>
          </a:pPr>
          <a:r>
            <a:rPr lang="en-US"/>
            <a:t>Fudgeflix is DVD by mail and video on demand service. Data of Fudgeflix include accounts, subscriptions and video titles and various other things that comes with online streaming service.</a:t>
          </a:r>
        </a:p>
      </dgm:t>
    </dgm:pt>
    <dgm:pt modelId="{CF3737ED-AFDC-4AFB-8B2D-65D1735354EC}" type="parTrans" cxnId="{7170EA7A-367E-4D6A-B82B-0D37132372C5}">
      <dgm:prSet/>
      <dgm:spPr/>
      <dgm:t>
        <a:bodyPr/>
        <a:lstStyle/>
        <a:p>
          <a:endParaRPr lang="en-US"/>
        </a:p>
      </dgm:t>
    </dgm:pt>
    <dgm:pt modelId="{1E7D73C3-AAE3-4EEC-B345-4046EF31A81D}" type="sibTrans" cxnId="{7170EA7A-367E-4D6A-B82B-0D37132372C5}">
      <dgm:prSet/>
      <dgm:spPr/>
      <dgm:t>
        <a:bodyPr/>
        <a:lstStyle/>
        <a:p>
          <a:endParaRPr lang="en-US"/>
        </a:p>
      </dgm:t>
    </dgm:pt>
    <dgm:pt modelId="{052AB37A-1ABF-4CF6-A3D2-6737002A84A7}" type="pres">
      <dgm:prSet presAssocID="{4739FE16-E61B-43F2-A5C7-2F4745E91164}" presName="root" presStyleCnt="0">
        <dgm:presLayoutVars>
          <dgm:dir/>
          <dgm:resizeHandles val="exact"/>
        </dgm:presLayoutVars>
      </dgm:prSet>
      <dgm:spPr/>
    </dgm:pt>
    <dgm:pt modelId="{C62E02C2-3E90-4924-A234-AA56D3722B60}" type="pres">
      <dgm:prSet presAssocID="{2E804D4C-D53E-41DB-A8DC-26C87BC9023E}" presName="compNode" presStyleCnt="0"/>
      <dgm:spPr/>
    </dgm:pt>
    <dgm:pt modelId="{F7A9CBBB-580B-49A9-A1D0-4A8EF864050E}" type="pres">
      <dgm:prSet presAssocID="{2E804D4C-D53E-41DB-A8DC-26C87BC9023E}" presName="iconBgRect" presStyleLbl="bgShp" presStyleIdx="0" presStyleCnt="3"/>
      <dgm:spPr/>
    </dgm:pt>
    <dgm:pt modelId="{58076429-9CFD-4ADF-B1E4-AC67903B7936}" type="pres">
      <dgm:prSet presAssocID="{2E804D4C-D53E-41DB-A8DC-26C87BC902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B19F109C-4E3F-4C13-8A55-537A3539D073}" type="pres">
      <dgm:prSet presAssocID="{2E804D4C-D53E-41DB-A8DC-26C87BC9023E}" presName="spaceRect" presStyleCnt="0"/>
      <dgm:spPr/>
    </dgm:pt>
    <dgm:pt modelId="{09FBBB81-B268-47DB-AEC7-D600D6B0838B}" type="pres">
      <dgm:prSet presAssocID="{2E804D4C-D53E-41DB-A8DC-26C87BC9023E}" presName="textRect" presStyleLbl="revTx" presStyleIdx="0" presStyleCnt="3">
        <dgm:presLayoutVars>
          <dgm:chMax val="1"/>
          <dgm:chPref val="1"/>
        </dgm:presLayoutVars>
      </dgm:prSet>
      <dgm:spPr/>
    </dgm:pt>
    <dgm:pt modelId="{95BABBE1-A5B0-4E3C-B158-7D7A634F3D53}" type="pres">
      <dgm:prSet presAssocID="{7A766C09-ECBD-47C1-B54F-90FDA36B115A}" presName="sibTrans" presStyleCnt="0"/>
      <dgm:spPr/>
    </dgm:pt>
    <dgm:pt modelId="{AF2E1BA2-EC41-4E13-ADF1-5AA80A9B130B}" type="pres">
      <dgm:prSet presAssocID="{E68BF117-9EC0-4324-A088-68057F422040}" presName="compNode" presStyleCnt="0"/>
      <dgm:spPr/>
    </dgm:pt>
    <dgm:pt modelId="{5ABC70C5-5F02-480C-9FE6-A01E0EE2320C}" type="pres">
      <dgm:prSet presAssocID="{E68BF117-9EC0-4324-A088-68057F422040}" presName="iconBgRect" presStyleLbl="bgShp" presStyleIdx="1" presStyleCnt="3"/>
      <dgm:spPr/>
    </dgm:pt>
    <dgm:pt modelId="{F0A40510-A045-4C09-B9F9-B07248BA1F6C}" type="pres">
      <dgm:prSet presAssocID="{E68BF117-9EC0-4324-A088-68057F4220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0129B781-8412-4A69-9910-A975131ACD7D}" type="pres">
      <dgm:prSet presAssocID="{E68BF117-9EC0-4324-A088-68057F422040}" presName="spaceRect" presStyleCnt="0"/>
      <dgm:spPr/>
    </dgm:pt>
    <dgm:pt modelId="{4B858430-AD5A-42FB-A5D5-6D4F38716189}" type="pres">
      <dgm:prSet presAssocID="{E68BF117-9EC0-4324-A088-68057F422040}" presName="textRect" presStyleLbl="revTx" presStyleIdx="1" presStyleCnt="3">
        <dgm:presLayoutVars>
          <dgm:chMax val="1"/>
          <dgm:chPref val="1"/>
        </dgm:presLayoutVars>
      </dgm:prSet>
      <dgm:spPr/>
    </dgm:pt>
    <dgm:pt modelId="{35DE77E2-A9B0-4068-9FBD-D64C2D2AA911}" type="pres">
      <dgm:prSet presAssocID="{2845C5B8-53F7-4FE3-BD16-77FB323DE126}" presName="sibTrans" presStyleCnt="0"/>
      <dgm:spPr/>
    </dgm:pt>
    <dgm:pt modelId="{CEE8DFAA-F070-4F48-9CF2-26B9834E7D88}" type="pres">
      <dgm:prSet presAssocID="{37A88134-77F1-430D-82B4-CD7E3060701C}" presName="compNode" presStyleCnt="0"/>
      <dgm:spPr/>
    </dgm:pt>
    <dgm:pt modelId="{510BB214-1E75-45AE-9C6B-D4724845F5E3}" type="pres">
      <dgm:prSet presAssocID="{37A88134-77F1-430D-82B4-CD7E3060701C}" presName="iconBgRect" presStyleLbl="bgShp" presStyleIdx="2" presStyleCnt="3"/>
      <dgm:spPr/>
    </dgm:pt>
    <dgm:pt modelId="{787758F4-534E-4A42-9B68-687539B6E98C}" type="pres">
      <dgm:prSet presAssocID="{37A88134-77F1-430D-82B4-CD7E306070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tical disc"/>
        </a:ext>
      </dgm:extLst>
    </dgm:pt>
    <dgm:pt modelId="{2C401478-8A29-4534-B396-F749E81B9CFD}" type="pres">
      <dgm:prSet presAssocID="{37A88134-77F1-430D-82B4-CD7E3060701C}" presName="spaceRect" presStyleCnt="0"/>
      <dgm:spPr/>
    </dgm:pt>
    <dgm:pt modelId="{D40C8171-ABD1-454C-9592-A17BD371E776}" type="pres">
      <dgm:prSet presAssocID="{37A88134-77F1-430D-82B4-CD7E3060701C}" presName="textRect" presStyleLbl="revTx" presStyleIdx="2" presStyleCnt="3">
        <dgm:presLayoutVars>
          <dgm:chMax val="1"/>
          <dgm:chPref val="1"/>
        </dgm:presLayoutVars>
      </dgm:prSet>
      <dgm:spPr/>
    </dgm:pt>
  </dgm:ptLst>
  <dgm:cxnLst>
    <dgm:cxn modelId="{E15D3421-C5F3-44C9-BD95-520D7B334E09}" type="presOf" srcId="{37A88134-77F1-430D-82B4-CD7E3060701C}" destId="{D40C8171-ABD1-454C-9592-A17BD371E776}" srcOrd="0" destOrd="0" presId="urn:microsoft.com/office/officeart/2018/5/layout/IconCircleLabelList"/>
    <dgm:cxn modelId="{EC57D727-24BD-43B3-8370-E7557DD8D8B3}" srcId="{4739FE16-E61B-43F2-A5C7-2F4745E91164}" destId="{E68BF117-9EC0-4324-A088-68057F422040}" srcOrd="1" destOrd="0" parTransId="{00BEA2C1-EE36-4D4E-B594-DC51542F11EE}" sibTransId="{2845C5B8-53F7-4FE3-BD16-77FB323DE126}"/>
    <dgm:cxn modelId="{3516423A-79BD-4038-A5E0-59BD8AB29931}" type="presOf" srcId="{4739FE16-E61B-43F2-A5C7-2F4745E91164}" destId="{052AB37A-1ABF-4CF6-A3D2-6737002A84A7}" srcOrd="0" destOrd="0" presId="urn:microsoft.com/office/officeart/2018/5/layout/IconCircleLabelList"/>
    <dgm:cxn modelId="{089D3C55-0261-4311-8BDC-C410C75F9869}" srcId="{4739FE16-E61B-43F2-A5C7-2F4745E91164}" destId="{2E804D4C-D53E-41DB-A8DC-26C87BC9023E}" srcOrd="0" destOrd="0" parTransId="{828113E3-0A7A-46C5-B3B8-916AF34FC288}" sibTransId="{7A766C09-ECBD-47C1-B54F-90FDA36B115A}"/>
    <dgm:cxn modelId="{7170EA7A-367E-4D6A-B82B-0D37132372C5}" srcId="{4739FE16-E61B-43F2-A5C7-2F4745E91164}" destId="{37A88134-77F1-430D-82B4-CD7E3060701C}" srcOrd="2" destOrd="0" parTransId="{CF3737ED-AFDC-4AFB-8B2D-65D1735354EC}" sibTransId="{1E7D73C3-AAE3-4EEC-B345-4046EF31A81D}"/>
    <dgm:cxn modelId="{5F83D3C3-6B72-41A0-B863-10AD7D41A847}" type="presOf" srcId="{E68BF117-9EC0-4324-A088-68057F422040}" destId="{4B858430-AD5A-42FB-A5D5-6D4F38716189}" srcOrd="0" destOrd="0" presId="urn:microsoft.com/office/officeart/2018/5/layout/IconCircleLabelList"/>
    <dgm:cxn modelId="{AAC1C0E9-0350-4239-9815-9EF92B31BBCB}" type="presOf" srcId="{2E804D4C-D53E-41DB-A8DC-26C87BC9023E}" destId="{09FBBB81-B268-47DB-AEC7-D600D6B0838B}" srcOrd="0" destOrd="0" presId="urn:microsoft.com/office/officeart/2018/5/layout/IconCircleLabelList"/>
    <dgm:cxn modelId="{45DAAF1B-EE6B-45F8-9DA3-FE5899CA5BBB}" type="presParOf" srcId="{052AB37A-1ABF-4CF6-A3D2-6737002A84A7}" destId="{C62E02C2-3E90-4924-A234-AA56D3722B60}" srcOrd="0" destOrd="0" presId="urn:microsoft.com/office/officeart/2018/5/layout/IconCircleLabelList"/>
    <dgm:cxn modelId="{69E79C52-49E9-4CF1-967E-839C0181EB02}" type="presParOf" srcId="{C62E02C2-3E90-4924-A234-AA56D3722B60}" destId="{F7A9CBBB-580B-49A9-A1D0-4A8EF864050E}" srcOrd="0" destOrd="0" presId="urn:microsoft.com/office/officeart/2018/5/layout/IconCircleLabelList"/>
    <dgm:cxn modelId="{EE5624AF-26C9-481F-8BE4-C293A8B4B2EE}" type="presParOf" srcId="{C62E02C2-3E90-4924-A234-AA56D3722B60}" destId="{58076429-9CFD-4ADF-B1E4-AC67903B7936}" srcOrd="1" destOrd="0" presId="urn:microsoft.com/office/officeart/2018/5/layout/IconCircleLabelList"/>
    <dgm:cxn modelId="{66396F98-3559-4727-BAEA-F1BA93D28CD0}" type="presParOf" srcId="{C62E02C2-3E90-4924-A234-AA56D3722B60}" destId="{B19F109C-4E3F-4C13-8A55-537A3539D073}" srcOrd="2" destOrd="0" presId="urn:microsoft.com/office/officeart/2018/5/layout/IconCircleLabelList"/>
    <dgm:cxn modelId="{A4AE92E6-8A66-4477-B7C2-FAA2A9519A2E}" type="presParOf" srcId="{C62E02C2-3E90-4924-A234-AA56D3722B60}" destId="{09FBBB81-B268-47DB-AEC7-D600D6B0838B}" srcOrd="3" destOrd="0" presId="urn:microsoft.com/office/officeart/2018/5/layout/IconCircleLabelList"/>
    <dgm:cxn modelId="{19499811-F1D1-41FA-A754-981E4FBEED98}" type="presParOf" srcId="{052AB37A-1ABF-4CF6-A3D2-6737002A84A7}" destId="{95BABBE1-A5B0-4E3C-B158-7D7A634F3D53}" srcOrd="1" destOrd="0" presId="urn:microsoft.com/office/officeart/2018/5/layout/IconCircleLabelList"/>
    <dgm:cxn modelId="{C6E06EEA-4F2F-46B0-955D-A46F2E99A594}" type="presParOf" srcId="{052AB37A-1ABF-4CF6-A3D2-6737002A84A7}" destId="{AF2E1BA2-EC41-4E13-ADF1-5AA80A9B130B}" srcOrd="2" destOrd="0" presId="urn:microsoft.com/office/officeart/2018/5/layout/IconCircleLabelList"/>
    <dgm:cxn modelId="{8B364008-D0AD-4286-92DF-9FA0E8314FAA}" type="presParOf" srcId="{AF2E1BA2-EC41-4E13-ADF1-5AA80A9B130B}" destId="{5ABC70C5-5F02-480C-9FE6-A01E0EE2320C}" srcOrd="0" destOrd="0" presId="urn:microsoft.com/office/officeart/2018/5/layout/IconCircleLabelList"/>
    <dgm:cxn modelId="{A6035A5E-255D-457E-8AE8-F46C428D9ADB}" type="presParOf" srcId="{AF2E1BA2-EC41-4E13-ADF1-5AA80A9B130B}" destId="{F0A40510-A045-4C09-B9F9-B07248BA1F6C}" srcOrd="1" destOrd="0" presId="urn:microsoft.com/office/officeart/2018/5/layout/IconCircleLabelList"/>
    <dgm:cxn modelId="{579C6C51-CFE2-4C75-882F-9D8578F3DCBD}" type="presParOf" srcId="{AF2E1BA2-EC41-4E13-ADF1-5AA80A9B130B}" destId="{0129B781-8412-4A69-9910-A975131ACD7D}" srcOrd="2" destOrd="0" presId="urn:microsoft.com/office/officeart/2018/5/layout/IconCircleLabelList"/>
    <dgm:cxn modelId="{68404474-8293-40B3-810F-9C6EA7A3F793}" type="presParOf" srcId="{AF2E1BA2-EC41-4E13-ADF1-5AA80A9B130B}" destId="{4B858430-AD5A-42FB-A5D5-6D4F38716189}" srcOrd="3" destOrd="0" presId="urn:microsoft.com/office/officeart/2018/5/layout/IconCircleLabelList"/>
    <dgm:cxn modelId="{2C8BC670-B26F-405B-B32D-CE6C15072CF4}" type="presParOf" srcId="{052AB37A-1ABF-4CF6-A3D2-6737002A84A7}" destId="{35DE77E2-A9B0-4068-9FBD-D64C2D2AA911}" srcOrd="3" destOrd="0" presId="urn:microsoft.com/office/officeart/2018/5/layout/IconCircleLabelList"/>
    <dgm:cxn modelId="{76A72482-F417-4962-B79A-497B00A271CA}" type="presParOf" srcId="{052AB37A-1ABF-4CF6-A3D2-6737002A84A7}" destId="{CEE8DFAA-F070-4F48-9CF2-26B9834E7D88}" srcOrd="4" destOrd="0" presId="urn:microsoft.com/office/officeart/2018/5/layout/IconCircleLabelList"/>
    <dgm:cxn modelId="{7C592FE4-D35F-4106-8623-A0A7170AD8A6}" type="presParOf" srcId="{CEE8DFAA-F070-4F48-9CF2-26B9834E7D88}" destId="{510BB214-1E75-45AE-9C6B-D4724845F5E3}" srcOrd="0" destOrd="0" presId="urn:microsoft.com/office/officeart/2018/5/layout/IconCircleLabelList"/>
    <dgm:cxn modelId="{E0D24DE5-5DB5-47CE-8F86-72AFB31D5998}" type="presParOf" srcId="{CEE8DFAA-F070-4F48-9CF2-26B9834E7D88}" destId="{787758F4-534E-4A42-9B68-687539B6E98C}" srcOrd="1" destOrd="0" presId="urn:microsoft.com/office/officeart/2018/5/layout/IconCircleLabelList"/>
    <dgm:cxn modelId="{AF26A502-4568-4081-B554-B48EC42D6B14}" type="presParOf" srcId="{CEE8DFAA-F070-4F48-9CF2-26B9834E7D88}" destId="{2C401478-8A29-4534-B396-F749E81B9CFD}" srcOrd="2" destOrd="0" presId="urn:microsoft.com/office/officeart/2018/5/layout/IconCircleLabelList"/>
    <dgm:cxn modelId="{01616C39-FB00-47AC-B18E-86D089F239E9}" type="presParOf" srcId="{CEE8DFAA-F070-4F48-9CF2-26B9834E7D88}" destId="{D40C8171-ABD1-454C-9592-A17BD371E77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F78559-34F5-41B6-A5F7-267E9D73B5B7}" type="doc">
      <dgm:prSet loTypeId="urn:microsoft.com/office/officeart/2005/8/layout/hierarchy1" loCatId="hierarchy" qsTypeId="urn:microsoft.com/office/officeart/2005/8/quickstyle/simple5" qsCatId="simple" csTypeId="urn:microsoft.com/office/officeart/2005/8/colors/colorful1" csCatId="colorful" phldr="1"/>
      <dgm:spPr/>
      <dgm:t>
        <a:bodyPr/>
        <a:lstStyle/>
        <a:p>
          <a:endParaRPr lang="en-US"/>
        </a:p>
      </dgm:t>
    </dgm:pt>
    <dgm:pt modelId="{E829A009-9258-4905-867E-A28505F2F847}">
      <dgm:prSet/>
      <dgm:spPr/>
      <dgm:t>
        <a:bodyPr/>
        <a:lstStyle/>
        <a:p>
          <a:r>
            <a:rPr lang="en-US"/>
            <a:t>Revenue is the income generated from normal business operations and includes discounts and deductions for returned merchandise. It is the top line or gross income figure from which costs are subtracted to determine net income.</a:t>
          </a:r>
        </a:p>
      </dgm:t>
    </dgm:pt>
    <dgm:pt modelId="{7E79793C-4EA6-4610-BB33-3067A5D43D5E}" type="parTrans" cxnId="{3BDD8D0C-5434-46C5-B4E3-7522DC27DFF0}">
      <dgm:prSet/>
      <dgm:spPr/>
      <dgm:t>
        <a:bodyPr/>
        <a:lstStyle/>
        <a:p>
          <a:endParaRPr lang="en-US"/>
        </a:p>
      </dgm:t>
    </dgm:pt>
    <dgm:pt modelId="{5BD49932-CF03-4617-B232-83B6F42B16EF}" type="sibTrans" cxnId="{3BDD8D0C-5434-46C5-B4E3-7522DC27DFF0}">
      <dgm:prSet/>
      <dgm:spPr/>
      <dgm:t>
        <a:bodyPr/>
        <a:lstStyle/>
        <a:p>
          <a:endParaRPr lang="en-US"/>
        </a:p>
      </dgm:t>
    </dgm:pt>
    <dgm:pt modelId="{CDDE494C-57DD-43D6-BB44-E0035786E825}">
      <dgm:prSet/>
      <dgm:spPr/>
      <dgm:t>
        <a:bodyPr/>
        <a:lstStyle/>
        <a:p>
          <a:r>
            <a:rPr lang="en-US"/>
            <a:t>Revenue defines the position of the company in this competitive world.</a:t>
          </a:r>
        </a:p>
      </dgm:t>
    </dgm:pt>
    <dgm:pt modelId="{3A2E157F-95AA-43CA-B2C3-EE7CDF670AF1}" type="parTrans" cxnId="{190E73AC-6664-46CD-8CCF-1E878386AAC2}">
      <dgm:prSet/>
      <dgm:spPr/>
      <dgm:t>
        <a:bodyPr/>
        <a:lstStyle/>
        <a:p>
          <a:endParaRPr lang="en-US"/>
        </a:p>
      </dgm:t>
    </dgm:pt>
    <dgm:pt modelId="{1029E1D6-57E1-47A7-8E8A-529AFBE9222D}" type="sibTrans" cxnId="{190E73AC-6664-46CD-8CCF-1E878386AAC2}">
      <dgm:prSet/>
      <dgm:spPr/>
      <dgm:t>
        <a:bodyPr/>
        <a:lstStyle/>
        <a:p>
          <a:endParaRPr lang="en-US"/>
        </a:p>
      </dgm:t>
    </dgm:pt>
    <dgm:pt modelId="{1208D62C-2612-4E82-B10B-FA52F87705C2}">
      <dgm:prSet/>
      <dgm:spPr/>
      <dgm:t>
        <a:bodyPr/>
        <a:lstStyle/>
        <a:p>
          <a:r>
            <a:rPr lang="en-US"/>
            <a:t>Growth of a company can be estimated by looking at the revenues over a period. </a:t>
          </a:r>
        </a:p>
      </dgm:t>
    </dgm:pt>
    <dgm:pt modelId="{AC4543F0-E083-4C95-BDB8-4DA67E6E113B}" type="parTrans" cxnId="{F8BF1FD3-AE4B-4F6A-AD6C-B66D51FE2F60}">
      <dgm:prSet/>
      <dgm:spPr/>
      <dgm:t>
        <a:bodyPr/>
        <a:lstStyle/>
        <a:p>
          <a:endParaRPr lang="en-US"/>
        </a:p>
      </dgm:t>
    </dgm:pt>
    <dgm:pt modelId="{61D45ECD-C57F-41A8-8BC5-7FB8E518BA9F}" type="sibTrans" cxnId="{F8BF1FD3-AE4B-4F6A-AD6C-B66D51FE2F60}">
      <dgm:prSet/>
      <dgm:spPr/>
      <dgm:t>
        <a:bodyPr/>
        <a:lstStyle/>
        <a:p>
          <a:endParaRPr lang="en-US"/>
        </a:p>
      </dgm:t>
    </dgm:pt>
    <dgm:pt modelId="{3787DDF3-21C4-4BB5-A91B-52783E29DA2D}">
      <dgm:prSet/>
      <dgm:spPr/>
      <dgm:t>
        <a:bodyPr/>
        <a:lstStyle/>
        <a:p>
          <a:r>
            <a:rPr lang="en-US"/>
            <a:t>Creditors looks at the revenue of company before funding.</a:t>
          </a:r>
        </a:p>
      </dgm:t>
    </dgm:pt>
    <dgm:pt modelId="{0D355FCE-96E5-44EB-86F9-3DD65655A75D}" type="parTrans" cxnId="{4F84EEC3-E513-45AF-85EB-3ED0A29F5950}">
      <dgm:prSet/>
      <dgm:spPr/>
      <dgm:t>
        <a:bodyPr/>
        <a:lstStyle/>
        <a:p>
          <a:endParaRPr lang="en-US"/>
        </a:p>
      </dgm:t>
    </dgm:pt>
    <dgm:pt modelId="{8A66068B-46A3-4648-A315-D22506211DAF}" type="sibTrans" cxnId="{4F84EEC3-E513-45AF-85EB-3ED0A29F5950}">
      <dgm:prSet/>
      <dgm:spPr/>
      <dgm:t>
        <a:bodyPr/>
        <a:lstStyle/>
        <a:p>
          <a:endParaRPr lang="en-US"/>
        </a:p>
      </dgm:t>
    </dgm:pt>
    <dgm:pt modelId="{02874D45-35DE-4526-8CE1-132707B963D8}" type="pres">
      <dgm:prSet presAssocID="{FCF78559-34F5-41B6-A5F7-267E9D73B5B7}" presName="hierChild1" presStyleCnt="0">
        <dgm:presLayoutVars>
          <dgm:chPref val="1"/>
          <dgm:dir/>
          <dgm:animOne val="branch"/>
          <dgm:animLvl val="lvl"/>
          <dgm:resizeHandles/>
        </dgm:presLayoutVars>
      </dgm:prSet>
      <dgm:spPr/>
    </dgm:pt>
    <dgm:pt modelId="{AB7F08D4-A4F5-4C87-9FA4-BDCE6D384C5E}" type="pres">
      <dgm:prSet presAssocID="{E829A009-9258-4905-867E-A28505F2F847}" presName="hierRoot1" presStyleCnt="0"/>
      <dgm:spPr/>
    </dgm:pt>
    <dgm:pt modelId="{83E7858A-C0F5-44DD-ABE2-E72159026C9B}" type="pres">
      <dgm:prSet presAssocID="{E829A009-9258-4905-867E-A28505F2F847}" presName="composite" presStyleCnt="0"/>
      <dgm:spPr/>
    </dgm:pt>
    <dgm:pt modelId="{753B6386-C65D-40CF-BDD0-BFF9CFF7F716}" type="pres">
      <dgm:prSet presAssocID="{E829A009-9258-4905-867E-A28505F2F847}" presName="background" presStyleLbl="node0" presStyleIdx="0" presStyleCnt="4"/>
      <dgm:spPr/>
    </dgm:pt>
    <dgm:pt modelId="{B005EAFF-FF6D-4124-B86A-603BEFA053F6}" type="pres">
      <dgm:prSet presAssocID="{E829A009-9258-4905-867E-A28505F2F847}" presName="text" presStyleLbl="fgAcc0" presStyleIdx="0" presStyleCnt="4">
        <dgm:presLayoutVars>
          <dgm:chPref val="3"/>
        </dgm:presLayoutVars>
      </dgm:prSet>
      <dgm:spPr/>
    </dgm:pt>
    <dgm:pt modelId="{360F4255-DC3E-49A3-8E2C-7D2BA4C69932}" type="pres">
      <dgm:prSet presAssocID="{E829A009-9258-4905-867E-A28505F2F847}" presName="hierChild2" presStyleCnt="0"/>
      <dgm:spPr/>
    </dgm:pt>
    <dgm:pt modelId="{215AE409-C069-4C43-A067-B10743F29F94}" type="pres">
      <dgm:prSet presAssocID="{CDDE494C-57DD-43D6-BB44-E0035786E825}" presName="hierRoot1" presStyleCnt="0"/>
      <dgm:spPr/>
    </dgm:pt>
    <dgm:pt modelId="{33FA644A-0184-4F23-B558-5776721FF493}" type="pres">
      <dgm:prSet presAssocID="{CDDE494C-57DD-43D6-BB44-E0035786E825}" presName="composite" presStyleCnt="0"/>
      <dgm:spPr/>
    </dgm:pt>
    <dgm:pt modelId="{95299BBE-8622-44F3-B8B5-8B78E814F417}" type="pres">
      <dgm:prSet presAssocID="{CDDE494C-57DD-43D6-BB44-E0035786E825}" presName="background" presStyleLbl="node0" presStyleIdx="1" presStyleCnt="4"/>
      <dgm:spPr/>
    </dgm:pt>
    <dgm:pt modelId="{637BB3AE-F187-4054-A0E3-0FE551F0E3C7}" type="pres">
      <dgm:prSet presAssocID="{CDDE494C-57DD-43D6-BB44-E0035786E825}" presName="text" presStyleLbl="fgAcc0" presStyleIdx="1" presStyleCnt="4">
        <dgm:presLayoutVars>
          <dgm:chPref val="3"/>
        </dgm:presLayoutVars>
      </dgm:prSet>
      <dgm:spPr/>
    </dgm:pt>
    <dgm:pt modelId="{F58245A5-710E-4E1F-B433-D77B19FC7124}" type="pres">
      <dgm:prSet presAssocID="{CDDE494C-57DD-43D6-BB44-E0035786E825}" presName="hierChild2" presStyleCnt="0"/>
      <dgm:spPr/>
    </dgm:pt>
    <dgm:pt modelId="{27EF2C9D-6B4B-4A9C-91D3-F7B1A91D6ABF}" type="pres">
      <dgm:prSet presAssocID="{1208D62C-2612-4E82-B10B-FA52F87705C2}" presName="hierRoot1" presStyleCnt="0"/>
      <dgm:spPr/>
    </dgm:pt>
    <dgm:pt modelId="{46B38684-21FF-4384-A7D2-486F7F6A49F7}" type="pres">
      <dgm:prSet presAssocID="{1208D62C-2612-4E82-B10B-FA52F87705C2}" presName="composite" presStyleCnt="0"/>
      <dgm:spPr/>
    </dgm:pt>
    <dgm:pt modelId="{354785B9-2CCB-4B37-A0B7-56DAA4060C2E}" type="pres">
      <dgm:prSet presAssocID="{1208D62C-2612-4E82-B10B-FA52F87705C2}" presName="background" presStyleLbl="node0" presStyleIdx="2" presStyleCnt="4"/>
      <dgm:spPr/>
    </dgm:pt>
    <dgm:pt modelId="{D984E837-D996-483D-B406-6115E3E83D20}" type="pres">
      <dgm:prSet presAssocID="{1208D62C-2612-4E82-B10B-FA52F87705C2}" presName="text" presStyleLbl="fgAcc0" presStyleIdx="2" presStyleCnt="4">
        <dgm:presLayoutVars>
          <dgm:chPref val="3"/>
        </dgm:presLayoutVars>
      </dgm:prSet>
      <dgm:spPr/>
    </dgm:pt>
    <dgm:pt modelId="{41D7D8EE-BEBD-4765-B0DF-6506F2CC23B4}" type="pres">
      <dgm:prSet presAssocID="{1208D62C-2612-4E82-B10B-FA52F87705C2}" presName="hierChild2" presStyleCnt="0"/>
      <dgm:spPr/>
    </dgm:pt>
    <dgm:pt modelId="{FF50B1BA-5C68-4C5B-909B-0D7165AE2911}" type="pres">
      <dgm:prSet presAssocID="{3787DDF3-21C4-4BB5-A91B-52783E29DA2D}" presName="hierRoot1" presStyleCnt="0"/>
      <dgm:spPr/>
    </dgm:pt>
    <dgm:pt modelId="{1939ABEF-4BE3-4FF5-9D9B-11ACC2E5ED8B}" type="pres">
      <dgm:prSet presAssocID="{3787DDF3-21C4-4BB5-A91B-52783E29DA2D}" presName="composite" presStyleCnt="0"/>
      <dgm:spPr/>
    </dgm:pt>
    <dgm:pt modelId="{6EA75822-7B1F-49D4-B185-BF02376E316C}" type="pres">
      <dgm:prSet presAssocID="{3787DDF3-21C4-4BB5-A91B-52783E29DA2D}" presName="background" presStyleLbl="node0" presStyleIdx="3" presStyleCnt="4"/>
      <dgm:spPr/>
    </dgm:pt>
    <dgm:pt modelId="{41D07264-5FD4-459D-83FD-295AA7121C48}" type="pres">
      <dgm:prSet presAssocID="{3787DDF3-21C4-4BB5-A91B-52783E29DA2D}" presName="text" presStyleLbl="fgAcc0" presStyleIdx="3" presStyleCnt="4">
        <dgm:presLayoutVars>
          <dgm:chPref val="3"/>
        </dgm:presLayoutVars>
      </dgm:prSet>
      <dgm:spPr/>
    </dgm:pt>
    <dgm:pt modelId="{798A7964-A7C3-43AF-9D36-33DA045FEED6}" type="pres">
      <dgm:prSet presAssocID="{3787DDF3-21C4-4BB5-A91B-52783E29DA2D}" presName="hierChild2" presStyleCnt="0"/>
      <dgm:spPr/>
    </dgm:pt>
  </dgm:ptLst>
  <dgm:cxnLst>
    <dgm:cxn modelId="{3BDD8D0C-5434-46C5-B4E3-7522DC27DFF0}" srcId="{FCF78559-34F5-41B6-A5F7-267E9D73B5B7}" destId="{E829A009-9258-4905-867E-A28505F2F847}" srcOrd="0" destOrd="0" parTransId="{7E79793C-4EA6-4610-BB33-3067A5D43D5E}" sibTransId="{5BD49932-CF03-4617-B232-83B6F42B16EF}"/>
    <dgm:cxn modelId="{84ED7630-CFC1-4BAF-A0F5-B14420B686AF}" type="presOf" srcId="{FCF78559-34F5-41B6-A5F7-267E9D73B5B7}" destId="{02874D45-35DE-4526-8CE1-132707B963D8}" srcOrd="0" destOrd="0" presId="urn:microsoft.com/office/officeart/2005/8/layout/hierarchy1"/>
    <dgm:cxn modelId="{B25B2661-D197-49E4-ACE3-A1B5BA9A33D5}" type="presOf" srcId="{3787DDF3-21C4-4BB5-A91B-52783E29DA2D}" destId="{41D07264-5FD4-459D-83FD-295AA7121C48}" srcOrd="0" destOrd="0" presId="urn:microsoft.com/office/officeart/2005/8/layout/hierarchy1"/>
    <dgm:cxn modelId="{0162F28D-994C-42F3-90DB-B4923E5FCE5D}" type="presOf" srcId="{CDDE494C-57DD-43D6-BB44-E0035786E825}" destId="{637BB3AE-F187-4054-A0E3-0FE551F0E3C7}" srcOrd="0" destOrd="0" presId="urn:microsoft.com/office/officeart/2005/8/layout/hierarchy1"/>
    <dgm:cxn modelId="{190E73AC-6664-46CD-8CCF-1E878386AAC2}" srcId="{FCF78559-34F5-41B6-A5F7-267E9D73B5B7}" destId="{CDDE494C-57DD-43D6-BB44-E0035786E825}" srcOrd="1" destOrd="0" parTransId="{3A2E157F-95AA-43CA-B2C3-EE7CDF670AF1}" sibTransId="{1029E1D6-57E1-47A7-8E8A-529AFBE9222D}"/>
    <dgm:cxn modelId="{9DEA77B4-6A0D-4639-86CB-7D923D8E4D28}" type="presOf" srcId="{E829A009-9258-4905-867E-A28505F2F847}" destId="{B005EAFF-FF6D-4124-B86A-603BEFA053F6}" srcOrd="0" destOrd="0" presId="urn:microsoft.com/office/officeart/2005/8/layout/hierarchy1"/>
    <dgm:cxn modelId="{4F84EEC3-E513-45AF-85EB-3ED0A29F5950}" srcId="{FCF78559-34F5-41B6-A5F7-267E9D73B5B7}" destId="{3787DDF3-21C4-4BB5-A91B-52783E29DA2D}" srcOrd="3" destOrd="0" parTransId="{0D355FCE-96E5-44EB-86F9-3DD65655A75D}" sibTransId="{8A66068B-46A3-4648-A315-D22506211DAF}"/>
    <dgm:cxn modelId="{F8BF1FD3-AE4B-4F6A-AD6C-B66D51FE2F60}" srcId="{FCF78559-34F5-41B6-A5F7-267E9D73B5B7}" destId="{1208D62C-2612-4E82-B10B-FA52F87705C2}" srcOrd="2" destOrd="0" parTransId="{AC4543F0-E083-4C95-BDB8-4DA67E6E113B}" sibTransId="{61D45ECD-C57F-41A8-8BC5-7FB8E518BA9F}"/>
    <dgm:cxn modelId="{5CF243E4-9A58-4A01-985B-CB0C16070D73}" type="presOf" srcId="{1208D62C-2612-4E82-B10B-FA52F87705C2}" destId="{D984E837-D996-483D-B406-6115E3E83D20}" srcOrd="0" destOrd="0" presId="urn:microsoft.com/office/officeart/2005/8/layout/hierarchy1"/>
    <dgm:cxn modelId="{B2688AB2-CE22-40A9-9FAB-5ED93EEA32CE}" type="presParOf" srcId="{02874D45-35DE-4526-8CE1-132707B963D8}" destId="{AB7F08D4-A4F5-4C87-9FA4-BDCE6D384C5E}" srcOrd="0" destOrd="0" presId="urn:microsoft.com/office/officeart/2005/8/layout/hierarchy1"/>
    <dgm:cxn modelId="{BFED34C4-1E0E-4D46-BE89-C59EC4812ED7}" type="presParOf" srcId="{AB7F08D4-A4F5-4C87-9FA4-BDCE6D384C5E}" destId="{83E7858A-C0F5-44DD-ABE2-E72159026C9B}" srcOrd="0" destOrd="0" presId="urn:microsoft.com/office/officeart/2005/8/layout/hierarchy1"/>
    <dgm:cxn modelId="{B319ECC7-894D-4D89-835F-76B648D4DE07}" type="presParOf" srcId="{83E7858A-C0F5-44DD-ABE2-E72159026C9B}" destId="{753B6386-C65D-40CF-BDD0-BFF9CFF7F716}" srcOrd="0" destOrd="0" presId="urn:microsoft.com/office/officeart/2005/8/layout/hierarchy1"/>
    <dgm:cxn modelId="{5650C693-94EB-4CD0-980A-276ECB3DCCF4}" type="presParOf" srcId="{83E7858A-C0F5-44DD-ABE2-E72159026C9B}" destId="{B005EAFF-FF6D-4124-B86A-603BEFA053F6}" srcOrd="1" destOrd="0" presId="urn:microsoft.com/office/officeart/2005/8/layout/hierarchy1"/>
    <dgm:cxn modelId="{8F3EEFEC-E880-4FF8-9C38-F0118410E93D}" type="presParOf" srcId="{AB7F08D4-A4F5-4C87-9FA4-BDCE6D384C5E}" destId="{360F4255-DC3E-49A3-8E2C-7D2BA4C69932}" srcOrd="1" destOrd="0" presId="urn:microsoft.com/office/officeart/2005/8/layout/hierarchy1"/>
    <dgm:cxn modelId="{AC92999F-2F5F-4BF2-85D9-29076B675C9B}" type="presParOf" srcId="{02874D45-35DE-4526-8CE1-132707B963D8}" destId="{215AE409-C069-4C43-A067-B10743F29F94}" srcOrd="1" destOrd="0" presId="urn:microsoft.com/office/officeart/2005/8/layout/hierarchy1"/>
    <dgm:cxn modelId="{AD623D8B-D0E1-4C30-B709-84339AD8C5B6}" type="presParOf" srcId="{215AE409-C069-4C43-A067-B10743F29F94}" destId="{33FA644A-0184-4F23-B558-5776721FF493}" srcOrd="0" destOrd="0" presId="urn:microsoft.com/office/officeart/2005/8/layout/hierarchy1"/>
    <dgm:cxn modelId="{53D07EFD-7967-43E2-9CD2-5E7A44C122F0}" type="presParOf" srcId="{33FA644A-0184-4F23-B558-5776721FF493}" destId="{95299BBE-8622-44F3-B8B5-8B78E814F417}" srcOrd="0" destOrd="0" presId="urn:microsoft.com/office/officeart/2005/8/layout/hierarchy1"/>
    <dgm:cxn modelId="{3C83FABD-2C8E-4029-84F0-AA3695FFF476}" type="presParOf" srcId="{33FA644A-0184-4F23-B558-5776721FF493}" destId="{637BB3AE-F187-4054-A0E3-0FE551F0E3C7}" srcOrd="1" destOrd="0" presId="urn:microsoft.com/office/officeart/2005/8/layout/hierarchy1"/>
    <dgm:cxn modelId="{6FFF00B5-3939-4610-9E19-41CA50EFC357}" type="presParOf" srcId="{215AE409-C069-4C43-A067-B10743F29F94}" destId="{F58245A5-710E-4E1F-B433-D77B19FC7124}" srcOrd="1" destOrd="0" presId="urn:microsoft.com/office/officeart/2005/8/layout/hierarchy1"/>
    <dgm:cxn modelId="{52601165-FC7C-4A67-9044-41C768CB4219}" type="presParOf" srcId="{02874D45-35DE-4526-8CE1-132707B963D8}" destId="{27EF2C9D-6B4B-4A9C-91D3-F7B1A91D6ABF}" srcOrd="2" destOrd="0" presId="urn:microsoft.com/office/officeart/2005/8/layout/hierarchy1"/>
    <dgm:cxn modelId="{ED18FA66-F1B8-4E8F-B8C9-0AB033CAF999}" type="presParOf" srcId="{27EF2C9D-6B4B-4A9C-91D3-F7B1A91D6ABF}" destId="{46B38684-21FF-4384-A7D2-486F7F6A49F7}" srcOrd="0" destOrd="0" presId="urn:microsoft.com/office/officeart/2005/8/layout/hierarchy1"/>
    <dgm:cxn modelId="{004F9658-5715-4AAA-8B61-C78BBE8169DA}" type="presParOf" srcId="{46B38684-21FF-4384-A7D2-486F7F6A49F7}" destId="{354785B9-2CCB-4B37-A0B7-56DAA4060C2E}" srcOrd="0" destOrd="0" presId="urn:microsoft.com/office/officeart/2005/8/layout/hierarchy1"/>
    <dgm:cxn modelId="{3CD4998E-7399-4638-A390-AB548E7EEF2F}" type="presParOf" srcId="{46B38684-21FF-4384-A7D2-486F7F6A49F7}" destId="{D984E837-D996-483D-B406-6115E3E83D20}" srcOrd="1" destOrd="0" presId="urn:microsoft.com/office/officeart/2005/8/layout/hierarchy1"/>
    <dgm:cxn modelId="{CABD8CA5-1A57-450F-B7B8-9449378311FB}" type="presParOf" srcId="{27EF2C9D-6B4B-4A9C-91D3-F7B1A91D6ABF}" destId="{41D7D8EE-BEBD-4765-B0DF-6506F2CC23B4}" srcOrd="1" destOrd="0" presId="urn:microsoft.com/office/officeart/2005/8/layout/hierarchy1"/>
    <dgm:cxn modelId="{0CCE69C7-3EEB-49A3-8DE8-CAF14B065891}" type="presParOf" srcId="{02874D45-35DE-4526-8CE1-132707B963D8}" destId="{FF50B1BA-5C68-4C5B-909B-0D7165AE2911}" srcOrd="3" destOrd="0" presId="urn:microsoft.com/office/officeart/2005/8/layout/hierarchy1"/>
    <dgm:cxn modelId="{D6F5D1C1-207A-4679-99A9-5469CF16060A}" type="presParOf" srcId="{FF50B1BA-5C68-4C5B-909B-0D7165AE2911}" destId="{1939ABEF-4BE3-4FF5-9D9B-11ACC2E5ED8B}" srcOrd="0" destOrd="0" presId="urn:microsoft.com/office/officeart/2005/8/layout/hierarchy1"/>
    <dgm:cxn modelId="{B52F2856-230F-4ECA-A316-AE2FE5F80906}" type="presParOf" srcId="{1939ABEF-4BE3-4FF5-9D9B-11ACC2E5ED8B}" destId="{6EA75822-7B1F-49D4-B185-BF02376E316C}" srcOrd="0" destOrd="0" presId="urn:microsoft.com/office/officeart/2005/8/layout/hierarchy1"/>
    <dgm:cxn modelId="{2C610EAD-119A-4C10-A98A-3EA24A7A292C}" type="presParOf" srcId="{1939ABEF-4BE3-4FF5-9D9B-11ACC2E5ED8B}" destId="{41D07264-5FD4-459D-83FD-295AA7121C48}" srcOrd="1" destOrd="0" presId="urn:microsoft.com/office/officeart/2005/8/layout/hierarchy1"/>
    <dgm:cxn modelId="{A8036318-02E9-41A9-9EBB-3378DB686C33}" type="presParOf" srcId="{FF50B1BA-5C68-4C5B-909B-0D7165AE2911}" destId="{798A7964-A7C3-43AF-9D36-33DA045FEED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BE4BF5-02AC-477B-903F-952556A2449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D1A7C7B-7C88-4AD2-BAEE-D6D0C2653FD2}">
      <dgm:prSet/>
      <dgm:spPr/>
      <dgm:t>
        <a:bodyPr/>
        <a:lstStyle/>
        <a:p>
          <a:r>
            <a:rPr lang="en-US" dirty="0"/>
            <a:t>As we are done with pulling data from database into the data warehouse all is left is to get some insights out of the data.</a:t>
          </a:r>
        </a:p>
      </dgm:t>
    </dgm:pt>
    <dgm:pt modelId="{8804F7FD-8EFF-48C3-9370-E967C8F14957}" type="parTrans" cxnId="{29EA8A16-37D7-4DC0-8DC7-00624EC5AC45}">
      <dgm:prSet/>
      <dgm:spPr/>
      <dgm:t>
        <a:bodyPr/>
        <a:lstStyle/>
        <a:p>
          <a:endParaRPr lang="en-US"/>
        </a:p>
      </dgm:t>
    </dgm:pt>
    <dgm:pt modelId="{6929532D-2BE8-4FA0-95AF-AA1D29AC1F88}" type="sibTrans" cxnId="{29EA8A16-37D7-4DC0-8DC7-00624EC5AC45}">
      <dgm:prSet/>
      <dgm:spPr/>
      <dgm:t>
        <a:bodyPr/>
        <a:lstStyle/>
        <a:p>
          <a:endParaRPr lang="en-US"/>
        </a:p>
      </dgm:t>
    </dgm:pt>
    <dgm:pt modelId="{044DB485-C829-4036-BB0E-72DF6CA119D1}">
      <dgm:prSet/>
      <dgm:spPr/>
      <dgm:t>
        <a:bodyPr/>
        <a:lstStyle/>
        <a:p>
          <a:r>
            <a:rPr lang="en-US"/>
            <a:t>We are using PowerBI to get visualizations to get graphical insights.</a:t>
          </a:r>
        </a:p>
      </dgm:t>
    </dgm:pt>
    <dgm:pt modelId="{A47B812C-325B-4377-B182-D5CAE79D6DCC}" type="parTrans" cxnId="{CBE924A1-F16D-493B-88F8-2138694412A0}">
      <dgm:prSet/>
      <dgm:spPr/>
      <dgm:t>
        <a:bodyPr/>
        <a:lstStyle/>
        <a:p>
          <a:endParaRPr lang="en-US"/>
        </a:p>
      </dgm:t>
    </dgm:pt>
    <dgm:pt modelId="{AC3F9962-D042-4475-AE7D-F9ECFE7D871A}" type="sibTrans" cxnId="{CBE924A1-F16D-493B-88F8-2138694412A0}">
      <dgm:prSet/>
      <dgm:spPr/>
      <dgm:t>
        <a:bodyPr/>
        <a:lstStyle/>
        <a:p>
          <a:endParaRPr lang="en-US"/>
        </a:p>
      </dgm:t>
    </dgm:pt>
    <dgm:pt modelId="{2AD36B58-64E5-4B16-85C7-E3CD3F24B923}">
      <dgm:prSet/>
      <dgm:spPr/>
      <dgm:t>
        <a:bodyPr/>
        <a:lstStyle/>
        <a:p>
          <a:r>
            <a:rPr lang="en-US"/>
            <a:t>These visualizations gives us an easily understandable summarized insights of the data present.</a:t>
          </a:r>
        </a:p>
      </dgm:t>
    </dgm:pt>
    <dgm:pt modelId="{B5356C69-D670-4E1D-A3A0-B977E43E4FF2}" type="parTrans" cxnId="{33E7BA8A-52DB-4C93-8563-C2CA7964D4EE}">
      <dgm:prSet/>
      <dgm:spPr/>
      <dgm:t>
        <a:bodyPr/>
        <a:lstStyle/>
        <a:p>
          <a:endParaRPr lang="en-US"/>
        </a:p>
      </dgm:t>
    </dgm:pt>
    <dgm:pt modelId="{975B6BAA-9D4C-4C13-BCDC-962B280119D3}" type="sibTrans" cxnId="{33E7BA8A-52DB-4C93-8563-C2CA7964D4EE}">
      <dgm:prSet/>
      <dgm:spPr/>
      <dgm:t>
        <a:bodyPr/>
        <a:lstStyle/>
        <a:p>
          <a:endParaRPr lang="en-US"/>
        </a:p>
      </dgm:t>
    </dgm:pt>
    <dgm:pt modelId="{D558B270-7DF7-4A12-AB04-D3C4677218A2}">
      <dgm:prSet/>
      <dgm:spPr/>
      <dgm:t>
        <a:bodyPr/>
        <a:lstStyle/>
        <a:p>
          <a:r>
            <a:rPr lang="en-US"/>
            <a:t>We can add filters to observe specific insights and to make a summarized assumptions. </a:t>
          </a:r>
        </a:p>
      </dgm:t>
    </dgm:pt>
    <dgm:pt modelId="{49DEDCA3-E425-4E33-8002-7178794C42AB}" type="parTrans" cxnId="{C91EDB1F-FCBF-427C-8731-4AC256B939E9}">
      <dgm:prSet/>
      <dgm:spPr/>
      <dgm:t>
        <a:bodyPr/>
        <a:lstStyle/>
        <a:p>
          <a:endParaRPr lang="en-US"/>
        </a:p>
      </dgm:t>
    </dgm:pt>
    <dgm:pt modelId="{F18BD57D-223F-4718-83E7-6D480637CBF8}" type="sibTrans" cxnId="{C91EDB1F-FCBF-427C-8731-4AC256B939E9}">
      <dgm:prSet/>
      <dgm:spPr/>
      <dgm:t>
        <a:bodyPr/>
        <a:lstStyle/>
        <a:p>
          <a:endParaRPr lang="en-US"/>
        </a:p>
      </dgm:t>
    </dgm:pt>
    <dgm:pt modelId="{42505E23-FFA5-4297-88F3-8645FE8916CA}" type="pres">
      <dgm:prSet presAssocID="{93BE4BF5-02AC-477B-903F-952556A24496}" presName="root" presStyleCnt="0">
        <dgm:presLayoutVars>
          <dgm:dir/>
          <dgm:resizeHandles val="exact"/>
        </dgm:presLayoutVars>
      </dgm:prSet>
      <dgm:spPr/>
    </dgm:pt>
    <dgm:pt modelId="{D30105D9-7037-4278-939E-FB3F33AE2D3F}" type="pres">
      <dgm:prSet presAssocID="{AD1A7C7B-7C88-4AD2-BAEE-D6D0C2653FD2}" presName="compNode" presStyleCnt="0"/>
      <dgm:spPr/>
    </dgm:pt>
    <dgm:pt modelId="{9638DCCF-2A80-4796-9F92-2675088AA125}" type="pres">
      <dgm:prSet presAssocID="{AD1A7C7B-7C88-4AD2-BAEE-D6D0C2653FD2}" presName="bgRect" presStyleLbl="bgShp" presStyleIdx="0" presStyleCnt="4"/>
      <dgm:spPr/>
    </dgm:pt>
    <dgm:pt modelId="{6DE1FA9B-6223-48EA-BB93-7D8AE68F910C}" type="pres">
      <dgm:prSet presAssocID="{AD1A7C7B-7C88-4AD2-BAEE-D6D0C2653F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E1A027A-95B9-4293-9B6D-116FA74EFB2E}" type="pres">
      <dgm:prSet presAssocID="{AD1A7C7B-7C88-4AD2-BAEE-D6D0C2653FD2}" presName="spaceRect" presStyleCnt="0"/>
      <dgm:spPr/>
    </dgm:pt>
    <dgm:pt modelId="{17B52DAE-4720-46BA-9FE3-05ADC2E0DE49}" type="pres">
      <dgm:prSet presAssocID="{AD1A7C7B-7C88-4AD2-BAEE-D6D0C2653FD2}" presName="parTx" presStyleLbl="revTx" presStyleIdx="0" presStyleCnt="4">
        <dgm:presLayoutVars>
          <dgm:chMax val="0"/>
          <dgm:chPref val="0"/>
        </dgm:presLayoutVars>
      </dgm:prSet>
      <dgm:spPr/>
    </dgm:pt>
    <dgm:pt modelId="{5BE82560-D13D-48C7-A244-642A682A2F2E}" type="pres">
      <dgm:prSet presAssocID="{6929532D-2BE8-4FA0-95AF-AA1D29AC1F88}" presName="sibTrans" presStyleCnt="0"/>
      <dgm:spPr/>
    </dgm:pt>
    <dgm:pt modelId="{7E298400-9606-4385-A624-0D6B41C3F15E}" type="pres">
      <dgm:prSet presAssocID="{044DB485-C829-4036-BB0E-72DF6CA119D1}" presName="compNode" presStyleCnt="0"/>
      <dgm:spPr/>
    </dgm:pt>
    <dgm:pt modelId="{7282158B-A6C2-4255-B7C6-0BAE73486862}" type="pres">
      <dgm:prSet presAssocID="{044DB485-C829-4036-BB0E-72DF6CA119D1}" presName="bgRect" presStyleLbl="bgShp" presStyleIdx="1" presStyleCnt="4"/>
      <dgm:spPr/>
    </dgm:pt>
    <dgm:pt modelId="{8C4E75B3-66FD-4C0F-B0BE-A271FA7F51D0}" type="pres">
      <dgm:prSet presAssocID="{044DB485-C829-4036-BB0E-72DF6CA119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2C6761B-8221-48B1-80E9-48DF07E7F3CF}" type="pres">
      <dgm:prSet presAssocID="{044DB485-C829-4036-BB0E-72DF6CA119D1}" presName="spaceRect" presStyleCnt="0"/>
      <dgm:spPr/>
    </dgm:pt>
    <dgm:pt modelId="{A3E1C986-F930-424A-8E5B-6FE6CA4149C5}" type="pres">
      <dgm:prSet presAssocID="{044DB485-C829-4036-BB0E-72DF6CA119D1}" presName="parTx" presStyleLbl="revTx" presStyleIdx="1" presStyleCnt="4">
        <dgm:presLayoutVars>
          <dgm:chMax val="0"/>
          <dgm:chPref val="0"/>
        </dgm:presLayoutVars>
      </dgm:prSet>
      <dgm:spPr/>
    </dgm:pt>
    <dgm:pt modelId="{53C1AD07-2E0F-464B-AD4D-99F463AABEC3}" type="pres">
      <dgm:prSet presAssocID="{AC3F9962-D042-4475-AE7D-F9ECFE7D871A}" presName="sibTrans" presStyleCnt="0"/>
      <dgm:spPr/>
    </dgm:pt>
    <dgm:pt modelId="{CECD94D2-DD39-4E4B-80B6-ED8D71635019}" type="pres">
      <dgm:prSet presAssocID="{2AD36B58-64E5-4B16-85C7-E3CD3F24B923}" presName="compNode" presStyleCnt="0"/>
      <dgm:spPr/>
    </dgm:pt>
    <dgm:pt modelId="{43699A3A-A6A5-4E6E-8891-E9335E20146C}" type="pres">
      <dgm:prSet presAssocID="{2AD36B58-64E5-4B16-85C7-E3CD3F24B923}" presName="bgRect" presStyleLbl="bgShp" presStyleIdx="2" presStyleCnt="4"/>
      <dgm:spPr/>
    </dgm:pt>
    <dgm:pt modelId="{E20C6885-600F-4182-8188-0B246F76161D}" type="pres">
      <dgm:prSet presAssocID="{2AD36B58-64E5-4B16-85C7-E3CD3F24B92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3E231B3-1D6F-453B-94DF-A3C67EC11387}" type="pres">
      <dgm:prSet presAssocID="{2AD36B58-64E5-4B16-85C7-E3CD3F24B923}" presName="spaceRect" presStyleCnt="0"/>
      <dgm:spPr/>
    </dgm:pt>
    <dgm:pt modelId="{3D425C2D-6E49-40EC-9812-95456661D55F}" type="pres">
      <dgm:prSet presAssocID="{2AD36B58-64E5-4B16-85C7-E3CD3F24B923}" presName="parTx" presStyleLbl="revTx" presStyleIdx="2" presStyleCnt="4">
        <dgm:presLayoutVars>
          <dgm:chMax val="0"/>
          <dgm:chPref val="0"/>
        </dgm:presLayoutVars>
      </dgm:prSet>
      <dgm:spPr/>
    </dgm:pt>
    <dgm:pt modelId="{02DC1087-6082-4803-B6D0-18E08DB8DFD7}" type="pres">
      <dgm:prSet presAssocID="{975B6BAA-9D4C-4C13-BCDC-962B280119D3}" presName="sibTrans" presStyleCnt="0"/>
      <dgm:spPr/>
    </dgm:pt>
    <dgm:pt modelId="{75A38588-F141-46F3-B28A-62E9A07EB37E}" type="pres">
      <dgm:prSet presAssocID="{D558B270-7DF7-4A12-AB04-D3C4677218A2}" presName="compNode" presStyleCnt="0"/>
      <dgm:spPr/>
    </dgm:pt>
    <dgm:pt modelId="{5B9EF1E6-4F1D-4FB0-9A46-BCB15F580933}" type="pres">
      <dgm:prSet presAssocID="{D558B270-7DF7-4A12-AB04-D3C4677218A2}" presName="bgRect" presStyleLbl="bgShp" presStyleIdx="3" presStyleCnt="4"/>
      <dgm:spPr/>
    </dgm:pt>
    <dgm:pt modelId="{26F2A31D-001F-4FD3-9F42-63B0E307C2B4}" type="pres">
      <dgm:prSet presAssocID="{D558B270-7DF7-4A12-AB04-D3C4677218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FC511FB0-3844-4CCC-B48C-11AE6D2B00E0}" type="pres">
      <dgm:prSet presAssocID="{D558B270-7DF7-4A12-AB04-D3C4677218A2}" presName="spaceRect" presStyleCnt="0"/>
      <dgm:spPr/>
    </dgm:pt>
    <dgm:pt modelId="{DACE0B56-16B3-47CF-8E3F-9E60A297B6CD}" type="pres">
      <dgm:prSet presAssocID="{D558B270-7DF7-4A12-AB04-D3C4677218A2}" presName="parTx" presStyleLbl="revTx" presStyleIdx="3" presStyleCnt="4">
        <dgm:presLayoutVars>
          <dgm:chMax val="0"/>
          <dgm:chPref val="0"/>
        </dgm:presLayoutVars>
      </dgm:prSet>
      <dgm:spPr/>
    </dgm:pt>
  </dgm:ptLst>
  <dgm:cxnLst>
    <dgm:cxn modelId="{81152802-9A23-4368-A3CB-616FDD79EEC4}" type="presOf" srcId="{D558B270-7DF7-4A12-AB04-D3C4677218A2}" destId="{DACE0B56-16B3-47CF-8E3F-9E60A297B6CD}" srcOrd="0" destOrd="0" presId="urn:microsoft.com/office/officeart/2018/2/layout/IconVerticalSolidList"/>
    <dgm:cxn modelId="{29EA8A16-37D7-4DC0-8DC7-00624EC5AC45}" srcId="{93BE4BF5-02AC-477B-903F-952556A24496}" destId="{AD1A7C7B-7C88-4AD2-BAEE-D6D0C2653FD2}" srcOrd="0" destOrd="0" parTransId="{8804F7FD-8EFF-48C3-9370-E967C8F14957}" sibTransId="{6929532D-2BE8-4FA0-95AF-AA1D29AC1F88}"/>
    <dgm:cxn modelId="{C91EDB1F-FCBF-427C-8731-4AC256B939E9}" srcId="{93BE4BF5-02AC-477B-903F-952556A24496}" destId="{D558B270-7DF7-4A12-AB04-D3C4677218A2}" srcOrd="3" destOrd="0" parTransId="{49DEDCA3-E425-4E33-8002-7178794C42AB}" sibTransId="{F18BD57D-223F-4718-83E7-6D480637CBF8}"/>
    <dgm:cxn modelId="{0D38BB21-94ED-4D44-8789-B746B98E2AA8}" type="presOf" srcId="{2AD36B58-64E5-4B16-85C7-E3CD3F24B923}" destId="{3D425C2D-6E49-40EC-9812-95456661D55F}" srcOrd="0" destOrd="0" presId="urn:microsoft.com/office/officeart/2018/2/layout/IconVerticalSolidList"/>
    <dgm:cxn modelId="{33E7BA8A-52DB-4C93-8563-C2CA7964D4EE}" srcId="{93BE4BF5-02AC-477B-903F-952556A24496}" destId="{2AD36B58-64E5-4B16-85C7-E3CD3F24B923}" srcOrd="2" destOrd="0" parTransId="{B5356C69-D670-4E1D-A3A0-B977E43E4FF2}" sibTransId="{975B6BAA-9D4C-4C13-BCDC-962B280119D3}"/>
    <dgm:cxn modelId="{B29F9F92-9CFF-4C4A-9343-1B7AC4E8E5A3}" type="presOf" srcId="{93BE4BF5-02AC-477B-903F-952556A24496}" destId="{42505E23-FFA5-4297-88F3-8645FE8916CA}" srcOrd="0" destOrd="0" presId="urn:microsoft.com/office/officeart/2018/2/layout/IconVerticalSolidList"/>
    <dgm:cxn modelId="{4361CC95-596F-4BDB-A5D8-3FA1AA49FA25}" type="presOf" srcId="{044DB485-C829-4036-BB0E-72DF6CA119D1}" destId="{A3E1C986-F930-424A-8E5B-6FE6CA4149C5}" srcOrd="0" destOrd="0" presId="urn:microsoft.com/office/officeart/2018/2/layout/IconVerticalSolidList"/>
    <dgm:cxn modelId="{CBE924A1-F16D-493B-88F8-2138694412A0}" srcId="{93BE4BF5-02AC-477B-903F-952556A24496}" destId="{044DB485-C829-4036-BB0E-72DF6CA119D1}" srcOrd="1" destOrd="0" parTransId="{A47B812C-325B-4377-B182-D5CAE79D6DCC}" sibTransId="{AC3F9962-D042-4475-AE7D-F9ECFE7D871A}"/>
    <dgm:cxn modelId="{2F60BEE9-AD81-4813-8F0D-74CA81DC7DFE}" type="presOf" srcId="{AD1A7C7B-7C88-4AD2-BAEE-D6D0C2653FD2}" destId="{17B52DAE-4720-46BA-9FE3-05ADC2E0DE49}" srcOrd="0" destOrd="0" presId="urn:microsoft.com/office/officeart/2018/2/layout/IconVerticalSolidList"/>
    <dgm:cxn modelId="{E98488CC-D255-45D4-9385-796A6C51A00F}" type="presParOf" srcId="{42505E23-FFA5-4297-88F3-8645FE8916CA}" destId="{D30105D9-7037-4278-939E-FB3F33AE2D3F}" srcOrd="0" destOrd="0" presId="urn:microsoft.com/office/officeart/2018/2/layout/IconVerticalSolidList"/>
    <dgm:cxn modelId="{76EBAEDE-2691-401E-810D-EED6715D7DB1}" type="presParOf" srcId="{D30105D9-7037-4278-939E-FB3F33AE2D3F}" destId="{9638DCCF-2A80-4796-9F92-2675088AA125}" srcOrd="0" destOrd="0" presId="urn:microsoft.com/office/officeart/2018/2/layout/IconVerticalSolidList"/>
    <dgm:cxn modelId="{F0F9868A-5840-47FF-8ABC-FFC924206AA6}" type="presParOf" srcId="{D30105D9-7037-4278-939E-FB3F33AE2D3F}" destId="{6DE1FA9B-6223-48EA-BB93-7D8AE68F910C}" srcOrd="1" destOrd="0" presId="urn:microsoft.com/office/officeart/2018/2/layout/IconVerticalSolidList"/>
    <dgm:cxn modelId="{4F564EC4-A0DA-4356-8899-F22A0E5F090C}" type="presParOf" srcId="{D30105D9-7037-4278-939E-FB3F33AE2D3F}" destId="{DE1A027A-95B9-4293-9B6D-116FA74EFB2E}" srcOrd="2" destOrd="0" presId="urn:microsoft.com/office/officeart/2018/2/layout/IconVerticalSolidList"/>
    <dgm:cxn modelId="{7B505934-90CF-4898-8B01-0FA408F92EEB}" type="presParOf" srcId="{D30105D9-7037-4278-939E-FB3F33AE2D3F}" destId="{17B52DAE-4720-46BA-9FE3-05ADC2E0DE49}" srcOrd="3" destOrd="0" presId="urn:microsoft.com/office/officeart/2018/2/layout/IconVerticalSolidList"/>
    <dgm:cxn modelId="{87779998-D7A1-4AC3-A477-88ABE68F0EFC}" type="presParOf" srcId="{42505E23-FFA5-4297-88F3-8645FE8916CA}" destId="{5BE82560-D13D-48C7-A244-642A682A2F2E}" srcOrd="1" destOrd="0" presId="urn:microsoft.com/office/officeart/2018/2/layout/IconVerticalSolidList"/>
    <dgm:cxn modelId="{A9DE35DE-B645-4AE4-BB11-C7E8C87B46C2}" type="presParOf" srcId="{42505E23-FFA5-4297-88F3-8645FE8916CA}" destId="{7E298400-9606-4385-A624-0D6B41C3F15E}" srcOrd="2" destOrd="0" presId="urn:microsoft.com/office/officeart/2018/2/layout/IconVerticalSolidList"/>
    <dgm:cxn modelId="{22A9B07F-2A1C-4B44-8BC0-2C1C8ECBD226}" type="presParOf" srcId="{7E298400-9606-4385-A624-0D6B41C3F15E}" destId="{7282158B-A6C2-4255-B7C6-0BAE73486862}" srcOrd="0" destOrd="0" presId="urn:microsoft.com/office/officeart/2018/2/layout/IconVerticalSolidList"/>
    <dgm:cxn modelId="{49ECFC6D-96CB-4E80-AD92-3A6215FCA18E}" type="presParOf" srcId="{7E298400-9606-4385-A624-0D6B41C3F15E}" destId="{8C4E75B3-66FD-4C0F-B0BE-A271FA7F51D0}" srcOrd="1" destOrd="0" presId="urn:microsoft.com/office/officeart/2018/2/layout/IconVerticalSolidList"/>
    <dgm:cxn modelId="{9C8AC24F-F31D-4000-B0A5-5CEC1F8196D1}" type="presParOf" srcId="{7E298400-9606-4385-A624-0D6B41C3F15E}" destId="{62C6761B-8221-48B1-80E9-48DF07E7F3CF}" srcOrd="2" destOrd="0" presId="urn:microsoft.com/office/officeart/2018/2/layout/IconVerticalSolidList"/>
    <dgm:cxn modelId="{301812E1-592A-4376-B83F-FD11C63C76FF}" type="presParOf" srcId="{7E298400-9606-4385-A624-0D6B41C3F15E}" destId="{A3E1C986-F930-424A-8E5B-6FE6CA4149C5}" srcOrd="3" destOrd="0" presId="urn:microsoft.com/office/officeart/2018/2/layout/IconVerticalSolidList"/>
    <dgm:cxn modelId="{4D52BC61-D61F-46E6-B8F6-ADFDF78E241B}" type="presParOf" srcId="{42505E23-FFA5-4297-88F3-8645FE8916CA}" destId="{53C1AD07-2E0F-464B-AD4D-99F463AABEC3}" srcOrd="3" destOrd="0" presId="urn:microsoft.com/office/officeart/2018/2/layout/IconVerticalSolidList"/>
    <dgm:cxn modelId="{E32BE2C8-1A44-402F-A1F0-EED8994BAF9D}" type="presParOf" srcId="{42505E23-FFA5-4297-88F3-8645FE8916CA}" destId="{CECD94D2-DD39-4E4B-80B6-ED8D71635019}" srcOrd="4" destOrd="0" presId="urn:microsoft.com/office/officeart/2018/2/layout/IconVerticalSolidList"/>
    <dgm:cxn modelId="{6CBD6F59-F5FA-4437-8160-11EBB95CC90E}" type="presParOf" srcId="{CECD94D2-DD39-4E4B-80B6-ED8D71635019}" destId="{43699A3A-A6A5-4E6E-8891-E9335E20146C}" srcOrd="0" destOrd="0" presId="urn:microsoft.com/office/officeart/2018/2/layout/IconVerticalSolidList"/>
    <dgm:cxn modelId="{DBD28C75-ABDA-4113-861A-79A84068CE00}" type="presParOf" srcId="{CECD94D2-DD39-4E4B-80B6-ED8D71635019}" destId="{E20C6885-600F-4182-8188-0B246F76161D}" srcOrd="1" destOrd="0" presId="urn:microsoft.com/office/officeart/2018/2/layout/IconVerticalSolidList"/>
    <dgm:cxn modelId="{49C95827-C4FC-4A5F-A6DE-B40413A950E9}" type="presParOf" srcId="{CECD94D2-DD39-4E4B-80B6-ED8D71635019}" destId="{D3E231B3-1D6F-453B-94DF-A3C67EC11387}" srcOrd="2" destOrd="0" presId="urn:microsoft.com/office/officeart/2018/2/layout/IconVerticalSolidList"/>
    <dgm:cxn modelId="{34F1A8C7-1FA7-4D53-A1A2-EC8E752F87C7}" type="presParOf" srcId="{CECD94D2-DD39-4E4B-80B6-ED8D71635019}" destId="{3D425C2D-6E49-40EC-9812-95456661D55F}" srcOrd="3" destOrd="0" presId="urn:microsoft.com/office/officeart/2018/2/layout/IconVerticalSolidList"/>
    <dgm:cxn modelId="{A121850C-4B63-4FAE-BB68-1894FD1B178C}" type="presParOf" srcId="{42505E23-FFA5-4297-88F3-8645FE8916CA}" destId="{02DC1087-6082-4803-B6D0-18E08DB8DFD7}" srcOrd="5" destOrd="0" presId="urn:microsoft.com/office/officeart/2018/2/layout/IconVerticalSolidList"/>
    <dgm:cxn modelId="{FDFBF6DF-AD7D-474E-8E8B-202C3BEE7B4B}" type="presParOf" srcId="{42505E23-FFA5-4297-88F3-8645FE8916CA}" destId="{75A38588-F141-46F3-B28A-62E9A07EB37E}" srcOrd="6" destOrd="0" presId="urn:microsoft.com/office/officeart/2018/2/layout/IconVerticalSolidList"/>
    <dgm:cxn modelId="{E132C767-A3F5-4A7E-83A1-B4E93F14577E}" type="presParOf" srcId="{75A38588-F141-46F3-B28A-62E9A07EB37E}" destId="{5B9EF1E6-4F1D-4FB0-9A46-BCB15F580933}" srcOrd="0" destOrd="0" presId="urn:microsoft.com/office/officeart/2018/2/layout/IconVerticalSolidList"/>
    <dgm:cxn modelId="{2536A383-3809-43A3-8C21-862C8E6D81A2}" type="presParOf" srcId="{75A38588-F141-46F3-B28A-62E9A07EB37E}" destId="{26F2A31D-001F-4FD3-9F42-63B0E307C2B4}" srcOrd="1" destOrd="0" presId="urn:microsoft.com/office/officeart/2018/2/layout/IconVerticalSolidList"/>
    <dgm:cxn modelId="{41F02878-94E8-4A99-A995-811CD2C6BCCE}" type="presParOf" srcId="{75A38588-F141-46F3-B28A-62E9A07EB37E}" destId="{FC511FB0-3844-4CCC-B48C-11AE6D2B00E0}" srcOrd="2" destOrd="0" presId="urn:microsoft.com/office/officeart/2018/2/layout/IconVerticalSolidList"/>
    <dgm:cxn modelId="{3C51A1EE-5461-4E3A-A2E6-02D7383D4594}" type="presParOf" srcId="{75A38588-F141-46F3-B28A-62E9A07EB37E}" destId="{DACE0B56-16B3-47CF-8E3F-9E60A297B6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0830D-99D3-4836-A788-D4D5F0F5D08C}">
      <dsp:nvSpPr>
        <dsp:cNvPr id="0" name=""/>
        <dsp:cNvSpPr/>
      </dsp:nvSpPr>
      <dsp:spPr>
        <a:xfrm>
          <a:off x="391503" y="472796"/>
          <a:ext cx="635976" cy="635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3E9ED-5B60-49C8-A290-0FB0908E4C13}">
      <dsp:nvSpPr>
        <dsp:cNvPr id="0" name=""/>
        <dsp:cNvSpPr/>
      </dsp:nvSpPr>
      <dsp:spPr>
        <a:xfrm>
          <a:off x="2851" y="1361147"/>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Data Exploration.</a:t>
          </a:r>
        </a:p>
      </dsp:txBody>
      <dsp:txXfrm>
        <a:off x="2851" y="1361147"/>
        <a:ext cx="1413281" cy="565312"/>
      </dsp:txXfrm>
    </dsp:sp>
    <dsp:sp modelId="{8CCD081E-AD0C-41A4-9C68-0475A3225FF9}">
      <dsp:nvSpPr>
        <dsp:cNvPr id="0" name=""/>
        <dsp:cNvSpPr/>
      </dsp:nvSpPr>
      <dsp:spPr>
        <a:xfrm>
          <a:off x="2052108" y="472796"/>
          <a:ext cx="635976" cy="635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91A876-9FF3-4AB6-B75D-BB169E5F9693}">
      <dsp:nvSpPr>
        <dsp:cNvPr id="0" name=""/>
        <dsp:cNvSpPr/>
      </dsp:nvSpPr>
      <dsp:spPr>
        <a:xfrm>
          <a:off x="1663456" y="1361147"/>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Business case</a:t>
          </a:r>
        </a:p>
      </dsp:txBody>
      <dsp:txXfrm>
        <a:off x="1663456" y="1361147"/>
        <a:ext cx="1413281" cy="565312"/>
      </dsp:txXfrm>
    </dsp:sp>
    <dsp:sp modelId="{BEA3C262-4339-4229-B0AA-2474C9242BE2}">
      <dsp:nvSpPr>
        <dsp:cNvPr id="0" name=""/>
        <dsp:cNvSpPr/>
      </dsp:nvSpPr>
      <dsp:spPr>
        <a:xfrm>
          <a:off x="3712714" y="472796"/>
          <a:ext cx="635976" cy="6359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F23AA2-41AE-470E-BF7E-E522D201A8BF}">
      <dsp:nvSpPr>
        <dsp:cNvPr id="0" name=""/>
        <dsp:cNvSpPr/>
      </dsp:nvSpPr>
      <dsp:spPr>
        <a:xfrm>
          <a:off x="3324062" y="1361147"/>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High level Modeling.</a:t>
          </a:r>
        </a:p>
      </dsp:txBody>
      <dsp:txXfrm>
        <a:off x="3324062" y="1361147"/>
        <a:ext cx="1413281" cy="565312"/>
      </dsp:txXfrm>
    </dsp:sp>
    <dsp:sp modelId="{629B825E-334C-4E16-94FF-88D32801DF6D}">
      <dsp:nvSpPr>
        <dsp:cNvPr id="0" name=""/>
        <dsp:cNvSpPr/>
      </dsp:nvSpPr>
      <dsp:spPr>
        <a:xfrm>
          <a:off x="5373319" y="472796"/>
          <a:ext cx="635976" cy="6359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166A97-C4D1-4721-BF42-0964B74F10AB}">
      <dsp:nvSpPr>
        <dsp:cNvPr id="0" name=""/>
        <dsp:cNvSpPr/>
      </dsp:nvSpPr>
      <dsp:spPr>
        <a:xfrm>
          <a:off x="4984667" y="1361147"/>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Detailed Dimension Modeling.</a:t>
          </a:r>
        </a:p>
      </dsp:txBody>
      <dsp:txXfrm>
        <a:off x="4984667" y="1361147"/>
        <a:ext cx="1413281" cy="565312"/>
      </dsp:txXfrm>
    </dsp:sp>
    <dsp:sp modelId="{5AC50381-7ACD-4122-AAF5-6E0CF62BE0E8}">
      <dsp:nvSpPr>
        <dsp:cNvPr id="0" name=""/>
        <dsp:cNvSpPr/>
      </dsp:nvSpPr>
      <dsp:spPr>
        <a:xfrm>
          <a:off x="391503" y="2279780"/>
          <a:ext cx="635976" cy="6359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BADE7E-7632-4697-9590-D3465A0C8868}">
      <dsp:nvSpPr>
        <dsp:cNvPr id="0" name=""/>
        <dsp:cNvSpPr/>
      </dsp:nvSpPr>
      <dsp:spPr>
        <a:xfrm>
          <a:off x="2851" y="3168131"/>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ETL and examples of data pulled.</a:t>
          </a:r>
        </a:p>
      </dsp:txBody>
      <dsp:txXfrm>
        <a:off x="2851" y="3168131"/>
        <a:ext cx="1413281" cy="565312"/>
      </dsp:txXfrm>
    </dsp:sp>
    <dsp:sp modelId="{B7113993-1CE6-4A4A-B097-F38A46970B56}">
      <dsp:nvSpPr>
        <dsp:cNvPr id="0" name=""/>
        <dsp:cNvSpPr/>
      </dsp:nvSpPr>
      <dsp:spPr>
        <a:xfrm>
          <a:off x="2052108" y="2279780"/>
          <a:ext cx="635976" cy="6359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7B8C35-E29F-4661-A443-7FE84B76B2D9}">
      <dsp:nvSpPr>
        <dsp:cNvPr id="0" name=""/>
        <dsp:cNvSpPr/>
      </dsp:nvSpPr>
      <dsp:spPr>
        <a:xfrm>
          <a:off x="1663456" y="3168131"/>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Cube structure for better identification.</a:t>
          </a:r>
        </a:p>
      </dsp:txBody>
      <dsp:txXfrm>
        <a:off x="1663456" y="3168131"/>
        <a:ext cx="1413281" cy="565312"/>
      </dsp:txXfrm>
    </dsp:sp>
    <dsp:sp modelId="{6D5143F5-C02D-484D-A3D4-04D5D33A65D5}">
      <dsp:nvSpPr>
        <dsp:cNvPr id="0" name=""/>
        <dsp:cNvSpPr/>
      </dsp:nvSpPr>
      <dsp:spPr>
        <a:xfrm>
          <a:off x="3712714" y="2279780"/>
          <a:ext cx="635976" cy="6359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C45F18-F576-4F87-8428-5CA536917817}">
      <dsp:nvSpPr>
        <dsp:cNvPr id="0" name=""/>
        <dsp:cNvSpPr/>
      </dsp:nvSpPr>
      <dsp:spPr>
        <a:xfrm>
          <a:off x="3324062" y="3168131"/>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Descriptive Dashboard in Power BI with filters.</a:t>
          </a:r>
        </a:p>
      </dsp:txBody>
      <dsp:txXfrm>
        <a:off x="3324062" y="3168131"/>
        <a:ext cx="1413281" cy="565312"/>
      </dsp:txXfrm>
    </dsp:sp>
    <dsp:sp modelId="{0549F308-12B7-4426-AB50-1215D7D59B60}">
      <dsp:nvSpPr>
        <dsp:cNvPr id="0" name=""/>
        <dsp:cNvSpPr/>
      </dsp:nvSpPr>
      <dsp:spPr>
        <a:xfrm>
          <a:off x="5373319" y="2279780"/>
          <a:ext cx="635976" cy="63597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9BE632-5EB2-4F28-971D-96217414E327}">
      <dsp:nvSpPr>
        <dsp:cNvPr id="0" name=""/>
        <dsp:cNvSpPr/>
      </dsp:nvSpPr>
      <dsp:spPr>
        <a:xfrm>
          <a:off x="4984667" y="3168131"/>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Insights.</a:t>
          </a:r>
        </a:p>
      </dsp:txBody>
      <dsp:txXfrm>
        <a:off x="4984667" y="3168131"/>
        <a:ext cx="1413281" cy="565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9CBBB-580B-49A9-A1D0-4A8EF864050E}">
      <dsp:nvSpPr>
        <dsp:cNvPr id="0" name=""/>
        <dsp:cNvSpPr/>
      </dsp:nvSpPr>
      <dsp:spPr>
        <a:xfrm>
          <a:off x="708495" y="371211"/>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76429-9CFD-4ADF-B1E4-AC67903B7936}">
      <dsp:nvSpPr>
        <dsp:cNvPr id="0" name=""/>
        <dsp:cNvSpPr/>
      </dsp:nvSpPr>
      <dsp:spPr>
        <a:xfrm>
          <a:off x="1125307" y="78802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FBBB81-B268-47DB-AEC7-D600D6B0838B}">
      <dsp:nvSpPr>
        <dsp:cNvPr id="0" name=""/>
        <dsp:cNvSpPr/>
      </dsp:nvSpPr>
      <dsp:spPr>
        <a:xfrm>
          <a:off x="83276" y="2936211"/>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We are presented with data from Fudgemart, inc. which has </a:t>
          </a:r>
          <a:br>
            <a:rPr lang="en-US" sz="1100" kern="1200"/>
          </a:br>
          <a:r>
            <a:rPr lang="en-US" sz="1100" kern="1200"/>
            <a:t>two subsidiary companies  called Fudgemart and Fudgeflix.</a:t>
          </a:r>
          <a:br>
            <a:rPr lang="en-US" sz="1100" kern="1200"/>
          </a:br>
          <a:endParaRPr lang="en-US" sz="1100" kern="1200"/>
        </a:p>
      </dsp:txBody>
      <dsp:txXfrm>
        <a:off x="83276" y="2936211"/>
        <a:ext cx="3206250" cy="787500"/>
      </dsp:txXfrm>
    </dsp:sp>
    <dsp:sp modelId="{5ABC70C5-5F02-480C-9FE6-A01E0EE2320C}">
      <dsp:nvSpPr>
        <dsp:cNvPr id="0" name=""/>
        <dsp:cNvSpPr/>
      </dsp:nvSpPr>
      <dsp:spPr>
        <a:xfrm>
          <a:off x="4475838" y="371211"/>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40510-A045-4C09-B9F9-B07248BA1F6C}">
      <dsp:nvSpPr>
        <dsp:cNvPr id="0" name=""/>
        <dsp:cNvSpPr/>
      </dsp:nvSpPr>
      <dsp:spPr>
        <a:xfrm>
          <a:off x="4892651" y="78802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858430-AD5A-42FB-A5D5-6D4F38716189}">
      <dsp:nvSpPr>
        <dsp:cNvPr id="0" name=""/>
        <dsp:cNvSpPr/>
      </dsp:nvSpPr>
      <dsp:spPr>
        <a:xfrm>
          <a:off x="3850620" y="2936211"/>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Fudgemart is an online retailer who has customers, products, vendors and various other business process that you would find in an online retailer.</a:t>
          </a:r>
          <a:br>
            <a:rPr lang="en-US" sz="1100" kern="1200"/>
          </a:br>
          <a:endParaRPr lang="en-US" sz="1100" kern="1200"/>
        </a:p>
      </dsp:txBody>
      <dsp:txXfrm>
        <a:off x="3850620" y="2936211"/>
        <a:ext cx="3206250" cy="787500"/>
      </dsp:txXfrm>
    </dsp:sp>
    <dsp:sp modelId="{510BB214-1E75-45AE-9C6B-D4724845F5E3}">
      <dsp:nvSpPr>
        <dsp:cNvPr id="0" name=""/>
        <dsp:cNvSpPr/>
      </dsp:nvSpPr>
      <dsp:spPr>
        <a:xfrm>
          <a:off x="8243182" y="371211"/>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758F4-534E-4A42-9B68-687539B6E98C}">
      <dsp:nvSpPr>
        <dsp:cNvPr id="0" name=""/>
        <dsp:cNvSpPr/>
      </dsp:nvSpPr>
      <dsp:spPr>
        <a:xfrm>
          <a:off x="8659995" y="78802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0C8171-ABD1-454C-9592-A17BD371E776}">
      <dsp:nvSpPr>
        <dsp:cNvPr id="0" name=""/>
        <dsp:cNvSpPr/>
      </dsp:nvSpPr>
      <dsp:spPr>
        <a:xfrm>
          <a:off x="7617963" y="2936211"/>
          <a:ext cx="3206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Fudgeflix is DVD by mail and video on demand service. Data of Fudgeflix include accounts, subscriptions and video titles and various other things that comes with online streaming service.</a:t>
          </a:r>
        </a:p>
      </dsp:txBody>
      <dsp:txXfrm>
        <a:off x="7617963" y="2936211"/>
        <a:ext cx="3206250"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B6386-C65D-40CF-BDD0-BFF9CFF7F716}">
      <dsp:nvSpPr>
        <dsp:cNvPr id="0" name=""/>
        <dsp:cNvSpPr/>
      </dsp:nvSpPr>
      <dsp:spPr>
        <a:xfrm>
          <a:off x="3194" y="1352343"/>
          <a:ext cx="2281118" cy="144851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005EAFF-FF6D-4124-B86A-603BEFA053F6}">
      <dsp:nvSpPr>
        <dsp:cNvPr id="0" name=""/>
        <dsp:cNvSpPr/>
      </dsp:nvSpPr>
      <dsp:spPr>
        <a:xfrm>
          <a:off x="256652" y="1593128"/>
          <a:ext cx="2281118" cy="144851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Revenue is the income generated from normal business operations and includes discounts and deductions for returned merchandise. It is the top line or gross income figure from which costs are subtracted to determine net income.</a:t>
          </a:r>
        </a:p>
      </dsp:txBody>
      <dsp:txXfrm>
        <a:off x="299077" y="1635553"/>
        <a:ext cx="2196268" cy="1363660"/>
      </dsp:txXfrm>
    </dsp:sp>
    <dsp:sp modelId="{95299BBE-8622-44F3-B8B5-8B78E814F417}">
      <dsp:nvSpPr>
        <dsp:cNvPr id="0" name=""/>
        <dsp:cNvSpPr/>
      </dsp:nvSpPr>
      <dsp:spPr>
        <a:xfrm>
          <a:off x="2791228" y="1352343"/>
          <a:ext cx="2281118" cy="144851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37BB3AE-F187-4054-A0E3-0FE551F0E3C7}">
      <dsp:nvSpPr>
        <dsp:cNvPr id="0" name=""/>
        <dsp:cNvSpPr/>
      </dsp:nvSpPr>
      <dsp:spPr>
        <a:xfrm>
          <a:off x="3044685" y="1593128"/>
          <a:ext cx="2281118" cy="144851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Revenue defines the position of the company in this competitive world.</a:t>
          </a:r>
        </a:p>
      </dsp:txBody>
      <dsp:txXfrm>
        <a:off x="3087110" y="1635553"/>
        <a:ext cx="2196268" cy="1363660"/>
      </dsp:txXfrm>
    </dsp:sp>
    <dsp:sp modelId="{354785B9-2CCB-4B37-A0B7-56DAA4060C2E}">
      <dsp:nvSpPr>
        <dsp:cNvPr id="0" name=""/>
        <dsp:cNvSpPr/>
      </dsp:nvSpPr>
      <dsp:spPr>
        <a:xfrm>
          <a:off x="5579261" y="1352343"/>
          <a:ext cx="2281118" cy="144851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984E837-D996-483D-B406-6115E3E83D20}">
      <dsp:nvSpPr>
        <dsp:cNvPr id="0" name=""/>
        <dsp:cNvSpPr/>
      </dsp:nvSpPr>
      <dsp:spPr>
        <a:xfrm>
          <a:off x="5832719" y="1593128"/>
          <a:ext cx="2281118" cy="144851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Growth of a company can be estimated by looking at the revenues over a period. </a:t>
          </a:r>
        </a:p>
      </dsp:txBody>
      <dsp:txXfrm>
        <a:off x="5875144" y="1635553"/>
        <a:ext cx="2196268" cy="1363660"/>
      </dsp:txXfrm>
    </dsp:sp>
    <dsp:sp modelId="{6EA75822-7B1F-49D4-B185-BF02376E316C}">
      <dsp:nvSpPr>
        <dsp:cNvPr id="0" name=""/>
        <dsp:cNvSpPr/>
      </dsp:nvSpPr>
      <dsp:spPr>
        <a:xfrm>
          <a:off x="8367295" y="1352343"/>
          <a:ext cx="2281118" cy="144851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1D07264-5FD4-459D-83FD-295AA7121C48}">
      <dsp:nvSpPr>
        <dsp:cNvPr id="0" name=""/>
        <dsp:cNvSpPr/>
      </dsp:nvSpPr>
      <dsp:spPr>
        <a:xfrm>
          <a:off x="8620752" y="1593128"/>
          <a:ext cx="2281118" cy="144851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Creditors looks at the revenue of company before funding.</a:t>
          </a:r>
        </a:p>
      </dsp:txBody>
      <dsp:txXfrm>
        <a:off x="8663177" y="1635553"/>
        <a:ext cx="2196268" cy="1363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8DCCF-2A80-4796-9F92-2675088AA125}">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1FA9B-6223-48EA-BB93-7D8AE68F910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52DAE-4720-46BA-9FE3-05ADC2E0DE4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As we are done with pulling data from database into the data warehouse all is left is to get some insights out of the data.</a:t>
          </a:r>
        </a:p>
      </dsp:txBody>
      <dsp:txXfrm>
        <a:off x="1057183" y="1805"/>
        <a:ext cx="9458416" cy="915310"/>
      </dsp:txXfrm>
    </dsp:sp>
    <dsp:sp modelId="{7282158B-A6C2-4255-B7C6-0BAE73486862}">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E75B3-66FD-4C0F-B0BE-A271FA7F51D0}">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E1C986-F930-424A-8E5B-6FE6CA4149C5}">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We are using PowerBI to get visualizations to get graphical insights.</a:t>
          </a:r>
        </a:p>
      </dsp:txBody>
      <dsp:txXfrm>
        <a:off x="1057183" y="1145944"/>
        <a:ext cx="9458416" cy="915310"/>
      </dsp:txXfrm>
    </dsp:sp>
    <dsp:sp modelId="{43699A3A-A6A5-4E6E-8891-E9335E20146C}">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C6885-600F-4182-8188-0B246F76161D}">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425C2D-6E49-40EC-9812-95456661D55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These visualizations gives us an easily understandable summarized insights of the data present.</a:t>
          </a:r>
        </a:p>
      </dsp:txBody>
      <dsp:txXfrm>
        <a:off x="1057183" y="2290082"/>
        <a:ext cx="9458416" cy="915310"/>
      </dsp:txXfrm>
    </dsp:sp>
    <dsp:sp modelId="{5B9EF1E6-4F1D-4FB0-9A46-BCB15F580933}">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F2A31D-001F-4FD3-9F42-63B0E307C2B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E0B56-16B3-47CF-8E3F-9E60A297B6C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We can add filters to observe specific insights and to make a summarized assumptions. </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11/20/2020</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B560A-4F88-4CF0-8487-B7BBDD8D749A}"/>
              </a:ext>
            </a:extLst>
          </p:cNvPr>
          <p:cNvSpPr>
            <a:spLocks noGrp="1"/>
          </p:cNvSpPr>
          <p:nvPr>
            <p:ph type="dt" sz="half" idx="10"/>
          </p:nvPr>
        </p:nvSpPr>
        <p:spPr/>
        <p:txBody>
          <a:bodyPr/>
          <a:lstStyle/>
          <a:p>
            <a:fld id="{17734F91-8CFE-4736-9A12-10CDFD7D22FE}" type="datetimeFigureOut">
              <a:rPr lang="en-US" smtClean="0"/>
              <a:t>11/20/2020</a:t>
            </a:fld>
            <a:endParaRPr lang="en-US"/>
          </a:p>
        </p:txBody>
      </p:sp>
      <p:sp>
        <p:nvSpPr>
          <p:cNvPr id="3" name="Footer Placeholder 2">
            <a:extLst>
              <a:ext uri="{FF2B5EF4-FFF2-40B4-BE49-F238E27FC236}">
                <a16:creationId xmlns:a16="http://schemas.microsoft.com/office/drawing/2014/main" id="{847368AE-B624-429F-BAA0-9D365ED667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C7A275-53C1-4AB4-B730-6DD72259C2FA}"/>
              </a:ext>
            </a:extLst>
          </p:cNvPr>
          <p:cNvSpPr>
            <a:spLocks noGrp="1"/>
          </p:cNvSpPr>
          <p:nvPr>
            <p:ph type="sldNum" sz="quarter" idx="12"/>
          </p:nvPr>
        </p:nvSpPr>
        <p:spPr/>
        <p:txBody>
          <a:bodyPr/>
          <a:lstStyle/>
          <a:p>
            <a:fld id="{A4F7F092-0DB4-4F1D-86FF-1A758BBC3DBD}" type="slidenum">
              <a:rPr lang="en-US" smtClean="0"/>
              <a:t>‹#›</a:t>
            </a:fld>
            <a:endParaRPr lang="en-US"/>
          </a:p>
        </p:txBody>
      </p:sp>
    </p:spTree>
    <p:extLst>
      <p:ext uri="{BB962C8B-B14F-4D97-AF65-F5344CB8AC3E}">
        <p14:creationId xmlns:p14="http://schemas.microsoft.com/office/powerpoint/2010/main" val="404141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 id="214748366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1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svg"/><Relationship Id="rId7" Type="http://schemas.openxmlformats.org/officeDocument/2006/relationships/diagramColors" Target="../diagrams/colors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3.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E3D5-B129-455A-8D61-5DE355CFB91F}"/>
              </a:ext>
            </a:extLst>
          </p:cNvPr>
          <p:cNvSpPr>
            <a:spLocks noGrp="1"/>
          </p:cNvSpPr>
          <p:nvPr>
            <p:ph type="title"/>
          </p:nvPr>
        </p:nvSpPr>
        <p:spPr/>
        <p:txBody>
          <a:bodyPr>
            <a:noAutofit/>
          </a:bodyPr>
          <a:lstStyle/>
          <a:p>
            <a:r>
              <a:rPr lang="en-US" dirty="0">
                <a:latin typeface="+mj-lt"/>
              </a:rPr>
              <a:t>SYRACUSE UNIVERSITY</a:t>
            </a:r>
            <a:br>
              <a:rPr lang="en-US" dirty="0">
                <a:latin typeface="+mj-lt"/>
              </a:rPr>
            </a:br>
            <a:endParaRPr lang="en-US" dirty="0"/>
          </a:p>
        </p:txBody>
      </p:sp>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85061" y="1573618"/>
            <a:ext cx="12192000" cy="1430465"/>
          </a:xfrm>
        </p:spPr>
        <p:txBody>
          <a:bodyPr>
            <a:normAutofit fontScale="70000" lnSpcReduction="20000"/>
          </a:bodyPr>
          <a:lstStyle/>
          <a:p>
            <a:r>
              <a:rPr lang="en-US" dirty="0"/>
              <a:t>IST722 – Data Warehouse</a:t>
            </a:r>
            <a:br>
              <a:rPr lang="en-US" dirty="0"/>
            </a:br>
            <a:r>
              <a:rPr lang="en-US" dirty="0"/>
              <a:t>Group - 7</a:t>
            </a:r>
          </a:p>
        </p:txBody>
      </p:sp>
      <p:sp>
        <p:nvSpPr>
          <p:cNvPr id="4" name="Text Placeholder 3">
            <a:extLst>
              <a:ext uri="{FF2B5EF4-FFF2-40B4-BE49-F238E27FC236}">
                <a16:creationId xmlns:a16="http://schemas.microsoft.com/office/drawing/2014/main" id="{88B348B4-1179-40C0-B903-717D79F0A399}"/>
              </a:ext>
            </a:extLst>
          </p:cNvPr>
          <p:cNvSpPr>
            <a:spLocks noGrp="1"/>
          </p:cNvSpPr>
          <p:nvPr>
            <p:ph type="body" sz="quarter" idx="11"/>
          </p:nvPr>
        </p:nvSpPr>
        <p:spPr>
          <a:xfrm>
            <a:off x="657486" y="3382134"/>
            <a:ext cx="1055914" cy="400827"/>
          </a:xfrm>
        </p:spPr>
        <p:txBody>
          <a:bodyPr>
            <a:normAutofit lnSpcReduction="10000"/>
          </a:bodyPr>
          <a:lstStyle/>
          <a:p>
            <a:r>
              <a:rPr lang="en-US" dirty="0" err="1">
                <a:latin typeface="+mj-lt"/>
              </a:rPr>
              <a:t>Kruti</a:t>
            </a:r>
            <a:endParaRPr lang="en-US" dirty="0">
              <a:latin typeface="+mj-lt"/>
            </a:endParaRPr>
          </a:p>
          <a:p>
            <a:endParaRPr lang="en-US" dirty="0"/>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2909499" y="413601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38636" y="4335457"/>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7553365" y="4160545"/>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59588" y="4315651"/>
            <a:ext cx="2213723" cy="1748841"/>
          </a:xfrm>
          <a:prstGeom prst="rect">
            <a:avLst/>
          </a:prstGeom>
        </p:spPr>
      </p:pic>
      <p:pic>
        <p:nvPicPr>
          <p:cNvPr id="9" name="Graphic 8" descr="Illustration of a green pencil sharpener character ">
            <a:extLst>
              <a:ext uri="{FF2B5EF4-FFF2-40B4-BE49-F238E27FC236}">
                <a16:creationId xmlns:a16="http://schemas.microsoft.com/office/drawing/2014/main" id="{2B51C59D-57D5-447E-932F-8772AF813C8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458000" y="4068027"/>
            <a:ext cx="1572593" cy="2244095"/>
          </a:xfrm>
          <a:prstGeom prst="rect">
            <a:avLst/>
          </a:prstGeom>
        </p:spPr>
      </p:pic>
      <p:sp>
        <p:nvSpPr>
          <p:cNvPr id="11" name="Text Placeholder 3">
            <a:extLst>
              <a:ext uri="{FF2B5EF4-FFF2-40B4-BE49-F238E27FC236}">
                <a16:creationId xmlns:a16="http://schemas.microsoft.com/office/drawing/2014/main" id="{0271CCD2-CD78-419A-BCEF-6E2BE21B3095}"/>
              </a:ext>
            </a:extLst>
          </p:cNvPr>
          <p:cNvSpPr txBox="1">
            <a:spLocks/>
          </p:cNvSpPr>
          <p:nvPr/>
        </p:nvSpPr>
        <p:spPr>
          <a:xfrm>
            <a:off x="2767022" y="3382132"/>
            <a:ext cx="1284862" cy="4717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Lokesh</a:t>
            </a:r>
          </a:p>
          <a:p>
            <a:endParaRPr lang="en-US" dirty="0"/>
          </a:p>
        </p:txBody>
      </p:sp>
      <p:sp>
        <p:nvSpPr>
          <p:cNvPr id="13" name="Text Placeholder 3">
            <a:extLst>
              <a:ext uri="{FF2B5EF4-FFF2-40B4-BE49-F238E27FC236}">
                <a16:creationId xmlns:a16="http://schemas.microsoft.com/office/drawing/2014/main" id="{C6D7D63F-D4C2-4A5D-A3A6-448B618FCB2C}"/>
              </a:ext>
            </a:extLst>
          </p:cNvPr>
          <p:cNvSpPr txBox="1">
            <a:spLocks/>
          </p:cNvSpPr>
          <p:nvPr/>
        </p:nvSpPr>
        <p:spPr>
          <a:xfrm>
            <a:off x="5201132" y="3382131"/>
            <a:ext cx="1137759" cy="4717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Ravi</a:t>
            </a:r>
          </a:p>
          <a:p>
            <a:endParaRPr lang="en-US" dirty="0"/>
          </a:p>
        </p:txBody>
      </p:sp>
      <p:sp>
        <p:nvSpPr>
          <p:cNvPr id="14" name="Text Placeholder 3">
            <a:extLst>
              <a:ext uri="{FF2B5EF4-FFF2-40B4-BE49-F238E27FC236}">
                <a16:creationId xmlns:a16="http://schemas.microsoft.com/office/drawing/2014/main" id="{A0A4A19A-1938-44E6-BE37-D8D3FE63F0B0}"/>
              </a:ext>
            </a:extLst>
          </p:cNvPr>
          <p:cNvSpPr txBox="1">
            <a:spLocks/>
          </p:cNvSpPr>
          <p:nvPr/>
        </p:nvSpPr>
        <p:spPr>
          <a:xfrm>
            <a:off x="7854230" y="3381668"/>
            <a:ext cx="1173622" cy="401293"/>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Karthik</a:t>
            </a:r>
          </a:p>
          <a:p>
            <a:endParaRPr lang="en-US" dirty="0"/>
          </a:p>
        </p:txBody>
      </p:sp>
      <p:sp>
        <p:nvSpPr>
          <p:cNvPr id="15" name="Text Placeholder 3">
            <a:extLst>
              <a:ext uri="{FF2B5EF4-FFF2-40B4-BE49-F238E27FC236}">
                <a16:creationId xmlns:a16="http://schemas.microsoft.com/office/drawing/2014/main" id="{A641BBE4-D6EA-4297-817D-588968B5CFB0}"/>
              </a:ext>
            </a:extLst>
          </p:cNvPr>
          <p:cNvSpPr txBox="1">
            <a:spLocks/>
          </p:cNvSpPr>
          <p:nvPr/>
        </p:nvSpPr>
        <p:spPr>
          <a:xfrm>
            <a:off x="10081475" y="3385796"/>
            <a:ext cx="1453039" cy="40129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Priyanka</a:t>
            </a:r>
          </a:p>
          <a:p>
            <a:endParaRPr lang="en-US" dirty="0"/>
          </a:p>
        </p:txBody>
      </p:sp>
    </p:spTree>
    <p:extLst>
      <p:ext uri="{BB962C8B-B14F-4D97-AF65-F5344CB8AC3E}">
        <p14:creationId xmlns:p14="http://schemas.microsoft.com/office/powerpoint/2010/main" val="2437550428"/>
      </p:ext>
    </p:extLst>
  </p:cSld>
  <p:clrMapOvr>
    <a:masterClrMapping/>
  </p:clrMapOvr>
  <mc:AlternateContent xmlns:mc="http://schemas.openxmlformats.org/markup-compatibility/2006" xmlns:p14="http://schemas.microsoft.com/office/powerpoint/2010/main">
    <mc:Choice Requires="p14">
      <p:transition spd="slow" p14:dur="2000" advTm="3346"/>
    </mc:Choice>
    <mc:Fallback xmlns="">
      <p:transition spd="slow" advTm="33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B3E586B-03E5-42AF-B623-E78B87F8C6E6}"/>
              </a:ext>
            </a:extLst>
          </p:cNvPr>
          <p:cNvPicPr>
            <a:picLocks noChangeAspect="1"/>
          </p:cNvPicPr>
          <p:nvPr/>
        </p:nvPicPr>
        <p:blipFill rotWithShape="1">
          <a:blip r:embed="rId2"/>
          <a:srcRect t="1335" b="27982"/>
          <a:stretch/>
        </p:blipFill>
        <p:spPr>
          <a:xfrm>
            <a:off x="20" y="-1"/>
            <a:ext cx="12191980" cy="4394997"/>
          </a:xfrm>
          <a:prstGeom prst="rect">
            <a:avLst/>
          </a:prstGeom>
        </p:spPr>
      </p:pic>
      <p:sp>
        <p:nvSpPr>
          <p:cNvPr id="29" name="Freeform: Shape 18">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0">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841248" y="4858247"/>
            <a:ext cx="6982834" cy="1026435"/>
          </a:xfrm>
        </p:spPr>
        <p:txBody>
          <a:bodyPr vert="horz" lIns="91440" tIns="45720" rIns="91440" bIns="45720" rtlCol="0" anchor="b">
            <a:normAutofit/>
          </a:bodyPr>
          <a:lstStyle/>
          <a:p>
            <a:r>
              <a:rPr lang="en-US" sz="4400">
                <a:solidFill>
                  <a:srgbClr val="FFFFFF"/>
                </a:solidFill>
              </a:rPr>
              <a:t>Control Flow for Staging</a:t>
            </a:r>
          </a:p>
        </p:txBody>
      </p:sp>
    </p:spTree>
    <p:extLst>
      <p:ext uri="{BB962C8B-B14F-4D97-AF65-F5344CB8AC3E}">
        <p14:creationId xmlns:p14="http://schemas.microsoft.com/office/powerpoint/2010/main" val="403572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1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Data Flow for Staging</a:t>
            </a:r>
            <a:endParaRPr lang="en-US" sz="3600" dirty="0">
              <a:solidFill>
                <a:srgbClr val="FFFFFF"/>
              </a:solidFill>
            </a:endParaRPr>
          </a:p>
        </p:txBody>
      </p:sp>
      <p:sp>
        <p:nvSpPr>
          <p:cNvPr id="25"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10;&#10;Description automatically generated">
            <a:extLst>
              <a:ext uri="{FF2B5EF4-FFF2-40B4-BE49-F238E27FC236}">
                <a16:creationId xmlns:a16="http://schemas.microsoft.com/office/drawing/2014/main" id="{D982AD70-0428-41BD-A8BD-48F1BA47F183}"/>
              </a:ext>
            </a:extLst>
          </p:cNvPr>
          <p:cNvPicPr>
            <a:picLocks noChangeAspect="1"/>
          </p:cNvPicPr>
          <p:nvPr/>
        </p:nvPicPr>
        <p:blipFill rotWithShape="1">
          <a:blip r:embed="rId2"/>
          <a:srcRect l="3682" r="21832" b="1"/>
          <a:stretch/>
        </p:blipFill>
        <p:spPr>
          <a:xfrm>
            <a:off x="976251" y="942538"/>
            <a:ext cx="7163222" cy="4808332"/>
          </a:xfrm>
          <a:prstGeom prst="rect">
            <a:avLst/>
          </a:prstGeom>
          <a:effectLst/>
        </p:spPr>
      </p:pic>
    </p:spTree>
    <p:extLst>
      <p:ext uri="{BB962C8B-B14F-4D97-AF65-F5344CB8AC3E}">
        <p14:creationId xmlns:p14="http://schemas.microsoft.com/office/powerpoint/2010/main" val="184822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960120" y="5419725"/>
            <a:ext cx="10271760" cy="936626"/>
          </a:xfrm>
        </p:spPr>
        <p:txBody>
          <a:bodyPr vert="horz" lIns="91440" tIns="45720" rIns="91440" bIns="45720" rtlCol="0" anchor="ctr">
            <a:normAutofit/>
          </a:bodyPr>
          <a:lstStyle/>
          <a:p>
            <a:pPr algn="ctr"/>
            <a:r>
              <a:rPr lang="en-US" dirty="0"/>
              <a:t>Control Flow for Data Warehouse</a:t>
            </a:r>
          </a:p>
        </p:txBody>
      </p:sp>
      <p:sp>
        <p:nvSpPr>
          <p:cNvPr id="12"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CB8A7D15-F251-45EE-97EB-4E35502C650D}"/>
              </a:ext>
            </a:extLst>
          </p:cNvPr>
          <p:cNvPicPr>
            <a:picLocks noChangeAspect="1"/>
          </p:cNvPicPr>
          <p:nvPr/>
        </p:nvPicPr>
        <p:blipFill rotWithShape="1">
          <a:blip r:embed="rId2"/>
          <a:srcRect t="4357" r="2" b="20235"/>
          <a:stretch/>
        </p:blipFill>
        <p:spPr>
          <a:xfrm>
            <a:off x="1281684" y="1309878"/>
            <a:ext cx="9628632" cy="3666744"/>
          </a:xfrm>
          <a:prstGeom prst="rect">
            <a:avLst/>
          </a:prstGeom>
          <a:effectLst/>
        </p:spPr>
      </p:pic>
    </p:spTree>
    <p:extLst>
      <p:ext uri="{BB962C8B-B14F-4D97-AF65-F5344CB8AC3E}">
        <p14:creationId xmlns:p14="http://schemas.microsoft.com/office/powerpoint/2010/main" val="2523868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1391478" y="5091762"/>
            <a:ext cx="9846365" cy="1264588"/>
          </a:xfrm>
        </p:spPr>
        <p:txBody>
          <a:bodyPr vert="horz" lIns="91440" tIns="45720" rIns="91440" bIns="45720" rtlCol="0" anchor="ctr">
            <a:normAutofit/>
          </a:bodyPr>
          <a:lstStyle/>
          <a:p>
            <a:pPr algn="r"/>
            <a:r>
              <a:rPr lang="en-US" sz="4800" dirty="0">
                <a:solidFill>
                  <a:srgbClr val="FFFFFF"/>
                </a:solidFill>
              </a:rPr>
              <a:t>Data Flow for Data Warehouse</a:t>
            </a:r>
          </a:p>
        </p:txBody>
      </p:sp>
      <p:pic>
        <p:nvPicPr>
          <p:cNvPr id="5" name="Picture 4" descr="Graphical user interface, application, Word&#10;&#10;Description automatically generated">
            <a:extLst>
              <a:ext uri="{FF2B5EF4-FFF2-40B4-BE49-F238E27FC236}">
                <a16:creationId xmlns:a16="http://schemas.microsoft.com/office/drawing/2014/main" id="{175F52B4-08D2-44FF-BCB1-EA5C57E7A8D5}"/>
              </a:ext>
            </a:extLst>
          </p:cNvPr>
          <p:cNvPicPr>
            <a:picLocks noChangeAspect="1"/>
          </p:cNvPicPr>
          <p:nvPr/>
        </p:nvPicPr>
        <p:blipFill rotWithShape="1">
          <a:blip r:embed="rId2"/>
          <a:srcRect t="2581" r="-1" b="19362"/>
          <a:stretch/>
        </p:blipFill>
        <p:spPr>
          <a:xfrm>
            <a:off x="320040" y="320040"/>
            <a:ext cx="11548872" cy="4462272"/>
          </a:xfrm>
          <a:prstGeom prst="rect">
            <a:avLst/>
          </a:prstGeom>
        </p:spPr>
      </p:pic>
      <p:cxnSp>
        <p:nvCxnSpPr>
          <p:cNvPr id="22" name="Straight Connector 16">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82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2">
            <a:extLst>
              <a:ext uri="{FF2B5EF4-FFF2-40B4-BE49-F238E27FC236}">
                <a16:creationId xmlns:a16="http://schemas.microsoft.com/office/drawing/2014/main" id="{7F357D35-3E3E-4EC7-B3AE-C106ABB7D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4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4">
            <a:extLst>
              <a:ext uri="{FF2B5EF4-FFF2-40B4-BE49-F238E27FC236}">
                <a16:creationId xmlns:a16="http://schemas.microsoft.com/office/drawing/2014/main" id="{9334D921-DCE6-4D92-987F-D98C93F1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E4D942F-489D-4A7B-8983-94254348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378" y="246887"/>
            <a:ext cx="5861321"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E8F0F547-5526-40CC-8397-442101C26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6924" y="4768667"/>
            <a:ext cx="421593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93BD913-0EB6-48A4-B22A-6A4DE0898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6736924" y="857675"/>
            <a:ext cx="4566230" cy="3847033"/>
          </a:xfrm>
        </p:spPr>
        <p:txBody>
          <a:bodyPr vert="horz" lIns="91440" tIns="45720" rIns="91440" bIns="45720" rtlCol="0" anchor="b">
            <a:normAutofit/>
          </a:bodyPr>
          <a:lstStyle/>
          <a:p>
            <a:pPr algn="ctr"/>
            <a:r>
              <a:rPr lang="en-US" sz="4800">
                <a:solidFill>
                  <a:srgbClr val="FFFFFF"/>
                </a:solidFill>
              </a:rPr>
              <a:t>Star Schema</a:t>
            </a:r>
          </a:p>
        </p:txBody>
      </p:sp>
      <p:pic>
        <p:nvPicPr>
          <p:cNvPr id="6" name="Picture 5" descr="Diagram&#10;&#10;Description automatically generated">
            <a:extLst>
              <a:ext uri="{FF2B5EF4-FFF2-40B4-BE49-F238E27FC236}">
                <a16:creationId xmlns:a16="http://schemas.microsoft.com/office/drawing/2014/main" id="{9E877042-08D9-4A9A-A229-237A005BBD11}"/>
              </a:ext>
            </a:extLst>
          </p:cNvPr>
          <p:cNvPicPr>
            <a:picLocks noChangeAspect="1"/>
          </p:cNvPicPr>
          <p:nvPr/>
        </p:nvPicPr>
        <p:blipFill rotWithShape="1">
          <a:blip r:embed="rId2"/>
          <a:srcRect t="1779" r="3" b="3"/>
          <a:stretch/>
        </p:blipFill>
        <p:spPr>
          <a:xfrm>
            <a:off x="848118" y="858665"/>
            <a:ext cx="4593715" cy="5140669"/>
          </a:xfrm>
          <a:prstGeom prst="rect">
            <a:avLst/>
          </a:prstGeom>
        </p:spPr>
      </p:pic>
    </p:spTree>
    <p:extLst>
      <p:ext uri="{BB962C8B-B14F-4D97-AF65-F5344CB8AC3E}">
        <p14:creationId xmlns:p14="http://schemas.microsoft.com/office/powerpoint/2010/main" val="147649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4DFABC-FEA1-46AC-9BFB-A1FAE7A1F5B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4400" kern="1200">
                <a:solidFill>
                  <a:schemeClr val="tx1"/>
                </a:solidFill>
                <a:latin typeface="+mj-lt"/>
                <a:ea typeface="+mj-ea"/>
                <a:cs typeface="+mj-cs"/>
              </a:rPr>
              <a:t>BI Visualizations</a:t>
            </a:r>
          </a:p>
        </p:txBody>
      </p:sp>
      <p:graphicFrame>
        <p:nvGraphicFramePr>
          <p:cNvPr id="5" name="Text Placeholder 2">
            <a:extLst>
              <a:ext uri="{FF2B5EF4-FFF2-40B4-BE49-F238E27FC236}">
                <a16:creationId xmlns:a16="http://schemas.microsoft.com/office/drawing/2014/main" id="{EFA4B805-5AD6-4A35-BAF9-DD2D266A2DAA}"/>
              </a:ext>
            </a:extLst>
          </p:cNvPr>
          <p:cNvGraphicFramePr/>
          <p:nvPr>
            <p:extLst>
              <p:ext uri="{D42A27DB-BD31-4B8C-83A1-F6EECF244321}">
                <p14:modId xmlns:p14="http://schemas.microsoft.com/office/powerpoint/2010/main" val="3863968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11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643466" y="753626"/>
            <a:ext cx="5334930" cy="3004145"/>
          </a:xfrm>
        </p:spPr>
        <p:txBody>
          <a:bodyPr vert="horz" lIns="91440" tIns="45720" rIns="91440" bIns="45720" rtlCol="0" anchor="b">
            <a:normAutofit/>
          </a:bodyPr>
          <a:lstStyle/>
          <a:p>
            <a:pPr algn="ctr"/>
            <a:r>
              <a:rPr lang="en-US" sz="6000" dirty="0">
                <a:solidFill>
                  <a:schemeClr val="tx1"/>
                </a:solidFill>
              </a:rPr>
              <a:t>Revenue by </a:t>
            </a:r>
            <a:r>
              <a:rPr lang="en-US" sz="6000" dirty="0" err="1">
                <a:solidFill>
                  <a:schemeClr val="tx1"/>
                </a:solidFill>
              </a:rPr>
              <a:t>Subsidary</a:t>
            </a:r>
            <a:r>
              <a:rPr lang="en-US" sz="6000" dirty="0">
                <a:solidFill>
                  <a:schemeClr val="tx1"/>
                </a:solidFill>
              </a:rPr>
              <a:t> Firms</a:t>
            </a:r>
          </a:p>
        </p:txBody>
      </p:sp>
      <p:sp>
        <p:nvSpPr>
          <p:cNvPr id="33" name="Freeform: Shape 3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8CF9CDC5-9265-4303-858C-FCAF44ECC899}"/>
              </a:ext>
            </a:extLst>
          </p:cNvPr>
          <p:cNvPicPr>
            <a:picLocks noChangeAspect="1"/>
          </p:cNvPicPr>
          <p:nvPr/>
        </p:nvPicPr>
        <p:blipFill rotWithShape="1">
          <a:blip r:embed="rId2"/>
          <a:srcRect t="1000" r="-3" b="-3"/>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7" name="Freeform: Shape 3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61197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dirty="0">
                <a:solidFill>
                  <a:srgbClr val="FFFFFF"/>
                </a:solidFill>
              </a:rPr>
              <a:t>Detailed visualization of revenues between two firms by state.</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BCBE20E-14DB-4C83-931E-1688AA2828E3}"/>
              </a:ext>
            </a:extLst>
          </p:cNvPr>
          <p:cNvPicPr/>
          <p:nvPr/>
        </p:nvPicPr>
        <p:blipFill>
          <a:blip r:embed="rId2"/>
          <a:stretch>
            <a:fillRect/>
          </a:stretch>
        </p:blipFill>
        <p:spPr>
          <a:xfrm>
            <a:off x="768616" y="2426818"/>
            <a:ext cx="4581819" cy="3997637"/>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8534065-CAF9-4B43-99C5-BB4A2A4B06C7}"/>
              </a:ext>
            </a:extLst>
          </p:cNvPr>
          <p:cNvPicPr/>
          <p:nvPr/>
        </p:nvPicPr>
        <p:blipFill>
          <a:blip r:embed="rId3"/>
          <a:stretch>
            <a:fillRect/>
          </a:stretch>
        </p:blipFill>
        <p:spPr>
          <a:xfrm>
            <a:off x="6828376" y="2426818"/>
            <a:ext cx="4689311" cy="3997637"/>
          </a:xfrm>
          <a:prstGeom prst="rect">
            <a:avLst/>
          </a:prstGeom>
        </p:spPr>
      </p:pic>
    </p:spTree>
    <p:extLst>
      <p:ext uri="{BB962C8B-B14F-4D97-AF65-F5344CB8AC3E}">
        <p14:creationId xmlns:p14="http://schemas.microsoft.com/office/powerpoint/2010/main" val="2479559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Map&#10;&#10;Description automatically generated">
            <a:extLst>
              <a:ext uri="{FF2B5EF4-FFF2-40B4-BE49-F238E27FC236}">
                <a16:creationId xmlns:a16="http://schemas.microsoft.com/office/drawing/2014/main" id="{E38E862B-1F45-4123-9F95-31F08EABFF87}"/>
              </a:ext>
            </a:extLst>
          </p:cNvPr>
          <p:cNvPicPr/>
          <p:nvPr/>
        </p:nvPicPr>
        <p:blipFill rotWithShape="1">
          <a:blip r:embed="rId2"/>
          <a:srcRect t="14744" b="14278"/>
          <a:stretch/>
        </p:blipFill>
        <p:spPr>
          <a:xfrm>
            <a:off x="20" y="10"/>
            <a:ext cx="12191980" cy="6857990"/>
          </a:xfrm>
          <a:prstGeom prst="rect">
            <a:avLst/>
          </a:prstGeom>
        </p:spPr>
      </p:pic>
      <p:sp>
        <p:nvSpPr>
          <p:cNvPr id="27" name="Rectangle 2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Map showing Revenues by State</a:t>
            </a:r>
          </a:p>
        </p:txBody>
      </p:sp>
      <p:cxnSp>
        <p:nvCxnSpPr>
          <p:cNvPr id="28" name="Straight Connector 2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76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2800" kern="1200" dirty="0">
                <a:solidFill>
                  <a:schemeClr val="tx1"/>
                </a:solidFill>
                <a:latin typeface="+mj-lt"/>
                <a:ea typeface="+mj-ea"/>
                <a:cs typeface="+mj-cs"/>
              </a:rPr>
              <a:t>Detailed representation of revenue by category</a:t>
            </a:r>
          </a:p>
        </p:txBody>
      </p:sp>
      <p:sp>
        <p:nvSpPr>
          <p:cNvPr id="27" name="Rectangle: Rounded Corners 26">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9" name="Picture 8">
            <a:extLst>
              <a:ext uri="{FF2B5EF4-FFF2-40B4-BE49-F238E27FC236}">
                <a16:creationId xmlns:a16="http://schemas.microsoft.com/office/drawing/2014/main" id="{76564066-57DF-4CCC-B627-F50A65544B92}"/>
              </a:ext>
            </a:extLst>
          </p:cNvPr>
          <p:cNvPicPr>
            <a:picLocks noChangeAspect="1"/>
          </p:cNvPicPr>
          <p:nvPr/>
        </p:nvPicPr>
        <p:blipFill rotWithShape="1">
          <a:blip r:embed="rId2"/>
          <a:srcRect t="6164" r="3" b="6167"/>
          <a:stretch/>
        </p:blipFill>
        <p:spPr>
          <a:xfrm>
            <a:off x="419830" y="2128345"/>
            <a:ext cx="5577840" cy="4083269"/>
          </a:xfrm>
          <a:prstGeom prst="rect">
            <a:avLst/>
          </a:prstGeom>
        </p:spPr>
      </p:pic>
      <p:pic>
        <p:nvPicPr>
          <p:cNvPr id="8" name="Picture 7">
            <a:extLst>
              <a:ext uri="{FF2B5EF4-FFF2-40B4-BE49-F238E27FC236}">
                <a16:creationId xmlns:a16="http://schemas.microsoft.com/office/drawing/2014/main" id="{98109A16-A313-4F39-92BC-68BF0684120B}"/>
              </a:ext>
            </a:extLst>
          </p:cNvPr>
          <p:cNvPicPr>
            <a:picLocks noChangeAspect="1"/>
          </p:cNvPicPr>
          <p:nvPr/>
        </p:nvPicPr>
        <p:blipFill rotWithShape="1">
          <a:blip r:embed="rId3"/>
          <a:srcRect t="3599" r="3" b="3"/>
          <a:stretch/>
        </p:blipFill>
        <p:spPr>
          <a:xfrm>
            <a:off x="6194332" y="2128367"/>
            <a:ext cx="5577840" cy="4086603"/>
          </a:xfrm>
          <a:prstGeom prst="rect">
            <a:avLst/>
          </a:prstGeom>
        </p:spPr>
      </p:pic>
    </p:spTree>
    <p:extLst>
      <p:ext uri="{BB962C8B-B14F-4D97-AF65-F5344CB8AC3E}">
        <p14:creationId xmlns:p14="http://schemas.microsoft.com/office/powerpoint/2010/main" val="35662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r>
              <a:rPr lang="en-US" dirty="0"/>
              <a:t>Contents:</a:t>
            </a:r>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graphicFrame>
        <p:nvGraphicFramePr>
          <p:cNvPr id="17" name="Text Placeholder 5">
            <a:extLst>
              <a:ext uri="{FF2B5EF4-FFF2-40B4-BE49-F238E27FC236}">
                <a16:creationId xmlns:a16="http://schemas.microsoft.com/office/drawing/2014/main" id="{B8C1CB2A-E660-4F1D-826A-786FDE55BED2}"/>
              </a:ext>
            </a:extLst>
          </p:cNvPr>
          <p:cNvGraphicFramePr/>
          <p:nvPr/>
        </p:nvGraphicFramePr>
        <p:xfrm>
          <a:off x="914400" y="1949061"/>
          <a:ext cx="6400800" cy="42062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1952327"/>
      </p:ext>
    </p:extLst>
  </p:cSld>
  <p:clrMapOvr>
    <a:masterClrMapping/>
  </p:clrMapOvr>
  <mc:AlternateContent xmlns:mc="http://schemas.openxmlformats.org/markup-compatibility/2006" xmlns:p14="http://schemas.microsoft.com/office/powerpoint/2010/main">
    <mc:Choice Requires="p14">
      <p:transition spd="slow" p14:dur="2000" advTm="3591"/>
    </mc:Choice>
    <mc:Fallback xmlns="">
      <p:transition spd="slow" advTm="359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9">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3" name="TextBox 1">
            <a:extLst>
              <a:ext uri="{FF2B5EF4-FFF2-40B4-BE49-F238E27FC236}">
                <a16:creationId xmlns:a16="http://schemas.microsoft.com/office/drawing/2014/main" id="{9D35D77A-2A58-4CA0-849D-FEF311BF4120}"/>
              </a:ext>
            </a:extLst>
          </p:cNvPr>
          <p:cNvSpPr txBox="1"/>
          <p:nvPr/>
        </p:nvSpPr>
        <p:spPr>
          <a:xfrm>
            <a:off x="-1" y="478172"/>
            <a:ext cx="6713913" cy="5934932"/>
          </a:xfrm>
          <a:prstGeom prst="rect">
            <a:avLst/>
          </a:prstGeom>
        </p:spPr>
        <p:txBody>
          <a:bodyPr vert="horz" lIns="91440" tIns="45720" rIns="91440" bIns="45720" rtlCol="0" anchor="ctr">
            <a:noAutofit/>
          </a:bodyPr>
          <a:lstStyle/>
          <a:p>
            <a:pPr>
              <a:lnSpc>
                <a:spcPct val="90000"/>
              </a:lnSpc>
              <a:spcAft>
                <a:spcPts val="600"/>
              </a:spcAft>
            </a:pPr>
            <a:r>
              <a:rPr lang="en-US" b="1" u="sng" dirty="0">
                <a:solidFill>
                  <a:srgbClr val="000000"/>
                </a:solidFill>
              </a:rPr>
              <a:t>Challenges/improvements</a:t>
            </a:r>
          </a:p>
          <a:p>
            <a:pPr marL="285750" indent="-285750">
              <a:lnSpc>
                <a:spcPct val="90000"/>
              </a:lnSpc>
              <a:spcAft>
                <a:spcPts val="600"/>
              </a:spcAft>
              <a:buFont typeface="Arial" panose="020B0604020202020204" pitchFamily="34" charset="0"/>
              <a:buChar char="•"/>
            </a:pPr>
            <a:r>
              <a:rPr lang="en-US" dirty="0">
                <a:solidFill>
                  <a:srgbClr val="000000"/>
                </a:solidFill>
              </a:rPr>
              <a:t>Integrating two databases</a:t>
            </a:r>
          </a:p>
          <a:p>
            <a:pPr marL="285750" indent="-228600">
              <a:lnSpc>
                <a:spcPct val="90000"/>
              </a:lnSpc>
              <a:spcAft>
                <a:spcPts val="600"/>
              </a:spcAft>
              <a:buFont typeface="Arial" panose="020B0604020202020204" pitchFamily="34" charset="0"/>
              <a:buChar char="•"/>
            </a:pPr>
            <a:r>
              <a:rPr lang="en-US" dirty="0">
                <a:solidFill>
                  <a:srgbClr val="000000"/>
                </a:solidFill>
              </a:rPr>
              <a:t>Location of customers directly available in </a:t>
            </a:r>
            <a:r>
              <a:rPr lang="en-US" dirty="0" err="1">
                <a:solidFill>
                  <a:srgbClr val="000000"/>
                </a:solidFill>
              </a:rPr>
              <a:t>fudgeflix</a:t>
            </a:r>
            <a:r>
              <a:rPr lang="en-US" dirty="0">
                <a:solidFill>
                  <a:srgbClr val="000000"/>
                </a:solidFill>
              </a:rPr>
              <a:t> but must be extracted from customers' table </a:t>
            </a:r>
          </a:p>
          <a:p>
            <a:pPr marL="285750" indent="-228600">
              <a:lnSpc>
                <a:spcPct val="90000"/>
              </a:lnSpc>
              <a:spcAft>
                <a:spcPts val="600"/>
              </a:spcAft>
              <a:buFont typeface="Arial" panose="020B0604020202020204" pitchFamily="34" charset="0"/>
              <a:buChar char="•"/>
            </a:pPr>
            <a:r>
              <a:rPr lang="en-US" dirty="0">
                <a:solidFill>
                  <a:srgbClr val="000000"/>
                </a:solidFill>
              </a:rPr>
              <a:t>mapping locations with revenue generated</a:t>
            </a:r>
          </a:p>
          <a:p>
            <a:pPr marL="285750" indent="-228600">
              <a:lnSpc>
                <a:spcPct val="90000"/>
              </a:lnSpc>
              <a:spcAft>
                <a:spcPts val="600"/>
              </a:spcAft>
              <a:buFont typeface="Arial" panose="020B0604020202020204" pitchFamily="34" charset="0"/>
              <a:buChar char="•"/>
            </a:pPr>
            <a:r>
              <a:rPr lang="en-US" dirty="0">
                <a:solidFill>
                  <a:srgbClr val="000000"/>
                </a:solidFill>
              </a:rPr>
              <a:t>In publishing Power BI dashboard to public domain</a:t>
            </a:r>
            <a:br>
              <a:rPr lang="en-US" dirty="0">
                <a:solidFill>
                  <a:srgbClr val="000000"/>
                </a:solidFill>
              </a:rPr>
            </a:br>
            <a:endParaRPr lang="en-US" dirty="0">
              <a:solidFill>
                <a:srgbClr val="000000"/>
              </a:solidFill>
            </a:endParaRPr>
          </a:p>
          <a:p>
            <a:pPr marL="285750" indent="-228600">
              <a:lnSpc>
                <a:spcPct val="90000"/>
              </a:lnSpc>
              <a:spcAft>
                <a:spcPts val="600"/>
              </a:spcAft>
              <a:buFont typeface="Arial" panose="020B0604020202020204" pitchFamily="34" charset="0"/>
              <a:buChar char="•"/>
            </a:pPr>
            <a:endParaRPr lang="en-US" b="1" u="sng" dirty="0">
              <a:solidFill>
                <a:srgbClr val="000000"/>
              </a:solidFill>
            </a:endParaRPr>
          </a:p>
          <a:p>
            <a:pPr>
              <a:lnSpc>
                <a:spcPct val="90000"/>
              </a:lnSpc>
              <a:spcAft>
                <a:spcPts val="600"/>
              </a:spcAft>
            </a:pPr>
            <a:r>
              <a:rPr lang="en-US" b="1" u="sng" dirty="0">
                <a:solidFill>
                  <a:srgbClr val="000000"/>
                </a:solidFill>
              </a:rPr>
              <a:t>Recommendations</a:t>
            </a:r>
          </a:p>
          <a:p>
            <a:pPr marL="285750" indent="-228600">
              <a:lnSpc>
                <a:spcPct val="90000"/>
              </a:lnSpc>
              <a:spcAft>
                <a:spcPts val="600"/>
              </a:spcAft>
              <a:buFont typeface="Arial" panose="020B0604020202020204" pitchFamily="34" charset="0"/>
              <a:buChar char="•"/>
            </a:pPr>
            <a:r>
              <a:rPr lang="en-US" dirty="0">
                <a:solidFill>
                  <a:srgbClr val="000000"/>
                </a:solidFill>
              </a:rPr>
              <a:t>Following similar schema in both data bases possible extent</a:t>
            </a:r>
          </a:p>
          <a:p>
            <a:pPr marL="285750" indent="-228600">
              <a:lnSpc>
                <a:spcPct val="90000"/>
              </a:lnSpc>
              <a:spcAft>
                <a:spcPts val="600"/>
              </a:spcAft>
              <a:buFont typeface="Arial" panose="020B0604020202020204" pitchFamily="34" charset="0"/>
              <a:buChar char="•"/>
            </a:pPr>
            <a:r>
              <a:rPr lang="en-US" dirty="0">
                <a:solidFill>
                  <a:srgbClr val="000000"/>
                </a:solidFill>
              </a:rPr>
              <a:t>Keeping common record of customers, addresses and locations</a:t>
            </a:r>
          </a:p>
          <a:p>
            <a:pPr marL="57150">
              <a:lnSpc>
                <a:spcPct val="90000"/>
              </a:lnSpc>
              <a:spcAft>
                <a:spcPts val="600"/>
              </a:spcAft>
            </a:pPr>
            <a:br>
              <a:rPr lang="en-US" dirty="0">
                <a:solidFill>
                  <a:srgbClr val="000000"/>
                </a:solidFill>
              </a:rPr>
            </a:br>
            <a:endParaRPr lang="en-US" dirty="0">
              <a:solidFill>
                <a:srgbClr val="000000"/>
              </a:solidFill>
            </a:endParaRPr>
          </a:p>
          <a:p>
            <a:pPr>
              <a:lnSpc>
                <a:spcPct val="90000"/>
              </a:lnSpc>
              <a:spcAft>
                <a:spcPts val="600"/>
              </a:spcAft>
            </a:pPr>
            <a:r>
              <a:rPr lang="en-US" b="1" u="sng" dirty="0">
                <a:solidFill>
                  <a:srgbClr val="000000"/>
                </a:solidFill>
              </a:rPr>
              <a:t>Business Recommendations</a:t>
            </a:r>
          </a:p>
          <a:p>
            <a:pPr marL="285750" indent="-285750">
              <a:lnSpc>
                <a:spcPct val="90000"/>
              </a:lnSpc>
              <a:spcAft>
                <a:spcPts val="600"/>
              </a:spcAft>
              <a:buFont typeface="Arial" panose="020B0604020202020204" pitchFamily="34" charset="0"/>
              <a:buChar char="•"/>
            </a:pPr>
            <a:r>
              <a:rPr lang="en-US" dirty="0">
                <a:solidFill>
                  <a:srgbClr val="000000"/>
                </a:solidFill>
              </a:rPr>
              <a:t>Services vs Products</a:t>
            </a:r>
            <a:endParaRPr lang="en-US" b="1" u="sng" dirty="0">
              <a:solidFill>
                <a:srgbClr val="000000"/>
              </a:solidFill>
            </a:endParaRPr>
          </a:p>
          <a:p>
            <a:pPr marL="285750" indent="-228600">
              <a:lnSpc>
                <a:spcPct val="90000"/>
              </a:lnSpc>
              <a:spcAft>
                <a:spcPts val="600"/>
              </a:spcAft>
              <a:buFont typeface="Arial" panose="020B0604020202020204" pitchFamily="34" charset="0"/>
              <a:buChar char="•"/>
            </a:pPr>
            <a:r>
              <a:rPr lang="en-US" dirty="0">
                <a:solidFill>
                  <a:srgbClr val="000000"/>
                </a:solidFill>
              </a:rPr>
              <a:t>Selling individual DVD/titles </a:t>
            </a:r>
            <a:r>
              <a:rPr lang="en-US" dirty="0" err="1">
                <a:solidFill>
                  <a:srgbClr val="000000"/>
                </a:solidFill>
              </a:rPr>
              <a:t>fudgemart</a:t>
            </a:r>
            <a:r>
              <a:rPr lang="en-US" dirty="0">
                <a:solidFill>
                  <a:srgbClr val="000000"/>
                </a:solidFill>
              </a:rPr>
              <a:t> without subscription</a:t>
            </a:r>
          </a:p>
          <a:p>
            <a:pPr marL="285750" indent="-228600">
              <a:lnSpc>
                <a:spcPct val="90000"/>
              </a:lnSpc>
              <a:spcAft>
                <a:spcPts val="600"/>
              </a:spcAft>
              <a:buFont typeface="Arial" panose="020B0604020202020204" pitchFamily="34" charset="0"/>
              <a:buChar char="•"/>
            </a:pPr>
            <a:r>
              <a:rPr lang="en-US" dirty="0">
                <a:solidFill>
                  <a:srgbClr val="000000"/>
                </a:solidFill>
              </a:rPr>
              <a:t>Using </a:t>
            </a:r>
            <a:r>
              <a:rPr lang="en-US" dirty="0" err="1">
                <a:solidFill>
                  <a:srgbClr val="000000"/>
                </a:solidFill>
              </a:rPr>
              <a:t>fudgemart</a:t>
            </a:r>
            <a:r>
              <a:rPr lang="en-US" dirty="0">
                <a:solidFill>
                  <a:srgbClr val="000000"/>
                </a:solidFill>
              </a:rPr>
              <a:t> delivery/warehouse network to expand </a:t>
            </a:r>
            <a:r>
              <a:rPr lang="en-US" dirty="0" err="1">
                <a:solidFill>
                  <a:srgbClr val="000000"/>
                </a:solidFill>
              </a:rPr>
              <a:t>fudgeflix</a:t>
            </a:r>
            <a:endParaRPr lang="en-US" dirty="0">
              <a:solidFill>
                <a:srgbClr val="000000"/>
              </a:solidFill>
            </a:endParaRPr>
          </a:p>
          <a:p>
            <a:pPr marL="285750" indent="-228600">
              <a:lnSpc>
                <a:spcPct val="90000"/>
              </a:lnSpc>
              <a:spcAft>
                <a:spcPts val="600"/>
              </a:spcAft>
              <a:buFont typeface="Arial" panose="020B0604020202020204" pitchFamily="34" charset="0"/>
              <a:buChar char="•"/>
            </a:pPr>
            <a:r>
              <a:rPr lang="en-US" dirty="0">
                <a:solidFill>
                  <a:srgbClr val="000000"/>
                </a:solidFill>
              </a:rPr>
              <a:t>Formulate separate strategy for </a:t>
            </a:r>
            <a:r>
              <a:rPr lang="en-US" dirty="0" err="1">
                <a:solidFill>
                  <a:srgbClr val="000000"/>
                </a:solidFill>
              </a:rPr>
              <a:t>fudgeflix</a:t>
            </a:r>
            <a:r>
              <a:rPr lang="en-US" dirty="0">
                <a:solidFill>
                  <a:srgbClr val="000000"/>
                </a:solidFill>
              </a:rPr>
              <a:t> services</a:t>
            </a:r>
          </a:p>
          <a:p>
            <a:pPr marL="285750" indent="-228600">
              <a:lnSpc>
                <a:spcPct val="90000"/>
              </a:lnSpc>
              <a:spcAft>
                <a:spcPts val="600"/>
              </a:spcAft>
              <a:buFont typeface="Arial" panose="020B0604020202020204" pitchFamily="34" charset="0"/>
              <a:buChar char="•"/>
            </a:pPr>
            <a:r>
              <a:rPr lang="en-US" dirty="0">
                <a:solidFill>
                  <a:srgbClr val="000000"/>
                </a:solidFill>
              </a:rPr>
              <a:t>Divide geographic regions into small regions based on revenue</a:t>
            </a:r>
          </a:p>
        </p:txBody>
      </p:sp>
      <p:sp>
        <p:nvSpPr>
          <p:cNvPr id="24"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 name="Picture 3">
            <a:extLst>
              <a:ext uri="{FF2B5EF4-FFF2-40B4-BE49-F238E27FC236}">
                <a16:creationId xmlns:a16="http://schemas.microsoft.com/office/drawing/2014/main" id="{F10343B7-3893-4F4A-941A-2C4EF046E4FD}"/>
              </a:ext>
            </a:extLst>
          </p:cNvPr>
          <p:cNvPicPr>
            <a:picLocks noChangeAspect="1"/>
          </p:cNvPicPr>
          <p:nvPr/>
        </p:nvPicPr>
        <p:blipFill rotWithShape="1">
          <a:blip r:embed="rId3"/>
          <a:srcRect l="45408" r="1148"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48403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1">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2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FB7C4AF-BB0C-400D-A8AA-F137B0266E2D}"/>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900" kern="1200">
                <a:solidFill>
                  <a:schemeClr val="tx1"/>
                </a:solidFill>
                <a:latin typeface="+mj-lt"/>
                <a:ea typeface="+mj-ea"/>
                <a:cs typeface="+mj-cs"/>
              </a:rPr>
              <a:t>Thank you</a:t>
            </a:r>
            <a:br>
              <a:rPr lang="en-US" sz="8900" kern="1200">
                <a:solidFill>
                  <a:schemeClr val="tx1"/>
                </a:solidFill>
                <a:latin typeface="+mj-lt"/>
                <a:ea typeface="+mj-ea"/>
                <a:cs typeface="+mj-cs"/>
              </a:rPr>
            </a:br>
            <a:r>
              <a:rPr lang="en-US" sz="8900" kern="1200">
                <a:solidFill>
                  <a:schemeClr val="tx1"/>
                </a:solidFill>
                <a:latin typeface="+mj-lt"/>
                <a:ea typeface="+mj-ea"/>
                <a:cs typeface="+mj-cs"/>
              </a:rPr>
              <a:t>Happy Holidays</a:t>
            </a:r>
          </a:p>
        </p:txBody>
      </p:sp>
    </p:spTree>
    <p:extLst>
      <p:ext uri="{BB962C8B-B14F-4D97-AF65-F5344CB8AC3E}">
        <p14:creationId xmlns:p14="http://schemas.microsoft.com/office/powerpoint/2010/main" val="245869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2DA56-2F58-4A72-9B97-6C1E817C348D}"/>
              </a:ext>
            </a:extLst>
          </p:cNvPr>
          <p:cNvSpPr>
            <a:spLocks noGrp="1"/>
          </p:cNvSpPr>
          <p:nvPr>
            <p:ph type="title"/>
          </p:nvPr>
        </p:nvSpPr>
        <p:spPr>
          <a:xfrm>
            <a:off x="1812897" y="518649"/>
            <a:ext cx="9882278" cy="1067634"/>
          </a:xfrm>
        </p:spPr>
        <p:txBody>
          <a:bodyPr vert="horz" lIns="91440" tIns="45720" rIns="91440" bIns="45720" rtlCol="0" anchor="ctr">
            <a:normAutofit/>
          </a:bodyPr>
          <a:lstStyle/>
          <a:p>
            <a:r>
              <a:rPr lang="en-US" sz="4400" kern="1200">
                <a:solidFill>
                  <a:schemeClr val="tx1"/>
                </a:solidFill>
                <a:latin typeface="+mj-lt"/>
                <a:ea typeface="+mj-ea"/>
                <a:cs typeface="+mj-cs"/>
              </a:rPr>
              <a:t>Data Exploration</a:t>
            </a:r>
          </a:p>
        </p:txBody>
      </p:sp>
      <p:grpSp>
        <p:nvGrpSpPr>
          <p:cNvPr id="11" name="Group 10">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2"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Text Placeholder 2">
            <a:extLst>
              <a:ext uri="{FF2B5EF4-FFF2-40B4-BE49-F238E27FC236}">
                <a16:creationId xmlns:a16="http://schemas.microsoft.com/office/drawing/2014/main" id="{D290921F-7DD0-4EA0-AC2C-9223A85934CB}"/>
              </a:ext>
            </a:extLst>
          </p:cNvPr>
          <p:cNvGraphicFramePr/>
          <p:nvPr>
            <p:extLst>
              <p:ext uri="{D42A27DB-BD31-4B8C-83A1-F6EECF244321}">
                <p14:modId xmlns:p14="http://schemas.microsoft.com/office/powerpoint/2010/main" val="248483808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25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2046767" y="388594"/>
            <a:ext cx="8098465" cy="685800"/>
          </a:xfrm>
        </p:spPr>
        <p:txBody>
          <a:bodyPr/>
          <a:lstStyle/>
          <a:p>
            <a:pPr algn="ctr"/>
            <a:r>
              <a:rPr lang="en-US" dirty="0" err="1"/>
              <a:t>Fudgemart</a:t>
            </a:r>
            <a:r>
              <a:rPr lang="en-US" dirty="0"/>
              <a:t> Database Schema</a:t>
            </a:r>
          </a:p>
        </p:txBody>
      </p:sp>
      <p:pic>
        <p:nvPicPr>
          <p:cNvPr id="6" name="Picture 5" descr="Diagram&#10;&#10;Description automatically generated">
            <a:extLst>
              <a:ext uri="{FF2B5EF4-FFF2-40B4-BE49-F238E27FC236}">
                <a16:creationId xmlns:a16="http://schemas.microsoft.com/office/drawing/2014/main" id="{4982B067-43B3-467C-8F0A-1C469F837618}"/>
              </a:ext>
            </a:extLst>
          </p:cNvPr>
          <p:cNvPicPr>
            <a:picLocks noChangeAspect="1"/>
          </p:cNvPicPr>
          <p:nvPr/>
        </p:nvPicPr>
        <p:blipFill>
          <a:blip r:embed="rId2"/>
          <a:stretch>
            <a:fillRect/>
          </a:stretch>
        </p:blipFill>
        <p:spPr>
          <a:xfrm>
            <a:off x="2223546" y="1159274"/>
            <a:ext cx="7744906" cy="4858428"/>
          </a:xfrm>
          <a:prstGeom prst="rect">
            <a:avLst/>
          </a:prstGeom>
        </p:spPr>
      </p:pic>
    </p:spTree>
    <p:extLst>
      <p:ext uri="{BB962C8B-B14F-4D97-AF65-F5344CB8AC3E}">
        <p14:creationId xmlns:p14="http://schemas.microsoft.com/office/powerpoint/2010/main" val="361537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08E9-BDAD-4C4D-858F-4C5F2C97E86E}"/>
              </a:ext>
            </a:extLst>
          </p:cNvPr>
          <p:cNvSpPr>
            <a:spLocks noGrp="1"/>
          </p:cNvSpPr>
          <p:nvPr>
            <p:ph type="title"/>
          </p:nvPr>
        </p:nvSpPr>
        <p:spPr>
          <a:xfrm>
            <a:off x="2046767" y="388594"/>
            <a:ext cx="8098465" cy="685800"/>
          </a:xfrm>
        </p:spPr>
        <p:txBody>
          <a:bodyPr/>
          <a:lstStyle/>
          <a:p>
            <a:pPr algn="ctr"/>
            <a:r>
              <a:rPr lang="en-US" dirty="0" err="1"/>
              <a:t>Fudgeflix</a:t>
            </a:r>
            <a:r>
              <a:rPr lang="en-US" dirty="0"/>
              <a:t> Database Schema</a:t>
            </a:r>
          </a:p>
        </p:txBody>
      </p:sp>
      <p:pic>
        <p:nvPicPr>
          <p:cNvPr id="4" name="Picture 3" descr="Diagram&#10;&#10;Description automatically generated">
            <a:extLst>
              <a:ext uri="{FF2B5EF4-FFF2-40B4-BE49-F238E27FC236}">
                <a16:creationId xmlns:a16="http://schemas.microsoft.com/office/drawing/2014/main" id="{2BC2CA2B-6C2D-4240-8211-8B93025E5979}"/>
              </a:ext>
            </a:extLst>
          </p:cNvPr>
          <p:cNvPicPr>
            <a:picLocks noChangeAspect="1"/>
          </p:cNvPicPr>
          <p:nvPr/>
        </p:nvPicPr>
        <p:blipFill>
          <a:blip r:embed="rId2"/>
          <a:stretch>
            <a:fillRect/>
          </a:stretch>
        </p:blipFill>
        <p:spPr>
          <a:xfrm>
            <a:off x="2190747" y="1074394"/>
            <a:ext cx="7954485" cy="5087060"/>
          </a:xfrm>
          <a:prstGeom prst="rect">
            <a:avLst/>
          </a:prstGeom>
        </p:spPr>
      </p:pic>
    </p:spTree>
    <p:extLst>
      <p:ext uri="{BB962C8B-B14F-4D97-AF65-F5344CB8AC3E}">
        <p14:creationId xmlns:p14="http://schemas.microsoft.com/office/powerpoint/2010/main" val="401701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3C1B7CEE-12F7-4DFF-A60C-CEB4514BC989}"/>
              </a:ext>
            </a:extLst>
          </p:cNvPr>
          <p:cNvPicPr>
            <a:picLocks noChangeAspect="1"/>
          </p:cNvPicPr>
          <p:nvPr/>
        </p:nvPicPr>
        <p:blipFill rotWithShape="1">
          <a:blip r:embed="rId2">
            <a:alphaModFix amt="35000"/>
          </a:blip>
          <a:srcRect t="9478" r="1" b="13758"/>
          <a:stretch/>
        </p:blipFill>
        <p:spPr>
          <a:xfrm>
            <a:off x="-4243" y="10"/>
            <a:ext cx="12196243" cy="6857990"/>
          </a:xfrm>
          <a:prstGeom prst="rect">
            <a:avLst/>
          </a:prstGeom>
        </p:spPr>
      </p:pic>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solidFill>
                  <a:schemeClr val="tx1"/>
                </a:solidFill>
              </a:rPr>
              <a:t>Business Case: Revenue streams</a:t>
            </a:r>
          </a:p>
        </p:txBody>
      </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ext Placeholder 2">
            <a:extLst>
              <a:ext uri="{FF2B5EF4-FFF2-40B4-BE49-F238E27FC236}">
                <a16:creationId xmlns:a16="http://schemas.microsoft.com/office/drawing/2014/main" id="{770601F3-2B78-44EC-A24F-D11C65D0AB10}"/>
              </a:ext>
            </a:extLst>
          </p:cNvPr>
          <p:cNvGraphicFramePr/>
          <p:nvPr>
            <p:extLst>
              <p:ext uri="{D42A27DB-BD31-4B8C-83A1-F6EECF244321}">
                <p14:modId xmlns:p14="http://schemas.microsoft.com/office/powerpoint/2010/main" val="1764120280"/>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0758205"/>
      </p:ext>
    </p:extLst>
  </p:cSld>
  <p:clrMapOvr>
    <a:masterClrMapping/>
  </p:clrMapOvr>
  <mc:AlternateContent xmlns:mc="http://schemas.openxmlformats.org/markup-compatibility/2006" xmlns:p14="http://schemas.microsoft.com/office/powerpoint/2010/main">
    <mc:Choice Requires="p14">
      <p:transition spd="slow" p14:dur="2000" advTm="517"/>
    </mc:Choice>
    <mc:Fallback xmlns="">
      <p:transition spd="slow" advTm="51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FFB2105-887E-4775-85B5-C82482995FDD}"/>
              </a:ext>
            </a:extLst>
          </p:cNvPr>
          <p:cNvSpPr>
            <a:spLocks noGrp="1"/>
          </p:cNvSpPr>
          <p:nvPr>
            <p:ph type="title"/>
          </p:nvPr>
        </p:nvSpPr>
        <p:spPr>
          <a:xfrm>
            <a:off x="797410" y="483816"/>
            <a:ext cx="5469165" cy="1454051"/>
          </a:xfrm>
        </p:spPr>
        <p:txBody>
          <a:bodyPr vert="horz" lIns="91440" tIns="45720" rIns="91440" bIns="45720" rtlCol="0" anchor="ctr">
            <a:normAutofit/>
          </a:bodyPr>
          <a:lstStyle/>
          <a:p>
            <a:r>
              <a:rPr lang="en-US" sz="4400" dirty="0">
                <a:solidFill>
                  <a:srgbClr val="000000"/>
                </a:solidFill>
              </a:rPr>
              <a:t>What data can say?</a:t>
            </a:r>
          </a:p>
        </p:txBody>
      </p:sp>
      <p:sp>
        <p:nvSpPr>
          <p:cNvPr id="16" name="Text Placeholder 3">
            <a:extLst>
              <a:ext uri="{FF2B5EF4-FFF2-40B4-BE49-F238E27FC236}">
                <a16:creationId xmlns:a16="http://schemas.microsoft.com/office/drawing/2014/main" id="{BE25C45E-8DB7-4AAD-83D9-11AA714DF582}"/>
              </a:ext>
            </a:extLst>
          </p:cNvPr>
          <p:cNvSpPr txBox="1">
            <a:spLocks noGrp="1"/>
          </p:cNvSpPr>
          <p:nvPr>
            <p:ph type="body" sz="quarter" idx="11"/>
          </p:nvPr>
        </p:nvSpPr>
        <p:spPr>
          <a:xfrm>
            <a:off x="797809" y="2421682"/>
            <a:ext cx="4977578" cy="3639289"/>
          </a:xfrm>
          <a:prstGeom prst="rect">
            <a:avLst/>
          </a:prstGeom>
        </p:spPr>
        <p:txBody>
          <a:bodyPr vert="horz" lIns="91440" tIns="45720" rIns="91440" bIns="45720" rtlCol="0" anchor="ctr">
            <a:normAutofit/>
          </a:bodyPr>
          <a:lstStyle/>
          <a:p>
            <a:pPr indent="-228600">
              <a:buFont typeface="Arial" panose="020B0604020202020204" pitchFamily="34" charset="0"/>
              <a:buChar char="•"/>
            </a:pPr>
            <a:r>
              <a:rPr lang="en-US" sz="1400" dirty="0">
                <a:solidFill>
                  <a:srgbClr val="000000"/>
                </a:solidFill>
              </a:rPr>
              <a:t>Revenue generated by subsidiaries</a:t>
            </a:r>
          </a:p>
          <a:p>
            <a:pPr marL="285750" indent="-228600">
              <a:buFont typeface="Arial" panose="020B0604020202020204" pitchFamily="34" charset="0"/>
              <a:buChar char="•"/>
            </a:pPr>
            <a:r>
              <a:rPr lang="en-US" sz="1400" dirty="0">
                <a:solidFill>
                  <a:srgbClr val="000000"/>
                </a:solidFill>
              </a:rPr>
              <a:t>Quarter/ year wise performance</a:t>
            </a:r>
          </a:p>
          <a:p>
            <a:pPr marL="285750" indent="-228600">
              <a:buFont typeface="Arial" panose="020B0604020202020204" pitchFamily="34" charset="0"/>
              <a:buChar char="•"/>
            </a:pPr>
            <a:r>
              <a:rPr lang="en-US" sz="1400" dirty="0">
                <a:solidFill>
                  <a:srgbClr val="000000"/>
                </a:solidFill>
              </a:rPr>
              <a:t>Region/State wise earnings</a:t>
            </a:r>
          </a:p>
          <a:p>
            <a:pPr marL="285750" indent="-228600">
              <a:buFont typeface="Arial" panose="020B0604020202020204" pitchFamily="34" charset="0"/>
              <a:buChar char="•"/>
            </a:pPr>
            <a:r>
              <a:rPr lang="en-US" sz="1400" dirty="0">
                <a:solidFill>
                  <a:srgbClr val="000000"/>
                </a:solidFill>
              </a:rPr>
              <a:t>Department wise contribution </a:t>
            </a:r>
          </a:p>
          <a:p>
            <a:pPr marL="285750" indent="-228600">
              <a:buFont typeface="Arial" panose="020B0604020202020204" pitchFamily="34" charset="0"/>
              <a:buChar char="•"/>
            </a:pPr>
            <a:r>
              <a:rPr lang="en-US" sz="1400" dirty="0">
                <a:solidFill>
                  <a:srgbClr val="000000"/>
                </a:solidFill>
              </a:rPr>
              <a:t>Any trends/ seasonality in the data</a:t>
            </a:r>
          </a:p>
          <a:p>
            <a:pPr marL="285750" indent="-228600">
              <a:buFont typeface="Arial" panose="020B0604020202020204" pitchFamily="34" charset="0"/>
              <a:buChar char="•"/>
            </a:pPr>
            <a:endParaRPr lang="en-US" sz="1400" dirty="0">
              <a:solidFill>
                <a:srgbClr val="000000"/>
              </a:solidFill>
            </a:endParaRPr>
          </a:p>
          <a:p>
            <a:pPr indent="-228600">
              <a:buFont typeface="Arial" panose="020B0604020202020204" pitchFamily="34" charset="0"/>
              <a:buChar char="•"/>
            </a:pPr>
            <a:r>
              <a:rPr lang="en-US" sz="1400" dirty="0">
                <a:solidFill>
                  <a:srgbClr val="000000"/>
                </a:solidFill>
              </a:rPr>
              <a:t>Interesting patterns/insights </a:t>
            </a:r>
          </a:p>
          <a:p>
            <a:pPr indent="-228600">
              <a:buFont typeface="Arial" panose="020B0604020202020204" pitchFamily="34" charset="0"/>
              <a:buChar char="•"/>
            </a:pPr>
            <a:r>
              <a:rPr lang="en-US" sz="1400" dirty="0">
                <a:solidFill>
                  <a:srgbClr val="000000"/>
                </a:solidFill>
              </a:rPr>
              <a:t> Highest contributing states</a:t>
            </a:r>
          </a:p>
          <a:p>
            <a:pPr indent="-228600">
              <a:buFont typeface="Arial" panose="020B0604020202020204" pitchFamily="34" charset="0"/>
              <a:buChar char="•"/>
            </a:pPr>
            <a:r>
              <a:rPr lang="en-US" sz="1400" dirty="0">
                <a:solidFill>
                  <a:srgbClr val="000000"/>
                </a:solidFill>
              </a:rPr>
              <a:t>Which cities spending more?</a:t>
            </a:r>
          </a:p>
          <a:p>
            <a:pPr indent="-228600">
              <a:buFont typeface="Arial" panose="020B0604020202020204" pitchFamily="34" charset="0"/>
              <a:buChar char="•"/>
            </a:pPr>
            <a:r>
              <a:rPr lang="en-US" sz="1400" dirty="0">
                <a:solidFill>
                  <a:srgbClr val="000000"/>
                </a:solidFill>
              </a:rPr>
              <a:t>Highest spending months</a:t>
            </a:r>
          </a:p>
          <a:p>
            <a:pPr marL="285750" indent="-228600">
              <a:buFont typeface="Arial" panose="020B0604020202020204" pitchFamily="34" charset="0"/>
              <a:buChar char="•"/>
            </a:pPr>
            <a:endParaRPr lang="en-US" sz="1400" dirty="0">
              <a:solidFill>
                <a:srgbClr val="000000"/>
              </a:solidFill>
            </a:endParaRP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Bar Graph with Upward Trend">
            <a:extLst>
              <a:ext uri="{FF2B5EF4-FFF2-40B4-BE49-F238E27FC236}">
                <a16:creationId xmlns:a16="http://schemas.microsoft.com/office/drawing/2014/main" id="{795DAAAE-02D0-41D1-A0D2-7C01CE3F1F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17" name="Subtitle 2">
            <a:extLst>
              <a:ext uri="{FF2B5EF4-FFF2-40B4-BE49-F238E27FC236}">
                <a16:creationId xmlns:a16="http://schemas.microsoft.com/office/drawing/2014/main" id="{2FA6A449-E53D-4D16-88F1-1D6E7AFE8866}"/>
              </a:ext>
            </a:extLst>
          </p:cNvPr>
          <p:cNvSpPr txBox="1">
            <a:spLocks/>
          </p:cNvSpPr>
          <p:nvPr/>
        </p:nvSpPr>
        <p:spPr>
          <a:xfrm>
            <a:off x="4299098" y="4867973"/>
            <a:ext cx="3236439" cy="970967"/>
          </a:xfrm>
          <a:prstGeom prst="rect">
            <a:avLst/>
          </a:prstGeo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Product </a:t>
            </a:r>
            <a:r>
              <a:rPr lang="en-US" sz="1600" dirty="0">
                <a:sym typeface="Wingdings" panose="05000000000000000000" pitchFamily="2" charset="2"/>
              </a:rPr>
              <a:t> </a:t>
            </a:r>
            <a:r>
              <a:rPr lang="en-US" sz="1600" dirty="0"/>
              <a:t>Subscription </a:t>
            </a:r>
            <a:r>
              <a:rPr lang="en-US" sz="1600" b="1" dirty="0"/>
              <a:t>plan</a:t>
            </a:r>
            <a:r>
              <a:rPr lang="en-US" sz="1600" dirty="0"/>
              <a:t> </a:t>
            </a:r>
          </a:p>
          <a:p>
            <a:r>
              <a:rPr lang="en-US" sz="1600" dirty="0"/>
              <a:t>Department </a:t>
            </a:r>
            <a:r>
              <a:rPr lang="en-US" sz="1600" dirty="0">
                <a:sym typeface="Wingdings" panose="05000000000000000000" pitchFamily="2" charset="2"/>
              </a:rPr>
              <a:t> Subscription Plan</a:t>
            </a:r>
            <a:endParaRPr lang="en-US" sz="1600" dirty="0"/>
          </a:p>
          <a:p>
            <a:r>
              <a:rPr lang="en-US" sz="1600" dirty="0"/>
              <a:t>Orders </a:t>
            </a:r>
            <a:r>
              <a:rPr lang="en-US" sz="1600" dirty="0">
                <a:sym typeface="Wingdings" panose="05000000000000000000" pitchFamily="2" charset="2"/>
              </a:rPr>
              <a:t> Billings</a:t>
            </a:r>
          </a:p>
          <a:p>
            <a:endParaRPr lang="en-US" sz="1600" dirty="0"/>
          </a:p>
        </p:txBody>
      </p:sp>
    </p:spTree>
    <p:extLst>
      <p:ext uri="{BB962C8B-B14F-4D97-AF65-F5344CB8AC3E}">
        <p14:creationId xmlns:p14="http://schemas.microsoft.com/office/powerpoint/2010/main" val="188494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p:txBody>
          <a:bodyPr/>
          <a:lstStyle/>
          <a:p>
            <a:pPr algn="ctr"/>
            <a:r>
              <a:rPr lang="en-US" dirty="0"/>
              <a:t>High Level Modeling</a:t>
            </a:r>
          </a:p>
        </p:txBody>
      </p:sp>
      <p:sp>
        <p:nvSpPr>
          <p:cNvPr id="4" name="Text Placeholder 3">
            <a:extLst>
              <a:ext uri="{FF2B5EF4-FFF2-40B4-BE49-F238E27FC236}">
                <a16:creationId xmlns:a16="http://schemas.microsoft.com/office/drawing/2014/main" id="{5F467753-EF0D-4AE8-A95E-2B8BECAD0F15}"/>
              </a:ext>
            </a:extLst>
          </p:cNvPr>
          <p:cNvSpPr>
            <a:spLocks noGrp="1"/>
          </p:cNvSpPr>
          <p:nvPr>
            <p:ph type="body" sz="quarter" idx="11"/>
          </p:nvPr>
        </p:nvSpPr>
        <p:spPr/>
        <p:txBody>
          <a:bodyPr/>
          <a:lstStyle/>
          <a:p>
            <a:endParaRPr lang="en-US"/>
          </a:p>
        </p:txBody>
      </p:sp>
      <p:pic>
        <p:nvPicPr>
          <p:cNvPr id="7" name="Picture 6" descr="A picture containing application&#10;&#10;Description automatically generated">
            <a:extLst>
              <a:ext uri="{FF2B5EF4-FFF2-40B4-BE49-F238E27FC236}">
                <a16:creationId xmlns:a16="http://schemas.microsoft.com/office/drawing/2014/main" id="{4BA1FC33-2A11-47C2-8E52-FCE442AF7B56}"/>
              </a:ext>
            </a:extLst>
          </p:cNvPr>
          <p:cNvPicPr>
            <a:picLocks noChangeAspect="1"/>
          </p:cNvPicPr>
          <p:nvPr/>
        </p:nvPicPr>
        <p:blipFill>
          <a:blip r:embed="rId2"/>
          <a:stretch>
            <a:fillRect/>
          </a:stretch>
        </p:blipFill>
        <p:spPr>
          <a:xfrm>
            <a:off x="1075629" y="2724912"/>
            <a:ext cx="9764649" cy="3954184"/>
          </a:xfrm>
          <a:prstGeom prst="rect">
            <a:avLst/>
          </a:prstGeom>
        </p:spPr>
      </p:pic>
      <p:sp>
        <p:nvSpPr>
          <p:cNvPr id="2" name="Rectangle 1">
            <a:extLst>
              <a:ext uri="{FF2B5EF4-FFF2-40B4-BE49-F238E27FC236}">
                <a16:creationId xmlns:a16="http://schemas.microsoft.com/office/drawing/2014/main" id="{943D1E64-1DEB-4590-9DCB-C484440FA00F}"/>
              </a:ext>
            </a:extLst>
          </p:cNvPr>
          <p:cNvSpPr/>
          <p:nvPr/>
        </p:nvSpPr>
        <p:spPr>
          <a:xfrm>
            <a:off x="1075629" y="5536734"/>
            <a:ext cx="9764649" cy="55367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939592"/>
      </p:ext>
    </p:extLst>
  </p:cSld>
  <p:clrMapOvr>
    <a:masterClrMapping/>
  </p:clrMapOvr>
  <mc:AlternateContent xmlns:mc="http://schemas.openxmlformats.org/markup-compatibility/2006" xmlns:p14="http://schemas.microsoft.com/office/powerpoint/2010/main">
    <mc:Choice Requires="p14">
      <p:transition spd="slow" p14:dur="2000" advTm="3476"/>
    </mc:Choice>
    <mc:Fallback xmlns="">
      <p:transition spd="slow" advTm="347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kern="1200">
                <a:solidFill>
                  <a:schemeClr val="tx1"/>
                </a:solidFill>
                <a:latin typeface="+mj-lt"/>
                <a:ea typeface="+mj-ea"/>
                <a:cs typeface="+mj-cs"/>
              </a:rPr>
              <a:t>ETL </a:t>
            </a:r>
          </a:p>
        </p:txBody>
      </p:sp>
      <p:sp>
        <p:nvSpPr>
          <p:cNvPr id="16" name="Freeform: Shape 1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FC163D03-0474-4A43-A81C-E7FC3027F22D}"/>
              </a:ext>
            </a:extLst>
          </p:cNvPr>
          <p:cNvSpPr>
            <a:spLocks noGrp="1"/>
          </p:cNvSpPr>
          <p:nvPr>
            <p:ph type="body" sz="quarter" idx="11"/>
          </p:nvPr>
        </p:nvSpPr>
        <p:spPr>
          <a:xfrm>
            <a:off x="838200" y="1825625"/>
            <a:ext cx="5393361" cy="4351338"/>
          </a:xfrm>
        </p:spPr>
        <p:txBody>
          <a:bodyPr vert="horz" lIns="91440" tIns="45720" rIns="91440" bIns="45720" rtlCol="0">
            <a:normAutofit/>
          </a:bodyPr>
          <a:lstStyle/>
          <a:p>
            <a:pPr marL="285750" indent="-228600">
              <a:buFont typeface="Arial" panose="020B0604020202020204" pitchFamily="34" charset="0"/>
              <a:buChar char="•"/>
            </a:pPr>
            <a:r>
              <a:rPr lang="en-US">
                <a:solidFill>
                  <a:schemeClr val="tx1"/>
                </a:solidFill>
              </a:rPr>
              <a:t>Extract, Transform and Load is abbreviated as ETL.</a:t>
            </a:r>
          </a:p>
          <a:p>
            <a:pPr marL="285750" indent="-228600">
              <a:buFont typeface="Arial" panose="020B0604020202020204" pitchFamily="34" charset="0"/>
              <a:buChar char="•"/>
            </a:pPr>
            <a:r>
              <a:rPr lang="en-US">
                <a:solidFill>
                  <a:schemeClr val="tx1"/>
                </a:solidFill>
              </a:rPr>
              <a:t>This process is used to pull the data out of the database and stage it to perform data manipulations </a:t>
            </a:r>
          </a:p>
          <a:p>
            <a:pPr marL="285750" indent="-228600">
              <a:buFont typeface="Arial" panose="020B0604020202020204" pitchFamily="34" charset="0"/>
              <a:buChar char="•"/>
            </a:pPr>
            <a:r>
              <a:rPr lang="en-US">
                <a:solidFill>
                  <a:schemeClr val="tx1"/>
                </a:solidFill>
              </a:rPr>
              <a:t>After manipulation data is  pushed into the warehouse.</a:t>
            </a:r>
          </a:p>
          <a:p>
            <a:pPr marL="285750" indent="-228600">
              <a:buFont typeface="Arial" panose="020B0604020202020204" pitchFamily="34" charset="0"/>
              <a:buChar char="•"/>
            </a:pPr>
            <a:r>
              <a:rPr lang="en-US">
                <a:solidFill>
                  <a:schemeClr val="tx1"/>
                </a:solidFill>
              </a:rPr>
              <a:t>We have two different databases here one for fudgemart and one for fudgeflix.</a:t>
            </a:r>
          </a:p>
          <a:p>
            <a:pPr marL="285750" indent="-228600">
              <a:buFont typeface="Arial" panose="020B0604020202020204" pitchFamily="34" charset="0"/>
              <a:buChar char="•"/>
            </a:pPr>
            <a:r>
              <a:rPr lang="en-US">
                <a:solidFill>
                  <a:schemeClr val="tx1"/>
                </a:solidFill>
              </a:rPr>
              <a:t>We pulled the data related to the business case from both database into a single stage. </a:t>
            </a:r>
          </a:p>
          <a:p>
            <a:pPr marL="285750" indent="-228600">
              <a:buFont typeface="Arial" panose="020B0604020202020204" pitchFamily="34" charset="0"/>
              <a:buChar char="•"/>
            </a:pPr>
            <a:r>
              <a:rPr lang="en-US">
                <a:solidFill>
                  <a:schemeClr val="tx1"/>
                </a:solidFill>
              </a:rPr>
              <a:t>Staged data is transformed to the required schema.</a:t>
            </a:r>
          </a:p>
        </p:txBody>
      </p:sp>
      <p:sp>
        <p:nvSpPr>
          <p:cNvPr id="18" name="Oval 1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7184" y="1613496"/>
            <a:ext cx="3781051" cy="298703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925631" y="1396703"/>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02246923"/>
      </p:ext>
    </p:extLst>
  </p:cSld>
  <p:clrMapOvr>
    <a:masterClrMapping/>
  </p:clrMapOvr>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8431A9B-4B87-4F2F-AB9E-CAE6A6729B86}">
  <ds:schemaRefs>
    <ds:schemaRef ds:uri="http://schemas.microsoft.com/sharepoint/v3/contenttype/forms"/>
  </ds:schemaRefs>
</ds:datastoreItem>
</file>

<file path=customXml/itemProps2.xml><?xml version="1.0" encoding="utf-8"?>
<ds:datastoreItem xmlns:ds="http://schemas.openxmlformats.org/officeDocument/2006/customXml" ds:itemID="{60F07EB6-DDE3-49D2-9047-A171C0D29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4EED2D-C894-47C4-9CDD-55EC03B2713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16</TotalTime>
  <Words>572</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Avenir Next LT Pro</vt:lpstr>
      <vt:lpstr>Calibri</vt:lpstr>
      <vt:lpstr>Kristen ITC</vt:lpstr>
      <vt:lpstr>Quire Sans</vt:lpstr>
      <vt:lpstr>Office Theme</vt:lpstr>
      <vt:lpstr>SYRACUSE UNIVERSITY </vt:lpstr>
      <vt:lpstr>Contents:</vt:lpstr>
      <vt:lpstr>Data Exploration</vt:lpstr>
      <vt:lpstr>Fudgemart Database Schema</vt:lpstr>
      <vt:lpstr>Fudgeflix Database Schema</vt:lpstr>
      <vt:lpstr>Business Case: Revenue streams</vt:lpstr>
      <vt:lpstr>What data can say?</vt:lpstr>
      <vt:lpstr>High Level Modeling</vt:lpstr>
      <vt:lpstr>ETL </vt:lpstr>
      <vt:lpstr>Control Flow for Staging</vt:lpstr>
      <vt:lpstr>Data Flow for Staging</vt:lpstr>
      <vt:lpstr>Control Flow for Data Warehouse</vt:lpstr>
      <vt:lpstr>Data Flow for Data Warehouse</vt:lpstr>
      <vt:lpstr>Star Schema</vt:lpstr>
      <vt:lpstr>BI Visualizations</vt:lpstr>
      <vt:lpstr>Revenue by Subsidary Firms</vt:lpstr>
      <vt:lpstr>Detailed visualization of revenues between two firms by state.</vt:lpstr>
      <vt:lpstr>Map showing Revenues by State</vt:lpstr>
      <vt:lpstr>Detailed representation of revenue by category</vt:lpstr>
      <vt:lpstr>PowerPoint Presentation</vt:lpstr>
      <vt:lpstr>Thank you Happy Holidays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SYRACUSE UNIVERSITY </dc:title>
  <dc:creator>Karthik Thokala</dc:creator>
  <cp:lastModifiedBy>ravi teja</cp:lastModifiedBy>
  <cp:revision>3</cp:revision>
  <dcterms:created xsi:type="dcterms:W3CDTF">2020-11-20T12:28:56Z</dcterms:created>
  <dcterms:modified xsi:type="dcterms:W3CDTF">2020-11-20T14:32:12Z</dcterms:modified>
</cp:coreProperties>
</file>