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30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60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18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70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189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8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2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8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9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5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1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7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2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5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0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6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13BF-50CE-4053-B246-B6D407597AF2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18165C-74C5-4A41-AF61-319198A9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6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2346-9DF1-D331-2324-6E92995D0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7030A0"/>
                </a:solidFill>
              </a:rPr>
              <a:t>JOINS IN SQL</a:t>
            </a:r>
            <a:endParaRPr lang="en-IN" sz="6600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A3EA-9851-841F-F4FD-E1757C1A7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7030A0"/>
                </a:solidFill>
              </a:rPr>
              <a:t>Priyanka Salvi(7670)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3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B87BF-CB8B-CC04-62BE-A77FA474E8F8}"/>
              </a:ext>
            </a:extLst>
          </p:cNvPr>
          <p:cNvSpPr txBox="1"/>
          <p:nvPr/>
        </p:nvSpPr>
        <p:spPr>
          <a:xfrm>
            <a:off x="485274" y="566626"/>
            <a:ext cx="893144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loan.loan_no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Loan.branch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loan.Amount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Borrow.Customer.Custm_name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Borrow.loan_no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Loan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Borrow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Loan_Loan_no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Borrow.Loan_no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7FB16-251B-05B5-93A8-6B648C74CA74}"/>
              </a:ext>
            </a:extLst>
          </p:cNvPr>
          <p:cNvSpPr txBox="1"/>
          <p:nvPr/>
        </p:nvSpPr>
        <p:spPr>
          <a:xfrm>
            <a:off x="1652337" y="238250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Loan</a:t>
            </a:r>
            <a:endParaRPr lang="en-IN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DCF6C4-1997-2FED-EB2E-0AD1F68E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94075"/>
              </p:ext>
            </p:extLst>
          </p:nvPr>
        </p:nvGraphicFramePr>
        <p:xfrm>
          <a:off x="485274" y="2751840"/>
          <a:ext cx="400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27">
                  <a:extLst>
                    <a:ext uri="{9D8B030D-6E8A-4147-A177-3AD203B41FA5}">
                      <a16:colId xmlns:a16="http://schemas.microsoft.com/office/drawing/2014/main" val="170215359"/>
                    </a:ext>
                  </a:extLst>
                </a:gridCol>
                <a:gridCol w="1557784">
                  <a:extLst>
                    <a:ext uri="{9D8B030D-6E8A-4147-A177-3AD203B41FA5}">
                      <a16:colId xmlns:a16="http://schemas.microsoft.com/office/drawing/2014/main" val="4190795434"/>
                    </a:ext>
                  </a:extLst>
                </a:gridCol>
                <a:gridCol w="1335505">
                  <a:extLst>
                    <a:ext uri="{9D8B030D-6E8A-4147-A177-3AD203B41FA5}">
                      <a16:colId xmlns:a16="http://schemas.microsoft.com/office/drawing/2014/main" val="11163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Loan_no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5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2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5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6583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A9C94D-12C3-C40E-92B0-A1D57C15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44528"/>
              </p:ext>
            </p:extLst>
          </p:nvPr>
        </p:nvGraphicFramePr>
        <p:xfrm>
          <a:off x="5101389" y="2751840"/>
          <a:ext cx="400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199">
                  <a:extLst>
                    <a:ext uri="{9D8B030D-6E8A-4147-A177-3AD203B41FA5}">
                      <a16:colId xmlns:a16="http://schemas.microsoft.com/office/drawing/2014/main" val="2820168307"/>
                    </a:ext>
                  </a:extLst>
                </a:gridCol>
                <a:gridCol w="1968317">
                  <a:extLst>
                    <a:ext uri="{9D8B030D-6E8A-4147-A177-3AD203B41FA5}">
                      <a16:colId xmlns:a16="http://schemas.microsoft.com/office/drawing/2014/main" val="384277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Custm_name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Loan_No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7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54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74BE20-6F37-4C91-2F9C-08E1CB044E0D}"/>
              </a:ext>
            </a:extLst>
          </p:cNvPr>
          <p:cNvSpPr txBox="1"/>
          <p:nvPr/>
        </p:nvSpPr>
        <p:spPr>
          <a:xfrm>
            <a:off x="5658853" y="2382508"/>
            <a:ext cx="2586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</a:t>
            </a:r>
            <a:endParaRPr lang="en-IN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F810E-29CA-9AC5-04A5-FED908DA7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89324"/>
              </p:ext>
            </p:extLst>
          </p:nvPr>
        </p:nvGraphicFramePr>
        <p:xfrm>
          <a:off x="764674" y="4744438"/>
          <a:ext cx="8128000" cy="156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28250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76024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5167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9283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007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Custm_name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Loan_No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3171"/>
                  </a:ext>
                </a:extLst>
              </a:tr>
              <a:tr h="449536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8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5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1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96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A05C-5BD5-1620-6D96-26EA8E6B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5363-601A-6300-17CE-0C2EB29D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type of join return all rows from the left table and right table records.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table2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table1.column_name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table2.column_name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6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2AE6B0-81DC-54A2-C600-5AB3C3C1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05896"/>
              </p:ext>
            </p:extLst>
          </p:nvPr>
        </p:nvGraphicFramePr>
        <p:xfrm>
          <a:off x="292769" y="2495166"/>
          <a:ext cx="400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27">
                  <a:extLst>
                    <a:ext uri="{9D8B030D-6E8A-4147-A177-3AD203B41FA5}">
                      <a16:colId xmlns:a16="http://schemas.microsoft.com/office/drawing/2014/main" val="170215359"/>
                    </a:ext>
                  </a:extLst>
                </a:gridCol>
                <a:gridCol w="1557784">
                  <a:extLst>
                    <a:ext uri="{9D8B030D-6E8A-4147-A177-3AD203B41FA5}">
                      <a16:colId xmlns:a16="http://schemas.microsoft.com/office/drawing/2014/main" val="4190795434"/>
                    </a:ext>
                  </a:extLst>
                </a:gridCol>
                <a:gridCol w="1335505">
                  <a:extLst>
                    <a:ext uri="{9D8B030D-6E8A-4147-A177-3AD203B41FA5}">
                      <a16:colId xmlns:a16="http://schemas.microsoft.com/office/drawing/2014/main" val="11163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Loan_no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5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2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5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6583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0E760C-E09D-0065-0051-E042021CB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32936"/>
              </p:ext>
            </p:extLst>
          </p:nvPr>
        </p:nvGraphicFramePr>
        <p:xfrm>
          <a:off x="5085347" y="2495166"/>
          <a:ext cx="400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199">
                  <a:extLst>
                    <a:ext uri="{9D8B030D-6E8A-4147-A177-3AD203B41FA5}">
                      <a16:colId xmlns:a16="http://schemas.microsoft.com/office/drawing/2014/main" val="2820168307"/>
                    </a:ext>
                  </a:extLst>
                </a:gridCol>
                <a:gridCol w="1968317">
                  <a:extLst>
                    <a:ext uri="{9D8B030D-6E8A-4147-A177-3AD203B41FA5}">
                      <a16:colId xmlns:a16="http://schemas.microsoft.com/office/drawing/2014/main" val="384277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Custm_name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Loan_No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7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7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54209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878D1BB-B85E-3D56-A0E6-43F42599B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71597"/>
              </p:ext>
            </p:extLst>
          </p:nvPr>
        </p:nvGraphicFramePr>
        <p:xfrm>
          <a:off x="764674" y="4744438"/>
          <a:ext cx="8128000" cy="166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28250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76024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5167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92835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007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Custm_name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Loan_No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3171"/>
                  </a:ext>
                </a:extLst>
              </a:tr>
              <a:tr h="547585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8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5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138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9AE75A-4708-C0E2-039F-A1B97DD8D2FA}"/>
              </a:ext>
            </a:extLst>
          </p:cNvPr>
          <p:cNvSpPr txBox="1"/>
          <p:nvPr/>
        </p:nvSpPr>
        <p:spPr>
          <a:xfrm>
            <a:off x="362953" y="266104"/>
            <a:ext cx="893144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loan.loan_no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Loan.branch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loan.Amount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Borrow.Customer.Custm_name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Borrow.loan_no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Loan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Borrow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Loan_Loan_no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Borrow.Loan_no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15CAE-A71A-E29B-21B0-E4AAF1413269}"/>
              </a:ext>
            </a:extLst>
          </p:cNvPr>
          <p:cNvSpPr txBox="1"/>
          <p:nvPr/>
        </p:nvSpPr>
        <p:spPr>
          <a:xfrm>
            <a:off x="1758615" y="1975671"/>
            <a:ext cx="22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LOAN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6DD0A-5ACF-7690-FAD4-424906072CA6}"/>
              </a:ext>
            </a:extLst>
          </p:cNvPr>
          <p:cNvSpPr txBox="1"/>
          <p:nvPr/>
        </p:nvSpPr>
        <p:spPr>
          <a:xfrm>
            <a:off x="6096000" y="1975671"/>
            <a:ext cx="22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BORROW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7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5D2D-7FE4-F1AA-7560-7F3CE14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joins?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1D9-7156-98FB-9ED8-4B498E37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its name says join combine two or more tables together in database.</a:t>
            </a:r>
          </a:p>
          <a:p>
            <a:r>
              <a:rPr lang="en-US" dirty="0"/>
              <a:t>There are five types of Join:</a:t>
            </a:r>
          </a:p>
          <a:p>
            <a:r>
              <a:rPr lang="en-US" dirty="0"/>
              <a:t>Cross join</a:t>
            </a:r>
          </a:p>
          <a:p>
            <a:r>
              <a:rPr lang="en-US" dirty="0"/>
              <a:t>Inner join</a:t>
            </a:r>
          </a:p>
          <a:p>
            <a:r>
              <a:rPr lang="en-US" dirty="0"/>
              <a:t>Outer join(left, right and full)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59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DE54-394A-3EFC-582F-F2D09EE1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C967-0839-6A40-3049-11720581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join will join records of all the first table to the all second table.</a:t>
            </a:r>
          </a:p>
          <a:p>
            <a:r>
              <a:rPr lang="en-US" dirty="0"/>
              <a:t>Its also called as cartesian product.</a:t>
            </a:r>
          </a:p>
          <a:p>
            <a:r>
              <a:rPr lang="en-US" dirty="0"/>
              <a:t>In this type condition is not used.</a:t>
            </a:r>
          </a:p>
          <a:p>
            <a:pPr marL="0" indent="0">
              <a:buNone/>
            </a:pPr>
            <a:r>
              <a:rPr lang="en-US" dirty="0"/>
              <a:t>Syntax: Select </a:t>
            </a:r>
            <a:r>
              <a:rPr lang="en-US" dirty="0" err="1"/>
              <a:t>column_name</a:t>
            </a:r>
            <a:r>
              <a:rPr lang="en-US" dirty="0"/>
              <a:t> from table_name1 cross join table_name2;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0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A5E546-63CB-2010-77E8-BB3BDDA0C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41437"/>
              </p:ext>
            </p:extLst>
          </p:nvPr>
        </p:nvGraphicFramePr>
        <p:xfrm>
          <a:off x="351126" y="1395919"/>
          <a:ext cx="4449012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83004">
                  <a:extLst>
                    <a:ext uri="{9D8B030D-6E8A-4147-A177-3AD203B41FA5}">
                      <a16:colId xmlns:a16="http://schemas.microsoft.com/office/drawing/2014/main" val="86412314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2824684156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3819951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4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Chavan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8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Jadhav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2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441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A1906F-A19E-0096-2B43-AA7849E65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28381"/>
              </p:ext>
            </p:extLst>
          </p:nvPr>
        </p:nvGraphicFramePr>
        <p:xfrm>
          <a:off x="5308154" y="1400999"/>
          <a:ext cx="2966008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83004">
                  <a:extLst>
                    <a:ext uri="{9D8B030D-6E8A-4147-A177-3AD203B41FA5}">
                      <a16:colId xmlns:a16="http://schemas.microsoft.com/office/drawing/2014/main" val="86412314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282468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4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8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26326"/>
                  </a:ext>
                </a:extLst>
              </a:tr>
              <a:tr h="333498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441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DFB2C5-C6B7-E555-7A77-0F373678B324}"/>
              </a:ext>
            </a:extLst>
          </p:cNvPr>
          <p:cNvSpPr txBox="1"/>
          <p:nvPr/>
        </p:nvSpPr>
        <p:spPr>
          <a:xfrm>
            <a:off x="752452" y="229076"/>
            <a:ext cx="82422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student.student_id</a:t>
            </a:r>
            <a:r>
              <a:rPr lang="en-US" sz="1600" dirty="0"/>
              <a:t>, </a:t>
            </a:r>
            <a:r>
              <a:rPr lang="en-US" sz="1600" dirty="0" err="1"/>
              <a:t>student.First_name</a:t>
            </a:r>
            <a:r>
              <a:rPr lang="en-US" sz="1600" dirty="0"/>
              <a:t>, </a:t>
            </a:r>
            <a:r>
              <a:rPr lang="en-US" sz="1600" dirty="0" err="1"/>
              <a:t>student.Lastname</a:t>
            </a:r>
            <a:r>
              <a:rPr lang="en-US" sz="1600" dirty="0"/>
              <a:t>, </a:t>
            </a:r>
            <a:r>
              <a:rPr lang="en-US" sz="1600" dirty="0" err="1"/>
              <a:t>Marks.marks</a:t>
            </a:r>
            <a:r>
              <a:rPr lang="en-US" sz="1600" dirty="0"/>
              <a:t>, </a:t>
            </a:r>
            <a:r>
              <a:rPr lang="en-US" sz="1600" dirty="0" err="1"/>
              <a:t>Marks.Grades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from student Cross Join Marks;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FF324-FC7E-BF5A-A5FC-A83668AE2A59}"/>
              </a:ext>
            </a:extLst>
          </p:cNvPr>
          <p:cNvSpPr txBox="1"/>
          <p:nvPr/>
        </p:nvSpPr>
        <p:spPr>
          <a:xfrm>
            <a:off x="1410288" y="1057365"/>
            <a:ext cx="2042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student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56723-D2F3-A27E-182E-D60ED4AE16A9}"/>
              </a:ext>
            </a:extLst>
          </p:cNvPr>
          <p:cNvSpPr txBox="1"/>
          <p:nvPr/>
        </p:nvSpPr>
        <p:spPr>
          <a:xfrm>
            <a:off x="5299242" y="1057365"/>
            <a:ext cx="298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Marks</a:t>
            </a:r>
            <a:endParaRPr lang="en-IN" sz="16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F620D93-4B86-6DE0-32DC-CCF864080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92091"/>
              </p:ext>
            </p:extLst>
          </p:nvPr>
        </p:nvGraphicFramePr>
        <p:xfrm>
          <a:off x="519077" y="3038584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902595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8076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1797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45287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7609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3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Chavan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0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Chavan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6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Chavan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3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Jadhav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5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Jadhav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4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Jadhav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3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4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84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37EA-7705-3619-38AA-26839546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4B3F-10ED-1884-506F-F8D5816E9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 joins two tables based on a common column, and selects records that have matching value in these columns.</a:t>
            </a:r>
          </a:p>
          <a:p>
            <a:r>
              <a:rPr lang="en-US" dirty="0"/>
              <a:t>In this type condition is used.</a:t>
            </a:r>
          </a:p>
          <a:p>
            <a:r>
              <a:rPr lang="en-US" dirty="0"/>
              <a:t>Syntax: SELECT columns</a:t>
            </a:r>
          </a:p>
          <a:p>
            <a:r>
              <a:rPr lang="en-US" dirty="0"/>
              <a:t>FROM table1</a:t>
            </a:r>
          </a:p>
          <a:p>
            <a:r>
              <a:rPr lang="en-US" dirty="0"/>
              <a:t>INNER JOIN table2</a:t>
            </a:r>
          </a:p>
          <a:p>
            <a:r>
              <a:rPr lang="en-US" dirty="0"/>
              <a:t>ON table1.column_name = table2.column_name;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93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2963F3-C8A9-9821-0E9D-2C5F999A1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884273"/>
              </p:ext>
            </p:extLst>
          </p:nvPr>
        </p:nvGraphicFramePr>
        <p:xfrm>
          <a:off x="950578" y="2194142"/>
          <a:ext cx="3364748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82374">
                  <a:extLst>
                    <a:ext uri="{9D8B030D-6E8A-4147-A177-3AD203B41FA5}">
                      <a16:colId xmlns:a16="http://schemas.microsoft.com/office/drawing/2014/main" val="227276811"/>
                    </a:ext>
                  </a:extLst>
                </a:gridCol>
                <a:gridCol w="1682374">
                  <a:extLst>
                    <a:ext uri="{9D8B030D-6E8A-4147-A177-3AD203B41FA5}">
                      <a16:colId xmlns:a16="http://schemas.microsoft.com/office/drawing/2014/main" val="334069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Priyanka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1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5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Trishita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5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Mohini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4036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F0EBA7-75E7-C06B-EA5F-4D58A6A8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68927"/>
              </p:ext>
            </p:extLst>
          </p:nvPr>
        </p:nvGraphicFramePr>
        <p:xfrm>
          <a:off x="4883402" y="2194142"/>
          <a:ext cx="432067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0224">
                  <a:extLst>
                    <a:ext uri="{9D8B030D-6E8A-4147-A177-3AD203B41FA5}">
                      <a16:colId xmlns:a16="http://schemas.microsoft.com/office/drawing/2014/main" val="2282126651"/>
                    </a:ext>
                  </a:extLst>
                </a:gridCol>
                <a:gridCol w="1440224">
                  <a:extLst>
                    <a:ext uri="{9D8B030D-6E8A-4147-A177-3AD203B41FA5}">
                      <a16:colId xmlns:a16="http://schemas.microsoft.com/office/drawing/2014/main" val="1100577217"/>
                    </a:ext>
                  </a:extLst>
                </a:gridCol>
                <a:gridCol w="1440224">
                  <a:extLst>
                    <a:ext uri="{9D8B030D-6E8A-4147-A177-3AD203B41FA5}">
                      <a16:colId xmlns:a16="http://schemas.microsoft.com/office/drawing/2014/main" val="2503009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0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8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584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84DCFD-C4EF-BE07-9908-EB1F9DB69E23}"/>
              </a:ext>
            </a:extLst>
          </p:cNvPr>
          <p:cNvSpPr txBox="1"/>
          <p:nvPr/>
        </p:nvSpPr>
        <p:spPr>
          <a:xfrm>
            <a:off x="497305" y="512619"/>
            <a:ext cx="89514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SELECT </a:t>
            </a:r>
            <a:r>
              <a:rPr lang="en-IN" sz="2000" dirty="0" err="1"/>
              <a:t>Customers.customer_id</a:t>
            </a:r>
            <a:r>
              <a:rPr lang="en-IN" sz="2000" dirty="0"/>
              <a:t>, </a:t>
            </a:r>
            <a:r>
              <a:rPr lang="en-IN" sz="2000" dirty="0" err="1"/>
              <a:t>Customers.first_name</a:t>
            </a:r>
            <a:r>
              <a:rPr lang="en-IN" sz="2000" dirty="0"/>
              <a:t>, </a:t>
            </a:r>
            <a:r>
              <a:rPr lang="en-IN" sz="2000" dirty="0" err="1"/>
              <a:t>Orders.amount</a:t>
            </a:r>
            <a:r>
              <a:rPr lang="en-IN" sz="2000" dirty="0"/>
              <a:t>, </a:t>
            </a:r>
            <a:r>
              <a:rPr lang="en-IN" sz="2000" dirty="0" err="1"/>
              <a:t>order.order_id</a:t>
            </a:r>
            <a:endParaRPr lang="en-IN" sz="2000" dirty="0"/>
          </a:p>
          <a:p>
            <a:r>
              <a:rPr lang="en-IN" sz="2000" dirty="0"/>
              <a:t>FROM Customers</a:t>
            </a:r>
          </a:p>
          <a:p>
            <a:r>
              <a:rPr lang="en-IN" sz="2000" dirty="0"/>
              <a:t>INNER JOIN Orders</a:t>
            </a:r>
          </a:p>
          <a:p>
            <a:r>
              <a:rPr lang="en-IN" sz="2000" dirty="0"/>
              <a:t>ON </a:t>
            </a:r>
            <a:r>
              <a:rPr lang="en-IN" sz="2000" dirty="0" err="1"/>
              <a:t>Customers.customer_id</a:t>
            </a:r>
            <a:r>
              <a:rPr lang="en-IN" sz="2000" dirty="0"/>
              <a:t> = </a:t>
            </a:r>
            <a:r>
              <a:rPr lang="en-IN" sz="2000" dirty="0" err="1"/>
              <a:t>Orders.customer</a:t>
            </a:r>
            <a:r>
              <a:rPr lang="en-IN" sz="2000" dirty="0"/>
              <a:t>;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C0250A-C633-E580-D12C-FE2AA56D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47130"/>
              </p:ext>
            </p:extLst>
          </p:nvPr>
        </p:nvGraphicFramePr>
        <p:xfrm>
          <a:off x="923731" y="5387918"/>
          <a:ext cx="8154847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58847">
                  <a:extLst>
                    <a:ext uri="{9D8B030D-6E8A-4147-A177-3AD203B41FA5}">
                      <a16:colId xmlns:a16="http://schemas.microsoft.com/office/drawing/2014/main" val="40224904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768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9675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938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Trishita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0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40516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FF1E4-815D-5803-DDA0-A40E4984EF3B}"/>
              </a:ext>
            </a:extLst>
          </p:cNvPr>
          <p:cNvCxnSpPr/>
          <p:nvPr/>
        </p:nvCxnSpPr>
        <p:spPr>
          <a:xfrm>
            <a:off x="1620253" y="4419182"/>
            <a:ext cx="0" cy="5859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126068-B372-BCE3-C5A9-B220E259FC1D}"/>
              </a:ext>
            </a:extLst>
          </p:cNvPr>
          <p:cNvCxnSpPr/>
          <p:nvPr/>
        </p:nvCxnSpPr>
        <p:spPr>
          <a:xfrm>
            <a:off x="8125326" y="4406941"/>
            <a:ext cx="0" cy="5859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FE67E4-7796-19E3-522A-F011B3435A46}"/>
              </a:ext>
            </a:extLst>
          </p:cNvPr>
          <p:cNvCxnSpPr/>
          <p:nvPr/>
        </p:nvCxnSpPr>
        <p:spPr>
          <a:xfrm>
            <a:off x="1620253" y="5005137"/>
            <a:ext cx="652913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6CB6BD-451B-3F09-3B52-5C178E9420C1}"/>
              </a:ext>
            </a:extLst>
          </p:cNvPr>
          <p:cNvCxnSpPr/>
          <p:nvPr/>
        </p:nvCxnSpPr>
        <p:spPr>
          <a:xfrm>
            <a:off x="4732421" y="5005137"/>
            <a:ext cx="0" cy="38278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80C8-E043-2B97-2E9C-637AC2F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72C8-4207-5C5B-326C-34255787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join return all rows from the left table, with the matching row in the right table.</a:t>
            </a:r>
          </a:p>
          <a:p>
            <a:r>
              <a:rPr lang="en-US" dirty="0"/>
              <a:t>Syntax: </a:t>
            </a:r>
            <a:r>
              <a:rPr lang="en-US" sz="2000" dirty="0"/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sz="2000" dirty="0"/>
              <a:t>FROM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table1 left join table2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column_name</a:t>
            </a:r>
            <a:r>
              <a:rPr lang="en-US" dirty="0"/>
              <a:t> =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24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E5427-E2FE-218B-2163-F899D7DE5F75}"/>
              </a:ext>
            </a:extLst>
          </p:cNvPr>
          <p:cNvSpPr txBox="1"/>
          <p:nvPr/>
        </p:nvSpPr>
        <p:spPr>
          <a:xfrm>
            <a:off x="244643" y="191777"/>
            <a:ext cx="8738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Customers.customer_id</a:t>
            </a:r>
            <a:r>
              <a:rPr lang="en-IN" dirty="0"/>
              <a:t>, </a:t>
            </a:r>
            <a:r>
              <a:rPr lang="en-IN" dirty="0" err="1"/>
              <a:t>Customers.first_name</a:t>
            </a:r>
            <a:r>
              <a:rPr lang="en-IN" dirty="0"/>
              <a:t>, </a:t>
            </a:r>
            <a:r>
              <a:rPr lang="en-IN" dirty="0" err="1"/>
              <a:t>Orders.amount</a:t>
            </a:r>
            <a:endParaRPr lang="en-IN" dirty="0"/>
          </a:p>
          <a:p>
            <a:r>
              <a:rPr lang="en-IN" dirty="0"/>
              <a:t>FROM Customers</a:t>
            </a:r>
          </a:p>
          <a:p>
            <a:r>
              <a:rPr lang="en-IN" dirty="0"/>
              <a:t>LEFT JOIN Orders</a:t>
            </a:r>
          </a:p>
          <a:p>
            <a:r>
              <a:rPr lang="en-IN" dirty="0"/>
              <a:t>ON </a:t>
            </a:r>
            <a:r>
              <a:rPr lang="en-IN" dirty="0" err="1"/>
              <a:t>Customers.customer_id</a:t>
            </a:r>
            <a:r>
              <a:rPr lang="en-IN" dirty="0"/>
              <a:t> = </a:t>
            </a:r>
            <a:r>
              <a:rPr lang="en-IN" dirty="0" err="1"/>
              <a:t>Orders.customer</a:t>
            </a:r>
            <a:r>
              <a:rPr lang="en-IN" dirty="0"/>
              <a:t>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5D94F3-F23D-B3D3-0DB0-2B5AB9373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898697"/>
              </p:ext>
            </p:extLst>
          </p:nvPr>
        </p:nvGraphicFramePr>
        <p:xfrm>
          <a:off x="421188" y="1680794"/>
          <a:ext cx="3364748" cy="2225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80327">
                  <a:extLst>
                    <a:ext uri="{9D8B030D-6E8A-4147-A177-3AD203B41FA5}">
                      <a16:colId xmlns:a16="http://schemas.microsoft.com/office/drawing/2014/main" val="22727681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34069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Priyanka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1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5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Trishita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5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Mohini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40363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A492033-9B10-05E1-4075-7D9A69471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46013"/>
              </p:ext>
            </p:extLst>
          </p:nvPr>
        </p:nvGraphicFramePr>
        <p:xfrm>
          <a:off x="4498391" y="1680794"/>
          <a:ext cx="432067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0224">
                  <a:extLst>
                    <a:ext uri="{9D8B030D-6E8A-4147-A177-3AD203B41FA5}">
                      <a16:colId xmlns:a16="http://schemas.microsoft.com/office/drawing/2014/main" val="2282126651"/>
                    </a:ext>
                  </a:extLst>
                </a:gridCol>
                <a:gridCol w="1440224">
                  <a:extLst>
                    <a:ext uri="{9D8B030D-6E8A-4147-A177-3AD203B41FA5}">
                      <a16:colId xmlns:a16="http://schemas.microsoft.com/office/drawing/2014/main" val="1100577217"/>
                    </a:ext>
                  </a:extLst>
                </a:gridCol>
                <a:gridCol w="1440224">
                  <a:extLst>
                    <a:ext uri="{9D8B030D-6E8A-4147-A177-3AD203B41FA5}">
                      <a16:colId xmlns:a16="http://schemas.microsoft.com/office/drawing/2014/main" val="2503009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0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8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5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5844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AF7D7-F970-9357-43FF-59D9DAC14AD1}"/>
              </a:ext>
            </a:extLst>
          </p:cNvPr>
          <p:cNvCxnSpPr>
            <a:cxnSpLocks/>
          </p:cNvCxnSpPr>
          <p:nvPr/>
        </p:nvCxnSpPr>
        <p:spPr>
          <a:xfrm>
            <a:off x="1235242" y="3905834"/>
            <a:ext cx="0" cy="2929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1BE744-946C-AEA3-A4AF-942785A5A648}"/>
              </a:ext>
            </a:extLst>
          </p:cNvPr>
          <p:cNvCxnSpPr>
            <a:cxnSpLocks/>
          </p:cNvCxnSpPr>
          <p:nvPr/>
        </p:nvCxnSpPr>
        <p:spPr>
          <a:xfrm>
            <a:off x="7668126" y="3905834"/>
            <a:ext cx="0" cy="2929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95CE6A-4342-F363-8283-96ABE0EBCFB5}"/>
              </a:ext>
            </a:extLst>
          </p:cNvPr>
          <p:cNvCxnSpPr>
            <a:cxnSpLocks/>
          </p:cNvCxnSpPr>
          <p:nvPr/>
        </p:nvCxnSpPr>
        <p:spPr>
          <a:xfrm>
            <a:off x="1235242" y="4198811"/>
            <a:ext cx="6432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63C2782-3BE9-B1A7-4B14-7BAAA1B94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65536"/>
              </p:ext>
            </p:extLst>
          </p:nvPr>
        </p:nvGraphicFramePr>
        <p:xfrm>
          <a:off x="1450391" y="4507831"/>
          <a:ext cx="6096000" cy="22199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224904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768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9675982"/>
                    </a:ext>
                  </a:extLst>
                </a:gridCol>
              </a:tblGrid>
              <a:tr h="16265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Priyanka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0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4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Trishita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9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Ankita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0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3319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70400C-6DAC-6C60-D333-66A833F92BC1}"/>
              </a:ext>
            </a:extLst>
          </p:cNvPr>
          <p:cNvCxnSpPr>
            <a:cxnSpLocks/>
          </p:cNvCxnSpPr>
          <p:nvPr/>
        </p:nvCxnSpPr>
        <p:spPr>
          <a:xfrm>
            <a:off x="4451684" y="4198811"/>
            <a:ext cx="0" cy="2929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8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6127-EDFC-0F49-B5F6-D08CE18B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F3A0-7E34-C4BF-BC14-48764026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right join returns all record from the right table and the matching record from the left table.</a:t>
            </a:r>
          </a:p>
          <a:p>
            <a:r>
              <a:rPr lang="en-US" sz="2000" dirty="0"/>
              <a:t>Syntax: </a:t>
            </a:r>
          </a:p>
          <a:p>
            <a:pPr marL="80010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  <a:p>
            <a:pPr marL="80010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table1</a:t>
            </a:r>
          </a:p>
          <a:p>
            <a:pPr marL="80010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ON table1.column_name = table2.column_name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814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</TotalTime>
  <Words>800</Words>
  <Application>Microsoft Office PowerPoint</Application>
  <PresentationFormat>Widescreen</PresentationFormat>
  <Paragraphs>298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Trebuchet MS</vt:lpstr>
      <vt:lpstr>Wingdings 3</vt:lpstr>
      <vt:lpstr>Facet</vt:lpstr>
      <vt:lpstr>JOINS IN SQL</vt:lpstr>
      <vt:lpstr>What is joins?</vt:lpstr>
      <vt:lpstr>Cross join</vt:lpstr>
      <vt:lpstr>PowerPoint Presentation</vt:lpstr>
      <vt:lpstr>INNER JOIN</vt:lpstr>
      <vt:lpstr>PowerPoint Presentation</vt:lpstr>
      <vt:lpstr>LEFT OUTER JOIN</vt:lpstr>
      <vt:lpstr>PowerPoint Presentation</vt:lpstr>
      <vt:lpstr>RIGHT OUTER JOIN</vt:lpstr>
      <vt:lpstr>PowerPoint Presentation</vt:lpstr>
      <vt:lpstr>FULL OUTER JOIN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IN SQL</dc:title>
  <dc:creator>Pawan Salvi</dc:creator>
  <cp:lastModifiedBy>Pawan Salvi</cp:lastModifiedBy>
  <cp:revision>5</cp:revision>
  <dcterms:created xsi:type="dcterms:W3CDTF">2022-10-06T15:33:34Z</dcterms:created>
  <dcterms:modified xsi:type="dcterms:W3CDTF">2022-10-07T11:05:23Z</dcterms:modified>
</cp:coreProperties>
</file>