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9AE6-4B88-4A21-F3A0-9CFC4A9A2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E75EAE-0461-1FEC-1706-62F2E2B66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9EC16E-F871-A871-84B9-E43B38B2EEC3}"/>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377B6412-BF66-D406-A0B4-B663E63B1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F86E0-B4A6-8A3E-706C-48B780764133}"/>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6101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A514-87D0-56D4-D731-8FB81036F2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254198-67E0-B5BD-7BC1-84B94F91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BD47F-7007-99A4-18D2-66C890C44DE0}"/>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9EF04324-4C93-06BF-138A-8B64F1B79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0C68F-30BB-9AE4-A692-BDABCCCE7639}"/>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35404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27DD5-0183-3E22-BC48-CEC6570EFD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42C76-3067-931A-F900-06A4714AD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BBB3F-9CDD-3D73-3909-33CDAD149A2D}"/>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1ADA138A-9C2D-CDF7-ADA0-F357B19B4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1C7D7-41CB-61AE-815B-A5AE240C5034}"/>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1954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9196-FA50-5F70-0F00-6001FDC9B4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432A0-809F-F7C6-D7CD-852E49FED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1DEF1-5353-7A9F-58F8-E0E4FE9E30AC}"/>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56594A14-32DA-007C-2203-EA4A892BB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5B79A-6EE8-5341-A511-5A83805A2D28}"/>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399134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24F6-A474-F9EC-076E-C5231902F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B0A610-AD5D-A1E3-59D0-C9E64EE2B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3E6F6-6D3F-E64F-F80C-6BC59F2FD8CE}"/>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E4AE3FB9-91E7-AB6D-42F0-32E8943C2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E6689-2908-787C-0238-33FF199E149D}"/>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212283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1AF-1084-E85F-1C06-876381238E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BF6C4-E51A-D075-93C9-8B0244F2B7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9B6742-B067-5E86-24A1-82A0A9A31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20C4A9-6A48-D50A-216F-720807E72F1A}"/>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6" name="Footer Placeholder 5">
            <a:extLst>
              <a:ext uri="{FF2B5EF4-FFF2-40B4-BE49-F238E27FC236}">
                <a16:creationId xmlns:a16="http://schemas.microsoft.com/office/drawing/2014/main" id="{E0CDAADE-7DDF-FA4A-BC1C-9C31BD7374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ADD2D-F0DD-B7A3-F800-E4F00AC82E6C}"/>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192510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3E65-07FF-54DC-DD3B-E52D696A2F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B0360-4C3F-615F-1D44-A3CCBC2E6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6F956-6834-10E2-4241-57E082B04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3D6E36-758C-F278-D27A-3BBC07667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81A95-146B-83EA-C092-6C3DB2FE6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5CC712-9C53-A04C-984A-74D69791AF01}"/>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8" name="Footer Placeholder 7">
            <a:extLst>
              <a:ext uri="{FF2B5EF4-FFF2-40B4-BE49-F238E27FC236}">
                <a16:creationId xmlns:a16="http://schemas.microsoft.com/office/drawing/2014/main" id="{72BB8AA2-AAC1-1DD6-ED9F-DD92EEF20B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B87B15-B372-5537-8333-684B10499DC0}"/>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184034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ED06-D127-0FB1-B8A1-894C3A1067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97DBD-141E-2B65-2DA5-907D6AF0B589}"/>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4" name="Footer Placeholder 3">
            <a:extLst>
              <a:ext uri="{FF2B5EF4-FFF2-40B4-BE49-F238E27FC236}">
                <a16:creationId xmlns:a16="http://schemas.microsoft.com/office/drawing/2014/main" id="{C8209AF6-2758-450F-26B4-CBB0D9BBC4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B4ED98-04DD-A74B-AB3B-9FECD8658DD3}"/>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194507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BF5E2-37BF-5963-C010-867B2BEA99EA}"/>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3" name="Footer Placeholder 2">
            <a:extLst>
              <a:ext uri="{FF2B5EF4-FFF2-40B4-BE49-F238E27FC236}">
                <a16:creationId xmlns:a16="http://schemas.microsoft.com/office/drawing/2014/main" id="{184CC760-753B-5BBC-C339-1B99193455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347E49-16CC-D375-573E-5E949D7944DD}"/>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332478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845F-7752-BD66-7804-E2617170C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3F186F-887F-6B7B-ED7B-255D584A2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DA7B8D-86FE-D95E-3AE8-DA7775236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4BEEE-64F5-FFC9-4568-2F8D7852B31B}"/>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6" name="Footer Placeholder 5">
            <a:extLst>
              <a:ext uri="{FF2B5EF4-FFF2-40B4-BE49-F238E27FC236}">
                <a16:creationId xmlns:a16="http://schemas.microsoft.com/office/drawing/2014/main" id="{C1A7C580-D36B-10DB-3915-6CC6737FE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74868-710F-FDBC-5998-F370FF86AA8F}"/>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296040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60A8-2EAE-C6A3-61EA-CB11D72E1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64FD9A-485F-AA05-0C31-1445D3F34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EE2AA0-563F-B02A-54AF-A426F9570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7AD75-F5C4-2B73-C8C7-56BB57570BE0}"/>
              </a:ext>
            </a:extLst>
          </p:cNvPr>
          <p:cNvSpPr>
            <a:spLocks noGrp="1"/>
          </p:cNvSpPr>
          <p:nvPr>
            <p:ph type="dt" sz="half" idx="10"/>
          </p:nvPr>
        </p:nvSpPr>
        <p:spPr/>
        <p:txBody>
          <a:bodyPr/>
          <a:lstStyle/>
          <a:p>
            <a:fld id="{64F2A9FC-AD28-411A-BEB7-51975D3F6379}" type="datetimeFigureOut">
              <a:rPr lang="en-IN" smtClean="0"/>
              <a:t>14-11-2022</a:t>
            </a:fld>
            <a:endParaRPr lang="en-IN"/>
          </a:p>
        </p:txBody>
      </p:sp>
      <p:sp>
        <p:nvSpPr>
          <p:cNvPr id="6" name="Footer Placeholder 5">
            <a:extLst>
              <a:ext uri="{FF2B5EF4-FFF2-40B4-BE49-F238E27FC236}">
                <a16:creationId xmlns:a16="http://schemas.microsoft.com/office/drawing/2014/main" id="{86249637-BA6F-E04D-9B4D-22D76E509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14618-525F-3BA2-B242-2ED3B77D15A0}"/>
              </a:ext>
            </a:extLst>
          </p:cNvPr>
          <p:cNvSpPr>
            <a:spLocks noGrp="1"/>
          </p:cNvSpPr>
          <p:nvPr>
            <p:ph type="sldNum" sz="quarter" idx="12"/>
          </p:nvPr>
        </p:nvSpPr>
        <p:spPr/>
        <p:txBody>
          <a:bodyPr/>
          <a:lstStyle/>
          <a:p>
            <a:fld id="{E125E77F-E07B-4903-BB3F-EBF2D3AACCEB}" type="slidenum">
              <a:rPr lang="en-IN" smtClean="0"/>
              <a:t>‹#›</a:t>
            </a:fld>
            <a:endParaRPr lang="en-IN"/>
          </a:p>
        </p:txBody>
      </p:sp>
    </p:spTree>
    <p:extLst>
      <p:ext uri="{BB962C8B-B14F-4D97-AF65-F5344CB8AC3E}">
        <p14:creationId xmlns:p14="http://schemas.microsoft.com/office/powerpoint/2010/main" val="357428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D906E-F946-5318-37CE-DD1E21974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63B648-27BC-87FA-0730-47A80C81B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A0453-B027-1D92-4398-C8EF34E09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2A9FC-AD28-411A-BEB7-51975D3F6379}" type="datetimeFigureOut">
              <a:rPr lang="en-IN" smtClean="0"/>
              <a:t>14-11-2022</a:t>
            </a:fld>
            <a:endParaRPr lang="en-IN"/>
          </a:p>
        </p:txBody>
      </p:sp>
      <p:sp>
        <p:nvSpPr>
          <p:cNvPr id="5" name="Footer Placeholder 4">
            <a:extLst>
              <a:ext uri="{FF2B5EF4-FFF2-40B4-BE49-F238E27FC236}">
                <a16:creationId xmlns:a16="http://schemas.microsoft.com/office/drawing/2014/main" id="{3E494F1E-A0F1-101B-D50A-A58A6EE4F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CEA7F5-34F1-1E01-185B-E49E61D09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5E77F-E07B-4903-BB3F-EBF2D3AACCEB}" type="slidenum">
              <a:rPr lang="en-IN" smtClean="0"/>
              <a:t>‹#›</a:t>
            </a:fld>
            <a:endParaRPr lang="en-IN"/>
          </a:p>
        </p:txBody>
      </p:sp>
    </p:spTree>
    <p:extLst>
      <p:ext uri="{BB962C8B-B14F-4D97-AF65-F5344CB8AC3E}">
        <p14:creationId xmlns:p14="http://schemas.microsoft.com/office/powerpoint/2010/main" val="498393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7060-CFEC-E89F-BC8F-3B886A37C1C5}"/>
              </a:ext>
            </a:extLst>
          </p:cNvPr>
          <p:cNvSpPr>
            <a:spLocks noGrp="1"/>
          </p:cNvSpPr>
          <p:nvPr>
            <p:ph type="ctrTitle"/>
          </p:nvPr>
        </p:nvSpPr>
        <p:spPr/>
        <p:txBody>
          <a:bodyPr>
            <a:normAutofit/>
          </a:bodyPr>
          <a:lstStyle/>
          <a:p>
            <a:r>
              <a:rPr lang="en-US" sz="9600" dirty="0">
                <a:solidFill>
                  <a:schemeClr val="accent1">
                    <a:lumMod val="50000"/>
                  </a:schemeClr>
                </a:solidFill>
              </a:rPr>
              <a:t>KANBAN </a:t>
            </a:r>
            <a:endParaRPr lang="en-IN" sz="9600" dirty="0">
              <a:solidFill>
                <a:schemeClr val="accent1">
                  <a:lumMod val="50000"/>
                </a:schemeClr>
              </a:solidFill>
            </a:endParaRPr>
          </a:p>
        </p:txBody>
      </p:sp>
      <p:sp>
        <p:nvSpPr>
          <p:cNvPr id="3" name="Subtitle 2">
            <a:extLst>
              <a:ext uri="{FF2B5EF4-FFF2-40B4-BE49-F238E27FC236}">
                <a16:creationId xmlns:a16="http://schemas.microsoft.com/office/drawing/2014/main" id="{E50B079D-9FEA-CBD3-A449-C12EF6B96AF4}"/>
              </a:ext>
            </a:extLst>
          </p:cNvPr>
          <p:cNvSpPr>
            <a:spLocks noGrp="1"/>
          </p:cNvSpPr>
          <p:nvPr>
            <p:ph type="subTitle" idx="1"/>
          </p:nvPr>
        </p:nvSpPr>
        <p:spPr/>
        <p:txBody>
          <a:bodyPr/>
          <a:lstStyle/>
          <a:p>
            <a:pPr algn="r"/>
            <a:r>
              <a:rPr lang="en-US" dirty="0">
                <a:solidFill>
                  <a:schemeClr val="accent2">
                    <a:lumMod val="75000"/>
                  </a:schemeClr>
                </a:solidFill>
              </a:rPr>
              <a:t>PRIYANKA SALVI (7670)</a:t>
            </a:r>
            <a:endParaRPr lang="en-IN" dirty="0">
              <a:solidFill>
                <a:schemeClr val="accent2">
                  <a:lumMod val="75000"/>
                </a:schemeClr>
              </a:solidFill>
            </a:endParaRPr>
          </a:p>
        </p:txBody>
      </p:sp>
    </p:spTree>
    <p:extLst>
      <p:ext uri="{BB962C8B-B14F-4D97-AF65-F5344CB8AC3E}">
        <p14:creationId xmlns:p14="http://schemas.microsoft.com/office/powerpoint/2010/main" val="171268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76A1-27E6-F068-FA7E-D05FCADC35CF}"/>
              </a:ext>
            </a:extLst>
          </p:cNvPr>
          <p:cNvSpPr>
            <a:spLocks noGrp="1"/>
          </p:cNvSpPr>
          <p:nvPr>
            <p:ph type="title"/>
          </p:nvPr>
        </p:nvSpPr>
        <p:spPr/>
        <p:txBody>
          <a:bodyPr/>
          <a:lstStyle/>
          <a:p>
            <a:r>
              <a:rPr lang="en-US" dirty="0"/>
              <a:t>What is Kanban?</a:t>
            </a:r>
            <a:endParaRPr lang="en-IN" dirty="0"/>
          </a:p>
        </p:txBody>
      </p:sp>
      <p:sp>
        <p:nvSpPr>
          <p:cNvPr id="3" name="Content Placeholder 2">
            <a:extLst>
              <a:ext uri="{FF2B5EF4-FFF2-40B4-BE49-F238E27FC236}">
                <a16:creationId xmlns:a16="http://schemas.microsoft.com/office/drawing/2014/main" id="{35C43DFD-BB06-5637-1783-00EBF7B99A79}"/>
              </a:ext>
            </a:extLst>
          </p:cNvPr>
          <p:cNvSpPr>
            <a:spLocks noGrp="1"/>
          </p:cNvSpPr>
          <p:nvPr>
            <p:ph idx="1"/>
          </p:nvPr>
        </p:nvSpPr>
        <p:spPr/>
        <p:txBody>
          <a:bodyPr/>
          <a:lstStyle/>
          <a:p>
            <a:r>
              <a:rPr lang="en-US" sz="3200" dirty="0"/>
              <a:t> Kanban means ‘Visual Signal’ in Japanese. Kanban process is all about visualizing what you are doing today.</a:t>
            </a:r>
          </a:p>
          <a:p>
            <a:r>
              <a:rPr lang="en-US" sz="3200" dirty="0"/>
              <a:t>Kanban process is nothing but a Board, named as the “Kanban Board” which not only plays a significant role in displaying the workflow but also helps to optimize the flow of task between different teams.</a:t>
            </a:r>
          </a:p>
          <a:p>
            <a:r>
              <a:rPr lang="en-US" sz="3200" dirty="0"/>
              <a:t>Kanban boards basically have three segments; To Do, In Progress and Done</a:t>
            </a:r>
            <a:r>
              <a:rPr lang="en-US" dirty="0"/>
              <a:t>.</a:t>
            </a:r>
            <a:endParaRPr lang="en-IN" dirty="0"/>
          </a:p>
        </p:txBody>
      </p:sp>
    </p:spTree>
    <p:extLst>
      <p:ext uri="{BB962C8B-B14F-4D97-AF65-F5344CB8AC3E}">
        <p14:creationId xmlns:p14="http://schemas.microsoft.com/office/powerpoint/2010/main" val="54139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8D15-BC86-285C-95EF-70E3E24F8D2F}"/>
              </a:ext>
            </a:extLst>
          </p:cNvPr>
          <p:cNvSpPr>
            <a:spLocks noGrp="1"/>
          </p:cNvSpPr>
          <p:nvPr>
            <p:ph type="title"/>
          </p:nvPr>
        </p:nvSpPr>
        <p:spPr/>
        <p:txBody>
          <a:bodyPr/>
          <a:lstStyle/>
          <a:p>
            <a:r>
              <a:rPr lang="en-US" dirty="0"/>
              <a:t>Example of  birthday party</a:t>
            </a:r>
            <a:endParaRPr lang="en-IN" dirty="0"/>
          </a:p>
        </p:txBody>
      </p:sp>
      <p:graphicFrame>
        <p:nvGraphicFramePr>
          <p:cNvPr id="4" name="Table 4">
            <a:extLst>
              <a:ext uri="{FF2B5EF4-FFF2-40B4-BE49-F238E27FC236}">
                <a16:creationId xmlns:a16="http://schemas.microsoft.com/office/drawing/2014/main" id="{276B2CE6-8805-27C1-124B-6FB4BA606F00}"/>
              </a:ext>
            </a:extLst>
          </p:cNvPr>
          <p:cNvGraphicFramePr>
            <a:graphicFrameLocks noGrp="1"/>
          </p:cNvGraphicFramePr>
          <p:nvPr>
            <p:ph idx="1"/>
            <p:extLst>
              <p:ext uri="{D42A27DB-BD31-4B8C-83A1-F6EECF244321}">
                <p14:modId xmlns:p14="http://schemas.microsoft.com/office/powerpoint/2010/main" val="409416074"/>
              </p:ext>
            </p:extLst>
          </p:nvPr>
        </p:nvGraphicFramePr>
        <p:xfrm>
          <a:off x="824459" y="1825625"/>
          <a:ext cx="10529341" cy="4572824"/>
        </p:xfrm>
        <a:graphic>
          <a:graphicData uri="http://schemas.openxmlformats.org/drawingml/2006/table">
            <a:tbl>
              <a:tblPr firstRow="1" bandRow="1">
                <a:tableStyleId>{5C22544A-7EE6-4342-B048-85BDC9FD1C3A}</a:tableStyleId>
              </a:tblPr>
              <a:tblGrid>
                <a:gridCol w="2642641">
                  <a:extLst>
                    <a:ext uri="{9D8B030D-6E8A-4147-A177-3AD203B41FA5}">
                      <a16:colId xmlns:a16="http://schemas.microsoft.com/office/drawing/2014/main" val="2046661512"/>
                    </a:ext>
                  </a:extLst>
                </a:gridCol>
                <a:gridCol w="2628900">
                  <a:extLst>
                    <a:ext uri="{9D8B030D-6E8A-4147-A177-3AD203B41FA5}">
                      <a16:colId xmlns:a16="http://schemas.microsoft.com/office/drawing/2014/main" val="2011421181"/>
                    </a:ext>
                  </a:extLst>
                </a:gridCol>
                <a:gridCol w="2628900">
                  <a:extLst>
                    <a:ext uri="{9D8B030D-6E8A-4147-A177-3AD203B41FA5}">
                      <a16:colId xmlns:a16="http://schemas.microsoft.com/office/drawing/2014/main" val="2633747822"/>
                    </a:ext>
                  </a:extLst>
                </a:gridCol>
                <a:gridCol w="2628900">
                  <a:extLst>
                    <a:ext uri="{9D8B030D-6E8A-4147-A177-3AD203B41FA5}">
                      <a16:colId xmlns:a16="http://schemas.microsoft.com/office/drawing/2014/main" val="1506631281"/>
                    </a:ext>
                  </a:extLst>
                </a:gridCol>
              </a:tblGrid>
              <a:tr h="797654">
                <a:tc>
                  <a:txBody>
                    <a:bodyPr/>
                    <a:lstStyle/>
                    <a:p>
                      <a:r>
                        <a:rPr lang="en-US" dirty="0"/>
                        <a:t>backlog</a:t>
                      </a:r>
                      <a:endParaRPr lang="en-IN" dirty="0"/>
                    </a:p>
                  </a:txBody>
                  <a:tcPr/>
                </a:tc>
                <a:tc>
                  <a:txBody>
                    <a:bodyPr/>
                    <a:lstStyle/>
                    <a:p>
                      <a:r>
                        <a:rPr lang="en-US" dirty="0"/>
                        <a:t>To-do</a:t>
                      </a:r>
                      <a:endParaRPr lang="en-IN" dirty="0"/>
                    </a:p>
                  </a:txBody>
                  <a:tcPr/>
                </a:tc>
                <a:tc>
                  <a:txBody>
                    <a:bodyPr/>
                    <a:lstStyle/>
                    <a:p>
                      <a:r>
                        <a:rPr lang="en-US" dirty="0"/>
                        <a:t>Work in Progress</a:t>
                      </a:r>
                      <a:endParaRPr lang="en-IN" dirty="0"/>
                    </a:p>
                  </a:txBody>
                  <a:tcPr/>
                </a:tc>
                <a:tc>
                  <a:txBody>
                    <a:bodyPr/>
                    <a:lstStyle/>
                    <a:p>
                      <a:r>
                        <a:rPr lang="en-US" dirty="0"/>
                        <a:t>Done</a:t>
                      </a:r>
                      <a:endParaRPr lang="en-IN" dirty="0"/>
                    </a:p>
                  </a:txBody>
                  <a:tcPr/>
                </a:tc>
                <a:extLst>
                  <a:ext uri="{0D108BD9-81ED-4DB2-BD59-A6C34878D82A}">
                    <a16:rowId xmlns:a16="http://schemas.microsoft.com/office/drawing/2014/main" val="2189856486"/>
                  </a:ext>
                </a:extLst>
              </a:tr>
              <a:tr h="755034">
                <a:tc>
                  <a:txBody>
                    <a:bodyPr/>
                    <a:lstStyle/>
                    <a:p>
                      <a:endParaRPr lang="en-IN" dirty="0"/>
                    </a:p>
                  </a:txBody>
                  <a:tcPr/>
                </a:tc>
                <a:tc>
                  <a:txBody>
                    <a:bodyPr/>
                    <a:lstStyle/>
                    <a:p>
                      <a:r>
                        <a:rPr lang="en-US" dirty="0"/>
                        <a:t>Make a cake</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477898434"/>
                  </a:ext>
                </a:extLst>
              </a:tr>
              <a:tr h="75503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Blow balloons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Blow the balloons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603262135"/>
                  </a:ext>
                </a:extLst>
              </a:tr>
              <a:tr h="755034">
                <a:tc>
                  <a:txBody>
                    <a:bodyPr/>
                    <a:lstStyle/>
                    <a:p>
                      <a:endParaRPr lang="en-IN" dirty="0"/>
                    </a:p>
                  </a:txBody>
                  <a:tcPr/>
                </a:tc>
                <a:tc>
                  <a:txBody>
                    <a:bodyPr/>
                    <a:lstStyle/>
                    <a:p>
                      <a:r>
                        <a:rPr lang="en-US" dirty="0"/>
                        <a:t>stick balloons on wall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stick balloons on wall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011325117"/>
                  </a:ext>
                </a:extLst>
              </a:tr>
              <a:tr h="755034">
                <a:tc>
                  <a:txBody>
                    <a:bodyPr/>
                    <a:lstStyle/>
                    <a:p>
                      <a:endParaRPr lang="en-IN" dirty="0"/>
                    </a:p>
                  </a:txBody>
                  <a:tcPr/>
                </a:tc>
                <a:tc>
                  <a:txBody>
                    <a:bodyPr/>
                    <a:lstStyle/>
                    <a:p>
                      <a:r>
                        <a:rPr lang="en-US" dirty="0"/>
                        <a:t>Stick birthday logo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Stick birthday logo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905079075"/>
                  </a:ext>
                </a:extLst>
              </a:tr>
              <a:tr h="755034">
                <a:tc>
                  <a:txBody>
                    <a:bodyPr/>
                    <a:lstStyle/>
                    <a:p>
                      <a:endParaRPr lang="en-IN" dirty="0"/>
                    </a:p>
                  </a:txBody>
                  <a:tcPr/>
                </a:tc>
                <a:tc>
                  <a:txBody>
                    <a:bodyPr/>
                    <a:lstStyle/>
                    <a:p>
                      <a:r>
                        <a:rPr lang="en-US" dirty="0"/>
                        <a:t>Apply some lighting</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817127436"/>
                  </a:ext>
                </a:extLst>
              </a:tr>
            </a:tbl>
          </a:graphicData>
        </a:graphic>
      </p:graphicFrame>
    </p:spTree>
    <p:extLst>
      <p:ext uri="{BB962C8B-B14F-4D97-AF65-F5344CB8AC3E}">
        <p14:creationId xmlns:p14="http://schemas.microsoft.com/office/powerpoint/2010/main" val="330631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63EB2B4-ACF4-17A1-071B-C5EC79822CC6}"/>
              </a:ext>
            </a:extLst>
          </p:cNvPr>
          <p:cNvGraphicFramePr>
            <a:graphicFrameLocks noGrp="1"/>
          </p:cNvGraphicFramePr>
          <p:nvPr>
            <p:extLst>
              <p:ext uri="{D42A27DB-BD31-4B8C-83A1-F6EECF244321}">
                <p14:modId xmlns:p14="http://schemas.microsoft.com/office/powerpoint/2010/main" val="71680709"/>
              </p:ext>
            </p:extLst>
          </p:nvPr>
        </p:nvGraphicFramePr>
        <p:xfrm>
          <a:off x="809468" y="719665"/>
          <a:ext cx="10493116" cy="5396322"/>
        </p:xfrm>
        <a:graphic>
          <a:graphicData uri="http://schemas.openxmlformats.org/drawingml/2006/table">
            <a:tbl>
              <a:tblPr firstRow="1" bandRow="1">
                <a:tableStyleId>{5C22544A-7EE6-4342-B048-85BDC9FD1C3A}</a:tableStyleId>
              </a:tblPr>
              <a:tblGrid>
                <a:gridCol w="2623279">
                  <a:extLst>
                    <a:ext uri="{9D8B030D-6E8A-4147-A177-3AD203B41FA5}">
                      <a16:colId xmlns:a16="http://schemas.microsoft.com/office/drawing/2014/main" val="3335126978"/>
                    </a:ext>
                  </a:extLst>
                </a:gridCol>
                <a:gridCol w="2623279">
                  <a:extLst>
                    <a:ext uri="{9D8B030D-6E8A-4147-A177-3AD203B41FA5}">
                      <a16:colId xmlns:a16="http://schemas.microsoft.com/office/drawing/2014/main" val="1110194072"/>
                    </a:ext>
                  </a:extLst>
                </a:gridCol>
                <a:gridCol w="2623279">
                  <a:extLst>
                    <a:ext uri="{9D8B030D-6E8A-4147-A177-3AD203B41FA5}">
                      <a16:colId xmlns:a16="http://schemas.microsoft.com/office/drawing/2014/main" val="3625934909"/>
                    </a:ext>
                  </a:extLst>
                </a:gridCol>
                <a:gridCol w="2623279">
                  <a:extLst>
                    <a:ext uri="{9D8B030D-6E8A-4147-A177-3AD203B41FA5}">
                      <a16:colId xmlns:a16="http://schemas.microsoft.com/office/drawing/2014/main" val="2775814804"/>
                    </a:ext>
                  </a:extLst>
                </a:gridCol>
              </a:tblGrid>
              <a:tr h="899387">
                <a:tc>
                  <a:txBody>
                    <a:bodyPr/>
                    <a:lstStyle/>
                    <a:p>
                      <a:r>
                        <a:rPr lang="en-US" dirty="0"/>
                        <a:t>backlog</a:t>
                      </a:r>
                      <a:endParaRPr lang="en-IN" dirty="0"/>
                    </a:p>
                  </a:txBody>
                  <a:tcPr/>
                </a:tc>
                <a:tc>
                  <a:txBody>
                    <a:bodyPr/>
                    <a:lstStyle/>
                    <a:p>
                      <a:r>
                        <a:rPr lang="en-US" dirty="0"/>
                        <a:t>To-do </a:t>
                      </a:r>
                      <a:endParaRPr lang="en-IN" dirty="0"/>
                    </a:p>
                  </a:txBody>
                  <a:tcPr/>
                </a:tc>
                <a:tc>
                  <a:txBody>
                    <a:bodyPr/>
                    <a:lstStyle/>
                    <a:p>
                      <a:r>
                        <a:rPr lang="en-US" dirty="0"/>
                        <a:t>Work in progress</a:t>
                      </a:r>
                      <a:endParaRPr lang="en-IN" dirty="0"/>
                    </a:p>
                  </a:txBody>
                  <a:tcPr/>
                </a:tc>
                <a:tc>
                  <a:txBody>
                    <a:bodyPr/>
                    <a:lstStyle/>
                    <a:p>
                      <a:r>
                        <a:rPr lang="en-US" dirty="0"/>
                        <a:t>done</a:t>
                      </a:r>
                      <a:endParaRPr lang="en-IN" dirty="0"/>
                    </a:p>
                  </a:txBody>
                  <a:tcPr/>
                </a:tc>
                <a:extLst>
                  <a:ext uri="{0D108BD9-81ED-4DB2-BD59-A6C34878D82A}">
                    <a16:rowId xmlns:a16="http://schemas.microsoft.com/office/drawing/2014/main" val="3110961518"/>
                  </a:ext>
                </a:extLst>
              </a:tr>
              <a:tr h="899387">
                <a:tc>
                  <a:txBody>
                    <a:bodyPr/>
                    <a:lstStyle/>
                    <a:p>
                      <a:endParaRPr lang="en-IN"/>
                    </a:p>
                  </a:txBody>
                  <a:tcPr/>
                </a:tc>
                <a:tc>
                  <a:txBody>
                    <a:bodyPr/>
                    <a:lstStyle/>
                    <a:p>
                      <a:endParaRPr lang="en-IN"/>
                    </a:p>
                  </a:txBody>
                  <a:tcPr/>
                </a:tc>
                <a:tc>
                  <a:txBody>
                    <a:bodyPr/>
                    <a:lstStyle/>
                    <a:p>
                      <a:r>
                        <a:rPr lang="en-US" dirty="0"/>
                        <a:t>Make a cake</a:t>
                      </a:r>
                      <a:endParaRPr lang="en-IN" dirty="0"/>
                    </a:p>
                  </a:txBody>
                  <a:tcPr/>
                </a:tc>
                <a:tc>
                  <a:txBody>
                    <a:bodyPr/>
                    <a:lstStyle/>
                    <a:p>
                      <a:endParaRPr lang="en-IN"/>
                    </a:p>
                  </a:txBody>
                  <a:tcPr/>
                </a:tc>
                <a:extLst>
                  <a:ext uri="{0D108BD9-81ED-4DB2-BD59-A6C34878D82A}">
                    <a16:rowId xmlns:a16="http://schemas.microsoft.com/office/drawing/2014/main" val="3625814890"/>
                  </a:ext>
                </a:extLst>
              </a:tr>
              <a:tr h="899387">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a:t>Blow balloons</a:t>
                      </a:r>
                      <a:endParaRPr lang="en-IN" dirty="0"/>
                    </a:p>
                  </a:txBody>
                  <a:tcPr/>
                </a:tc>
                <a:extLst>
                  <a:ext uri="{0D108BD9-81ED-4DB2-BD59-A6C34878D82A}">
                    <a16:rowId xmlns:a16="http://schemas.microsoft.com/office/drawing/2014/main" val="3655271936"/>
                  </a:ext>
                </a:extLst>
              </a:tr>
              <a:tr h="899387">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a:t>Sticks on walls</a:t>
                      </a:r>
                      <a:endParaRPr lang="en-IN" dirty="0"/>
                    </a:p>
                  </a:txBody>
                  <a:tcPr/>
                </a:tc>
                <a:extLst>
                  <a:ext uri="{0D108BD9-81ED-4DB2-BD59-A6C34878D82A}">
                    <a16:rowId xmlns:a16="http://schemas.microsoft.com/office/drawing/2014/main" val="1819008163"/>
                  </a:ext>
                </a:extLst>
              </a:tr>
              <a:tr h="899387">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a:t>Sticks birthday logo</a:t>
                      </a:r>
                      <a:endParaRPr lang="en-IN" dirty="0"/>
                    </a:p>
                  </a:txBody>
                  <a:tcPr/>
                </a:tc>
                <a:extLst>
                  <a:ext uri="{0D108BD9-81ED-4DB2-BD59-A6C34878D82A}">
                    <a16:rowId xmlns:a16="http://schemas.microsoft.com/office/drawing/2014/main" val="862453744"/>
                  </a:ext>
                </a:extLst>
              </a:tr>
              <a:tr h="899387">
                <a:tc>
                  <a:txBody>
                    <a:bodyPr/>
                    <a:lstStyle/>
                    <a:p>
                      <a:endParaRPr lang="en-IN"/>
                    </a:p>
                  </a:txBody>
                  <a:tcPr/>
                </a:tc>
                <a:tc>
                  <a:txBody>
                    <a:bodyPr/>
                    <a:lstStyle/>
                    <a:p>
                      <a:endParaRPr lang="en-IN"/>
                    </a:p>
                  </a:txBody>
                  <a:tcPr/>
                </a:tc>
                <a:tc>
                  <a:txBody>
                    <a:bodyPr/>
                    <a:lstStyle/>
                    <a:p>
                      <a:r>
                        <a:rPr lang="en-US" dirty="0"/>
                        <a:t>Apply some Lighting</a:t>
                      </a:r>
                      <a:endParaRPr lang="en-IN" dirty="0"/>
                    </a:p>
                  </a:txBody>
                  <a:tcPr/>
                </a:tc>
                <a:tc>
                  <a:txBody>
                    <a:bodyPr/>
                    <a:lstStyle/>
                    <a:p>
                      <a:endParaRPr lang="en-IN" dirty="0"/>
                    </a:p>
                  </a:txBody>
                  <a:tcPr/>
                </a:tc>
                <a:extLst>
                  <a:ext uri="{0D108BD9-81ED-4DB2-BD59-A6C34878D82A}">
                    <a16:rowId xmlns:a16="http://schemas.microsoft.com/office/drawing/2014/main" val="3281284998"/>
                  </a:ext>
                </a:extLst>
              </a:tr>
            </a:tbl>
          </a:graphicData>
        </a:graphic>
      </p:graphicFrame>
    </p:spTree>
    <p:extLst>
      <p:ext uri="{BB962C8B-B14F-4D97-AF65-F5344CB8AC3E}">
        <p14:creationId xmlns:p14="http://schemas.microsoft.com/office/powerpoint/2010/main" val="316506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78AA8B4-8B45-B476-00CB-327A83A31FC8}"/>
              </a:ext>
            </a:extLst>
          </p:cNvPr>
          <p:cNvGraphicFramePr>
            <a:graphicFrameLocks noGrp="1"/>
          </p:cNvGraphicFramePr>
          <p:nvPr>
            <p:extLst>
              <p:ext uri="{D42A27DB-BD31-4B8C-83A1-F6EECF244321}">
                <p14:modId xmlns:p14="http://schemas.microsoft.com/office/powerpoint/2010/main" val="3350051032"/>
              </p:ext>
            </p:extLst>
          </p:nvPr>
        </p:nvGraphicFramePr>
        <p:xfrm>
          <a:off x="849442" y="730839"/>
          <a:ext cx="10493116" cy="5396322"/>
        </p:xfrm>
        <a:graphic>
          <a:graphicData uri="http://schemas.openxmlformats.org/drawingml/2006/table">
            <a:tbl>
              <a:tblPr firstRow="1" bandRow="1">
                <a:tableStyleId>{5C22544A-7EE6-4342-B048-85BDC9FD1C3A}</a:tableStyleId>
              </a:tblPr>
              <a:tblGrid>
                <a:gridCol w="2623279">
                  <a:extLst>
                    <a:ext uri="{9D8B030D-6E8A-4147-A177-3AD203B41FA5}">
                      <a16:colId xmlns:a16="http://schemas.microsoft.com/office/drawing/2014/main" val="3335126978"/>
                    </a:ext>
                  </a:extLst>
                </a:gridCol>
                <a:gridCol w="2623279">
                  <a:extLst>
                    <a:ext uri="{9D8B030D-6E8A-4147-A177-3AD203B41FA5}">
                      <a16:colId xmlns:a16="http://schemas.microsoft.com/office/drawing/2014/main" val="1110194072"/>
                    </a:ext>
                  </a:extLst>
                </a:gridCol>
                <a:gridCol w="2623279">
                  <a:extLst>
                    <a:ext uri="{9D8B030D-6E8A-4147-A177-3AD203B41FA5}">
                      <a16:colId xmlns:a16="http://schemas.microsoft.com/office/drawing/2014/main" val="3625934909"/>
                    </a:ext>
                  </a:extLst>
                </a:gridCol>
                <a:gridCol w="2623279">
                  <a:extLst>
                    <a:ext uri="{9D8B030D-6E8A-4147-A177-3AD203B41FA5}">
                      <a16:colId xmlns:a16="http://schemas.microsoft.com/office/drawing/2014/main" val="2775814804"/>
                    </a:ext>
                  </a:extLst>
                </a:gridCol>
              </a:tblGrid>
              <a:tr h="899387">
                <a:tc>
                  <a:txBody>
                    <a:bodyPr/>
                    <a:lstStyle/>
                    <a:p>
                      <a:r>
                        <a:rPr lang="en-US" dirty="0"/>
                        <a:t>backlog</a:t>
                      </a:r>
                      <a:endParaRPr lang="en-IN" dirty="0"/>
                    </a:p>
                  </a:txBody>
                  <a:tcPr/>
                </a:tc>
                <a:tc>
                  <a:txBody>
                    <a:bodyPr/>
                    <a:lstStyle/>
                    <a:p>
                      <a:r>
                        <a:rPr lang="en-US" dirty="0"/>
                        <a:t>To-do </a:t>
                      </a:r>
                      <a:endParaRPr lang="en-IN" dirty="0"/>
                    </a:p>
                  </a:txBody>
                  <a:tcPr/>
                </a:tc>
                <a:tc>
                  <a:txBody>
                    <a:bodyPr/>
                    <a:lstStyle/>
                    <a:p>
                      <a:r>
                        <a:rPr lang="en-US" dirty="0"/>
                        <a:t>Work in progress</a:t>
                      </a:r>
                      <a:endParaRPr lang="en-IN" dirty="0"/>
                    </a:p>
                  </a:txBody>
                  <a:tcPr/>
                </a:tc>
                <a:tc>
                  <a:txBody>
                    <a:bodyPr/>
                    <a:lstStyle/>
                    <a:p>
                      <a:r>
                        <a:rPr lang="en-US" dirty="0"/>
                        <a:t>done</a:t>
                      </a:r>
                      <a:endParaRPr lang="en-IN" dirty="0"/>
                    </a:p>
                  </a:txBody>
                  <a:tcPr/>
                </a:tc>
                <a:extLst>
                  <a:ext uri="{0D108BD9-81ED-4DB2-BD59-A6C34878D82A}">
                    <a16:rowId xmlns:a16="http://schemas.microsoft.com/office/drawing/2014/main" val="3110961518"/>
                  </a:ext>
                </a:extLst>
              </a:tr>
              <a:tr h="899387">
                <a:tc>
                  <a:txBody>
                    <a:bodyPr/>
                    <a:lstStyle/>
                    <a:p>
                      <a:endParaRPr lang="en-IN"/>
                    </a:p>
                  </a:txBody>
                  <a:tcPr/>
                </a:tc>
                <a:tc>
                  <a:txBody>
                    <a:bodyPr/>
                    <a:lstStyle/>
                    <a:p>
                      <a:endParaRPr lang="en-IN" dirty="0"/>
                    </a:p>
                  </a:txBody>
                  <a:tcPr/>
                </a:tc>
                <a:tc>
                  <a:txBody>
                    <a:bodyPr/>
                    <a:lstStyle/>
                    <a:p>
                      <a:r>
                        <a:rPr lang="en-US" dirty="0"/>
                        <a:t>Make a cake</a:t>
                      </a:r>
                      <a:endParaRPr lang="en-IN" dirty="0"/>
                    </a:p>
                  </a:txBody>
                  <a:tcPr/>
                </a:tc>
                <a:tc>
                  <a:txBody>
                    <a:bodyPr/>
                    <a:lstStyle/>
                    <a:p>
                      <a:endParaRPr lang="en-IN"/>
                    </a:p>
                  </a:txBody>
                  <a:tcPr/>
                </a:tc>
                <a:extLst>
                  <a:ext uri="{0D108BD9-81ED-4DB2-BD59-A6C34878D82A}">
                    <a16:rowId xmlns:a16="http://schemas.microsoft.com/office/drawing/2014/main" val="3625814890"/>
                  </a:ext>
                </a:extLst>
              </a:tr>
              <a:tr h="899387">
                <a:tc>
                  <a:txBody>
                    <a:bodyPr/>
                    <a:lstStyle/>
                    <a:p>
                      <a:endParaRPr lang="en-IN" dirty="0"/>
                    </a:p>
                  </a:txBody>
                  <a:tcPr/>
                </a:tc>
                <a:tc>
                  <a:txBody>
                    <a:bodyPr/>
                    <a:lstStyle/>
                    <a:p>
                      <a:r>
                        <a:rPr lang="en-US" dirty="0"/>
                        <a:t>Select dress</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55271936"/>
                  </a:ext>
                </a:extLst>
              </a:tr>
              <a:tr h="899387">
                <a:tc>
                  <a:txBody>
                    <a:bodyPr/>
                    <a:lstStyle/>
                    <a:p>
                      <a:endParaRPr lang="en-IN"/>
                    </a:p>
                  </a:txBody>
                  <a:tcPr/>
                </a:tc>
                <a:tc>
                  <a:txBody>
                    <a:bodyPr/>
                    <a:lstStyle/>
                    <a:p>
                      <a:r>
                        <a:rPr lang="en-US" dirty="0"/>
                        <a:t>Select shoes</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19008163"/>
                  </a:ext>
                </a:extLst>
              </a:tr>
              <a:tr h="899387">
                <a:tc>
                  <a:txBody>
                    <a:bodyPr/>
                    <a:lstStyle/>
                    <a:p>
                      <a:endParaRPr lang="en-IN"/>
                    </a:p>
                  </a:txBody>
                  <a:tcPr/>
                </a:tc>
                <a:tc>
                  <a:txBody>
                    <a:bodyPr/>
                    <a:lstStyle/>
                    <a:p>
                      <a:r>
                        <a:rPr lang="en-US" dirty="0"/>
                        <a:t>Do my makeup</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62453744"/>
                  </a:ext>
                </a:extLst>
              </a:tr>
              <a:tr h="899387">
                <a:tc>
                  <a:txBody>
                    <a:bodyPr/>
                    <a:lstStyle/>
                    <a:p>
                      <a:endParaRPr lang="en-IN"/>
                    </a:p>
                  </a:txBody>
                  <a:tcPr/>
                </a:tc>
                <a:tc>
                  <a:txBody>
                    <a:bodyPr/>
                    <a:lstStyle/>
                    <a:p>
                      <a:endParaRPr lang="en-IN"/>
                    </a:p>
                  </a:txBody>
                  <a:tcPr/>
                </a:tc>
                <a:tc>
                  <a:txBody>
                    <a:bodyPr/>
                    <a:lstStyle/>
                    <a:p>
                      <a:r>
                        <a:rPr lang="en-US" dirty="0"/>
                        <a:t>Apply some Lighting</a:t>
                      </a:r>
                      <a:endParaRPr lang="en-IN" dirty="0"/>
                    </a:p>
                  </a:txBody>
                  <a:tcPr/>
                </a:tc>
                <a:tc>
                  <a:txBody>
                    <a:bodyPr/>
                    <a:lstStyle/>
                    <a:p>
                      <a:endParaRPr lang="en-IN" dirty="0"/>
                    </a:p>
                  </a:txBody>
                  <a:tcPr/>
                </a:tc>
                <a:extLst>
                  <a:ext uri="{0D108BD9-81ED-4DB2-BD59-A6C34878D82A}">
                    <a16:rowId xmlns:a16="http://schemas.microsoft.com/office/drawing/2014/main" val="3281284998"/>
                  </a:ext>
                </a:extLst>
              </a:tr>
            </a:tbl>
          </a:graphicData>
        </a:graphic>
      </p:graphicFrame>
    </p:spTree>
    <p:extLst>
      <p:ext uri="{BB962C8B-B14F-4D97-AF65-F5344CB8AC3E}">
        <p14:creationId xmlns:p14="http://schemas.microsoft.com/office/powerpoint/2010/main" val="332377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9C11ADFE-0798-D533-F3EC-C776CE3A625D}"/>
              </a:ext>
            </a:extLst>
          </p:cNvPr>
          <p:cNvGraphicFramePr>
            <a:graphicFrameLocks noGrp="1"/>
          </p:cNvGraphicFramePr>
          <p:nvPr>
            <p:extLst>
              <p:ext uri="{D42A27DB-BD31-4B8C-83A1-F6EECF244321}">
                <p14:modId xmlns:p14="http://schemas.microsoft.com/office/powerpoint/2010/main" val="48909689"/>
              </p:ext>
            </p:extLst>
          </p:nvPr>
        </p:nvGraphicFramePr>
        <p:xfrm>
          <a:off x="849442" y="730839"/>
          <a:ext cx="10493116" cy="5520037"/>
        </p:xfrm>
        <a:graphic>
          <a:graphicData uri="http://schemas.openxmlformats.org/drawingml/2006/table">
            <a:tbl>
              <a:tblPr firstRow="1" bandRow="1">
                <a:tableStyleId>{5C22544A-7EE6-4342-B048-85BDC9FD1C3A}</a:tableStyleId>
              </a:tblPr>
              <a:tblGrid>
                <a:gridCol w="2623279">
                  <a:extLst>
                    <a:ext uri="{9D8B030D-6E8A-4147-A177-3AD203B41FA5}">
                      <a16:colId xmlns:a16="http://schemas.microsoft.com/office/drawing/2014/main" val="3335126978"/>
                    </a:ext>
                  </a:extLst>
                </a:gridCol>
                <a:gridCol w="2623279">
                  <a:extLst>
                    <a:ext uri="{9D8B030D-6E8A-4147-A177-3AD203B41FA5}">
                      <a16:colId xmlns:a16="http://schemas.microsoft.com/office/drawing/2014/main" val="1110194072"/>
                    </a:ext>
                  </a:extLst>
                </a:gridCol>
                <a:gridCol w="2623279">
                  <a:extLst>
                    <a:ext uri="{9D8B030D-6E8A-4147-A177-3AD203B41FA5}">
                      <a16:colId xmlns:a16="http://schemas.microsoft.com/office/drawing/2014/main" val="3625934909"/>
                    </a:ext>
                  </a:extLst>
                </a:gridCol>
                <a:gridCol w="2623279">
                  <a:extLst>
                    <a:ext uri="{9D8B030D-6E8A-4147-A177-3AD203B41FA5}">
                      <a16:colId xmlns:a16="http://schemas.microsoft.com/office/drawing/2014/main" val="2775814804"/>
                    </a:ext>
                  </a:extLst>
                </a:gridCol>
              </a:tblGrid>
              <a:tr h="899387">
                <a:tc>
                  <a:txBody>
                    <a:bodyPr/>
                    <a:lstStyle/>
                    <a:p>
                      <a:r>
                        <a:rPr lang="en-US" dirty="0"/>
                        <a:t>backlog</a:t>
                      </a:r>
                      <a:endParaRPr lang="en-IN" dirty="0"/>
                    </a:p>
                  </a:txBody>
                  <a:tcPr/>
                </a:tc>
                <a:tc>
                  <a:txBody>
                    <a:bodyPr/>
                    <a:lstStyle/>
                    <a:p>
                      <a:r>
                        <a:rPr lang="en-US" dirty="0"/>
                        <a:t>To-do </a:t>
                      </a:r>
                      <a:endParaRPr lang="en-IN" dirty="0"/>
                    </a:p>
                  </a:txBody>
                  <a:tcPr/>
                </a:tc>
                <a:tc>
                  <a:txBody>
                    <a:bodyPr/>
                    <a:lstStyle/>
                    <a:p>
                      <a:r>
                        <a:rPr lang="en-US" dirty="0"/>
                        <a:t>Work in progress</a:t>
                      </a:r>
                      <a:endParaRPr lang="en-IN" dirty="0"/>
                    </a:p>
                  </a:txBody>
                  <a:tcPr/>
                </a:tc>
                <a:tc>
                  <a:txBody>
                    <a:bodyPr/>
                    <a:lstStyle/>
                    <a:p>
                      <a:r>
                        <a:rPr lang="en-US" dirty="0"/>
                        <a:t>done</a:t>
                      </a:r>
                      <a:endParaRPr lang="en-IN" dirty="0"/>
                    </a:p>
                  </a:txBody>
                  <a:tcPr/>
                </a:tc>
                <a:extLst>
                  <a:ext uri="{0D108BD9-81ED-4DB2-BD59-A6C34878D82A}">
                    <a16:rowId xmlns:a16="http://schemas.microsoft.com/office/drawing/2014/main" val="3110961518"/>
                  </a:ext>
                </a:extLst>
              </a:tr>
              <a:tr h="899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a cake</a:t>
                      </a:r>
                      <a:endParaRPr lang="en-IN" dirty="0"/>
                    </a:p>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625814890"/>
                  </a:ext>
                </a:extLst>
              </a:tr>
              <a:tr h="899387">
                <a:tc>
                  <a:txBody>
                    <a:bodyPr/>
                    <a:lstStyle/>
                    <a:p>
                      <a:endParaRPr lang="en-IN" dirty="0"/>
                    </a:p>
                  </a:txBody>
                  <a:tcPr/>
                </a:tc>
                <a:tc>
                  <a:txBody>
                    <a:bodyPr/>
                    <a:lstStyle/>
                    <a:p>
                      <a:r>
                        <a:rPr lang="en-US" dirty="0"/>
                        <a:t>Select dress</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55271936"/>
                  </a:ext>
                </a:extLst>
              </a:tr>
              <a:tr h="899387">
                <a:tc>
                  <a:txBody>
                    <a:bodyPr/>
                    <a:lstStyle/>
                    <a:p>
                      <a:endParaRPr lang="en-IN"/>
                    </a:p>
                  </a:txBody>
                  <a:tcPr/>
                </a:tc>
                <a:tc>
                  <a:txBody>
                    <a:bodyPr/>
                    <a:lstStyle/>
                    <a:p>
                      <a:r>
                        <a:rPr lang="en-US" dirty="0"/>
                        <a:t>Select shoes</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19008163"/>
                  </a:ext>
                </a:extLst>
              </a:tr>
              <a:tr h="1023102">
                <a:tc>
                  <a:txBody>
                    <a:bodyPr/>
                    <a:lstStyle/>
                    <a:p>
                      <a:endParaRPr lang="en-IN"/>
                    </a:p>
                  </a:txBody>
                  <a:tcPr/>
                </a:tc>
                <a:tc>
                  <a:txBody>
                    <a:bodyPr/>
                    <a:lstStyle/>
                    <a:p>
                      <a:r>
                        <a:rPr lang="en-US" dirty="0"/>
                        <a:t>Do my makeup</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62453744"/>
                  </a:ext>
                </a:extLst>
              </a:tr>
              <a:tr h="899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Apply some Lighting</a:t>
                      </a:r>
                      <a:endParaRPr lang="en-IN" dirty="0"/>
                    </a:p>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81284998"/>
                  </a:ext>
                </a:extLst>
              </a:tr>
            </a:tbl>
          </a:graphicData>
        </a:graphic>
      </p:graphicFrame>
    </p:spTree>
    <p:extLst>
      <p:ext uri="{BB962C8B-B14F-4D97-AF65-F5344CB8AC3E}">
        <p14:creationId xmlns:p14="http://schemas.microsoft.com/office/powerpoint/2010/main" val="302956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3CBCD-A228-B978-5A40-5E6C781BEEA6}"/>
              </a:ext>
            </a:extLst>
          </p:cNvPr>
          <p:cNvSpPr>
            <a:spLocks noGrp="1"/>
          </p:cNvSpPr>
          <p:nvPr>
            <p:ph idx="1"/>
          </p:nvPr>
        </p:nvSpPr>
        <p:spPr>
          <a:xfrm>
            <a:off x="838200" y="809469"/>
            <a:ext cx="10515600" cy="5367494"/>
          </a:xfrm>
        </p:spPr>
        <p:txBody>
          <a:bodyPr/>
          <a:lstStyle/>
          <a:p>
            <a:r>
              <a:rPr lang="en-US" b="0" i="0" dirty="0">
                <a:solidFill>
                  <a:srgbClr val="3A3A3A"/>
                </a:solidFill>
                <a:effectLst/>
                <a:latin typeface="Work Sans" pitchFamily="2" charset="0"/>
              </a:rPr>
              <a:t>In this process, the team is only involved in the work item that is in progress. Only when the work item is moved to DONE state, they pick the next work item from the to do list.</a:t>
            </a:r>
          </a:p>
          <a:p>
            <a:r>
              <a:rPr lang="en-US" b="0" i="0" dirty="0">
                <a:solidFill>
                  <a:srgbClr val="3A3A3A"/>
                </a:solidFill>
                <a:effectLst/>
                <a:latin typeface="Work Sans" pitchFamily="2" charset="0"/>
              </a:rPr>
              <a:t>The most important work items are kept at the top of the ‘to-do’ list by the product owner. There can be reshuffling done to the priority if needed.</a:t>
            </a:r>
          </a:p>
          <a:p>
            <a:r>
              <a:rPr lang="en-US" b="0" i="0" dirty="0">
                <a:solidFill>
                  <a:srgbClr val="3A3A3A"/>
                </a:solidFill>
                <a:effectLst/>
                <a:latin typeface="Work Sans" pitchFamily="2" charset="0"/>
              </a:rPr>
              <a:t>It is all based on the cycle times. Cycle time is the time that is needed to move a work item from To Do state through ‘done’ state.</a:t>
            </a:r>
            <a:endParaRPr lang="en-IN" dirty="0"/>
          </a:p>
        </p:txBody>
      </p:sp>
    </p:spTree>
    <p:extLst>
      <p:ext uri="{BB962C8B-B14F-4D97-AF65-F5344CB8AC3E}">
        <p14:creationId xmlns:p14="http://schemas.microsoft.com/office/powerpoint/2010/main" val="67448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284</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Work Sans</vt:lpstr>
      <vt:lpstr>Office Theme</vt:lpstr>
      <vt:lpstr>KANBAN </vt:lpstr>
      <vt:lpstr>What is Kanban?</vt:lpstr>
      <vt:lpstr>Example of  birthday party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Pawan Salvi</dc:creator>
  <cp:lastModifiedBy>Pawan Salvi</cp:lastModifiedBy>
  <cp:revision>1</cp:revision>
  <dcterms:created xsi:type="dcterms:W3CDTF">2022-11-14T16:30:40Z</dcterms:created>
  <dcterms:modified xsi:type="dcterms:W3CDTF">2022-11-14T17:48:51Z</dcterms:modified>
</cp:coreProperties>
</file>