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2"/>
  </p:notesMasterIdLst>
  <p:handoutMasterIdLst>
    <p:handoutMasterId r:id="rId13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8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5/11/2025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615544"/>
            <a:ext cx="11128208" cy="696686"/>
          </a:xfrm>
        </p:spPr>
        <p:txBody>
          <a:bodyPr>
            <a:noAutofit/>
          </a:bodyPr>
          <a:lstStyle/>
          <a:p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br>
              <a:rPr lang="en-IN" sz="3600" b="1" dirty="0">
                <a:solidFill>
                  <a:schemeClr val="accent5"/>
                </a:solidFill>
              </a:rPr>
            </a:br>
            <a:r>
              <a:rPr lang="en-IN" b="1" dirty="0" err="1">
                <a:solidFill>
                  <a:schemeClr val="accent5"/>
                </a:solidFill>
              </a:rPr>
              <a:t>LightGBM</a:t>
            </a:r>
            <a:r>
              <a:rPr lang="en-IN" b="1" dirty="0"/>
              <a:t> </a:t>
            </a:r>
            <a:r>
              <a:rPr lang="en-IN" b="1" dirty="0">
                <a:solidFill>
                  <a:schemeClr val="accent5"/>
                </a:solidFill>
              </a:rPr>
              <a:t>Regression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75514"/>
            <a:ext cx="10993546" cy="696685"/>
          </a:xfrm>
        </p:spPr>
        <p:txBody>
          <a:bodyPr anchor="ctr">
            <a:normAutofit/>
          </a:bodyPr>
          <a:lstStyle/>
          <a:p>
            <a:r>
              <a:rPr lang="en-IN" sz="2800" dirty="0"/>
              <a:t>Light Gradient Boosting Machine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E4437-0BF1-56BF-527E-A46562BA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accent5"/>
                </a:solidFill>
              </a:rPr>
              <a:t>What is </a:t>
            </a:r>
            <a:r>
              <a:rPr lang="en-IN" sz="4000" b="1" dirty="0" err="1">
                <a:solidFill>
                  <a:schemeClr val="accent5"/>
                </a:solidFill>
              </a:rPr>
              <a:t>LightGBM</a:t>
            </a:r>
            <a:r>
              <a:rPr lang="en-IN" sz="4000" b="1" dirty="0">
                <a:solidFill>
                  <a:schemeClr val="accent5"/>
                </a:solidFill>
              </a:rPr>
              <a:t>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D905BD-6F8E-797C-F599-086AC5BFEF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130691"/>
            <a:ext cx="11029616" cy="4570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LG Boosting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refers to </a:t>
            </a:r>
            <a:r>
              <a:rPr lang="en-US" sz="2400" b="0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 Gradient Boosting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 framework developed by Microsoft.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It's a fast, distributed, high-performance gradient boosting method based on decision tree algorithms.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Designed for large-scale data and faster training speed.</a:t>
            </a:r>
          </a:p>
          <a:p>
            <a:pPr marL="0" indent="0" algn="l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2400" b="1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main techniques: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Gradient-based One-Side Sampling (GOSS):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Reduces data size while maintaining accuracy.</a:t>
            </a:r>
          </a:p>
          <a:p>
            <a:pPr marL="742950" lvl="1" indent="-285750"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Exclusive Feature Bundling (EFB):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Reduces feature dimensions.</a:t>
            </a:r>
          </a:p>
        </p:txBody>
      </p:sp>
    </p:spTree>
    <p:extLst>
      <p:ext uri="{BB962C8B-B14F-4D97-AF65-F5344CB8AC3E}">
        <p14:creationId xmlns:p14="http://schemas.microsoft.com/office/powerpoint/2010/main" val="2727229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AF9E7-7CDD-5422-89E0-CD492A28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accent5"/>
                </a:solidFill>
              </a:rPr>
              <a:t>How </a:t>
            </a:r>
            <a:r>
              <a:rPr lang="en-IN" sz="4000" b="1" dirty="0" err="1">
                <a:solidFill>
                  <a:schemeClr val="accent5"/>
                </a:solidFill>
              </a:rPr>
              <a:t>LightGBM</a:t>
            </a:r>
            <a:r>
              <a:rPr lang="en-IN" sz="4000" b="1" dirty="0">
                <a:solidFill>
                  <a:schemeClr val="accent5"/>
                </a:solidFill>
              </a:rPr>
              <a:t>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A98F8-03BC-0227-BDA4-DBA5ACCB3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59430"/>
            <a:ext cx="10925008" cy="4702628"/>
          </a:xfrm>
        </p:spPr>
        <p:txBody>
          <a:bodyPr>
            <a:noAutofit/>
          </a:bodyPr>
          <a:lstStyle/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Gradient Boosting Framework </a:t>
            </a:r>
            <a:r>
              <a:rPr lang="en-US" sz="2400" b="1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Combines weak learners to form a strong predictive model.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Leaf-wise Tree Growth </a:t>
            </a:r>
            <a:r>
              <a:rPr lang="en-US" sz="2400" b="1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Grows trees by choosing the leaf with maximum delta loss to split next (vs. level-wise).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High Efficiency </a:t>
            </a:r>
            <a:r>
              <a:rPr lang="en-US" sz="2400" b="1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Lower memory usage and faster training than </a:t>
            </a:r>
            <a:r>
              <a:rPr lang="en-US" sz="2400" b="0" i="0" dirty="0" err="1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or </a:t>
            </a:r>
            <a:r>
              <a:rPr lang="en-US" sz="2400" b="0" i="0" dirty="0" err="1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CatBoost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Handling Missing Values </a:t>
            </a:r>
            <a:r>
              <a:rPr lang="en-US" sz="2400" b="1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Built-in support for missing values.</a:t>
            </a:r>
          </a:p>
          <a:p>
            <a:pPr algn="l">
              <a:spcBef>
                <a:spcPts val="900"/>
              </a:spcBef>
              <a:spcAft>
                <a:spcPts val="900"/>
              </a:spcAft>
              <a:buFont typeface="Arial" panose="020B0604020202020204" pitchFamily="34" charset="0"/>
              <a:buChar char="•"/>
            </a:pPr>
            <a:r>
              <a:rPr lang="en-US" sz="2400" b="1" i="0" dirty="0">
                <a:solidFill>
                  <a:srgbClr val="111827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Supports Tasks </a:t>
            </a:r>
            <a:r>
              <a:rPr lang="en-US" sz="2400" b="1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b="0" i="0" dirty="0">
                <a:solidFill>
                  <a:srgbClr val="2C2C36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Classification, Regression, Ranking.</a:t>
            </a:r>
          </a:p>
        </p:txBody>
      </p:sp>
    </p:spTree>
    <p:extLst>
      <p:ext uri="{BB962C8B-B14F-4D97-AF65-F5344CB8AC3E}">
        <p14:creationId xmlns:p14="http://schemas.microsoft.com/office/powerpoint/2010/main" val="1888000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DFB72-24A9-F6A0-00B4-AFC509977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8C4C9-6CF4-9E84-B5A7-F1239822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dirty="0" err="1">
                <a:solidFill>
                  <a:schemeClr val="accent5"/>
                </a:solidFill>
                <a:effectLst/>
              </a:rPr>
              <a:t>LightGBM</a:t>
            </a:r>
            <a:r>
              <a:rPr lang="en-IN" sz="4000" b="1" dirty="0">
                <a:solidFill>
                  <a:schemeClr val="accent5"/>
                </a:solidFill>
                <a:effectLst/>
              </a:rPr>
              <a:t> for Regression Problems</a:t>
            </a:r>
            <a:endParaRPr lang="en-IN" sz="4000" b="1" dirty="0">
              <a:solidFill>
                <a:schemeClr val="accent5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96BBD-0FED-3234-9D9E-8DC8318AF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024744"/>
            <a:ext cx="11029616" cy="4702628"/>
          </a:xfrm>
        </p:spPr>
        <p:txBody>
          <a:bodyPr>
            <a:normAutofit/>
          </a:bodyPr>
          <a:lstStyle/>
          <a:p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can be used for regression tasks such as predicting house prices, sales forecasts, etc.</a:t>
            </a:r>
          </a:p>
          <a:p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LGBMRegressor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en-IN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 Python library.</a:t>
            </a:r>
          </a:p>
          <a:p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Loss functions 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commonly used:</a:t>
            </a:r>
          </a:p>
          <a:p>
            <a:pPr lvl="2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Mean Squared Error (MSE)</a:t>
            </a:r>
          </a:p>
          <a:p>
            <a:pPr lvl="2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Mean Absolute Error (MAE)</a:t>
            </a:r>
          </a:p>
          <a:p>
            <a:pPr lvl="2"/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Custom regression losses</a:t>
            </a:r>
          </a:p>
          <a:p>
            <a:pPr marL="0" indent="0">
              <a:buNone/>
            </a:pP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Hyperparameters include:</a:t>
            </a:r>
          </a:p>
          <a:p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num_leaves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max_depth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learning_rate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400" dirty="0" err="1">
                <a:latin typeface="Arial" panose="020B0604020202020204" pitchFamily="34" charset="0"/>
                <a:cs typeface="Arial" panose="020B0604020202020204" pitchFamily="34" charset="0"/>
              </a:rPr>
              <a:t>n_estimators</a:t>
            </a:r>
            <a:r>
              <a:rPr lang="en-IN" sz="2400" dirty="0">
                <a:latin typeface="Arial" panose="020B0604020202020204" pitchFamily="34" charset="0"/>
                <a:cs typeface="Arial" panose="020B0604020202020204" pitchFamily="34" charset="0"/>
              </a:rPr>
              <a:t>, objective='regression'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69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C9DC1-6AF8-9C82-CA65-1B81B5AAA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F20E-CEFC-B5FC-94B4-12AB5314C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dirty="0">
                <a:solidFill>
                  <a:schemeClr val="accent5"/>
                </a:solidFill>
              </a:rPr>
              <a:t>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415CA-C599-9EBD-DD93-1EAE0B49D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905000"/>
            <a:ext cx="11029615" cy="4876800"/>
          </a:xfrm>
        </p:spPr>
        <p:txBody>
          <a:bodyPr>
            <a:noAutofit/>
          </a:bodyPr>
          <a:lstStyle/>
          <a:p>
            <a:pPr marL="0" indent="0">
              <a:buNone/>
              <a:defRPr sz="2000">
                <a:solidFill>
                  <a:srgbClr val="FFFFFF"/>
                </a:solidFill>
              </a:defRPr>
            </a:pPr>
            <a:r>
              <a:rPr lang="en-I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Pros 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 accuracy.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Scales well with large data.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GPU support.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  <a:defRPr sz="2000">
                <a:solidFill>
                  <a:srgbClr val="FFFFFF"/>
                </a:solidFill>
              </a:defRPr>
            </a:pPr>
            <a:r>
              <a:rPr lang="en-IN" sz="24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</a:t>
            </a: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overfit small datasets.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Needs careful parameter tuning.</a:t>
            </a:r>
          </a:p>
        </p:txBody>
      </p:sp>
    </p:spTree>
    <p:extLst>
      <p:ext uri="{BB962C8B-B14F-4D97-AF65-F5344CB8AC3E}">
        <p14:creationId xmlns:p14="http://schemas.microsoft.com/office/powerpoint/2010/main" val="16054687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9D653-A1D5-79C8-993F-FBBFC29D8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425D9-0891-A4B7-9848-03F263D8D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IN" sz="4000" b="1" dirty="0">
                <a:solidFill>
                  <a:schemeClr val="accent5"/>
                </a:solidFill>
              </a:rPr>
              <a:t>Use Cases of </a:t>
            </a:r>
            <a:r>
              <a:rPr lang="en-IN" sz="4000" b="1" dirty="0" err="1">
                <a:solidFill>
                  <a:schemeClr val="accent5"/>
                </a:solidFill>
                <a:effectLst/>
              </a:rPr>
              <a:t>LightGBM</a:t>
            </a:r>
            <a:endParaRPr lang="en-IN" sz="40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0423B-CF75-C161-1B94-201F2A3654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14600"/>
            <a:ext cx="11029615" cy="3864429"/>
          </a:xfrm>
        </p:spPr>
        <p:txBody>
          <a:bodyPr>
            <a:normAutofit/>
          </a:bodyPr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Financial risk modeling.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Forecasting sales.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Predicting click-through rates.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Healthcare analytics.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5057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Priyanka K</a:t>
            </a: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93</TotalTime>
  <Words>290</Words>
  <Application>Microsoft Office PowerPoint</Application>
  <PresentationFormat>Widescreen</PresentationFormat>
  <Paragraphs>41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Gill Sans MT</vt:lpstr>
      <vt:lpstr>Wingdings 2</vt:lpstr>
      <vt:lpstr>Custom</vt:lpstr>
      <vt:lpstr>              LightGBM Regression</vt:lpstr>
      <vt:lpstr>What is LightGBM?</vt:lpstr>
      <vt:lpstr>How LightGBM Works?</vt:lpstr>
      <vt:lpstr>LightGBM for Regression Problems</vt:lpstr>
      <vt:lpstr>Pros and Cons</vt:lpstr>
      <vt:lpstr>Use Cases of LightGBM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Ptiyanka Kumaresan</dc:creator>
  <cp:lastModifiedBy>Ptiyanka Kumaresan</cp:lastModifiedBy>
  <cp:revision>35</cp:revision>
  <dcterms:created xsi:type="dcterms:W3CDTF">2025-05-11T10:14:06Z</dcterms:created>
  <dcterms:modified xsi:type="dcterms:W3CDTF">2025-05-11T15:04:45Z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