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085" r:id="rId5"/>
    <p:sldId id="1282" r:id="rId6"/>
    <p:sldId id="352" r:id="rId7"/>
    <p:sldId id="1283" r:id="rId8"/>
    <p:sldId id="1284" r:id="rId9"/>
    <p:sldId id="1285" r:id="rId10"/>
    <p:sldId id="1291" r:id="rId11"/>
    <p:sldId id="1286" r:id="rId12"/>
    <p:sldId id="1298" r:id="rId13"/>
    <p:sldId id="1299" r:id="rId14"/>
    <p:sldId id="1297" r:id="rId15"/>
    <p:sldId id="1296" r:id="rId16"/>
    <p:sldId id="1308" r:id="rId17"/>
    <p:sldId id="1309" r:id="rId18"/>
    <p:sldId id="1310" r:id="rId19"/>
    <p:sldId id="1312" r:id="rId20"/>
    <p:sldId id="1305" r:id="rId21"/>
    <p:sldId id="1306" r:id="rId22"/>
    <p:sldId id="1288" r:id="rId23"/>
    <p:sldId id="1249"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32" userDrawn="1">
          <p15:clr>
            <a:srgbClr val="A4A3A4"/>
          </p15:clr>
        </p15:guide>
        <p15:guide id="2" pos="171" userDrawn="1">
          <p15:clr>
            <a:srgbClr val="A4A3A4"/>
          </p15:clr>
        </p15:guide>
        <p15:guide id="3" orient="horz" pos="8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FF"/>
    <a:srgbClr val="FFCD8C"/>
    <a:srgbClr val="9F5900"/>
    <a:srgbClr val="FF3300"/>
    <a:srgbClr val="C00000"/>
    <a:srgbClr val="F8FFB3"/>
    <a:srgbClr val="BAF8FF"/>
    <a:srgbClr val="92A000"/>
    <a:srgbClr val="00F4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50" d="100"/>
          <a:sy n="150" d="100"/>
        </p:scale>
        <p:origin x="474" y="108"/>
      </p:cViewPr>
      <p:guideLst>
        <p:guide orient="horz" pos="632"/>
        <p:guide pos="171"/>
        <p:guide orient="horz" pos="85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4" name="Rectangle 3"/>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411959" y="234964"/>
            <a:ext cx="852410" cy="2849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0.xml"/><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jpe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1.jpeg"/><Relationship Id="rId1" Type="http://schemas.openxmlformats.org/officeDocument/2006/relationships/image" Target="../media/image20.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0.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hyperlink" Target="https://everhour.com/blog/what-is-githu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background with black lines&#10;&#10;Description automatically generated"/>
          <p:cNvPicPr>
            <a:picLocks noChangeAspect="1"/>
          </p:cNvPicPr>
          <p:nvPr/>
        </p:nvPicPr>
        <p:blipFill rotWithShape="1">
          <a:blip r:embed="rId1">
            <a:alphaModFix amt="13000"/>
          </a:blip>
          <a:srcRect l="1562" t="11699" r="24164" b="4426"/>
          <a:stretch>
            <a:fillRect/>
          </a:stretch>
        </p:blipFill>
        <p:spPr>
          <a:xfrm>
            <a:off x="111566" y="629448"/>
            <a:ext cx="5735756" cy="4314093"/>
          </a:xfrm>
          <a:prstGeom prst="rect">
            <a:avLst/>
          </a:prstGeom>
        </p:spPr>
      </p:pic>
      <p:sp>
        <p:nvSpPr>
          <p:cNvPr id="2" name="TextBox 1"/>
          <p:cNvSpPr txBox="1"/>
          <p:nvPr/>
        </p:nvSpPr>
        <p:spPr>
          <a:xfrm>
            <a:off x="405913" y="1401500"/>
            <a:ext cx="3965230" cy="1384995"/>
          </a:xfrm>
          <a:prstGeom prst="rect">
            <a:avLst/>
          </a:prstGeom>
          <a:noFill/>
        </p:spPr>
        <p:txBody>
          <a:bodyPr wrap="square" rtlCol="0">
            <a:spAutoFit/>
          </a:bodyPr>
          <a:lstStyle/>
          <a:p>
            <a:r>
              <a:rPr lang="en-US" sz="2800" b="1">
                <a:solidFill>
                  <a:srgbClr val="161D23"/>
                </a:solidFill>
              </a:rPr>
              <a:t>NEXT GEN EMPLOYABILITY PROGRAM</a:t>
            </a:r>
            <a:endParaRPr lang="en-US" sz="2800" b="1">
              <a:solidFill>
                <a:srgbClr val="161D23"/>
              </a:solidFill>
            </a:endParaRPr>
          </a:p>
        </p:txBody>
      </p:sp>
      <p:sp>
        <p:nvSpPr>
          <p:cNvPr id="5" name="Rectangle 4"/>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24598" y="2870899"/>
            <a:ext cx="23461" cy="1124328"/>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75162" y="2871569"/>
            <a:ext cx="2727901" cy="1200329"/>
          </a:xfrm>
          <a:prstGeom prst="rect">
            <a:avLst/>
          </a:prstGeom>
          <a:noFill/>
        </p:spPr>
        <p:txBody>
          <a:bodyPr wrap="square" rtlCol="0">
            <a:spAutoFit/>
          </a:bodyPr>
          <a:lstStyle/>
          <a:p>
            <a:r>
              <a:rPr lang="en-US" sz="2400">
                <a:solidFill>
                  <a:srgbClr val="161D23"/>
                </a:solidFill>
              </a:rPr>
              <a:t>CREATING A FUTURE-READY WORKFORCE</a:t>
            </a:r>
            <a:endParaRPr lang="en-US" sz="2400">
              <a:solidFill>
                <a:srgbClr val="161D23"/>
              </a:solidFill>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4767"/>
          <a:stretch>
            <a:fillRect/>
          </a:stretch>
        </p:blipFill>
        <p:spPr>
          <a:xfrm>
            <a:off x="4560067" y="602559"/>
            <a:ext cx="4483359" cy="434949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53390" y="801370"/>
            <a:ext cx="2625090" cy="306705"/>
          </a:xfrm>
          <a:prstGeom prst="rect">
            <a:avLst/>
          </a:prstGeom>
          <a:noFill/>
        </p:spPr>
        <p:txBody>
          <a:bodyPr wrap="square" rtlCol="0">
            <a:spAutoFit/>
          </a:bodyPr>
          <a:lstStyle/>
          <a:p>
            <a:r>
              <a:rPr lang="en-US">
                <a:latin typeface="Times New Roman" panose="02020603050405020304" charset="0"/>
                <a:cs typeface="Times New Roman" panose="02020603050405020304" charset="0"/>
              </a:rPr>
              <a:t>Outcome variable:</a:t>
            </a:r>
            <a:endParaRPr lang="en-US">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1"/>
          <a:stretch>
            <a:fillRect/>
          </a:stretch>
        </p:blipFill>
        <p:spPr>
          <a:xfrm>
            <a:off x="979487" y="1628776"/>
            <a:ext cx="2786063" cy="2943630"/>
          </a:xfrm>
          <a:prstGeom prst="rect">
            <a:avLst/>
          </a:prstGeom>
        </p:spPr>
      </p:pic>
      <p:pic>
        <p:nvPicPr>
          <p:cNvPr id="7" name="Picture 6"/>
          <p:cNvPicPr>
            <a:picLocks noChangeAspect="1"/>
          </p:cNvPicPr>
          <p:nvPr/>
        </p:nvPicPr>
        <p:blipFill>
          <a:blip r:embed="rId2"/>
          <a:stretch>
            <a:fillRect/>
          </a:stretch>
        </p:blipFill>
        <p:spPr>
          <a:xfrm>
            <a:off x="4464050" y="1419139"/>
            <a:ext cx="4019550" cy="31532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5069205" y="1013460"/>
            <a:ext cx="3763645" cy="3730625"/>
          </a:xfrm>
          <a:prstGeom prst="rect">
            <a:avLst/>
          </a:prstGeom>
        </p:spPr>
      </p:pic>
      <p:pic>
        <p:nvPicPr>
          <p:cNvPr id="3" name="Picture 2" descr="WhatsApp Image 2024-01-29 at 7.52.41 PM"/>
          <p:cNvPicPr>
            <a:picLocks noChangeAspect="1"/>
          </p:cNvPicPr>
          <p:nvPr/>
        </p:nvPicPr>
        <p:blipFill>
          <a:blip r:embed="rId2"/>
          <a:stretch>
            <a:fillRect/>
          </a:stretch>
        </p:blipFill>
        <p:spPr>
          <a:xfrm>
            <a:off x="67310" y="1012825"/>
            <a:ext cx="4744085" cy="32880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96240" y="756285"/>
            <a:ext cx="2331720" cy="306705"/>
          </a:xfrm>
          <a:prstGeom prst="rect">
            <a:avLst/>
          </a:prstGeom>
          <a:noFill/>
        </p:spPr>
        <p:txBody>
          <a:bodyPr wrap="square" rtlCol="0">
            <a:spAutoFit/>
          </a:bodyPr>
          <a:lstStyle/>
          <a:p>
            <a:r>
              <a:rPr lang="en-IN" altLang="en-US">
                <a:latin typeface="Times New Roman" panose="02020603050405020304" charset="0"/>
                <a:cs typeface="Times New Roman" panose="02020603050405020304" charset="0"/>
              </a:rPr>
              <a:t>Correlation Matrix</a:t>
            </a: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p:txBody>
      </p:sp>
      <p:sp>
        <p:nvSpPr>
          <p:cNvPr id="6" name="Text Box 5"/>
          <p:cNvSpPr txBox="1"/>
          <p:nvPr/>
        </p:nvSpPr>
        <p:spPr>
          <a:xfrm>
            <a:off x="5770880" y="931227"/>
            <a:ext cx="1939290" cy="306705"/>
          </a:xfrm>
          <a:prstGeom prst="rect">
            <a:avLst/>
          </a:prstGeom>
          <a:noFill/>
        </p:spPr>
        <p:txBody>
          <a:bodyPr wrap="square" rtlCol="0">
            <a:spAutoFit/>
          </a:bodyPr>
          <a:lstStyle/>
          <a:p>
            <a:r>
              <a:rPr lang="en-IN" altLang="en-US" dirty="0">
                <a:latin typeface="Times New Roman" panose="02020603050405020304" charset="0"/>
                <a:cs typeface="Times New Roman" panose="02020603050405020304" charset="0"/>
              </a:rPr>
              <a:t>Best Features:</a:t>
            </a:r>
            <a:endParaRPr lang="en-IN" altLang="en-US" dirty="0">
              <a:latin typeface="Times New Roman" panose="02020603050405020304" charset="0"/>
              <a:cs typeface="Times New Roman" panose="02020603050405020304" charset="0"/>
            </a:endParaRPr>
          </a:p>
        </p:txBody>
      </p:sp>
      <p:pic>
        <p:nvPicPr>
          <p:cNvPr id="7" name="Picture 6"/>
          <p:cNvPicPr>
            <a:picLocks noChangeAspect="1"/>
          </p:cNvPicPr>
          <p:nvPr/>
        </p:nvPicPr>
        <p:blipFill>
          <a:blip r:embed="rId1"/>
          <a:stretch>
            <a:fillRect/>
          </a:stretch>
        </p:blipFill>
        <p:spPr>
          <a:xfrm>
            <a:off x="5840730" y="1943039"/>
            <a:ext cx="2629128" cy="1409822"/>
          </a:xfrm>
          <a:prstGeom prst="rect">
            <a:avLst/>
          </a:prstGeom>
        </p:spPr>
      </p:pic>
      <p:pic>
        <p:nvPicPr>
          <p:cNvPr id="9" name="Picture 8"/>
          <p:cNvPicPr>
            <a:picLocks noChangeAspect="1"/>
          </p:cNvPicPr>
          <p:nvPr/>
        </p:nvPicPr>
        <p:blipFill>
          <a:blip r:embed="rId2"/>
          <a:stretch>
            <a:fillRect/>
          </a:stretch>
        </p:blipFill>
        <p:spPr>
          <a:xfrm>
            <a:off x="477560" y="1167825"/>
            <a:ext cx="4355207" cy="35432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62585" y="778510"/>
            <a:ext cx="2466975" cy="306705"/>
          </a:xfrm>
          <a:prstGeom prst="rect">
            <a:avLst/>
          </a:prstGeom>
          <a:noFill/>
        </p:spPr>
        <p:txBody>
          <a:bodyPr wrap="square" rtlCol="0">
            <a:spAutoFit/>
          </a:bodyPr>
          <a:lstStyle/>
          <a:p>
            <a:r>
              <a:rPr lang="en-US" b="1" dirty="0">
                <a:latin typeface="Times New Roman" panose="02020603050405020304" charset="0"/>
                <a:cs typeface="Times New Roman" panose="02020603050405020304" charset="0"/>
              </a:rPr>
              <a:t>Logistic Regression:</a:t>
            </a:r>
            <a:endParaRPr lang="en-US" b="1" dirty="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564980" y="1471818"/>
            <a:ext cx="3924640" cy="2575783"/>
          </a:xfrm>
          <a:prstGeom prst="rect">
            <a:avLst/>
          </a:prstGeom>
        </p:spPr>
      </p:pic>
      <p:pic>
        <p:nvPicPr>
          <p:cNvPr id="8" name="Picture 7"/>
          <p:cNvPicPr>
            <a:picLocks noChangeAspect="1"/>
          </p:cNvPicPr>
          <p:nvPr/>
        </p:nvPicPr>
        <p:blipFill>
          <a:blip r:embed="rId2"/>
          <a:stretch>
            <a:fillRect/>
          </a:stretch>
        </p:blipFill>
        <p:spPr>
          <a:xfrm>
            <a:off x="4781550" y="1292241"/>
            <a:ext cx="3683170" cy="301059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62585" y="778510"/>
            <a:ext cx="2466975" cy="306705"/>
          </a:xfrm>
          <a:prstGeom prst="rect">
            <a:avLst/>
          </a:prstGeom>
          <a:noFill/>
        </p:spPr>
        <p:txBody>
          <a:bodyPr wrap="square" rtlCol="0">
            <a:spAutoFit/>
          </a:bodyPr>
          <a:lstStyle/>
          <a:p>
            <a:r>
              <a:rPr lang="en-IN" altLang="en-US">
                <a:latin typeface="Times New Roman" panose="02020603050405020304" charset="0"/>
                <a:cs typeface="Times New Roman" panose="02020603050405020304" charset="0"/>
              </a:rPr>
              <a:t>Random Forest</a:t>
            </a: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1"/>
          <a:stretch>
            <a:fillRect/>
          </a:stretch>
        </p:blipFill>
        <p:spPr>
          <a:xfrm>
            <a:off x="456843" y="1375053"/>
            <a:ext cx="3848433" cy="2720576"/>
          </a:xfrm>
          <a:prstGeom prst="rect">
            <a:avLst/>
          </a:prstGeom>
        </p:spPr>
      </p:pic>
      <p:pic>
        <p:nvPicPr>
          <p:cNvPr id="8" name="Picture 7"/>
          <p:cNvPicPr>
            <a:picLocks noChangeAspect="1"/>
          </p:cNvPicPr>
          <p:nvPr/>
        </p:nvPicPr>
        <p:blipFill>
          <a:blip r:embed="rId2"/>
          <a:stretch>
            <a:fillRect/>
          </a:stretch>
        </p:blipFill>
        <p:spPr>
          <a:xfrm>
            <a:off x="4717860" y="1207659"/>
            <a:ext cx="3746690" cy="310160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43510" y="657225"/>
            <a:ext cx="2466975" cy="306705"/>
          </a:xfrm>
          <a:prstGeom prst="rect">
            <a:avLst/>
          </a:prstGeom>
          <a:noFill/>
        </p:spPr>
        <p:txBody>
          <a:bodyPr wrap="square" rtlCol="0">
            <a:spAutoFit/>
          </a:bodyPr>
          <a:lstStyle/>
          <a:p>
            <a:r>
              <a:rPr lang="en-IN" altLang="en-US" b="1">
                <a:latin typeface="Times New Roman" panose="02020603050405020304" charset="0"/>
                <a:cs typeface="Times New Roman" panose="02020603050405020304" charset="0"/>
              </a:rPr>
              <a:t>Decision Tree</a:t>
            </a:r>
            <a:r>
              <a:rPr lang="en-US" b="1">
                <a:latin typeface="Times New Roman" panose="02020603050405020304" charset="0"/>
                <a:cs typeface="Times New Roman" panose="02020603050405020304" charset="0"/>
              </a:rPr>
              <a:t>:</a:t>
            </a:r>
            <a:endParaRPr lang="en-US" b="1">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434183" y="1404395"/>
            <a:ext cx="3787140" cy="2713056"/>
          </a:xfrm>
          <a:prstGeom prst="rect">
            <a:avLst/>
          </a:prstGeom>
        </p:spPr>
      </p:pic>
      <p:pic>
        <p:nvPicPr>
          <p:cNvPr id="8" name="Picture 7"/>
          <p:cNvPicPr>
            <a:picLocks noChangeAspect="1"/>
          </p:cNvPicPr>
          <p:nvPr/>
        </p:nvPicPr>
        <p:blipFill>
          <a:blip r:embed="rId2"/>
          <a:stretch>
            <a:fillRect/>
          </a:stretch>
        </p:blipFill>
        <p:spPr>
          <a:xfrm>
            <a:off x="4654549" y="1189838"/>
            <a:ext cx="3867151" cy="313775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43510" y="657225"/>
            <a:ext cx="2466975" cy="306705"/>
          </a:xfrm>
          <a:prstGeom prst="rect">
            <a:avLst/>
          </a:prstGeom>
          <a:noFill/>
        </p:spPr>
        <p:txBody>
          <a:bodyPr wrap="square" rtlCol="0">
            <a:spAutoFit/>
          </a:bodyPr>
          <a:lstStyle/>
          <a:p>
            <a:r>
              <a:rPr lang="en-IN" altLang="en-US" b="1">
                <a:latin typeface="Times New Roman" panose="02020603050405020304" charset="0"/>
                <a:cs typeface="Times New Roman" panose="02020603050405020304" charset="0"/>
              </a:rPr>
              <a:t>KNN</a:t>
            </a:r>
            <a:r>
              <a:rPr lang="en-US" b="1">
                <a:latin typeface="Times New Roman" panose="02020603050405020304" charset="0"/>
                <a:cs typeface="Times New Roman" panose="02020603050405020304" charset="0"/>
              </a:rPr>
              <a:t>:</a:t>
            </a:r>
            <a:endParaRPr lang="en-US" b="1">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1"/>
          <a:stretch>
            <a:fillRect/>
          </a:stretch>
        </p:blipFill>
        <p:spPr>
          <a:xfrm>
            <a:off x="742950" y="1413510"/>
            <a:ext cx="3292125" cy="2568163"/>
          </a:xfrm>
          <a:prstGeom prst="rect">
            <a:avLst/>
          </a:prstGeom>
        </p:spPr>
      </p:pic>
      <p:pic>
        <p:nvPicPr>
          <p:cNvPr id="8" name="Picture 7"/>
          <p:cNvPicPr>
            <a:picLocks noChangeAspect="1"/>
          </p:cNvPicPr>
          <p:nvPr/>
        </p:nvPicPr>
        <p:blipFill>
          <a:blip r:embed="rId2"/>
          <a:stretch>
            <a:fillRect/>
          </a:stretch>
        </p:blipFill>
        <p:spPr>
          <a:xfrm>
            <a:off x="4462595" y="1171331"/>
            <a:ext cx="3830506" cy="31012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43510" y="657225"/>
            <a:ext cx="2466975" cy="306705"/>
          </a:xfrm>
          <a:prstGeom prst="rect">
            <a:avLst/>
          </a:prstGeom>
          <a:noFill/>
        </p:spPr>
        <p:txBody>
          <a:bodyPr wrap="square" rtlCol="0">
            <a:spAutoFit/>
          </a:bodyPr>
          <a:lstStyle/>
          <a:p>
            <a:r>
              <a:rPr lang="en-US" b="1" dirty="0">
                <a:latin typeface="Times New Roman" panose="02020603050405020304" charset="0"/>
                <a:cs typeface="Times New Roman" panose="02020603050405020304" charset="0"/>
              </a:rPr>
              <a:t>SVM:</a:t>
            </a:r>
            <a:endParaRPr lang="en-US" b="1" dirty="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519287" y="1347356"/>
            <a:ext cx="3292125" cy="2613887"/>
          </a:xfrm>
          <a:prstGeom prst="rect">
            <a:avLst/>
          </a:prstGeom>
        </p:spPr>
      </p:pic>
      <p:pic>
        <p:nvPicPr>
          <p:cNvPr id="7" name="Picture 6"/>
          <p:cNvPicPr>
            <a:picLocks noChangeAspect="1"/>
          </p:cNvPicPr>
          <p:nvPr/>
        </p:nvPicPr>
        <p:blipFill>
          <a:blip r:embed="rId2"/>
          <a:stretch>
            <a:fillRect/>
          </a:stretch>
        </p:blipFill>
        <p:spPr>
          <a:xfrm>
            <a:off x="4208595" y="1258456"/>
            <a:ext cx="3614606" cy="291355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27330" y="742950"/>
            <a:ext cx="3124200" cy="306705"/>
          </a:xfrm>
          <a:prstGeom prst="rect">
            <a:avLst/>
          </a:prstGeom>
          <a:noFill/>
        </p:spPr>
        <p:txBody>
          <a:bodyPr wrap="square" rtlCol="0">
            <a:spAutoFit/>
          </a:bodyPr>
          <a:lstStyle/>
          <a:p>
            <a:r>
              <a:rPr lang="en-IN" altLang="en-US" b="1">
                <a:latin typeface="Times New Roman" panose="02020603050405020304" charset="0"/>
                <a:cs typeface="Times New Roman" panose="02020603050405020304" charset="0"/>
              </a:rPr>
              <a:t>Train Accuracy:</a:t>
            </a:r>
            <a:endParaRPr lang="en-IN" altLang="en-US" b="1">
              <a:latin typeface="Times New Roman" panose="02020603050405020304" charset="0"/>
              <a:cs typeface="Times New Roman" panose="02020603050405020304" charset="0"/>
            </a:endParaRPr>
          </a:p>
        </p:txBody>
      </p:sp>
      <p:sp>
        <p:nvSpPr>
          <p:cNvPr id="5" name="Text Box 4"/>
          <p:cNvSpPr txBox="1"/>
          <p:nvPr/>
        </p:nvSpPr>
        <p:spPr>
          <a:xfrm>
            <a:off x="4709795" y="693409"/>
            <a:ext cx="1541780" cy="306705"/>
          </a:xfrm>
          <a:prstGeom prst="rect">
            <a:avLst/>
          </a:prstGeom>
          <a:noFill/>
        </p:spPr>
        <p:txBody>
          <a:bodyPr wrap="square" rtlCol="0">
            <a:spAutoFit/>
          </a:bodyPr>
          <a:lstStyle/>
          <a:p>
            <a:r>
              <a:rPr lang="en-IN" altLang="en-US" b="1" dirty="0">
                <a:latin typeface="Times New Roman" panose="02020603050405020304" charset="0"/>
                <a:cs typeface="Times New Roman" panose="02020603050405020304" charset="0"/>
              </a:rPr>
              <a:t>Test Accuracy:</a:t>
            </a:r>
            <a:endParaRPr lang="en-IN" altLang="en-US" b="1" dirty="0">
              <a:latin typeface="Times New Roman" panose="02020603050405020304" charset="0"/>
              <a:cs typeface="Times New Roman" panose="02020603050405020304" charset="0"/>
            </a:endParaRPr>
          </a:p>
        </p:txBody>
      </p:sp>
      <p:pic>
        <p:nvPicPr>
          <p:cNvPr id="2" name="Picture 1" descr="WhatsApp Image 2024-01-29 at 8.13.11 PM"/>
          <p:cNvPicPr>
            <a:picLocks noChangeAspect="1"/>
          </p:cNvPicPr>
          <p:nvPr/>
        </p:nvPicPr>
        <p:blipFill>
          <a:blip r:embed="rId1"/>
          <a:stretch>
            <a:fillRect/>
          </a:stretch>
        </p:blipFill>
        <p:spPr>
          <a:xfrm>
            <a:off x="227330" y="1235075"/>
            <a:ext cx="4416425" cy="2808605"/>
          </a:xfrm>
          <a:prstGeom prst="rect">
            <a:avLst/>
          </a:prstGeom>
        </p:spPr>
      </p:pic>
      <p:pic>
        <p:nvPicPr>
          <p:cNvPr id="3" name="Picture 2" descr="WhatsApp Image 2024-01-29 at 8.11.15 PM"/>
          <p:cNvPicPr>
            <a:picLocks noChangeAspect="1"/>
          </p:cNvPicPr>
          <p:nvPr/>
        </p:nvPicPr>
        <p:blipFill>
          <a:blip r:embed="rId2"/>
          <a:stretch>
            <a:fillRect/>
          </a:stretch>
        </p:blipFill>
        <p:spPr>
          <a:xfrm>
            <a:off x="4644390" y="1235075"/>
            <a:ext cx="4442460" cy="28086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79070" y="654050"/>
            <a:ext cx="2661285" cy="306705"/>
          </a:xfrm>
          <a:prstGeom prst="rect">
            <a:avLst/>
          </a:prstGeom>
          <a:noFill/>
        </p:spPr>
        <p:txBody>
          <a:bodyPr wrap="square" rtlCol="0">
            <a:spAutoFit/>
          </a:bodyPr>
          <a:lstStyle/>
          <a:p>
            <a:r>
              <a:rPr lang="en-IN" altLang="en-US" b="1">
                <a:latin typeface="Times New Roman" panose="02020603050405020304" charset="0"/>
                <a:cs typeface="Times New Roman" panose="02020603050405020304" charset="0"/>
              </a:rPr>
              <a:t>GUI Screenshots:</a:t>
            </a:r>
            <a:endParaRPr lang="en-IN" altLang="en-US" b="1">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1"/>
          <a:stretch>
            <a:fillRect/>
          </a:stretch>
        </p:blipFill>
        <p:spPr>
          <a:xfrm>
            <a:off x="398593" y="1250949"/>
            <a:ext cx="3816537" cy="3429001"/>
          </a:xfrm>
          <a:prstGeom prst="rect">
            <a:avLst/>
          </a:prstGeom>
        </p:spPr>
      </p:pic>
      <p:pic>
        <p:nvPicPr>
          <p:cNvPr id="8" name="Picture 7"/>
          <p:cNvPicPr>
            <a:picLocks noChangeAspect="1"/>
          </p:cNvPicPr>
          <p:nvPr/>
        </p:nvPicPr>
        <p:blipFill>
          <a:blip r:embed="rId2"/>
          <a:stretch>
            <a:fillRect/>
          </a:stretch>
        </p:blipFill>
        <p:spPr>
          <a:xfrm>
            <a:off x="4572000" y="1250950"/>
            <a:ext cx="4311650" cy="3429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background with black lines&#10;&#10;Description automatically generated"/>
          <p:cNvPicPr>
            <a:picLocks noChangeAspect="1"/>
          </p:cNvPicPr>
          <p:nvPr/>
        </p:nvPicPr>
        <p:blipFill rotWithShape="1">
          <a:blip r:embed="rId1">
            <a:alphaModFix amt="13000"/>
          </a:blip>
          <a:srcRect l="1234" t="10895" b="18028"/>
          <a:stretch>
            <a:fillRect/>
          </a:stretch>
        </p:blipFill>
        <p:spPr>
          <a:xfrm>
            <a:off x="110365" y="656492"/>
            <a:ext cx="8935392" cy="4282831"/>
          </a:xfrm>
          <a:prstGeom prst="rect">
            <a:avLst/>
          </a:prstGeom>
        </p:spPr>
      </p:pic>
      <p:sp>
        <p:nvSpPr>
          <p:cNvPr id="3" name="Rectangle 2"/>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p:cNvSpPr/>
          <p:nvPr/>
        </p:nvSpPr>
        <p:spPr>
          <a:xfrm rot="5400000">
            <a:off x="151054" y="930260"/>
            <a:ext cx="3211467" cy="3291141"/>
          </a:xfrm>
          <a:prstGeom prst="round2SameRect">
            <a:avLst/>
          </a:prstGeom>
          <a:solidFill>
            <a:srgbClr val="223366">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p:cNvSpPr/>
          <p:nvPr/>
        </p:nvSpPr>
        <p:spPr>
          <a:xfrm rot="5400000" flipH="1" flipV="1">
            <a:off x="5790159" y="827723"/>
            <a:ext cx="3257551" cy="3450130"/>
          </a:xfrm>
          <a:prstGeom prst="round2SameRect">
            <a:avLst/>
          </a:prstGeom>
          <a:solidFill>
            <a:srgbClr val="C0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9" name="Rectangle: Rounded Corners 8"/>
          <p:cNvSpPr/>
          <p:nvPr/>
        </p:nvSpPr>
        <p:spPr>
          <a:xfrm>
            <a:off x="1713184" y="1289956"/>
            <a:ext cx="5734143" cy="2571750"/>
          </a:xfrm>
          <a:prstGeom prst="round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400" b="1">
                <a:latin typeface="Times New Roman" panose="02020603050405020304" charset="0"/>
                <a:cs typeface="Times New Roman" panose="02020603050405020304" charset="0"/>
              </a:rPr>
              <a:t>Student Name</a:t>
            </a:r>
            <a:r>
              <a:rPr lang="en-US" sz="1400">
                <a:latin typeface="Times New Roman" panose="02020603050405020304" charset="0"/>
                <a:cs typeface="Times New Roman" panose="02020603050405020304" charset="0"/>
              </a:rPr>
              <a:t> : </a:t>
            </a:r>
            <a:r>
              <a:rPr lang="en-IN" altLang="en-US" sz="1400">
                <a:latin typeface="Times New Roman" panose="02020603050405020304" charset="0"/>
                <a:cs typeface="Times New Roman" panose="02020603050405020304" charset="0"/>
              </a:rPr>
              <a:t>SIDDI LAKSHMI PRIYANKA</a:t>
            </a:r>
            <a:endParaRPr lang="en-US" sz="1400">
              <a:latin typeface="Times New Roman" panose="02020603050405020304" charset="0"/>
              <a:cs typeface="Times New Roman" panose="02020603050405020304" charset="0"/>
            </a:endParaRPr>
          </a:p>
          <a:p>
            <a:pPr algn="just"/>
            <a:r>
              <a:rPr lang="en-US" sz="1400" b="1">
                <a:latin typeface="Times New Roman" panose="02020603050405020304" charset="0"/>
                <a:cs typeface="Times New Roman" panose="02020603050405020304" charset="0"/>
              </a:rPr>
              <a:t>Student ID</a:t>
            </a:r>
            <a:r>
              <a:rPr lang="en-US" sz="1400">
                <a:latin typeface="Times New Roman" panose="02020603050405020304" charset="0"/>
                <a:cs typeface="Times New Roman" panose="02020603050405020304" charset="0"/>
              </a:rPr>
              <a:t> : STU63b42b43ee5a91672751939</a:t>
            </a:r>
            <a:endParaRPr lang="en-US" sz="1400">
              <a:latin typeface="Times New Roman" panose="02020603050405020304" charset="0"/>
              <a:cs typeface="Times New Roman" panose="02020603050405020304" charset="0"/>
            </a:endParaRPr>
          </a:p>
          <a:p>
            <a:pPr algn="just"/>
            <a:r>
              <a:rPr lang="en-US" sz="1400" b="1">
                <a:latin typeface="Times New Roman" panose="02020603050405020304" charset="0"/>
                <a:cs typeface="Times New Roman" panose="02020603050405020304" charset="0"/>
              </a:rPr>
              <a:t>College Name</a:t>
            </a:r>
            <a:r>
              <a:rPr lang="en-US" sz="1400">
                <a:latin typeface="Times New Roman" panose="02020603050405020304" charset="0"/>
                <a:cs typeface="Times New Roman" panose="02020603050405020304" charset="0"/>
              </a:rPr>
              <a:t> :Velagapudi Ramakrishna Siddhartha College</a:t>
            </a:r>
            <a:endParaRPr lang="en-US" sz="1400">
              <a:latin typeface="Times New Roman" panose="02020603050405020304" charset="0"/>
              <a:cs typeface="Times New Roman" panose="02020603050405020304" charset="0"/>
            </a:endParaRPr>
          </a:p>
        </p:txBody>
      </p:sp>
      <p:sp>
        <p:nvSpPr>
          <p:cNvPr id="12" name="Rectangle 11"/>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sp>
        <p:nvSpPr>
          <p:cNvPr id="2" name="Google Shape;62;g5fab984687_2_0"/>
          <p:cNvSpPr txBox="1"/>
          <p:nvPr/>
        </p:nvSpPr>
        <p:spPr>
          <a:xfrm>
            <a:off x="379730" y="1004570"/>
            <a:ext cx="8165465" cy="37903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dirty="0"/>
          </a:p>
          <a:p>
            <a:pPr marL="173355" indent="-173355" algn="just">
              <a:spcBef>
                <a:spcPts val="200"/>
              </a:spcBef>
              <a:buClr>
                <a:srgbClr val="213163"/>
              </a:buClr>
              <a:buFont typeface="Arial" panose="020B0604020202020204" pitchFamily="34" charset="0"/>
              <a:buChar char="•"/>
            </a:pPr>
            <a:r>
              <a:rPr lang="en-US" dirty="0">
                <a:latin typeface="Times New Roman" panose="02020603050405020304" charset="0"/>
                <a:cs typeface="Times New Roman" panose="02020603050405020304" charset="0"/>
              </a:rPr>
              <a:t>As per the main objective of this project is to classify and identify Diabetes Patients using ML algorithms is being discussed throughout this project.</a:t>
            </a:r>
            <a:endParaRPr lang="en-US" dirty="0">
              <a:latin typeface="Times New Roman" panose="02020603050405020304" charset="0"/>
              <a:cs typeface="Times New Roman" panose="02020603050405020304" charset="0"/>
            </a:endParaRPr>
          </a:p>
          <a:p>
            <a:pPr marL="173355" indent="-173355" algn="just">
              <a:spcBef>
                <a:spcPts val="200"/>
              </a:spcBef>
              <a:buClr>
                <a:srgbClr val="213163"/>
              </a:buClr>
              <a:buFont typeface="Arial" panose="020B0604020202020204" pitchFamily="34" charset="0"/>
              <a:buChar char="•"/>
            </a:pPr>
            <a:r>
              <a:rPr lang="en-US" dirty="0">
                <a:latin typeface="Times New Roman" panose="02020603050405020304" charset="0"/>
                <a:cs typeface="Times New Roman" panose="02020603050405020304" charset="0"/>
              </a:rPr>
              <a:t>we build the model using some machine learning algorithms such as Random Forest, logistic regression, decision tree </a:t>
            </a:r>
            <a:r>
              <a:rPr lang="en-IN" altLang="en-US" dirty="0">
                <a:latin typeface="Times New Roman" panose="02020603050405020304" charset="0"/>
                <a:cs typeface="Times New Roman" panose="02020603050405020304" charset="0"/>
              </a:rPr>
              <a:t>, KNN and SVM </a:t>
            </a:r>
            <a:r>
              <a:rPr lang="en-US" dirty="0">
                <a:latin typeface="Times New Roman" panose="02020603050405020304" charset="0"/>
                <a:cs typeface="Times New Roman" panose="02020603050405020304" charset="0"/>
              </a:rPr>
              <a:t>these all are supervised machine learning algorithms.</a:t>
            </a:r>
            <a:endParaRPr lang="en-US" dirty="0">
              <a:latin typeface="Times New Roman" panose="02020603050405020304" charset="0"/>
              <a:cs typeface="Times New Roman" panose="02020603050405020304" charset="0"/>
            </a:endParaRPr>
          </a:p>
          <a:p>
            <a:pPr marL="173355" indent="-173355" algn="just">
              <a:spcBef>
                <a:spcPts val="200"/>
              </a:spcBef>
              <a:buClr>
                <a:srgbClr val="213163"/>
              </a:buClr>
              <a:buFont typeface="Arial" panose="020B0604020202020204" pitchFamily="34" charset="0"/>
              <a:buChar char="•"/>
            </a:pPr>
            <a:r>
              <a:rPr lang="en-US" dirty="0">
                <a:latin typeface="Times New Roman" panose="02020603050405020304" charset="0"/>
                <a:cs typeface="Times New Roman" panose="02020603050405020304" charset="0"/>
              </a:rPr>
              <a:t>As part of the fu</a:t>
            </a:r>
            <a:r>
              <a:rPr lang="en-IN" altLang="en-US" dirty="0" err="1">
                <a:latin typeface="Times New Roman" panose="02020603050405020304" charset="0"/>
                <a:cs typeface="Times New Roman" panose="02020603050405020304" charset="0"/>
              </a:rPr>
              <a:t>tu</a:t>
            </a:r>
            <a:r>
              <a:rPr lang="en-US" dirty="0">
                <a:latin typeface="Times New Roman" panose="02020603050405020304" charset="0"/>
                <a:cs typeface="Times New Roman" panose="02020603050405020304" charset="0"/>
              </a:rPr>
              <a:t>re scope, we hope to try out different algorithms </a:t>
            </a:r>
            <a:r>
              <a:rPr lang="en-IN" altLang="en-US" dirty="0">
                <a:latin typeface="Times New Roman" panose="02020603050405020304" charset="0"/>
                <a:cs typeface="Times New Roman" panose="02020603050405020304" charset="0"/>
              </a:rPr>
              <a:t>and extend it into deep learning </a:t>
            </a:r>
            <a:r>
              <a:rPr lang="en-US" dirty="0">
                <a:latin typeface="Times New Roman" panose="02020603050405020304" charset="0"/>
                <a:cs typeface="Times New Roman" panose="02020603050405020304" charset="0"/>
              </a:rPr>
              <a:t>to optimize the feature output process, increase the feature similarity of data to improve the model’s representation capability</a:t>
            </a:r>
            <a:r>
              <a:rPr lang="en-US" dirty="0"/>
              <a:t>.</a:t>
            </a:r>
            <a:endParaRPr lang="en-US" dirty="0"/>
          </a:p>
          <a:p>
            <a:pPr marL="173355" indent="-173355">
              <a:spcBef>
                <a:spcPts val="200"/>
              </a:spcBef>
              <a:buClr>
                <a:srgbClr val="213163"/>
              </a:buClr>
              <a:buFont typeface="Arial" panose="020B0604020202020204" pitchFamily="34" charset="0"/>
              <a:buChar char="•"/>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Rectangle 4"/>
          <p:cNvSpPr/>
          <p:nvPr/>
        </p:nvSpPr>
        <p:spPr>
          <a:xfrm>
            <a:off x="0" y="594857"/>
            <a:ext cx="9144000" cy="2259662"/>
          </a:xfrm>
          <a:prstGeom prst="rect">
            <a:avLst/>
          </a:prstGeom>
          <a:solidFill>
            <a:srgbClr val="243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5"/>
          <p:cNvSpPr txBox="1"/>
          <p:nvPr/>
        </p:nvSpPr>
        <p:spPr>
          <a:xfrm>
            <a:off x="1309844" y="1389165"/>
            <a:ext cx="6524311" cy="45685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800" b="1">
                <a:solidFill>
                  <a:srgbClr val="FFE600"/>
                </a:solidFill>
                <a:latin typeface="Arial" panose="020B0604020202020204"/>
                <a:cs typeface="Arial" panose="020B0604020202020204"/>
              </a:rPr>
              <a:t>CAPSTONE PROJECT SHOWCASE</a:t>
            </a:r>
            <a:endParaRPr lang="en-US" sz="2800" b="1">
              <a:solidFill>
                <a:srgbClr val="FFE600"/>
              </a:solidFill>
              <a:latin typeface="Arial" panose="020B0604020202020204"/>
              <a:cs typeface="Arial" panose="020B0604020202020204"/>
            </a:endParaRPr>
          </a:p>
        </p:txBody>
      </p:sp>
      <p:sp>
        <p:nvSpPr>
          <p:cNvPr id="8" name="TextBox 10"/>
          <p:cNvSpPr txBox="1"/>
          <p:nvPr/>
        </p:nvSpPr>
        <p:spPr>
          <a:xfrm>
            <a:off x="-867769" y="3171676"/>
            <a:ext cx="10879535" cy="25527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50" b="1" u="sng">
                <a:solidFill>
                  <a:srgbClr val="0066A1"/>
                </a:solidFill>
                <a:latin typeface="Times New Roman" panose="02020603050405020304" charset="0"/>
                <a:cs typeface="Times New Roman" panose="02020603050405020304" charset="0"/>
              </a:rPr>
              <a:t>Project Title</a:t>
            </a:r>
            <a:r>
              <a:rPr lang="en-US" sz="1650">
                <a:solidFill>
                  <a:srgbClr val="0066A1"/>
                </a:solidFill>
                <a:latin typeface="Times New Roman" panose="02020603050405020304" charset="0"/>
                <a:cs typeface="Times New Roman" panose="02020603050405020304" charset="0"/>
              </a:rPr>
              <a:t> :</a:t>
            </a:r>
            <a:r>
              <a:rPr lang="en-US" sz="1650" b="1">
                <a:solidFill>
                  <a:srgbClr val="0066A1"/>
                </a:solidFill>
                <a:latin typeface="Times New Roman" panose="02020603050405020304" charset="0"/>
                <a:cs typeface="Times New Roman" panose="02020603050405020304" charset="0"/>
              </a:rPr>
              <a:t> Healthcare prediction on diabetic patient using python </a:t>
            </a:r>
            <a:endParaRPr lang="en-US" sz="1650" b="1">
              <a:solidFill>
                <a:srgbClr val="0066A1"/>
              </a:solidFill>
              <a:latin typeface="Times New Roman" panose="02020603050405020304" charset="0"/>
              <a:cs typeface="Times New Roman" panose="02020603050405020304" charset="0"/>
            </a:endParaRPr>
          </a:p>
        </p:txBody>
      </p:sp>
      <p:sp>
        <p:nvSpPr>
          <p:cNvPr id="9" name="TextBox 7"/>
          <p:cNvSpPr txBox="1"/>
          <p:nvPr/>
        </p:nvSpPr>
        <p:spPr>
          <a:xfrm>
            <a:off x="374305" y="4036323"/>
            <a:ext cx="8395386" cy="511175"/>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50">
                <a:solidFill>
                  <a:schemeClr val="accent2">
                    <a:lumMod val="75000"/>
                  </a:schemeClr>
                </a:solidFill>
                <a:latin typeface="Times New Roman" panose="02020603050405020304" charset="0"/>
                <a:cs typeface="Times New Roman" panose="02020603050405020304" charset="0"/>
              </a:rPr>
              <a:t>  Abstract | Problem Statement | Project Overview |</a:t>
            </a:r>
            <a:r>
              <a:rPr lang="en-US" sz="1650">
                <a:solidFill>
                  <a:schemeClr val="accent2">
                    <a:lumMod val="75000"/>
                  </a:schemeClr>
                </a:solidFill>
                <a:latin typeface="Times New Roman" panose="02020603050405020304" charset="0"/>
                <a:ea typeface="+mn-lt"/>
                <a:cs typeface="Times New Roman" panose="02020603050405020304" charset="0"/>
              </a:rPr>
              <a:t> Proposed Solution </a:t>
            </a:r>
            <a:r>
              <a:rPr lang="en-US" sz="1650">
                <a:solidFill>
                  <a:schemeClr val="accent2">
                    <a:lumMod val="75000"/>
                  </a:schemeClr>
                </a:solidFill>
                <a:latin typeface="Times New Roman" panose="02020603050405020304" charset="0"/>
                <a:cs typeface="Times New Roman" panose="02020603050405020304" charset="0"/>
              </a:rPr>
              <a:t>| </a:t>
            </a:r>
            <a:r>
              <a:rPr lang="en-US" sz="1650">
                <a:solidFill>
                  <a:schemeClr val="accent2">
                    <a:lumMod val="75000"/>
                  </a:schemeClr>
                </a:solidFill>
                <a:latin typeface="Times New Roman" panose="02020603050405020304" charset="0"/>
                <a:ea typeface="+mn-lt"/>
                <a:cs typeface="Times New Roman" panose="02020603050405020304" charset="0"/>
              </a:rPr>
              <a:t>Technology Used</a:t>
            </a:r>
            <a:r>
              <a:rPr lang="en-US" sz="1650">
                <a:solidFill>
                  <a:schemeClr val="accent2">
                    <a:lumMod val="75000"/>
                  </a:schemeClr>
                </a:solidFill>
                <a:latin typeface="Times New Roman" panose="02020603050405020304" charset="0"/>
                <a:cs typeface="Times New Roman" panose="02020603050405020304" charset="0"/>
              </a:rPr>
              <a:t> | Modelling &amp; Results </a:t>
            </a:r>
            <a:r>
              <a:rPr lang="en-US" sz="1650">
                <a:solidFill>
                  <a:schemeClr val="accent2">
                    <a:lumMod val="75000"/>
                  </a:schemeClr>
                </a:solidFill>
                <a:latin typeface="Times New Roman" panose="02020603050405020304" charset="0"/>
                <a:ea typeface="+mn-lt"/>
                <a:cs typeface="Times New Roman" panose="02020603050405020304" charset="0"/>
              </a:rPr>
              <a:t>| Conclusion | Q&amp;A</a:t>
            </a:r>
            <a:endParaRPr lang="en-US">
              <a:solidFill>
                <a:schemeClr val="accent2">
                  <a:lumMod val="75000"/>
                </a:schemeClr>
              </a:solidFill>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sp>
        <p:nvSpPr>
          <p:cNvPr id="2" name="Google Shape;62;g5fab984687_2_0"/>
          <p:cNvSpPr txBox="1"/>
          <p:nvPr/>
        </p:nvSpPr>
        <p:spPr>
          <a:xfrm>
            <a:off x="418465" y="1059180"/>
            <a:ext cx="8222615" cy="37903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indent="0" algn="just">
              <a:spcBef>
                <a:spcPts val="200"/>
              </a:spcBef>
              <a:buClr>
                <a:srgbClr val="213163"/>
              </a:buClr>
              <a:buFont typeface="Arial" panose="020B0604020202020204" pitchFamily="34" charset="0"/>
              <a:buNone/>
            </a:pPr>
            <a:r>
              <a:rPr lang="en-US">
                <a:latin typeface="Times New Roman" panose="02020603050405020304" charset="0"/>
                <a:cs typeface="Times New Roman" panose="02020603050405020304" charset="0"/>
              </a:rPr>
              <a:t>The increasing prevalence of diabetes worldwide necessitates the development of effective healthcare management strategies. This project proposes a predictive analytics solution using Python to forecast potential health risks and optimize patient care for individuals with diabetes. The system leverages machine learning algorithms on comprehensive patient datasets to predict future health outcomes, enabling timely intervention and personalized healthcare strategies.The project encompasses data preprocessing, feature engineering, and the implementation of advanced machine learning models for accurate prediction. Key health indicators such as blood glucose levels, BMI, and medical history are considered to build a robust predictive model. The system's architecture integrates Python libraries such as scikit-learn and pandas, ensuring scalability, efficiency, and accuracy in prediction.The developed solution aims to empower healthcare professionals with actionable insights into patient health trajectories, facilitating proactive decision-making and resource allocation. Additionally, it provides diabetic patients with personalized risk assessments, enabling them to actively engage in their healthcare journey. The project's outcomes are expected to contribute to the enhancement of diabetes management practices, leading to improved patient outcomes and overall healthcare system efficiency.</a:t>
            </a:r>
            <a:endParaRPr lang="en-US">
              <a:latin typeface="Times New Roman" panose="02020603050405020304" charset="0"/>
              <a:cs typeface="Times New Roman" panose="02020603050405020304" charset="0"/>
            </a:endParaRPr>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sp>
        <p:nvSpPr>
          <p:cNvPr id="2" name="Google Shape;62;g5fab984687_2_0"/>
          <p:cNvSpPr txBox="1"/>
          <p:nvPr/>
        </p:nvSpPr>
        <p:spPr>
          <a:xfrm>
            <a:off x="317500" y="1004570"/>
            <a:ext cx="8509000" cy="37903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0" indent="0" algn="just">
              <a:spcBef>
                <a:spcPts val="200"/>
              </a:spcBef>
              <a:buClr>
                <a:srgbClr val="213163"/>
              </a:buClr>
              <a:buFont typeface="Arial" panose="020B0604020202020204" pitchFamily="34" charset="0"/>
              <a:buNone/>
            </a:pPr>
            <a:r>
              <a:rPr lang="en-US">
                <a:latin typeface="Times New Roman" panose="02020603050405020304" charset="0"/>
                <a:cs typeface="Times New Roman" panose="02020603050405020304" charset="0"/>
              </a:rPr>
              <a:t>Diabetes, a prevalent and chronic health condition, demands a proactive and personalized approach to management to mitigate associated risks and complications effectively. The existing healthcare system often faces challenges in predicting and preventing adverse health outcomes for diabetic patients. Consequently, there is a pressing need for an advanced predictive analytics solution to empower healthcare professionals and patients with timely insights, facilitating a shift from reactive to proactive diabetic care.</a:t>
            </a:r>
            <a:endParaRPr lang="en-US">
              <a:latin typeface="Times New Roman" panose="02020603050405020304" charset="0"/>
              <a:cs typeface="Times New Roman" panose="02020603050405020304" charset="0"/>
            </a:endParaRPr>
          </a:p>
          <a:p>
            <a:pPr marL="173355" indent="-173355">
              <a:spcBef>
                <a:spcPts val="200"/>
              </a:spcBef>
              <a:buClr>
                <a:srgbClr val="213163"/>
              </a:buClr>
              <a:buFont typeface="Arial" panose="020B0604020202020204" pitchFamily="34" charset="0"/>
              <a:buChar char="•"/>
            </a:pPr>
            <a:endParaRPr lang="en-US">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u="sng">
                <a:solidFill>
                  <a:srgbClr val="213163"/>
                </a:solidFill>
              </a:rPr>
              <a:t>Project Overview</a:t>
            </a:r>
            <a:endParaRPr lang="en-IN" sz="1600" u="sng"/>
          </a:p>
        </p:txBody>
      </p:sp>
      <p:sp>
        <p:nvSpPr>
          <p:cNvPr id="2" name="Google Shape;62;g5fab984687_2_0"/>
          <p:cNvSpPr txBox="1"/>
          <p:nvPr/>
        </p:nvSpPr>
        <p:spPr>
          <a:xfrm>
            <a:off x="128270" y="1059180"/>
            <a:ext cx="8850078" cy="38441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indent="0">
              <a:spcBef>
                <a:spcPts val="200"/>
              </a:spcBef>
              <a:buClr>
                <a:srgbClr val="213163"/>
              </a:buClr>
              <a:buFont typeface="Arial" panose="020B0604020202020204" pitchFamily="34" charset="0"/>
              <a:buNone/>
            </a:pPr>
            <a:r>
              <a:rPr lang="en-US" b="1" u="sng" dirty="0">
                <a:latin typeface="Times New Roman" panose="02020603050405020304" charset="0"/>
                <a:cs typeface="Times New Roman" panose="02020603050405020304" charset="0"/>
              </a:rPr>
              <a:t>Objective:</a:t>
            </a:r>
            <a:endParaRPr lang="en-US" b="1" u="sng" dirty="0">
              <a:latin typeface="Times New Roman" panose="02020603050405020304" charset="0"/>
              <a:cs typeface="Times New Roman" panose="02020603050405020304" charset="0"/>
            </a:endParaRPr>
          </a:p>
          <a:p>
            <a:pPr marL="173355" indent="-173355">
              <a:spcBef>
                <a:spcPts val="200"/>
              </a:spcBef>
              <a:buClr>
                <a:srgbClr val="213163"/>
              </a:buClr>
              <a:buFont typeface="Arial" panose="020B0604020202020204" pitchFamily="34" charset="0"/>
              <a:buChar char="•"/>
            </a:pPr>
            <a:r>
              <a:rPr lang="en-US" dirty="0">
                <a:latin typeface="Times New Roman" panose="02020603050405020304" charset="0"/>
                <a:cs typeface="Times New Roman" panose="02020603050405020304" charset="0"/>
              </a:rPr>
              <a:t>To develop a Python-based predictive analytics solution for efficient diabetic patient management.</a:t>
            </a:r>
            <a:endParaRPr lang="en-US" dirty="0">
              <a:latin typeface="Times New Roman" panose="02020603050405020304" charset="0"/>
              <a:cs typeface="Times New Roman" panose="02020603050405020304" charset="0"/>
            </a:endParaRPr>
          </a:p>
          <a:p>
            <a:pPr marL="0" indent="0">
              <a:spcBef>
                <a:spcPts val="200"/>
              </a:spcBef>
              <a:buClr>
                <a:srgbClr val="213163"/>
              </a:buClr>
              <a:buFont typeface="Arial" panose="020B0604020202020204" pitchFamily="34" charset="0"/>
              <a:buNone/>
            </a:pPr>
            <a:endParaRPr lang="en-US" sz="1200" dirty="0">
              <a:latin typeface="Times New Roman" panose="02020603050405020304" charset="0"/>
              <a:cs typeface="Times New Roman" panose="02020603050405020304" charset="0"/>
            </a:endParaRPr>
          </a:p>
          <a:p>
            <a:pPr marL="0" indent="0">
              <a:spcBef>
                <a:spcPts val="200"/>
              </a:spcBef>
              <a:buClr>
                <a:srgbClr val="213163"/>
              </a:buClr>
              <a:buFont typeface="Arial" panose="020B0604020202020204" pitchFamily="34" charset="0"/>
              <a:buNone/>
            </a:pPr>
            <a:r>
              <a:rPr lang="en-US" b="1" u="sng" dirty="0">
                <a:latin typeface="Times New Roman" panose="02020603050405020304" charset="0"/>
                <a:cs typeface="Times New Roman" panose="02020603050405020304" charset="0"/>
              </a:rPr>
              <a:t>Methodology:</a:t>
            </a:r>
            <a:endParaRPr lang="en-US" b="1" u="sng" dirty="0">
              <a:latin typeface="Times New Roman" panose="02020603050405020304" charset="0"/>
              <a:cs typeface="Times New Roman" panose="02020603050405020304" charset="0"/>
            </a:endParaRPr>
          </a:p>
          <a:p>
            <a:pPr marL="173355" indent="-173355">
              <a:spcBef>
                <a:spcPts val="200"/>
              </a:spcBef>
              <a:buClr>
                <a:srgbClr val="213163"/>
              </a:buClr>
              <a:buFont typeface="Arial" panose="020B0604020202020204" pitchFamily="34" charset="0"/>
              <a:buChar char="•"/>
            </a:pPr>
            <a:r>
              <a:rPr lang="en-US" dirty="0">
                <a:latin typeface="Times New Roman" panose="02020603050405020304" charset="0"/>
                <a:cs typeface="Times New Roman" panose="02020603050405020304" charset="0"/>
              </a:rPr>
              <a:t>Data preprocessing, feature engineering, and machine learning model implementation using Python libraries</a:t>
            </a:r>
            <a:r>
              <a:rPr lang="en-US" b="1" u="sng" dirty="0">
                <a:latin typeface="Times New Roman" panose="02020603050405020304" charset="0"/>
                <a:cs typeface="Times New Roman" panose="02020603050405020304" charset="0"/>
              </a:rPr>
              <a:t>.</a:t>
            </a:r>
            <a:endParaRPr lang="en-US" b="1" u="sng" dirty="0">
              <a:latin typeface="Times New Roman" panose="02020603050405020304" charset="0"/>
              <a:cs typeface="Times New Roman" panose="02020603050405020304" charset="0"/>
            </a:endParaRPr>
          </a:p>
          <a:p>
            <a:pPr marL="0" indent="0">
              <a:spcBef>
                <a:spcPts val="200"/>
              </a:spcBef>
              <a:buClr>
                <a:srgbClr val="213163"/>
              </a:buClr>
              <a:buFont typeface="Arial" panose="020B0604020202020204" pitchFamily="34" charset="0"/>
              <a:buNone/>
            </a:pPr>
            <a:endParaRPr lang="en-US" b="1" u="sng" dirty="0">
              <a:latin typeface="Times New Roman" panose="02020603050405020304" charset="0"/>
              <a:cs typeface="Times New Roman" panose="02020603050405020304" charset="0"/>
            </a:endParaRPr>
          </a:p>
          <a:p>
            <a:pPr marL="0" indent="0">
              <a:spcBef>
                <a:spcPts val="200"/>
              </a:spcBef>
              <a:buClr>
                <a:srgbClr val="213163"/>
              </a:buClr>
              <a:buFont typeface="Arial" panose="020B0604020202020204" pitchFamily="34" charset="0"/>
              <a:buNone/>
            </a:pPr>
            <a:r>
              <a:rPr lang="en-US" b="1" u="sng" dirty="0">
                <a:latin typeface="Times New Roman" panose="02020603050405020304" charset="0"/>
                <a:cs typeface="Times New Roman" panose="02020603050405020304" charset="0"/>
              </a:rPr>
              <a:t>Technology Stack:</a:t>
            </a:r>
            <a:endParaRPr lang="en-US" b="1" u="sng" dirty="0">
              <a:latin typeface="Times New Roman" panose="02020603050405020304" charset="0"/>
              <a:cs typeface="Times New Roman" panose="02020603050405020304" charset="0"/>
            </a:endParaRPr>
          </a:p>
          <a:p>
            <a:pPr marL="171450" indent="-171450">
              <a:spcBef>
                <a:spcPts val="200"/>
              </a:spcBef>
              <a:buClr>
                <a:srgbClr val="213163"/>
              </a:buClr>
              <a:buFont typeface="Arial" panose="020B0604020202020204" pitchFamily="34" charset="0"/>
              <a:buChar char="•"/>
            </a:pPr>
            <a:r>
              <a:rPr lang="en-US" dirty="0">
                <a:latin typeface="Times New Roman" panose="02020603050405020304" charset="0"/>
                <a:cs typeface="Times New Roman" panose="02020603050405020304" charset="0"/>
              </a:rPr>
              <a:t>Utilize Python, scikit-learn and pandas for efficient data processing and modeling.</a:t>
            </a:r>
            <a:endParaRPr lang="en-US" dirty="0">
              <a:latin typeface="Times New Roman" panose="02020603050405020304" charset="0"/>
              <a:cs typeface="Times New Roman" panose="02020603050405020304" charset="0"/>
            </a:endParaRPr>
          </a:p>
          <a:p>
            <a:pPr marL="0" indent="0">
              <a:spcBef>
                <a:spcPts val="200"/>
              </a:spcBef>
              <a:buClr>
                <a:srgbClr val="213163"/>
              </a:buClr>
              <a:buFont typeface="Arial" panose="020B0604020202020204" pitchFamily="34" charset="0"/>
              <a:buNone/>
            </a:pPr>
            <a:endParaRPr lang="en-US" dirty="0">
              <a:latin typeface="Times New Roman" panose="02020603050405020304" charset="0"/>
              <a:cs typeface="Times New Roman" panose="02020603050405020304" charset="0"/>
            </a:endParaRPr>
          </a:p>
          <a:p>
            <a:pPr marL="0" indent="0">
              <a:spcBef>
                <a:spcPts val="200"/>
              </a:spcBef>
              <a:buClr>
                <a:srgbClr val="213163"/>
              </a:buClr>
              <a:buFont typeface="Arial" panose="020B0604020202020204" pitchFamily="34" charset="0"/>
              <a:buNone/>
            </a:pPr>
            <a:r>
              <a:rPr lang="en-US" b="1" u="sng" dirty="0">
                <a:latin typeface="Times New Roman" panose="02020603050405020304" charset="0"/>
                <a:cs typeface="Times New Roman" panose="02020603050405020304" charset="0"/>
              </a:rPr>
              <a:t>Expected Outcomes:</a:t>
            </a:r>
            <a:endParaRPr lang="en-US" b="1" u="sng" dirty="0">
              <a:latin typeface="Times New Roman" panose="02020603050405020304" charset="0"/>
              <a:cs typeface="Times New Roman" panose="02020603050405020304" charset="0"/>
            </a:endParaRPr>
          </a:p>
          <a:p>
            <a:pPr marL="171450" indent="-171450">
              <a:spcBef>
                <a:spcPts val="200"/>
              </a:spcBef>
              <a:buClr>
                <a:srgbClr val="213163"/>
              </a:buClr>
              <a:buFont typeface="Arial" panose="020B0604020202020204" pitchFamily="34" charset="0"/>
              <a:buChar char="•"/>
            </a:pPr>
            <a:r>
              <a:rPr lang="en-US" dirty="0">
                <a:latin typeface="Times New Roman" panose="02020603050405020304" charset="0"/>
                <a:cs typeface="Times New Roman" panose="02020603050405020304" charset="0"/>
              </a:rPr>
              <a:t>Accurate prediction of future health risks.</a:t>
            </a:r>
            <a:endParaRPr lang="en-US" dirty="0">
              <a:latin typeface="Times New Roman" panose="02020603050405020304" charset="0"/>
              <a:cs typeface="Times New Roman" panose="02020603050405020304" charset="0"/>
            </a:endParaRPr>
          </a:p>
          <a:p>
            <a:pPr marL="171450" indent="-171450">
              <a:spcBef>
                <a:spcPts val="200"/>
              </a:spcBef>
              <a:buClr>
                <a:srgbClr val="213163"/>
              </a:buClr>
              <a:buFont typeface="Arial" panose="020B0604020202020204" pitchFamily="34" charset="0"/>
              <a:buChar char="•"/>
            </a:pPr>
            <a:r>
              <a:rPr lang="en-US" dirty="0">
                <a:latin typeface="Times New Roman" panose="02020603050405020304" charset="0"/>
                <a:cs typeface="Times New Roman" panose="02020603050405020304" charset="0"/>
              </a:rPr>
              <a:t>Improved resource allocation and patient engagement.</a:t>
            </a:r>
            <a:endParaRPr lang="en-US" dirty="0">
              <a:latin typeface="Times New Roman" panose="02020603050405020304" charset="0"/>
              <a:cs typeface="Times New Roman" panose="02020603050405020304" charset="0"/>
            </a:endParaRPr>
          </a:p>
          <a:p>
            <a:pPr marL="0" indent="0">
              <a:spcBef>
                <a:spcPts val="200"/>
              </a:spcBef>
              <a:buClr>
                <a:srgbClr val="213163"/>
              </a:buClr>
              <a:buFont typeface="Arial" panose="020B0604020202020204" pitchFamily="34" charset="0"/>
              <a:buNone/>
            </a:pPr>
            <a:endParaRPr lang="en-US" dirty="0">
              <a:latin typeface="Times New Roman" panose="02020603050405020304" charset="0"/>
              <a:cs typeface="Times New Roman" panose="02020603050405020304" charset="0"/>
            </a:endParaRPr>
          </a:p>
          <a:p>
            <a:pPr marL="0" indent="0">
              <a:spcBef>
                <a:spcPts val="200"/>
              </a:spcBef>
              <a:buClr>
                <a:srgbClr val="213163"/>
              </a:buClr>
              <a:buFont typeface="Arial" panose="020B0604020202020204" pitchFamily="34" charset="0"/>
              <a:buNone/>
            </a:pPr>
            <a:r>
              <a:rPr lang="en-US" b="1" u="sng" dirty="0">
                <a:latin typeface="Times New Roman" panose="02020603050405020304" charset="0"/>
                <a:cs typeface="Times New Roman" panose="02020603050405020304" charset="0"/>
              </a:rPr>
              <a:t>Conclusion:</a:t>
            </a:r>
            <a:endParaRPr lang="en-US" b="1" u="sng" dirty="0">
              <a:latin typeface="Times New Roman" panose="02020603050405020304" charset="0"/>
              <a:cs typeface="Times New Roman" panose="02020603050405020304" charset="0"/>
            </a:endParaRPr>
          </a:p>
          <a:p>
            <a:pPr marL="285750" indent="-285750">
              <a:spcBef>
                <a:spcPts val="200"/>
              </a:spcBef>
              <a:buClr>
                <a:srgbClr val="213163"/>
              </a:buClr>
              <a:buFont typeface="Arial" panose="020B0604020202020204" pitchFamily="34" charset="0"/>
              <a:buChar char="•"/>
            </a:pPr>
            <a:r>
              <a:rPr lang="en-US" dirty="0">
                <a:latin typeface="Times New Roman" panose="02020603050405020304" charset="0"/>
                <a:cs typeface="Times New Roman" panose="02020603050405020304" charset="0"/>
                <a:sym typeface="+mn-ea"/>
              </a:rPr>
              <a:t>We build the model using some machine learning algorithms such as Random Forest, Logistic regression, Decision tree, Support vector machines(SVM) </a:t>
            </a:r>
            <a:r>
              <a:rPr lang="en-IN" altLang="en-US" dirty="0">
                <a:latin typeface="Times New Roman" panose="02020603050405020304" charset="0"/>
                <a:cs typeface="Times New Roman" panose="02020603050405020304" charset="0"/>
                <a:sym typeface="+mn-ea"/>
              </a:rPr>
              <a:t>and KNN. </a:t>
            </a:r>
            <a:r>
              <a:rPr lang="en-US" altLang="en-US" dirty="0">
                <a:latin typeface="Times New Roman" panose="02020603050405020304" charset="0"/>
                <a:cs typeface="Times New Roman" panose="02020603050405020304" charset="0"/>
                <a:sym typeface="+mn-ea"/>
              </a:rPr>
              <a:t>T</a:t>
            </a:r>
            <a:r>
              <a:rPr lang="en-US" dirty="0">
                <a:latin typeface="Times New Roman" panose="02020603050405020304" charset="0"/>
                <a:cs typeface="Times New Roman" panose="02020603050405020304" charset="0"/>
                <a:sym typeface="+mn-ea"/>
              </a:rPr>
              <a:t>hese all are supervised machine learning algorithms.</a:t>
            </a:r>
            <a:endParaRPr lang="en-US" dirty="0">
              <a:latin typeface="Times New Roman" panose="02020603050405020304" charset="0"/>
              <a:cs typeface="Times New Roman" panose="02020603050405020304" charset="0"/>
            </a:endParaRPr>
          </a:p>
          <a:p>
            <a:pPr marL="285750" indent="-285750">
              <a:spcBef>
                <a:spcPts val="200"/>
              </a:spcBef>
              <a:buClr>
                <a:srgbClr val="213163"/>
              </a:buClr>
              <a:buFont typeface="Arial" panose="020B0604020202020204" pitchFamily="34" charset="0"/>
              <a:buChar char="•"/>
            </a:pPr>
            <a:endParaRPr lang="en-US" dirty="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2" name="Rectangles 1"/>
          <p:cNvSpPr/>
          <p:nvPr/>
        </p:nvSpPr>
        <p:spPr>
          <a:xfrm>
            <a:off x="368300" y="1260475"/>
            <a:ext cx="1727835" cy="432435"/>
          </a:xfrm>
          <a:prstGeom prst="rect">
            <a:avLst/>
          </a:prstGeom>
          <a:gradFill>
            <a:gsLst>
              <a:gs pos="0">
                <a:srgbClr val="012D86"/>
              </a:gs>
              <a:gs pos="100000">
                <a:srgbClr val="0E2557"/>
              </a:gs>
            </a:gsLst>
            <a:lin scaled="0"/>
          </a:gradFill>
        </p:spPr>
        <p:style>
          <a:lnRef idx="2">
            <a:schemeClr val="accent1">
              <a:lumMod val="75000"/>
            </a:schemeClr>
          </a:lnRef>
          <a:fillRef idx="1">
            <a:schemeClr val="accent1"/>
          </a:fillRef>
          <a:effectRef idx="0">
            <a:srgbClr val="FFFFFF"/>
          </a:effectRef>
          <a:fontRef idx="minor">
            <a:schemeClr val="lt1"/>
          </a:fontRef>
        </p:style>
        <p:txBody>
          <a:bodyPr rtlCol="0" anchor="ctr"/>
          <a:p>
            <a:pPr marL="0" indent="0">
              <a:buNone/>
            </a:pPr>
            <a:r>
              <a:rPr lang="en-IN" dirty="0">
                <a:solidFill>
                  <a:schemeClr val="bg1"/>
                </a:solidFill>
                <a:latin typeface="Times New Roman" panose="02020603050405020304" charset="0"/>
                <a:cs typeface="Times New Roman" panose="02020603050405020304" charset="0"/>
                <a:sym typeface="+mn-ea"/>
              </a:rPr>
              <a:t>1. DATA COLLECTION</a:t>
            </a:r>
            <a:endParaRPr lang="en-IN" dirty="0">
              <a:solidFill>
                <a:schemeClr val="bg1"/>
              </a:solidFill>
              <a:latin typeface="Times New Roman" panose="02020603050405020304" charset="0"/>
              <a:cs typeface="Times New Roman" panose="02020603050405020304" charset="0"/>
              <a:sym typeface="+mn-ea"/>
            </a:endParaRPr>
          </a:p>
        </p:txBody>
      </p:sp>
      <p:sp>
        <p:nvSpPr>
          <p:cNvPr id="5" name="Rectangles 4"/>
          <p:cNvSpPr/>
          <p:nvPr/>
        </p:nvSpPr>
        <p:spPr>
          <a:xfrm>
            <a:off x="1542415" y="1846580"/>
            <a:ext cx="1781175" cy="462915"/>
          </a:xfrm>
          <a:prstGeom prst="rect">
            <a:avLst/>
          </a:prstGeom>
          <a:gradFill>
            <a:gsLst>
              <a:gs pos="0">
                <a:srgbClr val="012D86"/>
              </a:gs>
              <a:gs pos="100000">
                <a:srgbClr val="0E2557"/>
              </a:gs>
            </a:gsLst>
            <a:lin scaled="0"/>
          </a:gra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2.EDA</a:t>
            </a:r>
            <a:endParaRPr lang="en-IN" altLang="en-US"/>
          </a:p>
        </p:txBody>
      </p:sp>
      <p:sp>
        <p:nvSpPr>
          <p:cNvPr id="6" name="Rectangles 5"/>
          <p:cNvSpPr/>
          <p:nvPr/>
        </p:nvSpPr>
        <p:spPr>
          <a:xfrm>
            <a:off x="2929890" y="2463165"/>
            <a:ext cx="1620520" cy="408940"/>
          </a:xfrm>
          <a:prstGeom prst="rect">
            <a:avLst/>
          </a:prstGeom>
          <a:gradFill>
            <a:gsLst>
              <a:gs pos="0">
                <a:srgbClr val="012D86"/>
              </a:gs>
              <a:gs pos="100000">
                <a:srgbClr val="0E2557"/>
              </a:gs>
            </a:gsLst>
            <a:lin scaled="0"/>
          </a:gra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3. FEATURE ENGINEERING</a:t>
            </a:r>
            <a:endParaRPr lang="en-IN" altLang="en-US"/>
          </a:p>
        </p:txBody>
      </p:sp>
      <p:sp>
        <p:nvSpPr>
          <p:cNvPr id="7" name="Rectangles 6"/>
          <p:cNvSpPr/>
          <p:nvPr/>
        </p:nvSpPr>
        <p:spPr>
          <a:xfrm>
            <a:off x="4187825" y="3025775"/>
            <a:ext cx="1551305" cy="471170"/>
          </a:xfrm>
          <a:prstGeom prst="rect">
            <a:avLst/>
          </a:prstGeom>
          <a:gradFill>
            <a:gsLst>
              <a:gs pos="0">
                <a:srgbClr val="012D86"/>
              </a:gs>
              <a:gs pos="100000">
                <a:srgbClr val="0E2557"/>
              </a:gs>
            </a:gsLst>
            <a:lin scaled="0"/>
          </a:gra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4. DATA MODELLING</a:t>
            </a:r>
            <a:endParaRPr lang="en-IN" altLang="en-US"/>
          </a:p>
        </p:txBody>
      </p:sp>
      <p:sp>
        <p:nvSpPr>
          <p:cNvPr id="8" name="Rectangles 7"/>
          <p:cNvSpPr/>
          <p:nvPr/>
        </p:nvSpPr>
        <p:spPr>
          <a:xfrm>
            <a:off x="5499735" y="3650615"/>
            <a:ext cx="1696085" cy="455295"/>
          </a:xfrm>
          <a:prstGeom prst="rect">
            <a:avLst/>
          </a:prstGeom>
          <a:gradFill>
            <a:gsLst>
              <a:gs pos="0">
                <a:srgbClr val="012D86"/>
              </a:gs>
              <a:gs pos="100000">
                <a:srgbClr val="0E2557"/>
              </a:gs>
            </a:gsLst>
            <a:lin scaled="0"/>
          </a:gra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5. EVALUATION</a:t>
            </a:r>
            <a:endParaRPr lang="en-IN" altLang="en-US"/>
          </a:p>
        </p:txBody>
      </p:sp>
      <p:sp>
        <p:nvSpPr>
          <p:cNvPr id="9" name="Rectangles 8"/>
          <p:cNvSpPr/>
          <p:nvPr/>
        </p:nvSpPr>
        <p:spPr>
          <a:xfrm>
            <a:off x="6995795" y="4316095"/>
            <a:ext cx="1404620" cy="440055"/>
          </a:xfrm>
          <a:prstGeom prst="rect">
            <a:avLst/>
          </a:prstGeom>
          <a:gradFill>
            <a:gsLst>
              <a:gs pos="0">
                <a:srgbClr val="012D86"/>
              </a:gs>
              <a:gs pos="100000">
                <a:srgbClr val="0E2557"/>
              </a:gs>
            </a:gsLst>
            <a:lin scaled="0"/>
          </a:gra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6. GUI</a:t>
            </a:r>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66420" y="846455"/>
            <a:ext cx="8090535" cy="3753485"/>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charset="0"/>
                <a:cs typeface="Times New Roman" panose="02020603050405020304" charset="0"/>
              </a:rPr>
              <a:t>Our proposed system aims at Predicting the number of Diabetes patients and eliminating the risks of False Negatives Drastically.</a:t>
            </a:r>
            <a:endParaRPr lang="en-US"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dirty="0">
                <a:latin typeface="Times New Roman" panose="02020603050405020304" charset="0"/>
                <a:cs typeface="Times New Roman" panose="02020603050405020304" charset="0"/>
              </a:rPr>
              <a:t>In the proposed system we use Random forest, Decision tree, Logistic regression</a:t>
            </a:r>
            <a:r>
              <a:rPr lang="en-IN" altLang="en-US" dirty="0">
                <a:latin typeface="Times New Roman" panose="02020603050405020304" charset="0"/>
                <a:cs typeface="Times New Roman" panose="02020603050405020304" charset="0"/>
              </a:rPr>
              <a:t>,SVM</a:t>
            </a:r>
            <a:r>
              <a:rPr lang="en-US" dirty="0">
                <a:latin typeface="Times New Roman" panose="02020603050405020304" charset="0"/>
                <a:cs typeface="Times New Roman" panose="02020603050405020304" charset="0"/>
              </a:rPr>
              <a:t> and </a:t>
            </a:r>
            <a:r>
              <a:rPr lang="en-IN" altLang="en-US" dirty="0">
                <a:latin typeface="Times New Roman" panose="02020603050405020304" charset="0"/>
                <a:cs typeface="Times New Roman" panose="02020603050405020304" charset="0"/>
              </a:rPr>
              <a:t>KNN</a:t>
            </a:r>
            <a:r>
              <a:rPr lang="en-US" dirty="0">
                <a:latin typeface="Times New Roman" panose="02020603050405020304" charset="0"/>
                <a:cs typeface="Times New Roman" panose="02020603050405020304" charset="0"/>
              </a:rPr>
              <a:t> classifier to classify the patients who are affected by diabetes</a:t>
            </a:r>
            <a:r>
              <a:rPr lang="en-IN" altLang="en-US" dirty="0">
                <a:latin typeface="Times New Roman" panose="02020603050405020304" charset="0"/>
                <a:cs typeface="Times New Roman" panose="02020603050405020304" charset="0"/>
              </a:rPr>
              <a:t> </a:t>
            </a:r>
            <a:r>
              <a:rPr lang="en-US" dirty="0">
                <a:latin typeface="Times New Roman" panose="02020603050405020304" charset="0"/>
                <a:cs typeface="Times New Roman" panose="02020603050405020304" charset="0"/>
              </a:rPr>
              <a:t>or not.</a:t>
            </a:r>
            <a:endParaRPr lang="en-US"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dirty="0">
                <a:latin typeface="Times New Roman" panose="02020603050405020304" charset="0"/>
                <a:cs typeface="Times New Roman" panose="02020603050405020304" charset="0"/>
              </a:rPr>
              <a:t>Random forest and decision tree are the algorithms which can be used for both classification and regression.</a:t>
            </a:r>
            <a:endParaRPr lang="en-US"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dirty="0">
                <a:latin typeface="Times New Roman" panose="02020603050405020304" charset="0"/>
                <a:cs typeface="Times New Roman" panose="02020603050405020304" charset="0"/>
              </a:rPr>
              <a:t>The dataset is classified into trained and test dataset where the data can be trained individually, these algorithms are very easy to implement as well as very efficient in producing better results and can be able to process large amount of data.</a:t>
            </a:r>
            <a:endParaRPr lang="en-US"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dirty="0">
                <a:latin typeface="Times New Roman" panose="02020603050405020304" charset="0"/>
                <a:cs typeface="Times New Roman" panose="02020603050405020304" charset="0"/>
              </a:rPr>
              <a:t>Even for the large dataset these algorithms are extremely fast and can be able to give good accuracy.</a:t>
            </a:r>
            <a:endParaRPr lang="en-US"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dirty="0">
                <a:latin typeface="Times New Roman" panose="02020603050405020304" charset="0"/>
                <a:cs typeface="Times New Roman" panose="02020603050405020304" charset="0"/>
              </a:rPr>
              <a:t>Training is the most important part, where we train our model using the data available and make the machine learn and understand data</a:t>
            </a:r>
            <a:endParaRPr lang="en-US"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dirty="0">
                <a:latin typeface="Times New Roman" panose="02020603050405020304" charset="0"/>
                <a:cs typeface="Times New Roman" panose="02020603050405020304" charset="0"/>
              </a:rPr>
              <a:t>When the model has learned from the data, we provide the model with another dataset to evaluate how good our model is performing, if it is performing well, we can then test the model using the test data, where we get to know the final performance of our model, which can be measure using various metrics, such as accuracy, recall, precision, and through classification report.</a:t>
            </a:r>
            <a:endParaRPr lang="en-US" dirty="0">
              <a:latin typeface="Times New Roman" panose="02020603050405020304" charset="0"/>
              <a:cs typeface="Times New Roman" panose="02020603050405020304" charset="0"/>
            </a:endParaRPr>
          </a:p>
          <a:p>
            <a:pPr marL="0" indent="0" algn="just">
              <a:buFont typeface="Arial" panose="020B0604020202020204" pitchFamily="34" charset="0"/>
              <a:buNone/>
            </a:pPr>
            <a:endParaRPr lang="en-US" dirty="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3" name="Rectangle: Rounded Corners 2"/>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05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05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05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05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05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05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05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05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050" b="0" i="0" u="none" strike="noStrike" cap="none">
                <a:solidFill>
                  <a:schemeClr val="lt1"/>
                </a:solidFill>
                <a:latin typeface="+mn-lt"/>
                <a:ea typeface="+mn-ea"/>
                <a:cs typeface="+mn-cs"/>
                <a:sym typeface="Arial" panose="020B0604020202020204"/>
              </a:defRPr>
            </a:lvl9pPr>
          </a:lstStyle>
          <a:p>
            <a:pPr algn="ctr"/>
            <a:r>
              <a:rPr lang="en-US" sz="1200">
                <a:solidFill>
                  <a:schemeClr val="bg1"/>
                </a:solidFill>
                <a:hlinkClick r:id="rId1"/>
              </a:rPr>
              <a:t>Reference link</a:t>
            </a:r>
            <a:endParaRPr lang="en-IN" sz="1200">
              <a:solidFill>
                <a:schemeClr val="bg1"/>
              </a:solidFill>
            </a:endParaRPr>
          </a:p>
        </p:txBody>
      </p:sp>
      <p:sp>
        <p:nvSpPr>
          <p:cNvPr id="4" name="TextBox 8"/>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IN" sz="900" b="1">
                <a:solidFill>
                  <a:srgbClr val="002060"/>
                </a:solidFill>
              </a:rPr>
              <a:t>Click here</a:t>
            </a:r>
            <a:endParaRPr lang="en-IN" sz="900" b="1">
              <a:solidFill>
                <a:srgbClr val="002060"/>
              </a:solidFill>
            </a:endParaRPr>
          </a:p>
        </p:txBody>
      </p:sp>
      <p:sp>
        <p:nvSpPr>
          <p:cNvPr id="2" name="Text Box 1"/>
          <p:cNvSpPr txBox="1"/>
          <p:nvPr/>
        </p:nvSpPr>
        <p:spPr>
          <a:xfrm>
            <a:off x="271780" y="1073150"/>
            <a:ext cx="8781415" cy="3617595"/>
          </a:xfrm>
          <a:prstGeom prst="rect">
            <a:avLst/>
          </a:prstGeom>
          <a:noFill/>
        </p:spPr>
        <p:txBody>
          <a:bodyPr wrap="square" rtlCol="0">
            <a:noAutofit/>
          </a:bodyPr>
          <a:lstStyle/>
          <a:p>
            <a:pPr algn="just"/>
            <a:r>
              <a:rPr lang="en-US" sz="1200" b="1">
                <a:latin typeface="Times New Roman" panose="02020603050405020304" charset="0"/>
                <a:cs typeface="Times New Roman" panose="02020603050405020304" charset="0"/>
              </a:rPr>
              <a:t>Programming Language:</a:t>
            </a:r>
            <a:endParaRPr lang="en-US" sz="1200" b="1">
              <a:latin typeface="Times New Roman" panose="02020603050405020304" charset="0"/>
              <a:cs typeface="Times New Roman" panose="02020603050405020304" charset="0"/>
            </a:endParaRPr>
          </a:p>
          <a:p>
            <a:pPr algn="just"/>
            <a:r>
              <a:rPr lang="en-US" sz="1200" b="1">
                <a:latin typeface="Times New Roman" panose="02020603050405020304" charset="0"/>
                <a:cs typeface="Times New Roman" panose="02020603050405020304" charset="0"/>
              </a:rPr>
              <a:t>Python: </a:t>
            </a:r>
            <a:r>
              <a:rPr lang="en-US" sz="1200">
                <a:latin typeface="Times New Roman" panose="02020603050405020304" charset="0"/>
                <a:cs typeface="Times New Roman" panose="02020603050405020304" charset="0"/>
              </a:rPr>
              <a:t>Widely used for machine learning and data analysis tasks. Python offers various libraries and frameworks suitable for building predictive models, such as scikit-learn, TensorFlow, and pandas.</a:t>
            </a:r>
            <a:endParaRPr lang="en-US" sz="1200">
              <a:latin typeface="Times New Roman" panose="02020603050405020304" charset="0"/>
              <a:cs typeface="Times New Roman" panose="02020603050405020304" charset="0"/>
            </a:endParaRPr>
          </a:p>
          <a:p>
            <a:pPr algn="just"/>
            <a:endParaRPr lang="en-US" sz="1200">
              <a:latin typeface="Times New Roman" panose="02020603050405020304" charset="0"/>
              <a:cs typeface="Times New Roman" panose="02020603050405020304" charset="0"/>
            </a:endParaRPr>
          </a:p>
          <a:p>
            <a:pPr algn="just"/>
            <a:r>
              <a:rPr lang="en-US" sz="1200" b="1">
                <a:latin typeface="Times New Roman" panose="02020603050405020304" charset="0"/>
                <a:cs typeface="Times New Roman" panose="02020603050405020304" charset="0"/>
              </a:rPr>
              <a:t>Machine Learning Libraries:</a:t>
            </a:r>
            <a:endParaRPr lang="en-US" sz="1200" b="1">
              <a:latin typeface="Times New Roman" panose="02020603050405020304" charset="0"/>
              <a:cs typeface="Times New Roman" panose="02020603050405020304" charset="0"/>
            </a:endParaRPr>
          </a:p>
          <a:p>
            <a:pPr algn="just"/>
            <a:r>
              <a:rPr lang="en-US" sz="1200" b="1">
                <a:latin typeface="Times New Roman" panose="02020603050405020304" charset="0"/>
                <a:cs typeface="Times New Roman" panose="02020603050405020304" charset="0"/>
              </a:rPr>
              <a:t>scikit-learn:</a:t>
            </a:r>
            <a:r>
              <a:rPr lang="en-US" sz="1200">
                <a:latin typeface="Times New Roman" panose="02020603050405020304" charset="0"/>
                <a:cs typeface="Times New Roman" panose="02020603050405020304" charset="0"/>
              </a:rPr>
              <a:t> A versatile machine learning library in Python, offering tools for data preprocessing, model training, and evaluation.</a:t>
            </a:r>
            <a:endParaRPr lang="en-US" sz="1200">
              <a:latin typeface="Times New Roman" panose="02020603050405020304" charset="0"/>
              <a:cs typeface="Times New Roman" panose="02020603050405020304" charset="0"/>
            </a:endParaRPr>
          </a:p>
          <a:p>
            <a:pPr algn="just"/>
            <a:endParaRPr lang="en-US" sz="1200">
              <a:latin typeface="Times New Roman" panose="02020603050405020304" charset="0"/>
              <a:cs typeface="Times New Roman" panose="02020603050405020304" charset="0"/>
            </a:endParaRPr>
          </a:p>
          <a:p>
            <a:pPr algn="just"/>
            <a:r>
              <a:rPr lang="en-US" sz="1200" b="1">
                <a:latin typeface="Times New Roman" panose="02020603050405020304" charset="0"/>
                <a:cs typeface="Times New Roman" panose="02020603050405020304" charset="0"/>
              </a:rPr>
              <a:t>Data Processing and Analysis:</a:t>
            </a:r>
            <a:endParaRPr lang="en-US" sz="1200" b="1">
              <a:latin typeface="Times New Roman" panose="02020603050405020304" charset="0"/>
              <a:cs typeface="Times New Roman" panose="02020603050405020304" charset="0"/>
            </a:endParaRPr>
          </a:p>
          <a:p>
            <a:pPr algn="just"/>
            <a:r>
              <a:rPr lang="en-US" sz="1200" b="1">
                <a:latin typeface="Times New Roman" panose="02020603050405020304" charset="0"/>
                <a:cs typeface="Times New Roman" panose="02020603050405020304" charset="0"/>
              </a:rPr>
              <a:t>pandas: </a:t>
            </a:r>
            <a:r>
              <a:rPr lang="en-US" sz="1200">
                <a:latin typeface="Times New Roman" panose="02020603050405020304" charset="0"/>
                <a:cs typeface="Times New Roman" panose="02020603050405020304" charset="0"/>
              </a:rPr>
              <a:t>A powerful data manipulation and analysis library in Python.</a:t>
            </a:r>
            <a:endParaRPr lang="en-US" sz="1200">
              <a:latin typeface="Times New Roman" panose="02020603050405020304" charset="0"/>
              <a:cs typeface="Times New Roman" panose="02020603050405020304" charset="0"/>
            </a:endParaRPr>
          </a:p>
          <a:p>
            <a:pPr algn="just"/>
            <a:r>
              <a:rPr lang="en-US" sz="1200" b="1">
                <a:latin typeface="Times New Roman" panose="02020603050405020304" charset="0"/>
                <a:cs typeface="Times New Roman" panose="02020603050405020304" charset="0"/>
              </a:rPr>
              <a:t>NumPy: </a:t>
            </a:r>
            <a:r>
              <a:rPr lang="en-US" sz="1200">
                <a:latin typeface="Times New Roman" panose="02020603050405020304" charset="0"/>
                <a:cs typeface="Times New Roman" panose="02020603050405020304" charset="0"/>
              </a:rPr>
              <a:t>Essential for numerical operations in Python.</a:t>
            </a:r>
            <a:endParaRPr lang="en-US" sz="1200">
              <a:latin typeface="Times New Roman" panose="02020603050405020304" charset="0"/>
              <a:cs typeface="Times New Roman" panose="02020603050405020304" charset="0"/>
            </a:endParaRPr>
          </a:p>
          <a:p>
            <a:pPr algn="just"/>
            <a:endParaRPr lang="en-US" sz="1200" b="1">
              <a:latin typeface="Times New Roman" panose="02020603050405020304" charset="0"/>
              <a:cs typeface="Times New Roman" panose="02020603050405020304" charset="0"/>
            </a:endParaRPr>
          </a:p>
          <a:p>
            <a:pPr algn="just"/>
            <a:r>
              <a:rPr lang="en-US" sz="1200" b="1">
                <a:latin typeface="Times New Roman" panose="02020603050405020304" charset="0"/>
                <a:cs typeface="Times New Roman" panose="02020603050405020304" charset="0"/>
              </a:rPr>
              <a:t>Data Visualization:</a:t>
            </a:r>
            <a:endParaRPr lang="en-US" sz="1200" b="1">
              <a:latin typeface="Times New Roman" panose="02020603050405020304" charset="0"/>
              <a:cs typeface="Times New Roman" panose="02020603050405020304" charset="0"/>
            </a:endParaRPr>
          </a:p>
          <a:p>
            <a:pPr algn="just"/>
            <a:r>
              <a:rPr lang="en-US" sz="1200" b="1">
                <a:latin typeface="Times New Roman" panose="02020603050405020304" charset="0"/>
                <a:cs typeface="Times New Roman" panose="02020603050405020304" charset="0"/>
              </a:rPr>
              <a:t>Matplotlib and Seaborn:</a:t>
            </a:r>
            <a:r>
              <a:rPr lang="en-US" sz="1200">
                <a:latin typeface="Times New Roman" panose="02020603050405020304" charset="0"/>
                <a:cs typeface="Times New Roman" panose="02020603050405020304" charset="0"/>
              </a:rPr>
              <a:t> Popular Python libraries for creating visualizations and graphs.</a:t>
            </a:r>
            <a:endParaRPr lang="en-US" sz="1200">
              <a:latin typeface="Times New Roman" panose="02020603050405020304" charset="0"/>
              <a:cs typeface="Times New Roman" panose="02020603050405020304" charset="0"/>
            </a:endParaRPr>
          </a:p>
          <a:p>
            <a:pPr algn="just"/>
            <a:endParaRPr lang="en-US" sz="1200">
              <a:latin typeface="Times New Roman" panose="02020603050405020304" charset="0"/>
              <a:cs typeface="Times New Roman" panose="02020603050405020304" charset="0"/>
            </a:endParaRPr>
          </a:p>
          <a:p>
            <a:pPr algn="just"/>
            <a:r>
              <a:rPr lang="en-IN" altLang="en-US" sz="1200" b="1">
                <a:latin typeface="Times New Roman" panose="02020603050405020304" charset="0"/>
                <a:cs typeface="Times New Roman" panose="02020603050405020304" charset="0"/>
              </a:rPr>
              <a:t>GUI:</a:t>
            </a:r>
            <a:endParaRPr lang="en-IN" altLang="en-US" sz="1200" b="1">
              <a:latin typeface="Times New Roman" panose="02020603050405020304" charset="0"/>
              <a:cs typeface="Times New Roman" panose="02020603050405020304" charset="0"/>
            </a:endParaRPr>
          </a:p>
          <a:p>
            <a:pPr algn="just"/>
            <a:r>
              <a:rPr lang="en-IN" altLang="en-US" sz="1200" b="1">
                <a:latin typeface="Times New Roman" panose="02020603050405020304" charset="0"/>
                <a:cs typeface="Times New Roman" panose="02020603050405020304" charset="0"/>
              </a:rPr>
              <a:t>Tkinter: S</a:t>
            </a:r>
            <a:r>
              <a:rPr lang="en-US" sz="1200">
                <a:latin typeface="Times New Roman" panose="02020603050405020304" charset="0"/>
                <a:cs typeface="Times New Roman" panose="02020603050405020304" charset="0"/>
              </a:rPr>
              <a:t>tandard GUI (Graphical User Interface) library in Python. It provides tools for creating windows, buttons, labels, and other GUI components.</a:t>
            </a:r>
            <a:endParaRPr lang="en-US" sz="1200">
              <a:latin typeface="Times New Roman" panose="02020603050405020304" charset="0"/>
              <a:cs typeface="Times New Roman" panose="02020603050405020304" charset="0"/>
            </a:endParaRPr>
          </a:p>
          <a:p>
            <a:pPr algn="just"/>
            <a:endParaRPr lang="en-US" sz="12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5961</Words>
  <Application>WPS Presentation</Application>
  <PresentationFormat>On-screen Show (16:9)</PresentationFormat>
  <Paragraphs>121</Paragraphs>
  <Slides>21</Slides>
  <Notes>10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SimSun</vt:lpstr>
      <vt:lpstr>Wingdings</vt:lpstr>
      <vt:lpstr>Arial</vt:lpstr>
      <vt:lpstr>Calibri</vt:lpstr>
      <vt:lpstr>Arial MT</vt:lpstr>
      <vt:lpstr>Times New Roman</vt:lpstr>
      <vt:lpstr>Times New Roman</vt:lpstr>
      <vt:lpstr>Microsoft YaHei</vt:lpstr>
      <vt:lpstr>Arial Unicode MS</vt:lpstr>
      <vt:lpstr>Simple Light</vt:lpstr>
      <vt:lpstr>PowerPoint 演示文稿</vt:lpstr>
      <vt:lpstr>PowerPoint 演示文稿</vt:lpstr>
      <vt:lpstr>PowerPoint 演示文稿</vt:lpstr>
      <vt:lpstr>Abstract</vt:lpstr>
      <vt:lpstr>Problem Statement</vt:lpstr>
      <vt:lpstr>Project Overview</vt:lpstr>
      <vt:lpstr>Proposed Solution</vt:lpstr>
      <vt:lpstr>PowerPoint 演示文稿</vt:lpstr>
      <vt:lpstr>Technology Used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Lenovo</cp:lastModifiedBy>
  <cp:revision>12</cp:revision>
  <dcterms:created xsi:type="dcterms:W3CDTF">2024-01-17T07:56:00Z</dcterms:created>
  <dcterms:modified xsi:type="dcterms:W3CDTF">2024-01-29T15:04:03Z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F048A3D2FB4449EEB2827071AF78454F_13</vt:lpwstr>
  </property>
  <property fmtid="{D5CDD505-2E9C-101B-9397-08002B2CF9AE}" pid="4" name="KSOProductBuildVer">
    <vt:lpwstr>1033-12.2.0.13431</vt:lpwstr>
  </property>
</Properties>
</file>