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 id="268" r:id="rId14"/>
    <p:sldId id="269" r:id="rId1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70A13A-4956-0FA8-11E3-4E7AEC4EA31F}" v="2433" dt="2024-05-06T18:12:11.4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E49DDA-6AB9-4A08-8B6C-6E245969055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41DF478-8308-4FC5-9DC6-03533D13613F}">
      <dgm:prSet/>
      <dgm:spPr/>
      <dgm:t>
        <a:bodyPr/>
        <a:lstStyle/>
        <a:p>
          <a:r>
            <a:rPr lang="en-GB"/>
            <a:t>Problem Statement</a:t>
          </a:r>
          <a:endParaRPr lang="en-US"/>
        </a:p>
      </dgm:t>
    </dgm:pt>
    <dgm:pt modelId="{2660BCD6-2347-4D0A-8557-012701140247}" type="parTrans" cxnId="{A0EC57F3-CF53-4A79-A796-826F339F3E48}">
      <dgm:prSet/>
      <dgm:spPr/>
      <dgm:t>
        <a:bodyPr/>
        <a:lstStyle/>
        <a:p>
          <a:endParaRPr lang="en-US"/>
        </a:p>
      </dgm:t>
    </dgm:pt>
    <dgm:pt modelId="{6465377F-89A2-4C46-903E-44F3A74DD58A}" type="sibTrans" cxnId="{A0EC57F3-CF53-4A79-A796-826F339F3E48}">
      <dgm:prSet/>
      <dgm:spPr/>
      <dgm:t>
        <a:bodyPr/>
        <a:lstStyle/>
        <a:p>
          <a:endParaRPr lang="en-US"/>
        </a:p>
      </dgm:t>
    </dgm:pt>
    <dgm:pt modelId="{EA165399-B15A-4C03-ACFC-7FE1850853D5}">
      <dgm:prSet/>
      <dgm:spPr/>
      <dgm:t>
        <a:bodyPr/>
        <a:lstStyle/>
        <a:p>
          <a:r>
            <a:rPr lang="en-GB"/>
            <a:t>End Objective</a:t>
          </a:r>
          <a:endParaRPr lang="en-US"/>
        </a:p>
      </dgm:t>
    </dgm:pt>
    <dgm:pt modelId="{5F9734F7-DD16-4EF7-9113-8399618FB3E8}" type="parTrans" cxnId="{5E880B80-468D-46FC-BACE-89455B9282E8}">
      <dgm:prSet/>
      <dgm:spPr/>
      <dgm:t>
        <a:bodyPr/>
        <a:lstStyle/>
        <a:p>
          <a:endParaRPr lang="en-US"/>
        </a:p>
      </dgm:t>
    </dgm:pt>
    <dgm:pt modelId="{590C1B06-31C6-4D0C-A553-51C3476E16ED}" type="sibTrans" cxnId="{5E880B80-468D-46FC-BACE-89455B9282E8}">
      <dgm:prSet/>
      <dgm:spPr/>
      <dgm:t>
        <a:bodyPr/>
        <a:lstStyle/>
        <a:p>
          <a:endParaRPr lang="en-US"/>
        </a:p>
      </dgm:t>
    </dgm:pt>
    <dgm:pt modelId="{13E41D30-347A-40AE-8C56-9078DAB06117}">
      <dgm:prSet/>
      <dgm:spPr/>
      <dgm:t>
        <a:bodyPr/>
        <a:lstStyle/>
        <a:p>
          <a:r>
            <a:rPr lang="en-GB"/>
            <a:t>Insights</a:t>
          </a:r>
          <a:endParaRPr lang="en-US"/>
        </a:p>
      </dgm:t>
    </dgm:pt>
    <dgm:pt modelId="{7BD6A619-0D71-4712-AC21-9978222E0F5E}" type="parTrans" cxnId="{2C42003F-EE39-4C9C-8EB2-D7E3BC4E6C89}">
      <dgm:prSet/>
      <dgm:spPr/>
      <dgm:t>
        <a:bodyPr/>
        <a:lstStyle/>
        <a:p>
          <a:endParaRPr lang="en-US"/>
        </a:p>
      </dgm:t>
    </dgm:pt>
    <dgm:pt modelId="{A6AA42DB-8842-4CE5-A90C-B9706B657A62}" type="sibTrans" cxnId="{2C42003F-EE39-4C9C-8EB2-D7E3BC4E6C89}">
      <dgm:prSet/>
      <dgm:spPr/>
      <dgm:t>
        <a:bodyPr/>
        <a:lstStyle/>
        <a:p>
          <a:endParaRPr lang="en-US"/>
        </a:p>
      </dgm:t>
    </dgm:pt>
    <dgm:pt modelId="{6F6B8853-4602-40DE-95F7-14E5528796AF}">
      <dgm:prSet/>
      <dgm:spPr/>
      <dgm:t>
        <a:bodyPr/>
        <a:lstStyle/>
        <a:p>
          <a:r>
            <a:rPr lang="en-GB"/>
            <a:t>Recommendations</a:t>
          </a:r>
          <a:endParaRPr lang="en-US"/>
        </a:p>
      </dgm:t>
    </dgm:pt>
    <dgm:pt modelId="{CA2030FB-EB90-416E-888E-36CA96516938}" type="parTrans" cxnId="{38A4C9BC-C2B0-4382-81DB-16E2A7F18A08}">
      <dgm:prSet/>
      <dgm:spPr/>
      <dgm:t>
        <a:bodyPr/>
        <a:lstStyle/>
        <a:p>
          <a:endParaRPr lang="en-US"/>
        </a:p>
      </dgm:t>
    </dgm:pt>
    <dgm:pt modelId="{19FB3412-B9C2-437D-A984-A3E1F9E1CB00}" type="sibTrans" cxnId="{38A4C9BC-C2B0-4382-81DB-16E2A7F18A08}">
      <dgm:prSet/>
      <dgm:spPr/>
      <dgm:t>
        <a:bodyPr/>
        <a:lstStyle/>
        <a:p>
          <a:endParaRPr lang="en-US"/>
        </a:p>
      </dgm:t>
    </dgm:pt>
    <dgm:pt modelId="{4FA10D66-5B4F-4E7D-A88C-09005D17E0FC}">
      <dgm:prSet/>
      <dgm:spPr/>
      <dgm:t>
        <a:bodyPr/>
        <a:lstStyle/>
        <a:p>
          <a:r>
            <a:rPr lang="en-GB"/>
            <a:t>Methodology</a:t>
          </a:r>
          <a:endParaRPr lang="en-US"/>
        </a:p>
      </dgm:t>
    </dgm:pt>
    <dgm:pt modelId="{BF71E365-9627-4D81-96DA-E88D843CACF7}" type="parTrans" cxnId="{891E4543-3EF1-4244-A45A-C79B2ECD8024}">
      <dgm:prSet/>
      <dgm:spPr/>
      <dgm:t>
        <a:bodyPr/>
        <a:lstStyle/>
        <a:p>
          <a:endParaRPr lang="en-US"/>
        </a:p>
      </dgm:t>
    </dgm:pt>
    <dgm:pt modelId="{E4BB5FE5-DB29-4E2B-97E1-C2AC24A94430}" type="sibTrans" cxnId="{891E4543-3EF1-4244-A45A-C79B2ECD8024}">
      <dgm:prSet/>
      <dgm:spPr/>
      <dgm:t>
        <a:bodyPr/>
        <a:lstStyle/>
        <a:p>
          <a:endParaRPr lang="en-US"/>
        </a:p>
      </dgm:t>
    </dgm:pt>
    <dgm:pt modelId="{ACAEA952-1EA7-4523-9B23-13D1B5752739}" type="pres">
      <dgm:prSet presAssocID="{E9E49DDA-6AB9-4A08-8B6C-6E2459690551}" presName="root" presStyleCnt="0">
        <dgm:presLayoutVars>
          <dgm:dir/>
          <dgm:resizeHandles val="exact"/>
        </dgm:presLayoutVars>
      </dgm:prSet>
      <dgm:spPr/>
    </dgm:pt>
    <dgm:pt modelId="{AF4C4120-B88B-4ED0-92CA-1B6385677862}" type="pres">
      <dgm:prSet presAssocID="{C41DF478-8308-4FC5-9DC6-03533D13613F}" presName="compNode" presStyleCnt="0"/>
      <dgm:spPr/>
    </dgm:pt>
    <dgm:pt modelId="{9F77B91D-E0F1-489D-BF9B-4A8719ECCFF6}" type="pres">
      <dgm:prSet presAssocID="{C41DF478-8308-4FC5-9DC6-03533D13613F}" presName="bgRect" presStyleLbl="bgShp" presStyleIdx="0" presStyleCnt="5"/>
      <dgm:spPr/>
    </dgm:pt>
    <dgm:pt modelId="{D4CC15D1-03CA-4A32-94FE-7A05B39B9BD0}" type="pres">
      <dgm:prSet presAssocID="{C41DF478-8308-4FC5-9DC6-03533D13613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84CCA17B-9EF0-402E-9E53-8273D71A0D13}" type="pres">
      <dgm:prSet presAssocID="{C41DF478-8308-4FC5-9DC6-03533D13613F}" presName="spaceRect" presStyleCnt="0"/>
      <dgm:spPr/>
    </dgm:pt>
    <dgm:pt modelId="{62D288A6-59CD-40C1-9319-B45E000DAED4}" type="pres">
      <dgm:prSet presAssocID="{C41DF478-8308-4FC5-9DC6-03533D13613F}" presName="parTx" presStyleLbl="revTx" presStyleIdx="0" presStyleCnt="5">
        <dgm:presLayoutVars>
          <dgm:chMax val="0"/>
          <dgm:chPref val="0"/>
        </dgm:presLayoutVars>
      </dgm:prSet>
      <dgm:spPr/>
    </dgm:pt>
    <dgm:pt modelId="{A7A2E841-1557-48C3-81B1-A026CAA28A3B}" type="pres">
      <dgm:prSet presAssocID="{6465377F-89A2-4C46-903E-44F3A74DD58A}" presName="sibTrans" presStyleCnt="0"/>
      <dgm:spPr/>
    </dgm:pt>
    <dgm:pt modelId="{CA0398AF-F212-4D15-9ADD-25263B3130DE}" type="pres">
      <dgm:prSet presAssocID="{EA165399-B15A-4C03-ACFC-7FE1850853D5}" presName="compNode" presStyleCnt="0"/>
      <dgm:spPr/>
    </dgm:pt>
    <dgm:pt modelId="{1D9FBBFC-9C80-4305-8F4E-B44ED7A83A16}" type="pres">
      <dgm:prSet presAssocID="{EA165399-B15A-4C03-ACFC-7FE1850853D5}" presName="bgRect" presStyleLbl="bgShp" presStyleIdx="1" presStyleCnt="5"/>
      <dgm:spPr/>
    </dgm:pt>
    <dgm:pt modelId="{91E152D2-DAB1-46A7-B00F-D28DEBABC18B}" type="pres">
      <dgm:prSet presAssocID="{EA165399-B15A-4C03-ACFC-7FE1850853D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03C66FB0-2A44-4104-97B3-28E7505CBC7C}" type="pres">
      <dgm:prSet presAssocID="{EA165399-B15A-4C03-ACFC-7FE1850853D5}" presName="spaceRect" presStyleCnt="0"/>
      <dgm:spPr/>
    </dgm:pt>
    <dgm:pt modelId="{0C0E2186-907F-4E2E-BD79-A4945CBCBEEE}" type="pres">
      <dgm:prSet presAssocID="{EA165399-B15A-4C03-ACFC-7FE1850853D5}" presName="parTx" presStyleLbl="revTx" presStyleIdx="1" presStyleCnt="5">
        <dgm:presLayoutVars>
          <dgm:chMax val="0"/>
          <dgm:chPref val="0"/>
        </dgm:presLayoutVars>
      </dgm:prSet>
      <dgm:spPr/>
    </dgm:pt>
    <dgm:pt modelId="{43C7C1A3-A91A-4EF2-9D30-2EC4282EC0D1}" type="pres">
      <dgm:prSet presAssocID="{590C1B06-31C6-4D0C-A553-51C3476E16ED}" presName="sibTrans" presStyleCnt="0"/>
      <dgm:spPr/>
    </dgm:pt>
    <dgm:pt modelId="{13B805EB-8940-4BFE-A115-02F54A181E04}" type="pres">
      <dgm:prSet presAssocID="{13E41D30-347A-40AE-8C56-9078DAB06117}" presName="compNode" presStyleCnt="0"/>
      <dgm:spPr/>
    </dgm:pt>
    <dgm:pt modelId="{3E4DEEA0-F72C-4818-BE5C-A1A66576F28F}" type="pres">
      <dgm:prSet presAssocID="{13E41D30-347A-40AE-8C56-9078DAB06117}" presName="bgRect" presStyleLbl="bgShp" presStyleIdx="2" presStyleCnt="5"/>
      <dgm:spPr/>
    </dgm:pt>
    <dgm:pt modelId="{AC194198-A90C-4A83-A4ED-5549AE702312}" type="pres">
      <dgm:prSet presAssocID="{13E41D30-347A-40AE-8C56-9078DAB0611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1097CA27-1C06-4710-B1DD-951EA0830360}" type="pres">
      <dgm:prSet presAssocID="{13E41D30-347A-40AE-8C56-9078DAB06117}" presName="spaceRect" presStyleCnt="0"/>
      <dgm:spPr/>
    </dgm:pt>
    <dgm:pt modelId="{9B38D1A1-64F5-4B7E-A287-660826606E86}" type="pres">
      <dgm:prSet presAssocID="{13E41D30-347A-40AE-8C56-9078DAB06117}" presName="parTx" presStyleLbl="revTx" presStyleIdx="2" presStyleCnt="5">
        <dgm:presLayoutVars>
          <dgm:chMax val="0"/>
          <dgm:chPref val="0"/>
        </dgm:presLayoutVars>
      </dgm:prSet>
      <dgm:spPr/>
    </dgm:pt>
    <dgm:pt modelId="{9F5E7407-6CF4-4BD6-8C62-460847CB68CD}" type="pres">
      <dgm:prSet presAssocID="{A6AA42DB-8842-4CE5-A90C-B9706B657A62}" presName="sibTrans" presStyleCnt="0"/>
      <dgm:spPr/>
    </dgm:pt>
    <dgm:pt modelId="{DD58CD14-4035-4F50-9567-6B0F09451899}" type="pres">
      <dgm:prSet presAssocID="{6F6B8853-4602-40DE-95F7-14E5528796AF}" presName="compNode" presStyleCnt="0"/>
      <dgm:spPr/>
    </dgm:pt>
    <dgm:pt modelId="{973EAB75-7993-4A0A-98C6-F69DD091EA7F}" type="pres">
      <dgm:prSet presAssocID="{6F6B8853-4602-40DE-95F7-14E5528796AF}" presName="bgRect" presStyleLbl="bgShp" presStyleIdx="3" presStyleCnt="5"/>
      <dgm:spPr/>
    </dgm:pt>
    <dgm:pt modelId="{6485C614-65EE-4707-B5F3-D2BEBCB7D7F9}" type="pres">
      <dgm:prSet presAssocID="{6F6B8853-4602-40DE-95F7-14E5528796A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2BC005E8-0993-4C36-B267-522655AD891A}" type="pres">
      <dgm:prSet presAssocID="{6F6B8853-4602-40DE-95F7-14E5528796AF}" presName="spaceRect" presStyleCnt="0"/>
      <dgm:spPr/>
    </dgm:pt>
    <dgm:pt modelId="{99C5D761-7EA2-4B1B-ABB4-03F13D2994FD}" type="pres">
      <dgm:prSet presAssocID="{6F6B8853-4602-40DE-95F7-14E5528796AF}" presName="parTx" presStyleLbl="revTx" presStyleIdx="3" presStyleCnt="5">
        <dgm:presLayoutVars>
          <dgm:chMax val="0"/>
          <dgm:chPref val="0"/>
        </dgm:presLayoutVars>
      </dgm:prSet>
      <dgm:spPr/>
    </dgm:pt>
    <dgm:pt modelId="{48EEE93E-3E8D-451D-B2B9-E176715BCF36}" type="pres">
      <dgm:prSet presAssocID="{19FB3412-B9C2-437D-A984-A3E1F9E1CB00}" presName="sibTrans" presStyleCnt="0"/>
      <dgm:spPr/>
    </dgm:pt>
    <dgm:pt modelId="{2A3A53B3-F7EA-4573-A79D-07B89EB5E346}" type="pres">
      <dgm:prSet presAssocID="{4FA10D66-5B4F-4E7D-A88C-09005D17E0FC}" presName="compNode" presStyleCnt="0"/>
      <dgm:spPr/>
    </dgm:pt>
    <dgm:pt modelId="{58B56718-56AB-4BE4-B2A5-D38953294EB0}" type="pres">
      <dgm:prSet presAssocID="{4FA10D66-5B4F-4E7D-A88C-09005D17E0FC}" presName="bgRect" presStyleLbl="bgShp" presStyleIdx="4" presStyleCnt="5"/>
      <dgm:spPr/>
    </dgm:pt>
    <dgm:pt modelId="{2F9B4E56-4055-4C2C-B948-26FF6972F245}" type="pres">
      <dgm:prSet presAssocID="{4FA10D66-5B4F-4E7D-A88C-09005D17E0F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EE01F6D1-F1A8-41B3-BE0A-4FC12FA03607}" type="pres">
      <dgm:prSet presAssocID="{4FA10D66-5B4F-4E7D-A88C-09005D17E0FC}" presName="spaceRect" presStyleCnt="0"/>
      <dgm:spPr/>
    </dgm:pt>
    <dgm:pt modelId="{3D2CAED9-E7F9-44B9-B0BB-65577D83E80B}" type="pres">
      <dgm:prSet presAssocID="{4FA10D66-5B4F-4E7D-A88C-09005D17E0FC}" presName="parTx" presStyleLbl="revTx" presStyleIdx="4" presStyleCnt="5">
        <dgm:presLayoutVars>
          <dgm:chMax val="0"/>
          <dgm:chPref val="0"/>
        </dgm:presLayoutVars>
      </dgm:prSet>
      <dgm:spPr/>
    </dgm:pt>
  </dgm:ptLst>
  <dgm:cxnLst>
    <dgm:cxn modelId="{5306631E-2312-42FF-832E-E641B353A5EE}" type="presOf" srcId="{6F6B8853-4602-40DE-95F7-14E5528796AF}" destId="{99C5D761-7EA2-4B1B-ABB4-03F13D2994FD}" srcOrd="0" destOrd="0" presId="urn:microsoft.com/office/officeart/2018/2/layout/IconVerticalSolidList"/>
    <dgm:cxn modelId="{2C42003F-EE39-4C9C-8EB2-D7E3BC4E6C89}" srcId="{E9E49DDA-6AB9-4A08-8B6C-6E2459690551}" destId="{13E41D30-347A-40AE-8C56-9078DAB06117}" srcOrd="2" destOrd="0" parTransId="{7BD6A619-0D71-4712-AC21-9978222E0F5E}" sibTransId="{A6AA42DB-8842-4CE5-A90C-B9706B657A62}"/>
    <dgm:cxn modelId="{891E4543-3EF1-4244-A45A-C79B2ECD8024}" srcId="{E9E49DDA-6AB9-4A08-8B6C-6E2459690551}" destId="{4FA10D66-5B4F-4E7D-A88C-09005D17E0FC}" srcOrd="4" destOrd="0" parTransId="{BF71E365-9627-4D81-96DA-E88D843CACF7}" sibTransId="{E4BB5FE5-DB29-4E2B-97E1-C2AC24A94430}"/>
    <dgm:cxn modelId="{2F716867-1DE6-45E0-B0D4-69C64B07C95B}" type="presOf" srcId="{E9E49DDA-6AB9-4A08-8B6C-6E2459690551}" destId="{ACAEA952-1EA7-4523-9B23-13D1B5752739}" srcOrd="0" destOrd="0" presId="urn:microsoft.com/office/officeart/2018/2/layout/IconVerticalSolidList"/>
    <dgm:cxn modelId="{5E880B80-468D-46FC-BACE-89455B9282E8}" srcId="{E9E49DDA-6AB9-4A08-8B6C-6E2459690551}" destId="{EA165399-B15A-4C03-ACFC-7FE1850853D5}" srcOrd="1" destOrd="0" parTransId="{5F9734F7-DD16-4EF7-9113-8399618FB3E8}" sibTransId="{590C1B06-31C6-4D0C-A553-51C3476E16ED}"/>
    <dgm:cxn modelId="{A27A4998-B980-49F1-A676-58BC5494D7EC}" type="presOf" srcId="{13E41D30-347A-40AE-8C56-9078DAB06117}" destId="{9B38D1A1-64F5-4B7E-A287-660826606E86}" srcOrd="0" destOrd="0" presId="urn:microsoft.com/office/officeart/2018/2/layout/IconVerticalSolidList"/>
    <dgm:cxn modelId="{DBAE7FA9-CC57-4D62-82CB-F1DA39CF857D}" type="presOf" srcId="{EA165399-B15A-4C03-ACFC-7FE1850853D5}" destId="{0C0E2186-907F-4E2E-BD79-A4945CBCBEEE}" srcOrd="0" destOrd="0" presId="urn:microsoft.com/office/officeart/2018/2/layout/IconVerticalSolidList"/>
    <dgm:cxn modelId="{409316AE-85E3-4E3A-809B-747B7AC4CD0B}" type="presOf" srcId="{C41DF478-8308-4FC5-9DC6-03533D13613F}" destId="{62D288A6-59CD-40C1-9319-B45E000DAED4}" srcOrd="0" destOrd="0" presId="urn:microsoft.com/office/officeart/2018/2/layout/IconVerticalSolidList"/>
    <dgm:cxn modelId="{38A4C9BC-C2B0-4382-81DB-16E2A7F18A08}" srcId="{E9E49DDA-6AB9-4A08-8B6C-6E2459690551}" destId="{6F6B8853-4602-40DE-95F7-14E5528796AF}" srcOrd="3" destOrd="0" parTransId="{CA2030FB-EB90-416E-888E-36CA96516938}" sibTransId="{19FB3412-B9C2-437D-A984-A3E1F9E1CB00}"/>
    <dgm:cxn modelId="{A0EC57F3-CF53-4A79-A796-826F339F3E48}" srcId="{E9E49DDA-6AB9-4A08-8B6C-6E2459690551}" destId="{C41DF478-8308-4FC5-9DC6-03533D13613F}" srcOrd="0" destOrd="0" parTransId="{2660BCD6-2347-4D0A-8557-012701140247}" sibTransId="{6465377F-89A2-4C46-903E-44F3A74DD58A}"/>
    <dgm:cxn modelId="{82DAE7F3-DEA1-4610-9820-8B43B7FD0719}" type="presOf" srcId="{4FA10D66-5B4F-4E7D-A88C-09005D17E0FC}" destId="{3D2CAED9-E7F9-44B9-B0BB-65577D83E80B}" srcOrd="0" destOrd="0" presId="urn:microsoft.com/office/officeart/2018/2/layout/IconVerticalSolidList"/>
    <dgm:cxn modelId="{65133832-CDD6-4267-AC3B-8E8D508368B9}" type="presParOf" srcId="{ACAEA952-1EA7-4523-9B23-13D1B5752739}" destId="{AF4C4120-B88B-4ED0-92CA-1B6385677862}" srcOrd="0" destOrd="0" presId="urn:microsoft.com/office/officeart/2018/2/layout/IconVerticalSolidList"/>
    <dgm:cxn modelId="{4576033A-7E53-40BC-AFF2-DEC2911D7B65}" type="presParOf" srcId="{AF4C4120-B88B-4ED0-92CA-1B6385677862}" destId="{9F77B91D-E0F1-489D-BF9B-4A8719ECCFF6}" srcOrd="0" destOrd="0" presId="urn:microsoft.com/office/officeart/2018/2/layout/IconVerticalSolidList"/>
    <dgm:cxn modelId="{223CE44A-8219-4571-9601-65BFB8B30E4A}" type="presParOf" srcId="{AF4C4120-B88B-4ED0-92CA-1B6385677862}" destId="{D4CC15D1-03CA-4A32-94FE-7A05B39B9BD0}" srcOrd="1" destOrd="0" presId="urn:microsoft.com/office/officeart/2018/2/layout/IconVerticalSolidList"/>
    <dgm:cxn modelId="{E7D852F5-EA60-49B0-92A4-2B93E063D7EE}" type="presParOf" srcId="{AF4C4120-B88B-4ED0-92CA-1B6385677862}" destId="{84CCA17B-9EF0-402E-9E53-8273D71A0D13}" srcOrd="2" destOrd="0" presId="urn:microsoft.com/office/officeart/2018/2/layout/IconVerticalSolidList"/>
    <dgm:cxn modelId="{4EB7CED5-8326-404E-A7DC-B0FC4DD94A30}" type="presParOf" srcId="{AF4C4120-B88B-4ED0-92CA-1B6385677862}" destId="{62D288A6-59CD-40C1-9319-B45E000DAED4}" srcOrd="3" destOrd="0" presId="urn:microsoft.com/office/officeart/2018/2/layout/IconVerticalSolidList"/>
    <dgm:cxn modelId="{01FB9882-C05C-4278-A6C0-A5E1541FBC53}" type="presParOf" srcId="{ACAEA952-1EA7-4523-9B23-13D1B5752739}" destId="{A7A2E841-1557-48C3-81B1-A026CAA28A3B}" srcOrd="1" destOrd="0" presId="urn:microsoft.com/office/officeart/2018/2/layout/IconVerticalSolidList"/>
    <dgm:cxn modelId="{E7E54204-E5B7-4406-B8BC-3CB7BCB25CF2}" type="presParOf" srcId="{ACAEA952-1EA7-4523-9B23-13D1B5752739}" destId="{CA0398AF-F212-4D15-9ADD-25263B3130DE}" srcOrd="2" destOrd="0" presId="urn:microsoft.com/office/officeart/2018/2/layout/IconVerticalSolidList"/>
    <dgm:cxn modelId="{C5DB8BAF-6B6D-4FAB-8CDC-9141CA83B0D5}" type="presParOf" srcId="{CA0398AF-F212-4D15-9ADD-25263B3130DE}" destId="{1D9FBBFC-9C80-4305-8F4E-B44ED7A83A16}" srcOrd="0" destOrd="0" presId="urn:microsoft.com/office/officeart/2018/2/layout/IconVerticalSolidList"/>
    <dgm:cxn modelId="{D6107A3C-4A89-4E6F-B2F3-5AA6757E08F5}" type="presParOf" srcId="{CA0398AF-F212-4D15-9ADD-25263B3130DE}" destId="{91E152D2-DAB1-46A7-B00F-D28DEBABC18B}" srcOrd="1" destOrd="0" presId="urn:microsoft.com/office/officeart/2018/2/layout/IconVerticalSolidList"/>
    <dgm:cxn modelId="{D69A6534-F531-4A3F-8F09-038E0C96B2CB}" type="presParOf" srcId="{CA0398AF-F212-4D15-9ADD-25263B3130DE}" destId="{03C66FB0-2A44-4104-97B3-28E7505CBC7C}" srcOrd="2" destOrd="0" presId="urn:microsoft.com/office/officeart/2018/2/layout/IconVerticalSolidList"/>
    <dgm:cxn modelId="{0510FE9D-8443-4362-9AAC-D6FE615E92EA}" type="presParOf" srcId="{CA0398AF-F212-4D15-9ADD-25263B3130DE}" destId="{0C0E2186-907F-4E2E-BD79-A4945CBCBEEE}" srcOrd="3" destOrd="0" presId="urn:microsoft.com/office/officeart/2018/2/layout/IconVerticalSolidList"/>
    <dgm:cxn modelId="{CBED9002-E325-45D3-AA3F-422342676667}" type="presParOf" srcId="{ACAEA952-1EA7-4523-9B23-13D1B5752739}" destId="{43C7C1A3-A91A-4EF2-9D30-2EC4282EC0D1}" srcOrd="3" destOrd="0" presId="urn:microsoft.com/office/officeart/2018/2/layout/IconVerticalSolidList"/>
    <dgm:cxn modelId="{C93AF6F9-0415-4FCC-B6D4-1736CED40FFA}" type="presParOf" srcId="{ACAEA952-1EA7-4523-9B23-13D1B5752739}" destId="{13B805EB-8940-4BFE-A115-02F54A181E04}" srcOrd="4" destOrd="0" presId="urn:microsoft.com/office/officeart/2018/2/layout/IconVerticalSolidList"/>
    <dgm:cxn modelId="{CC289E2E-0964-485B-9084-5DB2BF4D0FB4}" type="presParOf" srcId="{13B805EB-8940-4BFE-A115-02F54A181E04}" destId="{3E4DEEA0-F72C-4818-BE5C-A1A66576F28F}" srcOrd="0" destOrd="0" presId="urn:microsoft.com/office/officeart/2018/2/layout/IconVerticalSolidList"/>
    <dgm:cxn modelId="{11CE0714-0F25-4C32-BCED-3FF1F53BDF61}" type="presParOf" srcId="{13B805EB-8940-4BFE-A115-02F54A181E04}" destId="{AC194198-A90C-4A83-A4ED-5549AE702312}" srcOrd="1" destOrd="0" presId="urn:microsoft.com/office/officeart/2018/2/layout/IconVerticalSolidList"/>
    <dgm:cxn modelId="{5C91ED1D-F880-4377-AAD8-F0ECD8FFCCE6}" type="presParOf" srcId="{13B805EB-8940-4BFE-A115-02F54A181E04}" destId="{1097CA27-1C06-4710-B1DD-951EA0830360}" srcOrd="2" destOrd="0" presId="urn:microsoft.com/office/officeart/2018/2/layout/IconVerticalSolidList"/>
    <dgm:cxn modelId="{A37EBEC7-9204-4916-8CAD-0A4094E476B0}" type="presParOf" srcId="{13B805EB-8940-4BFE-A115-02F54A181E04}" destId="{9B38D1A1-64F5-4B7E-A287-660826606E86}" srcOrd="3" destOrd="0" presId="urn:microsoft.com/office/officeart/2018/2/layout/IconVerticalSolidList"/>
    <dgm:cxn modelId="{3E7B87D6-7DFA-494A-B1B9-70F91AD4318C}" type="presParOf" srcId="{ACAEA952-1EA7-4523-9B23-13D1B5752739}" destId="{9F5E7407-6CF4-4BD6-8C62-460847CB68CD}" srcOrd="5" destOrd="0" presId="urn:microsoft.com/office/officeart/2018/2/layout/IconVerticalSolidList"/>
    <dgm:cxn modelId="{E796CF55-0EE9-4ED8-8946-156CD3748EB9}" type="presParOf" srcId="{ACAEA952-1EA7-4523-9B23-13D1B5752739}" destId="{DD58CD14-4035-4F50-9567-6B0F09451899}" srcOrd="6" destOrd="0" presId="urn:microsoft.com/office/officeart/2018/2/layout/IconVerticalSolidList"/>
    <dgm:cxn modelId="{4D3518D0-D6E9-4ADB-B1AE-1775CE5E8A3D}" type="presParOf" srcId="{DD58CD14-4035-4F50-9567-6B0F09451899}" destId="{973EAB75-7993-4A0A-98C6-F69DD091EA7F}" srcOrd="0" destOrd="0" presId="urn:microsoft.com/office/officeart/2018/2/layout/IconVerticalSolidList"/>
    <dgm:cxn modelId="{844A2EDC-F7F8-4D47-8DA2-0C3105EC5001}" type="presParOf" srcId="{DD58CD14-4035-4F50-9567-6B0F09451899}" destId="{6485C614-65EE-4707-B5F3-D2BEBCB7D7F9}" srcOrd="1" destOrd="0" presId="urn:microsoft.com/office/officeart/2018/2/layout/IconVerticalSolidList"/>
    <dgm:cxn modelId="{FA67793C-5B87-441C-8DEE-86B46303B9C3}" type="presParOf" srcId="{DD58CD14-4035-4F50-9567-6B0F09451899}" destId="{2BC005E8-0993-4C36-B267-522655AD891A}" srcOrd="2" destOrd="0" presId="urn:microsoft.com/office/officeart/2018/2/layout/IconVerticalSolidList"/>
    <dgm:cxn modelId="{D1D58553-C228-455B-B6E4-5C2CD89CC9D8}" type="presParOf" srcId="{DD58CD14-4035-4F50-9567-6B0F09451899}" destId="{99C5D761-7EA2-4B1B-ABB4-03F13D2994FD}" srcOrd="3" destOrd="0" presId="urn:microsoft.com/office/officeart/2018/2/layout/IconVerticalSolidList"/>
    <dgm:cxn modelId="{7E2457BA-E1E8-4500-859A-FD218F77B562}" type="presParOf" srcId="{ACAEA952-1EA7-4523-9B23-13D1B5752739}" destId="{48EEE93E-3E8D-451D-B2B9-E176715BCF36}" srcOrd="7" destOrd="0" presId="urn:microsoft.com/office/officeart/2018/2/layout/IconVerticalSolidList"/>
    <dgm:cxn modelId="{96A79DBB-2E2D-4278-ADB4-B5AD484A540A}" type="presParOf" srcId="{ACAEA952-1EA7-4523-9B23-13D1B5752739}" destId="{2A3A53B3-F7EA-4573-A79D-07B89EB5E346}" srcOrd="8" destOrd="0" presId="urn:microsoft.com/office/officeart/2018/2/layout/IconVerticalSolidList"/>
    <dgm:cxn modelId="{227AE72D-D7FA-40E1-9775-E63ADBA371F5}" type="presParOf" srcId="{2A3A53B3-F7EA-4573-A79D-07B89EB5E346}" destId="{58B56718-56AB-4BE4-B2A5-D38953294EB0}" srcOrd="0" destOrd="0" presId="urn:microsoft.com/office/officeart/2018/2/layout/IconVerticalSolidList"/>
    <dgm:cxn modelId="{7965B54E-81F6-48AA-A541-485776550D55}" type="presParOf" srcId="{2A3A53B3-F7EA-4573-A79D-07B89EB5E346}" destId="{2F9B4E56-4055-4C2C-B948-26FF6972F245}" srcOrd="1" destOrd="0" presId="urn:microsoft.com/office/officeart/2018/2/layout/IconVerticalSolidList"/>
    <dgm:cxn modelId="{87F09538-424F-4C4F-A737-CC07F484EAD8}" type="presParOf" srcId="{2A3A53B3-F7EA-4573-A79D-07B89EB5E346}" destId="{EE01F6D1-F1A8-41B3-BE0A-4FC12FA03607}" srcOrd="2" destOrd="0" presId="urn:microsoft.com/office/officeart/2018/2/layout/IconVerticalSolidList"/>
    <dgm:cxn modelId="{1DA0A578-3E9D-4CC4-B311-1F1CF730D51A}" type="presParOf" srcId="{2A3A53B3-F7EA-4573-A79D-07B89EB5E346}" destId="{3D2CAED9-E7F9-44B9-B0BB-65577D83E80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7B91D-E0F1-489D-BF9B-4A8719ECCFF6}">
      <dsp:nvSpPr>
        <dsp:cNvPr id="0" name=""/>
        <dsp:cNvSpPr/>
      </dsp:nvSpPr>
      <dsp:spPr>
        <a:xfrm>
          <a:off x="0" y="4592"/>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CC15D1-03CA-4A32-94FE-7A05B39B9BD0}">
      <dsp:nvSpPr>
        <dsp:cNvPr id="0" name=""/>
        <dsp:cNvSpPr/>
      </dsp:nvSpPr>
      <dsp:spPr>
        <a:xfrm>
          <a:off x="295926" y="224703"/>
          <a:ext cx="538048" cy="538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D288A6-59CD-40C1-9319-B45E000DAED4}">
      <dsp:nvSpPr>
        <dsp:cNvPr id="0" name=""/>
        <dsp:cNvSpPr/>
      </dsp:nvSpPr>
      <dsp:spPr>
        <a:xfrm>
          <a:off x="1129902" y="4592"/>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GB" sz="1900" kern="1200"/>
            <a:t>Problem Statement</a:t>
          </a:r>
          <a:endParaRPr lang="en-US" sz="1900" kern="1200"/>
        </a:p>
      </dsp:txBody>
      <dsp:txXfrm>
        <a:off x="1129902" y="4592"/>
        <a:ext cx="5171698" cy="978270"/>
      </dsp:txXfrm>
    </dsp:sp>
    <dsp:sp modelId="{1D9FBBFC-9C80-4305-8F4E-B44ED7A83A16}">
      <dsp:nvSpPr>
        <dsp:cNvPr id="0" name=""/>
        <dsp:cNvSpPr/>
      </dsp:nvSpPr>
      <dsp:spPr>
        <a:xfrm>
          <a:off x="0" y="1227431"/>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E152D2-DAB1-46A7-B00F-D28DEBABC18B}">
      <dsp:nvSpPr>
        <dsp:cNvPr id="0" name=""/>
        <dsp:cNvSpPr/>
      </dsp:nvSpPr>
      <dsp:spPr>
        <a:xfrm>
          <a:off x="295926" y="1447541"/>
          <a:ext cx="538048" cy="538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0E2186-907F-4E2E-BD79-A4945CBCBEEE}">
      <dsp:nvSpPr>
        <dsp:cNvPr id="0" name=""/>
        <dsp:cNvSpPr/>
      </dsp:nvSpPr>
      <dsp:spPr>
        <a:xfrm>
          <a:off x="1129902" y="1227431"/>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GB" sz="1900" kern="1200"/>
            <a:t>End Objective</a:t>
          </a:r>
          <a:endParaRPr lang="en-US" sz="1900" kern="1200"/>
        </a:p>
      </dsp:txBody>
      <dsp:txXfrm>
        <a:off x="1129902" y="1227431"/>
        <a:ext cx="5171698" cy="978270"/>
      </dsp:txXfrm>
    </dsp:sp>
    <dsp:sp modelId="{3E4DEEA0-F72C-4818-BE5C-A1A66576F28F}">
      <dsp:nvSpPr>
        <dsp:cNvPr id="0" name=""/>
        <dsp:cNvSpPr/>
      </dsp:nvSpPr>
      <dsp:spPr>
        <a:xfrm>
          <a:off x="0" y="2450269"/>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194198-A90C-4A83-A4ED-5549AE702312}">
      <dsp:nvSpPr>
        <dsp:cNvPr id="0" name=""/>
        <dsp:cNvSpPr/>
      </dsp:nvSpPr>
      <dsp:spPr>
        <a:xfrm>
          <a:off x="295926" y="2670380"/>
          <a:ext cx="538048" cy="5380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38D1A1-64F5-4B7E-A287-660826606E86}">
      <dsp:nvSpPr>
        <dsp:cNvPr id="0" name=""/>
        <dsp:cNvSpPr/>
      </dsp:nvSpPr>
      <dsp:spPr>
        <a:xfrm>
          <a:off x="1129902" y="2450269"/>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GB" sz="1900" kern="1200"/>
            <a:t>Insights</a:t>
          </a:r>
          <a:endParaRPr lang="en-US" sz="1900" kern="1200"/>
        </a:p>
      </dsp:txBody>
      <dsp:txXfrm>
        <a:off x="1129902" y="2450269"/>
        <a:ext cx="5171698" cy="978270"/>
      </dsp:txXfrm>
    </dsp:sp>
    <dsp:sp modelId="{973EAB75-7993-4A0A-98C6-F69DD091EA7F}">
      <dsp:nvSpPr>
        <dsp:cNvPr id="0" name=""/>
        <dsp:cNvSpPr/>
      </dsp:nvSpPr>
      <dsp:spPr>
        <a:xfrm>
          <a:off x="0" y="3673107"/>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85C614-65EE-4707-B5F3-D2BEBCB7D7F9}">
      <dsp:nvSpPr>
        <dsp:cNvPr id="0" name=""/>
        <dsp:cNvSpPr/>
      </dsp:nvSpPr>
      <dsp:spPr>
        <a:xfrm>
          <a:off x="295926" y="3893218"/>
          <a:ext cx="538048" cy="5380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C5D761-7EA2-4B1B-ABB4-03F13D2994FD}">
      <dsp:nvSpPr>
        <dsp:cNvPr id="0" name=""/>
        <dsp:cNvSpPr/>
      </dsp:nvSpPr>
      <dsp:spPr>
        <a:xfrm>
          <a:off x="1129902" y="3673107"/>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GB" sz="1900" kern="1200"/>
            <a:t>Recommendations</a:t>
          </a:r>
          <a:endParaRPr lang="en-US" sz="1900" kern="1200"/>
        </a:p>
      </dsp:txBody>
      <dsp:txXfrm>
        <a:off x="1129902" y="3673107"/>
        <a:ext cx="5171698" cy="978270"/>
      </dsp:txXfrm>
    </dsp:sp>
    <dsp:sp modelId="{58B56718-56AB-4BE4-B2A5-D38953294EB0}">
      <dsp:nvSpPr>
        <dsp:cNvPr id="0" name=""/>
        <dsp:cNvSpPr/>
      </dsp:nvSpPr>
      <dsp:spPr>
        <a:xfrm>
          <a:off x="0" y="4895945"/>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9B4E56-4055-4C2C-B948-26FF6972F245}">
      <dsp:nvSpPr>
        <dsp:cNvPr id="0" name=""/>
        <dsp:cNvSpPr/>
      </dsp:nvSpPr>
      <dsp:spPr>
        <a:xfrm>
          <a:off x="295926" y="5116056"/>
          <a:ext cx="538048" cy="5380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2CAED9-E7F9-44B9-B0BB-65577D83E80B}">
      <dsp:nvSpPr>
        <dsp:cNvPr id="0" name=""/>
        <dsp:cNvSpPr/>
      </dsp:nvSpPr>
      <dsp:spPr>
        <a:xfrm>
          <a:off x="1129902" y="4895945"/>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GB" sz="1900" kern="1200"/>
            <a:t>Methodology</a:t>
          </a:r>
          <a:endParaRPr lang="en-US" sz="1900" kern="1200"/>
        </a:p>
      </dsp:txBody>
      <dsp:txXfrm>
        <a:off x="1129902" y="4895945"/>
        <a:ext cx="5171698" cy="97827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07/05/2024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07/05/2024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07/05/2024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07/05/2024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07/05/2024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07/05/2024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07/05/2024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32400" y="1354819"/>
            <a:ext cx="6124576" cy="2678363"/>
          </a:xfrm>
        </p:spPr>
        <p:txBody>
          <a:bodyPr>
            <a:normAutofit/>
          </a:bodyPr>
          <a:lstStyle/>
          <a:p>
            <a:pPr algn="r"/>
            <a:r>
              <a:rPr lang="en-GB" sz="7200">
                <a:solidFill>
                  <a:schemeClr val="bg1"/>
                </a:solidFill>
              </a:rPr>
              <a:t>AIR BNB CASE STUDY PPT 1</a:t>
            </a:r>
          </a:p>
        </p:txBody>
      </p:sp>
      <p:sp>
        <p:nvSpPr>
          <p:cNvPr id="3" name="Subtitle 2"/>
          <p:cNvSpPr>
            <a:spLocks noGrp="1"/>
          </p:cNvSpPr>
          <p:nvPr>
            <p:ph type="subTitle" idx="1"/>
          </p:nvPr>
        </p:nvSpPr>
        <p:spPr>
          <a:xfrm>
            <a:off x="5228702" y="4414179"/>
            <a:ext cx="6124576" cy="1722461"/>
          </a:xfrm>
        </p:spPr>
        <p:txBody>
          <a:bodyPr vert="horz" lIns="91440" tIns="45720" rIns="91440" bIns="45720" rtlCol="0">
            <a:normAutofit/>
          </a:bodyPr>
          <a:lstStyle/>
          <a:p>
            <a:pPr algn="just"/>
            <a:r>
              <a:rPr lang="en-GB" sz="1600" dirty="0">
                <a:solidFill>
                  <a:schemeClr val="bg1"/>
                </a:solidFill>
              </a:rPr>
              <a:t>                                                                                                        By: Pallavi </a:t>
            </a:r>
            <a:r>
              <a:rPr lang="en-GB" sz="1600" dirty="0" err="1">
                <a:solidFill>
                  <a:schemeClr val="bg1"/>
                </a:solidFill>
              </a:rPr>
              <a:t>Bothra</a:t>
            </a:r>
            <a:endParaRPr lang="en-GB" sz="1600" dirty="0">
              <a:solidFill>
                <a:schemeClr val="bg1"/>
              </a:solidFill>
            </a:endParaRPr>
          </a:p>
          <a:p>
            <a:pPr algn="r"/>
            <a:r>
              <a:rPr lang="en-GB" sz="1600" dirty="0">
                <a:solidFill>
                  <a:schemeClr val="bg1"/>
                </a:solidFill>
              </a:rPr>
              <a:t>         Priyanka Swain</a:t>
            </a:r>
          </a:p>
          <a:p>
            <a:pPr algn="r"/>
            <a:r>
              <a:rPr lang="en-GB" sz="1600" dirty="0">
                <a:solidFill>
                  <a:schemeClr val="bg1"/>
                </a:solidFill>
              </a:rPr>
              <a:t>         Pritam Panchal</a:t>
            </a:r>
          </a:p>
          <a:p>
            <a:pPr algn="r"/>
            <a:r>
              <a:rPr lang="en-GB" sz="1600" dirty="0">
                <a:solidFill>
                  <a:schemeClr val="bg1"/>
                </a:solidFill>
              </a:rPr>
              <a:t>(DSC-58)</a:t>
            </a:r>
          </a:p>
        </p:txBody>
      </p:sp>
      <p:sp>
        <p:nvSpPr>
          <p:cNvPr id="25" name="Freeform: Shape 24">
            <a:extLst>
              <a:ext uri="{FF2B5EF4-FFF2-40B4-BE49-F238E27FC236}">
                <a16:creationId xmlns:a16="http://schemas.microsoft.com/office/drawing/2014/main" id="{E253338B-EC15-4112-B0AA-4135021E9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7" name="Group 26">
            <a:extLst>
              <a:ext uri="{FF2B5EF4-FFF2-40B4-BE49-F238E27FC236}">
                <a16:creationId xmlns:a16="http://schemas.microsoft.com/office/drawing/2014/main" id="{431899EE-49A4-469F-BDB5-0A178C5510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28" name="Freeform: Shape 27">
              <a:extLst>
                <a:ext uri="{FF2B5EF4-FFF2-40B4-BE49-F238E27FC236}">
                  <a16:creationId xmlns:a16="http://schemas.microsoft.com/office/drawing/2014/main" id="{463E0550-0AFD-458E-A821-787F4CB6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9BC5702A-BA45-4A2C-99DC-525993A9C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440BB-DBCE-DC56-48E2-FF6B891B4B31}"/>
              </a:ext>
            </a:extLst>
          </p:cNvPr>
          <p:cNvSpPr>
            <a:spLocks noGrp="1"/>
          </p:cNvSpPr>
          <p:nvPr>
            <p:ph type="title"/>
          </p:nvPr>
        </p:nvSpPr>
        <p:spPr>
          <a:xfrm>
            <a:off x="838200" y="1641752"/>
            <a:ext cx="4391025" cy="1323439"/>
          </a:xfrm>
        </p:spPr>
        <p:txBody>
          <a:bodyPr vert="horz" lIns="91440" tIns="45720" rIns="91440" bIns="45720" rtlCol="0" anchor="t">
            <a:normAutofit/>
          </a:bodyPr>
          <a:lstStyle/>
          <a:p>
            <a:r>
              <a:rPr lang="en-US" sz="2800" kern="1200">
                <a:solidFill>
                  <a:schemeClr val="bg1"/>
                </a:solidFill>
                <a:latin typeface="+mj-lt"/>
                <a:ea typeface="+mj-ea"/>
                <a:cs typeface="+mj-cs"/>
              </a:rPr>
              <a:t>All Neighbourhood Group Average Price v/s Room Type</a:t>
            </a:r>
          </a:p>
        </p:txBody>
      </p:sp>
      <p:sp>
        <p:nvSpPr>
          <p:cNvPr id="5" name="TextBox 4">
            <a:extLst>
              <a:ext uri="{FF2B5EF4-FFF2-40B4-BE49-F238E27FC236}">
                <a16:creationId xmlns:a16="http://schemas.microsoft.com/office/drawing/2014/main" id="{804360A1-0085-E84F-FCD3-D82220B859C7}"/>
              </a:ext>
            </a:extLst>
          </p:cNvPr>
          <p:cNvSpPr txBox="1"/>
          <p:nvPr/>
        </p:nvSpPr>
        <p:spPr>
          <a:xfrm>
            <a:off x="838200" y="3146400"/>
            <a:ext cx="4391025" cy="245430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400">
                <a:solidFill>
                  <a:schemeClr val="bg1">
                    <a:alpha val="80000"/>
                  </a:schemeClr>
                </a:solidFill>
              </a:rPr>
              <a:t>Manhattan &amp; Brooklyn have the highest average prices for Entire home/apt &amp; Private Rooms.</a:t>
            </a:r>
          </a:p>
          <a:p>
            <a:pPr marL="285750" indent="-228600">
              <a:lnSpc>
                <a:spcPct val="90000"/>
              </a:lnSpc>
              <a:spcAft>
                <a:spcPts val="600"/>
              </a:spcAft>
              <a:buFont typeface="Arial" panose="020B0604020202020204" pitchFamily="34" charset="0"/>
              <a:buChar char="•"/>
            </a:pPr>
            <a:endParaRPr lang="en-US" sz="2400">
              <a:solidFill>
                <a:schemeClr val="bg1">
                  <a:alpha val="80000"/>
                </a:schemeClr>
              </a:solidFill>
            </a:endParaRPr>
          </a:p>
          <a:p>
            <a:pPr marL="285750" indent="-228600">
              <a:lnSpc>
                <a:spcPct val="90000"/>
              </a:lnSpc>
              <a:spcAft>
                <a:spcPts val="600"/>
              </a:spcAft>
              <a:buFont typeface="Arial" panose="020B0604020202020204" pitchFamily="34" charset="0"/>
              <a:buChar char="•"/>
            </a:pPr>
            <a:endParaRPr lang="en-US" sz="2400">
              <a:solidFill>
                <a:schemeClr val="bg1">
                  <a:alpha val="80000"/>
                </a:schemeClr>
              </a:solidFill>
            </a:endParaRPr>
          </a:p>
          <a:p>
            <a:pPr indent="-228600">
              <a:lnSpc>
                <a:spcPct val="90000"/>
              </a:lnSpc>
              <a:spcAft>
                <a:spcPts val="600"/>
              </a:spcAft>
              <a:buFont typeface="Arial" panose="020B0604020202020204" pitchFamily="34" charset="0"/>
              <a:buChar char="•"/>
            </a:pPr>
            <a:endParaRPr lang="en-US" sz="2400">
              <a:solidFill>
                <a:schemeClr val="bg1">
                  <a:alpha val="80000"/>
                </a:schemeClr>
              </a:solidFill>
            </a:endParaRPr>
          </a:p>
        </p:txBody>
      </p:sp>
      <p:pic>
        <p:nvPicPr>
          <p:cNvPr id="4" name="Content Placeholder 3" descr="A graph of a group of people&#10;&#10;Description automatically generated">
            <a:extLst>
              <a:ext uri="{FF2B5EF4-FFF2-40B4-BE49-F238E27FC236}">
                <a16:creationId xmlns:a16="http://schemas.microsoft.com/office/drawing/2014/main" id="{03D67EF4-80D5-7C48-D5A3-8A351DEACA92}"/>
              </a:ext>
            </a:extLst>
          </p:cNvPr>
          <p:cNvPicPr>
            <a:picLocks noGrp="1" noChangeAspect="1"/>
          </p:cNvPicPr>
          <p:nvPr>
            <p:ph idx="1"/>
          </p:nvPr>
        </p:nvPicPr>
        <p:blipFill>
          <a:blip r:embed="rId2"/>
          <a:stretch>
            <a:fillRect/>
          </a:stretch>
        </p:blipFill>
        <p:spPr>
          <a:xfrm>
            <a:off x="5801359" y="1490308"/>
            <a:ext cx="6082172" cy="3877383"/>
          </a:xfrm>
          <a:prstGeom prst="rect">
            <a:avLst/>
          </a:prstGeom>
        </p:spPr>
      </p:pic>
    </p:spTree>
    <p:extLst>
      <p:ext uri="{BB962C8B-B14F-4D97-AF65-F5344CB8AC3E}">
        <p14:creationId xmlns:p14="http://schemas.microsoft.com/office/powerpoint/2010/main" val="2252823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1A51E37-D838-41C8-A7D7-1E15BF264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28A56E-4878-4600-B943-6EE54E2E6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5800"/>
            <a:ext cx="6544733" cy="54864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44DAB93-A081-5CEB-6A09-83CFB15253E8}"/>
              </a:ext>
            </a:extLst>
          </p:cNvPr>
          <p:cNvSpPr txBox="1"/>
          <p:nvPr/>
        </p:nvSpPr>
        <p:spPr>
          <a:xfrm>
            <a:off x="380760" y="907827"/>
            <a:ext cx="5304234" cy="297619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000" dirty="0">
                <a:solidFill>
                  <a:schemeClr val="bg1"/>
                </a:solidFill>
              </a:rPr>
              <a:t>Manhattan and Brooklyn have the highest group reviews.</a:t>
            </a:r>
          </a:p>
          <a:p>
            <a:pPr marL="285750" indent="-228600">
              <a:lnSpc>
                <a:spcPct val="90000"/>
              </a:lnSpc>
              <a:spcAft>
                <a:spcPts val="600"/>
              </a:spcAft>
              <a:buFont typeface="Arial" panose="020B0604020202020204" pitchFamily="34" charset="0"/>
              <a:buChar char="•"/>
            </a:pPr>
            <a:r>
              <a:rPr lang="en-US" sz="2000" dirty="0">
                <a:solidFill>
                  <a:schemeClr val="bg1"/>
                </a:solidFill>
              </a:rPr>
              <a:t>Most of the group reviews are for Entire home/apt and Private rooms.</a:t>
            </a:r>
          </a:p>
          <a:p>
            <a:pPr marL="285750" indent="-228600">
              <a:lnSpc>
                <a:spcPct val="90000"/>
              </a:lnSpc>
              <a:spcAft>
                <a:spcPts val="600"/>
              </a:spcAft>
              <a:buFont typeface="Arial" panose="020B0604020202020204" pitchFamily="34" charset="0"/>
              <a:buChar char="•"/>
            </a:pPr>
            <a:endParaRPr lang="en-US" sz="2000" dirty="0">
              <a:solidFill>
                <a:schemeClr val="bg1"/>
              </a:solidFill>
            </a:endParaRPr>
          </a:p>
          <a:p>
            <a:pPr indent="-228600">
              <a:lnSpc>
                <a:spcPct val="90000"/>
              </a:lnSpc>
              <a:spcAft>
                <a:spcPts val="600"/>
              </a:spcAft>
              <a:buFont typeface="Arial" panose="020B0604020202020204" pitchFamily="34" charset="0"/>
              <a:buChar char="•"/>
            </a:pPr>
            <a:endParaRPr lang="en-US" sz="2000" dirty="0">
              <a:solidFill>
                <a:schemeClr val="bg1"/>
              </a:solidFill>
            </a:endParaRPr>
          </a:p>
        </p:txBody>
      </p:sp>
      <p:pic>
        <p:nvPicPr>
          <p:cNvPr id="4" name="Content Placeholder 3" descr="A graph of a group of people&#10;&#10;Description automatically generated">
            <a:extLst>
              <a:ext uri="{FF2B5EF4-FFF2-40B4-BE49-F238E27FC236}">
                <a16:creationId xmlns:a16="http://schemas.microsoft.com/office/drawing/2014/main" id="{DF230F3E-5E1B-61F2-D09E-562FE4ECE2B2}"/>
              </a:ext>
            </a:extLst>
          </p:cNvPr>
          <p:cNvPicPr>
            <a:picLocks noGrp="1" noChangeAspect="1"/>
          </p:cNvPicPr>
          <p:nvPr>
            <p:ph idx="1"/>
          </p:nvPr>
        </p:nvPicPr>
        <p:blipFill>
          <a:blip r:embed="rId2"/>
          <a:stretch>
            <a:fillRect/>
          </a:stretch>
        </p:blipFill>
        <p:spPr>
          <a:xfrm>
            <a:off x="7897702" y="702207"/>
            <a:ext cx="4072386" cy="3634605"/>
          </a:xfrm>
          <a:prstGeom prst="rect">
            <a:avLst/>
          </a:prstGeom>
        </p:spPr>
      </p:pic>
      <p:pic>
        <p:nvPicPr>
          <p:cNvPr id="5" name="Picture 4" descr="A graph of a group&#10;&#10;Description automatically generated">
            <a:extLst>
              <a:ext uri="{FF2B5EF4-FFF2-40B4-BE49-F238E27FC236}">
                <a16:creationId xmlns:a16="http://schemas.microsoft.com/office/drawing/2014/main" id="{B659D24F-6686-7484-1DEA-C9264E9D4809}"/>
              </a:ext>
            </a:extLst>
          </p:cNvPr>
          <p:cNvPicPr>
            <a:picLocks noChangeAspect="1"/>
          </p:cNvPicPr>
          <p:nvPr/>
        </p:nvPicPr>
        <p:blipFill>
          <a:blip r:embed="rId3"/>
          <a:stretch>
            <a:fillRect/>
          </a:stretch>
        </p:blipFill>
        <p:spPr>
          <a:xfrm>
            <a:off x="221912" y="2519510"/>
            <a:ext cx="3916401" cy="4090237"/>
          </a:xfrm>
          <a:prstGeom prst="rect">
            <a:avLst/>
          </a:prstGeom>
        </p:spPr>
      </p:pic>
    </p:spTree>
    <p:extLst>
      <p:ext uri="{BB962C8B-B14F-4D97-AF65-F5344CB8AC3E}">
        <p14:creationId xmlns:p14="http://schemas.microsoft.com/office/powerpoint/2010/main" val="2779679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F3C6AC-6B00-6428-DA2E-C868F4E6FA07}"/>
              </a:ext>
            </a:extLst>
          </p:cNvPr>
          <p:cNvSpPr txBox="1"/>
          <p:nvPr/>
        </p:nvSpPr>
        <p:spPr>
          <a:xfrm>
            <a:off x="838200" y="2032000"/>
            <a:ext cx="4831080" cy="356870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200" dirty="0">
                <a:solidFill>
                  <a:schemeClr val="bg1">
                    <a:alpha val="80000"/>
                  </a:schemeClr>
                </a:solidFill>
              </a:rPr>
              <a:t>Minimum Nights spent are highest for Manhattan in Entire Home/apt followed by Shared Rooms.</a:t>
            </a:r>
          </a:p>
          <a:p>
            <a:pPr marL="285750" indent="-228600">
              <a:lnSpc>
                <a:spcPct val="90000"/>
              </a:lnSpc>
              <a:spcAft>
                <a:spcPts val="600"/>
              </a:spcAft>
              <a:buFont typeface="Arial" panose="020B0604020202020204" pitchFamily="34" charset="0"/>
              <a:buChar char="•"/>
            </a:pPr>
            <a:r>
              <a:rPr lang="en-US" sz="2200" dirty="0">
                <a:solidFill>
                  <a:schemeClr val="bg1">
                    <a:alpha val="80000"/>
                  </a:schemeClr>
                </a:solidFill>
              </a:rPr>
              <a:t>In Brooklyn Shared Rooms have the highest minimum nights.</a:t>
            </a:r>
          </a:p>
        </p:txBody>
      </p:sp>
      <p:pic>
        <p:nvPicPr>
          <p:cNvPr id="4" name="Content Placeholder 3" descr="A graph of different colored bars&#10;&#10;Description automatically generated">
            <a:extLst>
              <a:ext uri="{FF2B5EF4-FFF2-40B4-BE49-F238E27FC236}">
                <a16:creationId xmlns:a16="http://schemas.microsoft.com/office/drawing/2014/main" id="{B8AA66CD-6B3C-C3D1-16B6-761F2C1F2FDC}"/>
              </a:ext>
            </a:extLst>
          </p:cNvPr>
          <p:cNvPicPr>
            <a:picLocks noGrp="1" noChangeAspect="1"/>
          </p:cNvPicPr>
          <p:nvPr>
            <p:ph idx="1"/>
          </p:nvPr>
        </p:nvPicPr>
        <p:blipFill>
          <a:blip r:embed="rId2"/>
          <a:stretch>
            <a:fillRect/>
          </a:stretch>
        </p:blipFill>
        <p:spPr>
          <a:xfrm>
            <a:off x="6067425" y="1571588"/>
            <a:ext cx="5827175" cy="3714823"/>
          </a:xfrm>
          <a:prstGeom prst="rect">
            <a:avLst/>
          </a:prstGeom>
        </p:spPr>
      </p:pic>
    </p:spTree>
    <p:extLst>
      <p:ext uri="{BB962C8B-B14F-4D97-AF65-F5344CB8AC3E}">
        <p14:creationId xmlns:p14="http://schemas.microsoft.com/office/powerpoint/2010/main" val="2061144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ityscape against on daylight">
            <a:extLst>
              <a:ext uri="{FF2B5EF4-FFF2-40B4-BE49-F238E27FC236}">
                <a16:creationId xmlns:a16="http://schemas.microsoft.com/office/drawing/2014/main" id="{2A5B9583-B504-A6EF-85BA-9E6DD20CA783}"/>
              </a:ext>
            </a:extLst>
          </p:cNvPr>
          <p:cNvPicPr>
            <a:picLocks noChangeAspect="1"/>
          </p:cNvPicPr>
          <p:nvPr/>
        </p:nvPicPr>
        <p:blipFill rotWithShape="1">
          <a:blip r:embed="rId2"/>
          <a:srcRect l="36308" r="14416"/>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54CFE3-134C-0600-A2BE-DCD136135A2C}"/>
              </a:ext>
            </a:extLst>
          </p:cNvPr>
          <p:cNvSpPr>
            <a:spLocks noGrp="1"/>
          </p:cNvSpPr>
          <p:nvPr>
            <p:ph type="title"/>
          </p:nvPr>
        </p:nvSpPr>
        <p:spPr>
          <a:xfrm>
            <a:off x="761801" y="328512"/>
            <a:ext cx="4778387" cy="1628970"/>
          </a:xfrm>
        </p:spPr>
        <p:txBody>
          <a:bodyPr anchor="ctr">
            <a:normAutofit/>
          </a:bodyPr>
          <a:lstStyle/>
          <a:p>
            <a:r>
              <a:rPr lang="en-GB" sz="4000"/>
              <a:t>Recommendations</a:t>
            </a:r>
          </a:p>
        </p:txBody>
      </p:sp>
      <p:sp>
        <p:nvSpPr>
          <p:cNvPr id="3" name="Content Placeholder 2">
            <a:extLst>
              <a:ext uri="{FF2B5EF4-FFF2-40B4-BE49-F238E27FC236}">
                <a16:creationId xmlns:a16="http://schemas.microsoft.com/office/drawing/2014/main" id="{3E99C015-9D81-C1E9-229C-FAECCE34658E}"/>
              </a:ext>
            </a:extLst>
          </p:cNvPr>
          <p:cNvSpPr>
            <a:spLocks noGrp="1"/>
          </p:cNvSpPr>
          <p:nvPr>
            <p:ph idx="1"/>
          </p:nvPr>
        </p:nvSpPr>
        <p:spPr>
          <a:xfrm>
            <a:off x="634739" y="2427729"/>
            <a:ext cx="5032509" cy="3973071"/>
          </a:xfrm>
        </p:spPr>
        <p:txBody>
          <a:bodyPr vert="horz" lIns="91440" tIns="45720" rIns="91440" bIns="45720" rtlCol="0" anchor="ctr">
            <a:normAutofit/>
          </a:bodyPr>
          <a:lstStyle/>
          <a:p>
            <a:pPr algn="just"/>
            <a:r>
              <a:rPr lang="en-GB" sz="1700" dirty="0"/>
              <a:t>Manhattan &amp;  Brooklyn are the top neighbourhood groups generating highest revenue and top reviews, but the average prices could be planted more competitively to attract more customers.</a:t>
            </a:r>
          </a:p>
          <a:p>
            <a:pPr algn="just"/>
            <a:r>
              <a:rPr lang="en-GB" sz="1700" dirty="0"/>
              <a:t>Entire Home/Apt &amp; Private Rooms have high number of reviews, but the minimum night's stay are more for shared rooms. We can see that customers are inclined towards shared rooms for longer stay, this segment should be targeted and promoted.</a:t>
            </a:r>
          </a:p>
          <a:p>
            <a:pPr algn="just">
              <a:spcBef>
                <a:spcPts val="0"/>
              </a:spcBef>
            </a:pPr>
            <a:r>
              <a:rPr lang="en-GB" sz="1700" dirty="0"/>
              <a:t>The experiences of the top hosts could be examined &amp; can be implemented by others hosts as well to gain more footfall and better customer experience.</a:t>
            </a:r>
            <a:endParaRPr lang="en-US" sz="1700" dirty="0"/>
          </a:p>
          <a:p>
            <a:endParaRPr lang="en-GB" sz="1700" dirty="0"/>
          </a:p>
        </p:txBody>
      </p:sp>
    </p:spTree>
    <p:extLst>
      <p:ext uri="{BB962C8B-B14F-4D97-AF65-F5344CB8AC3E}">
        <p14:creationId xmlns:p14="http://schemas.microsoft.com/office/powerpoint/2010/main" val="553337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CA2569-9322-9994-D269-3F2244536A8F}"/>
              </a:ext>
            </a:extLst>
          </p:cNvPr>
          <p:cNvSpPr>
            <a:spLocks noGrp="1"/>
          </p:cNvSpPr>
          <p:nvPr>
            <p:ph type="title"/>
          </p:nvPr>
        </p:nvSpPr>
        <p:spPr>
          <a:xfrm>
            <a:off x="1156851" y="637762"/>
            <a:ext cx="9888496" cy="900131"/>
          </a:xfrm>
        </p:spPr>
        <p:txBody>
          <a:bodyPr anchor="t">
            <a:normAutofit/>
          </a:bodyPr>
          <a:lstStyle/>
          <a:p>
            <a:r>
              <a:rPr lang="en-GB" sz="4000">
                <a:solidFill>
                  <a:schemeClr val="bg1"/>
                </a:solidFill>
              </a:rPr>
              <a:t>Methodology</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9C55A0-5CD4-44DE-9809-E730CADF5AE5}"/>
              </a:ext>
            </a:extLst>
          </p:cNvPr>
          <p:cNvSpPr>
            <a:spLocks noGrp="1"/>
          </p:cNvSpPr>
          <p:nvPr>
            <p:ph idx="1"/>
          </p:nvPr>
        </p:nvSpPr>
        <p:spPr>
          <a:xfrm>
            <a:off x="1155548" y="2217343"/>
            <a:ext cx="9880893" cy="3959619"/>
          </a:xfrm>
        </p:spPr>
        <p:txBody>
          <a:bodyPr vert="horz" lIns="91440" tIns="45720" rIns="91440" bIns="45720" rtlCol="0">
            <a:normAutofit/>
          </a:bodyPr>
          <a:lstStyle/>
          <a:p>
            <a:r>
              <a:rPr lang="en-GB" sz="2400"/>
              <a:t>Data Cleaning in Excel (Handling Missing Values &amp; Data Types)</a:t>
            </a:r>
          </a:p>
          <a:p>
            <a:r>
              <a:rPr lang="en-GB" sz="2400"/>
              <a:t>Data Visualization &amp; Analysis in Tableau (on Price, Room Type, Neighbourhood and Neighbourhood Groups, Hosts, Minimum Nights, etc)</a:t>
            </a:r>
          </a:p>
        </p:txBody>
      </p:sp>
    </p:spTree>
    <p:extLst>
      <p:ext uri="{BB962C8B-B14F-4D97-AF65-F5344CB8AC3E}">
        <p14:creationId xmlns:p14="http://schemas.microsoft.com/office/powerpoint/2010/main" val="4107779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E98AD3-E3B0-AE26-E02A-DC8DC8B0E178}"/>
              </a:ext>
            </a:extLst>
          </p:cNvPr>
          <p:cNvSpPr>
            <a:spLocks noGrp="1"/>
          </p:cNvSpPr>
          <p:nvPr>
            <p:ph type="title"/>
          </p:nvPr>
        </p:nvSpPr>
        <p:spPr>
          <a:xfrm>
            <a:off x="838200" y="1195697"/>
            <a:ext cx="3200400" cy="4238118"/>
          </a:xfrm>
        </p:spPr>
        <p:txBody>
          <a:bodyPr>
            <a:normAutofit/>
          </a:bodyPr>
          <a:lstStyle/>
          <a:p>
            <a:pPr algn="ctr"/>
            <a:r>
              <a:rPr lang="en-GB" dirty="0">
                <a:solidFill>
                  <a:schemeClr val="bg1"/>
                </a:solidFill>
              </a:rPr>
              <a:t>Context</a:t>
            </a:r>
            <a:endParaRPr lang="en-US" dirty="0">
              <a:solidFill>
                <a:schemeClr val="bg1"/>
              </a:solidFill>
            </a:endParaRP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13FB5332-02E7-78F5-AE21-05ACC489A16B}"/>
              </a:ext>
            </a:extLst>
          </p:cNvPr>
          <p:cNvGraphicFramePr>
            <a:graphicFrameLocks noGrp="1"/>
          </p:cNvGraphicFramePr>
          <p:nvPr>
            <p:ph idx="1"/>
            <p:extLst>
              <p:ext uri="{D42A27DB-BD31-4B8C-83A1-F6EECF244321}">
                <p14:modId xmlns:p14="http://schemas.microsoft.com/office/powerpoint/2010/main" val="2640790131"/>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3436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w angle view of modern skyscrapers rising straight up against a dramatic sky">
            <a:extLst>
              <a:ext uri="{FF2B5EF4-FFF2-40B4-BE49-F238E27FC236}">
                <a16:creationId xmlns:a16="http://schemas.microsoft.com/office/drawing/2014/main" id="{A3D8E50D-ADC3-B2B1-7F86-FA09ED43D52E}"/>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62668B-CDCC-8D86-724C-F3F9F2575830}"/>
              </a:ext>
            </a:extLst>
          </p:cNvPr>
          <p:cNvSpPr>
            <a:spLocks noGrp="1"/>
          </p:cNvSpPr>
          <p:nvPr>
            <p:ph type="title"/>
          </p:nvPr>
        </p:nvSpPr>
        <p:spPr>
          <a:xfrm>
            <a:off x="7531610" y="365125"/>
            <a:ext cx="3822189" cy="1899912"/>
          </a:xfrm>
        </p:spPr>
        <p:txBody>
          <a:bodyPr>
            <a:normAutofit/>
          </a:bodyPr>
          <a:lstStyle/>
          <a:p>
            <a:pPr algn="ctr"/>
            <a:r>
              <a:rPr lang="en-GB" sz="4000" dirty="0"/>
              <a:t>Problem Statement</a:t>
            </a:r>
          </a:p>
        </p:txBody>
      </p:sp>
      <p:sp>
        <p:nvSpPr>
          <p:cNvPr id="3" name="Content Placeholder 2">
            <a:extLst>
              <a:ext uri="{FF2B5EF4-FFF2-40B4-BE49-F238E27FC236}">
                <a16:creationId xmlns:a16="http://schemas.microsoft.com/office/drawing/2014/main" id="{8B34A19F-7543-EC66-5520-E8DB01BA49EF}"/>
              </a:ext>
            </a:extLst>
          </p:cNvPr>
          <p:cNvSpPr>
            <a:spLocks noGrp="1"/>
          </p:cNvSpPr>
          <p:nvPr>
            <p:ph idx="1"/>
          </p:nvPr>
        </p:nvSpPr>
        <p:spPr>
          <a:xfrm>
            <a:off x="7531610" y="2434201"/>
            <a:ext cx="3822189" cy="3742762"/>
          </a:xfrm>
        </p:spPr>
        <p:txBody>
          <a:bodyPr vert="horz" lIns="91440" tIns="45720" rIns="91440" bIns="45720" rtlCol="0">
            <a:normAutofit/>
          </a:bodyPr>
          <a:lstStyle/>
          <a:p>
            <a:pPr algn="just"/>
            <a:r>
              <a:rPr lang="en-GB" sz="1700" dirty="0">
                <a:ea typeface="+mn-lt"/>
                <a:cs typeface="+mn-lt"/>
              </a:rPr>
              <a:t>Airbnb, Inc. is a leading American corporation facilitating an online platform connecting travellers with diverse lodging options, including homestays for vacation rentals, and a range of tourism experiences.</a:t>
            </a:r>
          </a:p>
          <a:p>
            <a:pPr algn="just"/>
            <a:r>
              <a:rPr lang="en-GB" sz="1700" dirty="0">
                <a:ea typeface="+mn-lt"/>
                <a:cs typeface="+mn-lt"/>
              </a:rPr>
              <a:t>Airbnb has seen a major decline in revenue. Now that the restrictions have started lifting and people have started to travel more. Airbnb wants to make sure that it is fully prepared for this change.</a:t>
            </a:r>
            <a:endParaRPr lang="en-GB" sz="1700" dirty="0"/>
          </a:p>
        </p:txBody>
      </p:sp>
    </p:spTree>
    <p:extLst>
      <p:ext uri="{BB962C8B-B14F-4D97-AF65-F5344CB8AC3E}">
        <p14:creationId xmlns:p14="http://schemas.microsoft.com/office/powerpoint/2010/main" val="1968439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C06AF5-7B8B-44D9-F816-4A05E9FBD365}"/>
              </a:ext>
            </a:extLst>
          </p:cNvPr>
          <p:cNvSpPr>
            <a:spLocks noGrp="1"/>
          </p:cNvSpPr>
          <p:nvPr>
            <p:ph type="title"/>
          </p:nvPr>
        </p:nvSpPr>
        <p:spPr>
          <a:xfrm>
            <a:off x="827088" y="1641752"/>
            <a:ext cx="3527425" cy="4366936"/>
          </a:xfrm>
        </p:spPr>
        <p:txBody>
          <a:bodyPr anchor="t">
            <a:normAutofit/>
          </a:bodyPr>
          <a:lstStyle/>
          <a:p>
            <a:r>
              <a:rPr lang="en-GB" sz="4000" dirty="0"/>
              <a:t>End Objective </a:t>
            </a:r>
          </a:p>
        </p:txBody>
      </p:sp>
      <p:sp>
        <p:nvSpPr>
          <p:cNvPr id="3" name="Content Placeholder 2">
            <a:extLst>
              <a:ext uri="{FF2B5EF4-FFF2-40B4-BE49-F238E27FC236}">
                <a16:creationId xmlns:a16="http://schemas.microsoft.com/office/drawing/2014/main" id="{2C92D561-9AD5-0302-8545-7180A7241C3A}"/>
              </a:ext>
            </a:extLst>
          </p:cNvPr>
          <p:cNvSpPr>
            <a:spLocks noGrp="1"/>
          </p:cNvSpPr>
          <p:nvPr>
            <p:ph idx="1"/>
          </p:nvPr>
        </p:nvSpPr>
        <p:spPr>
          <a:xfrm>
            <a:off x="5222081" y="1641752"/>
            <a:ext cx="5953919" cy="3960000"/>
          </a:xfrm>
        </p:spPr>
        <p:txBody>
          <a:bodyPr vert="horz" lIns="91440" tIns="45720" rIns="91440" bIns="45720" rtlCol="0">
            <a:normAutofit/>
          </a:bodyPr>
          <a:lstStyle/>
          <a:p>
            <a:r>
              <a:rPr lang="en-GB" sz="2400" dirty="0">
                <a:solidFill>
                  <a:schemeClr val="tx1">
                    <a:alpha val="80000"/>
                  </a:schemeClr>
                </a:solidFill>
              </a:rPr>
              <a:t>To </a:t>
            </a:r>
            <a:r>
              <a:rPr lang="en-GB" sz="2400" dirty="0">
                <a:solidFill>
                  <a:schemeClr val="tx1">
                    <a:alpha val="80000"/>
                  </a:schemeClr>
                </a:solidFill>
                <a:ea typeface="+mn-lt"/>
                <a:cs typeface="+mn-lt"/>
              </a:rPr>
              <a:t>strategize post-COVID-19 landscape and comprehensively understand current customer sentiments and desires.</a:t>
            </a:r>
            <a:endParaRPr lang="en-US" sz="2400" dirty="0">
              <a:solidFill>
                <a:schemeClr val="tx1">
                  <a:alpha val="80000"/>
                </a:schemeClr>
              </a:solidFill>
            </a:endParaRPr>
          </a:p>
          <a:p>
            <a:r>
              <a:rPr lang="en-US" sz="2400" dirty="0">
                <a:solidFill>
                  <a:schemeClr val="tx1">
                    <a:alpha val="80000"/>
                  </a:schemeClr>
                </a:solidFill>
                <a:ea typeface="+mn-lt"/>
                <a:cs typeface="+mn-lt"/>
              </a:rPr>
              <a:t>Develop a robust long-term business strategy that aligns with evolving customer expectations &amp; revenue optimization.</a:t>
            </a:r>
          </a:p>
        </p:txBody>
      </p:sp>
      <p:grpSp>
        <p:nvGrpSpPr>
          <p:cNvPr id="10" name="Group 9">
            <a:extLst>
              <a:ext uri="{FF2B5EF4-FFF2-40B4-BE49-F238E27FC236}">
                <a16:creationId xmlns:a16="http://schemas.microsoft.com/office/drawing/2014/main" id="{4728F330-19FB-4D39-BD0F-53032ABFEB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30220D63-6F38-42F9-8AAD-3B1363A4F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97B054CB-4DA3-4EDD-B196-A5DDD1E4E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8721932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AD630B4-4CCC-7B1D-1803-DAED942D7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One luminous opened box among closed white square boxes">
            <a:extLst>
              <a:ext uri="{FF2B5EF4-FFF2-40B4-BE49-F238E27FC236}">
                <a16:creationId xmlns:a16="http://schemas.microsoft.com/office/drawing/2014/main" id="{06192921-1E4C-2863-A9B3-56443F0AACD9}"/>
              </a:ext>
            </a:extLst>
          </p:cNvPr>
          <p:cNvPicPr>
            <a:picLocks noChangeAspect="1"/>
          </p:cNvPicPr>
          <p:nvPr/>
        </p:nvPicPr>
        <p:blipFill rotWithShape="1">
          <a:blip r:embed="rId2">
            <a:alphaModFix amt="50000"/>
          </a:blip>
          <a:srcRect t="21691" b="3309"/>
          <a:stretch/>
        </p:blipFill>
        <p:spPr>
          <a:xfrm>
            <a:off x="20" y="10"/>
            <a:ext cx="12191979" cy="6857990"/>
          </a:xfrm>
          <a:prstGeom prst="rect">
            <a:avLst/>
          </a:prstGeom>
        </p:spPr>
      </p:pic>
      <p:sp>
        <p:nvSpPr>
          <p:cNvPr id="2" name="Title 1">
            <a:extLst>
              <a:ext uri="{FF2B5EF4-FFF2-40B4-BE49-F238E27FC236}">
                <a16:creationId xmlns:a16="http://schemas.microsoft.com/office/drawing/2014/main" id="{68E44AF2-2800-E73E-0263-18203E67E8E1}"/>
              </a:ext>
            </a:extLst>
          </p:cNvPr>
          <p:cNvSpPr>
            <a:spLocks noGrp="1"/>
          </p:cNvSpPr>
          <p:nvPr>
            <p:ph type="title"/>
          </p:nvPr>
        </p:nvSpPr>
        <p:spPr>
          <a:xfrm>
            <a:off x="762000" y="1137434"/>
            <a:ext cx="7848600" cy="3204429"/>
          </a:xfrm>
        </p:spPr>
        <p:txBody>
          <a:bodyPr vert="horz" lIns="91440" tIns="45720" rIns="91440" bIns="45720" rtlCol="0" anchor="t">
            <a:normAutofit/>
          </a:bodyPr>
          <a:lstStyle/>
          <a:p>
            <a:r>
              <a:rPr lang="en-US" sz="4000">
                <a:solidFill>
                  <a:srgbClr val="FFFFFF"/>
                </a:solidFill>
              </a:rPr>
              <a:t>Insights</a:t>
            </a:r>
          </a:p>
        </p:txBody>
      </p:sp>
      <p:cxnSp>
        <p:nvCxnSpPr>
          <p:cNvPr id="25" name="Straight Connector 24">
            <a:extLst>
              <a:ext uri="{FF2B5EF4-FFF2-40B4-BE49-F238E27FC236}">
                <a16:creationId xmlns:a16="http://schemas.microsoft.com/office/drawing/2014/main" id="{49264613-F0F7-08CE-0ADF-98407A64DA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738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A47E6-2DD6-C2AD-5F5E-ECE51840A069}"/>
              </a:ext>
            </a:extLst>
          </p:cNvPr>
          <p:cNvSpPr>
            <a:spLocks noGrp="1"/>
          </p:cNvSpPr>
          <p:nvPr>
            <p:ph type="title"/>
          </p:nvPr>
        </p:nvSpPr>
        <p:spPr>
          <a:xfrm>
            <a:off x="838200" y="1641752"/>
            <a:ext cx="4391025" cy="1323439"/>
          </a:xfrm>
        </p:spPr>
        <p:txBody>
          <a:bodyPr vert="horz" lIns="91440" tIns="45720" rIns="91440" bIns="45720" rtlCol="0" anchor="t">
            <a:normAutofit/>
          </a:bodyPr>
          <a:lstStyle/>
          <a:p>
            <a:r>
              <a:rPr lang="en-US" sz="4000" kern="1200" dirty="0">
                <a:solidFill>
                  <a:schemeClr val="bg1"/>
                </a:solidFill>
                <a:latin typeface="+mj-lt"/>
                <a:ea typeface="+mj-ea"/>
                <a:cs typeface="+mj-cs"/>
              </a:rPr>
              <a:t>Top 20 Hosts based on Annual Revenue</a:t>
            </a:r>
          </a:p>
        </p:txBody>
      </p:sp>
      <p:sp>
        <p:nvSpPr>
          <p:cNvPr id="8" name="TextBox 7">
            <a:extLst>
              <a:ext uri="{FF2B5EF4-FFF2-40B4-BE49-F238E27FC236}">
                <a16:creationId xmlns:a16="http://schemas.microsoft.com/office/drawing/2014/main" id="{AEAA9BFE-916A-414B-2CBA-D91D1412BD09}"/>
              </a:ext>
            </a:extLst>
          </p:cNvPr>
          <p:cNvSpPr txBox="1"/>
          <p:nvPr/>
        </p:nvSpPr>
        <p:spPr>
          <a:xfrm>
            <a:off x="838200" y="3146400"/>
            <a:ext cx="4391025" cy="245430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200">
                <a:solidFill>
                  <a:schemeClr val="bg1">
                    <a:alpha val="80000"/>
                  </a:schemeClr>
                </a:solidFill>
              </a:rPr>
              <a:t>Sonder NYC &amp; Blueground are the top hosts followed by Kara among all the neighborhood groups.</a:t>
            </a:r>
          </a:p>
          <a:p>
            <a:pPr marL="285750" indent="-228600">
              <a:lnSpc>
                <a:spcPct val="90000"/>
              </a:lnSpc>
              <a:spcAft>
                <a:spcPts val="600"/>
              </a:spcAft>
              <a:buFont typeface="Arial" panose="020B0604020202020204" pitchFamily="34" charset="0"/>
              <a:buChar char="•"/>
            </a:pPr>
            <a:r>
              <a:rPr lang="en-US" sz="2200">
                <a:solidFill>
                  <a:schemeClr val="bg1">
                    <a:alpha val="80000"/>
                  </a:schemeClr>
                </a:solidFill>
              </a:rPr>
              <a:t>There is more scope to grow in these Regions as they have the highest annual revenue.</a:t>
            </a:r>
          </a:p>
          <a:p>
            <a:pPr indent="-228600">
              <a:lnSpc>
                <a:spcPct val="90000"/>
              </a:lnSpc>
              <a:spcAft>
                <a:spcPts val="600"/>
              </a:spcAft>
              <a:buFont typeface="Arial" panose="020B0604020202020204" pitchFamily="34" charset="0"/>
              <a:buChar char="•"/>
            </a:pPr>
            <a:endParaRPr lang="en-US" sz="2200">
              <a:solidFill>
                <a:schemeClr val="bg1">
                  <a:alpha val="80000"/>
                </a:schemeClr>
              </a:solidFill>
            </a:endParaRPr>
          </a:p>
        </p:txBody>
      </p:sp>
      <p:pic>
        <p:nvPicPr>
          <p:cNvPr id="4" name="Picture 3" descr="A screenshot of a computer screen">
            <a:extLst>
              <a:ext uri="{FF2B5EF4-FFF2-40B4-BE49-F238E27FC236}">
                <a16:creationId xmlns:a16="http://schemas.microsoft.com/office/drawing/2014/main" id="{17590E66-8D59-CE73-FDC1-4D0AE07CFE4A}"/>
              </a:ext>
            </a:extLst>
          </p:cNvPr>
          <p:cNvPicPr>
            <a:picLocks noChangeAspect="1"/>
          </p:cNvPicPr>
          <p:nvPr/>
        </p:nvPicPr>
        <p:blipFill>
          <a:blip r:embed="rId2"/>
          <a:stretch>
            <a:fillRect/>
          </a:stretch>
        </p:blipFill>
        <p:spPr>
          <a:xfrm>
            <a:off x="5381935" y="1865272"/>
            <a:ext cx="6657355" cy="3661544"/>
          </a:xfrm>
          <a:prstGeom prst="rect">
            <a:avLst/>
          </a:prstGeom>
        </p:spPr>
      </p:pic>
    </p:spTree>
    <p:extLst>
      <p:ext uri="{BB962C8B-B14F-4D97-AF65-F5344CB8AC3E}">
        <p14:creationId xmlns:p14="http://schemas.microsoft.com/office/powerpoint/2010/main" val="3486051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3658B49-B2A1-F888-839B-15C87A09327D}"/>
              </a:ext>
            </a:extLst>
          </p:cNvPr>
          <p:cNvSpPr txBox="1"/>
          <p:nvPr/>
        </p:nvSpPr>
        <p:spPr>
          <a:xfrm>
            <a:off x="563880" y="1818043"/>
            <a:ext cx="4391025" cy="245430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400" dirty="0">
                <a:solidFill>
                  <a:schemeClr val="bg1">
                    <a:alpha val="80000"/>
                  </a:schemeClr>
                </a:solidFill>
              </a:rPr>
              <a:t>Dona from Queens &amp; </a:t>
            </a:r>
            <a:r>
              <a:rPr lang="en-US" sz="2400" dirty="0" err="1">
                <a:solidFill>
                  <a:schemeClr val="bg1">
                    <a:alpha val="80000"/>
                  </a:schemeClr>
                </a:solidFill>
              </a:rPr>
              <a:t>Jj</a:t>
            </a:r>
            <a:r>
              <a:rPr lang="en-US" sz="2400" dirty="0">
                <a:solidFill>
                  <a:schemeClr val="bg1">
                    <a:alpha val="80000"/>
                  </a:schemeClr>
                </a:solidFill>
              </a:rPr>
              <a:t> &amp; Carol from Manhattan are the top 3 hosts based on reviews.</a:t>
            </a:r>
          </a:p>
          <a:p>
            <a:pPr marL="285750" indent="-228600">
              <a:lnSpc>
                <a:spcPct val="90000"/>
              </a:lnSpc>
              <a:spcAft>
                <a:spcPts val="600"/>
              </a:spcAft>
              <a:buFont typeface="Arial" panose="020B0604020202020204" pitchFamily="34" charset="0"/>
              <a:buChar char="•"/>
            </a:pPr>
            <a:r>
              <a:rPr lang="en-US" sz="2400" dirty="0">
                <a:solidFill>
                  <a:schemeClr val="bg1">
                    <a:alpha val="80000"/>
                  </a:schemeClr>
                </a:solidFill>
              </a:rPr>
              <a:t>Their experiences could be examined &amp; can be implemented by others hosts.</a:t>
            </a:r>
          </a:p>
        </p:txBody>
      </p:sp>
      <p:pic>
        <p:nvPicPr>
          <p:cNvPr id="4" name="Content Placeholder 3" descr="A graph of blue and green bars&#10;&#10;Description automatically generated">
            <a:extLst>
              <a:ext uri="{FF2B5EF4-FFF2-40B4-BE49-F238E27FC236}">
                <a16:creationId xmlns:a16="http://schemas.microsoft.com/office/drawing/2014/main" id="{75300B83-A85F-E812-1207-ED51EC67B02B}"/>
              </a:ext>
            </a:extLst>
          </p:cNvPr>
          <p:cNvPicPr>
            <a:picLocks noGrp="1" noChangeAspect="1"/>
          </p:cNvPicPr>
          <p:nvPr>
            <p:ph idx="1"/>
          </p:nvPr>
        </p:nvPicPr>
        <p:blipFill>
          <a:blip r:embed="rId3"/>
          <a:stretch>
            <a:fillRect/>
          </a:stretch>
        </p:blipFill>
        <p:spPr>
          <a:xfrm>
            <a:off x="5545255" y="1452880"/>
            <a:ext cx="6082865" cy="3680133"/>
          </a:xfrm>
          <a:prstGeom prst="rect">
            <a:avLst/>
          </a:prstGeom>
        </p:spPr>
      </p:pic>
    </p:spTree>
    <p:extLst>
      <p:ext uri="{BB962C8B-B14F-4D97-AF65-F5344CB8AC3E}">
        <p14:creationId xmlns:p14="http://schemas.microsoft.com/office/powerpoint/2010/main" val="214343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9361D0E-0B35-42DA-8779-9780B96F5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EECC08E-F4F5-429A-B70B-B378AC0B0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514"/>
            <a:ext cx="4767943" cy="6843486"/>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912557-5DD0-4F3E-34CA-EE0980C7D159}"/>
              </a:ext>
            </a:extLst>
          </p:cNvPr>
          <p:cNvSpPr>
            <a:spLocks noGrp="1"/>
          </p:cNvSpPr>
          <p:nvPr>
            <p:ph type="title"/>
          </p:nvPr>
        </p:nvSpPr>
        <p:spPr>
          <a:xfrm>
            <a:off x="143463" y="1468709"/>
            <a:ext cx="4673795" cy="1871650"/>
          </a:xfrm>
        </p:spPr>
        <p:txBody>
          <a:bodyPr vert="horz" lIns="91440" tIns="45720" rIns="91440" bIns="45720" rtlCol="0" anchor="ctr">
            <a:normAutofit/>
          </a:bodyPr>
          <a:lstStyle/>
          <a:p>
            <a:pPr algn="ctr"/>
            <a:r>
              <a:rPr lang="en-US" sz="2800" dirty="0">
                <a:solidFill>
                  <a:schemeClr val="bg1"/>
                </a:solidFill>
              </a:rPr>
              <a:t>Top </a:t>
            </a:r>
            <a:r>
              <a:rPr lang="en-US" sz="2800" dirty="0" err="1">
                <a:solidFill>
                  <a:schemeClr val="bg1"/>
                </a:solidFill>
              </a:rPr>
              <a:t>Neighbourhood</a:t>
            </a:r>
            <a:r>
              <a:rPr lang="en-US" sz="2800" dirty="0">
                <a:solidFill>
                  <a:schemeClr val="bg1"/>
                </a:solidFill>
              </a:rPr>
              <a:t> Groups based on Annual Revenue</a:t>
            </a:r>
          </a:p>
        </p:txBody>
      </p:sp>
      <p:pic>
        <p:nvPicPr>
          <p:cNvPr id="4" name="Content Placeholder 3" descr="A pie chart with numbers and text&#10;&#10;Description automatically generated">
            <a:extLst>
              <a:ext uri="{FF2B5EF4-FFF2-40B4-BE49-F238E27FC236}">
                <a16:creationId xmlns:a16="http://schemas.microsoft.com/office/drawing/2014/main" id="{149F4106-AB6E-FF31-945F-8E712948CF94}"/>
              </a:ext>
            </a:extLst>
          </p:cNvPr>
          <p:cNvPicPr>
            <a:picLocks noGrp="1" noChangeAspect="1"/>
          </p:cNvPicPr>
          <p:nvPr>
            <p:ph idx="1"/>
          </p:nvPr>
        </p:nvPicPr>
        <p:blipFill>
          <a:blip r:embed="rId2"/>
          <a:stretch>
            <a:fillRect/>
          </a:stretch>
        </p:blipFill>
        <p:spPr>
          <a:xfrm>
            <a:off x="5090455" y="1759805"/>
            <a:ext cx="6787915" cy="3970930"/>
          </a:xfrm>
          <a:prstGeom prst="rect">
            <a:avLst/>
          </a:prstGeom>
        </p:spPr>
      </p:pic>
      <p:sp>
        <p:nvSpPr>
          <p:cNvPr id="5" name="TextBox 4">
            <a:extLst>
              <a:ext uri="{FF2B5EF4-FFF2-40B4-BE49-F238E27FC236}">
                <a16:creationId xmlns:a16="http://schemas.microsoft.com/office/drawing/2014/main" id="{5376F33A-2CF5-F817-8C46-C9E53D31B829}"/>
              </a:ext>
            </a:extLst>
          </p:cNvPr>
          <p:cNvSpPr txBox="1"/>
          <p:nvPr/>
        </p:nvSpPr>
        <p:spPr>
          <a:xfrm>
            <a:off x="118806" y="3340359"/>
            <a:ext cx="4845079" cy="127449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10000"/>
          </a:bodyPr>
          <a:lstStyle/>
          <a:p>
            <a:pPr indent="-228600" algn="ctr">
              <a:lnSpc>
                <a:spcPct val="90000"/>
              </a:lnSpc>
              <a:spcAft>
                <a:spcPts val="600"/>
              </a:spcAft>
              <a:buFont typeface="Arial" panose="020B0604020202020204" pitchFamily="34" charset="0"/>
              <a:buChar char="•"/>
            </a:pPr>
            <a:r>
              <a:rPr lang="en-US" sz="2000" dirty="0">
                <a:solidFill>
                  <a:schemeClr val="bg1"/>
                </a:solidFill>
              </a:rPr>
              <a:t>Manhattan &amp; Brooklyn hold the maximum share of revenue among all the </a:t>
            </a:r>
            <a:r>
              <a:rPr lang="en-US" sz="2000" dirty="0" err="1">
                <a:solidFill>
                  <a:schemeClr val="bg1"/>
                </a:solidFill>
              </a:rPr>
              <a:t>neighbourhood</a:t>
            </a:r>
            <a:r>
              <a:rPr lang="en-US" sz="2000" dirty="0">
                <a:solidFill>
                  <a:schemeClr val="bg1"/>
                </a:solidFill>
              </a:rPr>
              <a:t> groups. This segment should be optimized to its fullest potential to achieve revenue targets.</a:t>
            </a:r>
          </a:p>
        </p:txBody>
      </p:sp>
    </p:spTree>
    <p:extLst>
      <p:ext uri="{BB962C8B-B14F-4D97-AF65-F5344CB8AC3E}">
        <p14:creationId xmlns:p14="http://schemas.microsoft.com/office/powerpoint/2010/main" val="3236129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7F5D4C-2E0F-D824-6582-277D4B38672F}"/>
              </a:ext>
            </a:extLst>
          </p:cNvPr>
          <p:cNvSpPr>
            <a:spLocks noGrp="1"/>
          </p:cNvSpPr>
          <p:nvPr>
            <p:ph type="title"/>
          </p:nvPr>
        </p:nvSpPr>
        <p:spPr>
          <a:xfrm>
            <a:off x="838199" y="1174819"/>
            <a:ext cx="4826795" cy="2858363"/>
          </a:xfrm>
        </p:spPr>
        <p:txBody>
          <a:bodyPr vert="horz" lIns="91440" tIns="45720" rIns="91440" bIns="45720" rtlCol="0" anchor="b">
            <a:normAutofit/>
          </a:bodyPr>
          <a:lstStyle/>
          <a:p>
            <a:r>
              <a:rPr lang="en-US" sz="5000" kern="1200">
                <a:solidFill>
                  <a:schemeClr val="bg1"/>
                </a:solidFill>
                <a:latin typeface="+mj-lt"/>
                <a:ea typeface="+mj-ea"/>
                <a:cs typeface="+mj-cs"/>
              </a:rPr>
              <a:t>Top 20 Neighbourhoods</a:t>
            </a:r>
          </a:p>
        </p:txBody>
      </p:sp>
      <p:sp>
        <p:nvSpPr>
          <p:cNvPr id="5" name="TextBox 4">
            <a:extLst>
              <a:ext uri="{FF2B5EF4-FFF2-40B4-BE49-F238E27FC236}">
                <a16:creationId xmlns:a16="http://schemas.microsoft.com/office/drawing/2014/main" id="{EEC31922-8EAB-0248-81FB-F21641A1CD5F}"/>
              </a:ext>
            </a:extLst>
          </p:cNvPr>
          <p:cNvSpPr txBox="1"/>
          <p:nvPr/>
        </p:nvSpPr>
        <p:spPr>
          <a:xfrm>
            <a:off x="835024" y="4414180"/>
            <a:ext cx="4830283" cy="1594507"/>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Bef>
                <a:spcPts val="1000"/>
              </a:spcBef>
            </a:pPr>
            <a:r>
              <a:rPr lang="en-US" sz="2400" kern="1200">
                <a:solidFill>
                  <a:schemeClr val="bg1"/>
                </a:solidFill>
                <a:latin typeface="+mn-lt"/>
                <a:ea typeface="+mn-ea"/>
                <a:cs typeface="+mn-cs"/>
              </a:rPr>
              <a:t>Bedford-Stuyvesant, Midtown &amp; Williamsburg are the top neighbourhoods.</a:t>
            </a:r>
          </a:p>
        </p:txBody>
      </p:sp>
      <p:grpSp>
        <p:nvGrpSpPr>
          <p:cNvPr id="12" name="Group 11">
            <a:extLst>
              <a:ext uri="{FF2B5EF4-FFF2-40B4-BE49-F238E27FC236}">
                <a16:creationId xmlns:a16="http://schemas.microsoft.com/office/drawing/2014/main" id="{9523617D-D84A-4054-95AA-9F89131D5F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3" name="Group 12">
              <a:extLst>
                <a:ext uri="{FF2B5EF4-FFF2-40B4-BE49-F238E27FC236}">
                  <a16:creationId xmlns:a16="http://schemas.microsoft.com/office/drawing/2014/main" id="{AB43C5D0-A5EA-4427-B537-1D236BB7AF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7" name="Freeform: Shape 16">
                <a:extLst>
                  <a:ext uri="{FF2B5EF4-FFF2-40B4-BE49-F238E27FC236}">
                    <a16:creationId xmlns:a16="http://schemas.microsoft.com/office/drawing/2014/main" id="{70FA4045-2CBD-47E7-B0D7-2F5619C9A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41DFCB8A-0C16-4BF4-89D1-2A93FDA13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4" name="Group 13">
              <a:extLst>
                <a:ext uri="{FF2B5EF4-FFF2-40B4-BE49-F238E27FC236}">
                  <a16:creationId xmlns:a16="http://schemas.microsoft.com/office/drawing/2014/main" id="{7EC88587-B5AF-448E-9735-D9A2946AEF3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5" name="Freeform: Shape 14">
                <a:extLst>
                  <a:ext uri="{FF2B5EF4-FFF2-40B4-BE49-F238E27FC236}">
                    <a16:creationId xmlns:a16="http://schemas.microsoft.com/office/drawing/2014/main" id="{686A5CBB-E03B-4019-8BCD-78975D39E4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4993204-9792-4E61-A83C-73D4379E2B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4" name="Content Placeholder 3">
            <a:extLst>
              <a:ext uri="{FF2B5EF4-FFF2-40B4-BE49-F238E27FC236}">
                <a16:creationId xmlns:a16="http://schemas.microsoft.com/office/drawing/2014/main" id="{62BAA405-2D7D-2AEC-718B-AD26453D899D}"/>
              </a:ext>
            </a:extLst>
          </p:cNvPr>
          <p:cNvPicPr>
            <a:picLocks noGrp="1" noChangeAspect="1"/>
          </p:cNvPicPr>
          <p:nvPr>
            <p:ph idx="1"/>
          </p:nvPr>
        </p:nvPicPr>
        <p:blipFill rotWithShape="1">
          <a:blip r:embed="rId3"/>
          <a:srcRect r="1713" b="-274"/>
          <a:stretch/>
        </p:blipFill>
        <p:spPr>
          <a:xfrm>
            <a:off x="6249064" y="969835"/>
            <a:ext cx="4947255" cy="3949488"/>
          </a:xfrm>
          <a:prstGeom prst="rect">
            <a:avLst/>
          </a:prstGeom>
        </p:spPr>
      </p:pic>
    </p:spTree>
    <p:extLst>
      <p:ext uri="{BB962C8B-B14F-4D97-AF65-F5344CB8AC3E}">
        <p14:creationId xmlns:p14="http://schemas.microsoft.com/office/powerpoint/2010/main" val="1772626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38</TotalTime>
  <Words>473</Words>
  <Application>Microsoft Office PowerPoint</Application>
  <PresentationFormat>Widescreen</PresentationFormat>
  <Paragraphs>41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Calibri</vt:lpstr>
      <vt:lpstr>office theme</vt:lpstr>
      <vt:lpstr>AIR BNB CASE STUDY PPT 1</vt:lpstr>
      <vt:lpstr>Context</vt:lpstr>
      <vt:lpstr>Problem Statement</vt:lpstr>
      <vt:lpstr>End Objective </vt:lpstr>
      <vt:lpstr>Insights</vt:lpstr>
      <vt:lpstr>Top 20 Hosts based on Annual Revenue</vt:lpstr>
      <vt:lpstr>PowerPoint Presentation</vt:lpstr>
      <vt:lpstr>Top Neighbourhood Groups based on Annual Revenue</vt:lpstr>
      <vt:lpstr>Top 20 Neighbourhoods</vt:lpstr>
      <vt:lpstr>All Neighbourhood Group Average Price v/s Room Type</vt:lpstr>
      <vt:lpstr>PowerPoint Presentation</vt:lpstr>
      <vt:lpstr>PowerPoint Presentation</vt:lpstr>
      <vt:lpstr>Recommendations</vt:lpstr>
      <vt:lpstr>Methodology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Pritam</dc:creator>
  <cp:lastModifiedBy>Hetal Panchal</cp:lastModifiedBy>
  <cp:revision>308</cp:revision>
  <dcterms:created xsi:type="dcterms:W3CDTF">2024-05-06T16:57:13Z</dcterms:created>
  <dcterms:modified xsi:type="dcterms:W3CDTF">2024-05-07T15:21:47Z</dcterms:modified>
</cp:coreProperties>
</file>