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4" r:id="rId7"/>
    <p:sldId id="262" r:id="rId8"/>
    <p:sldId id="276" r:id="rId9"/>
    <p:sldId id="277" r:id="rId10"/>
    <p:sldId id="279" r:id="rId11"/>
    <p:sldId id="267" r:id="rId12"/>
    <p:sldId id="280"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B95F72-1926-4892-A452-36731ADAC34D}" type="datetimeFigureOut">
              <a:rPr lang="en-IN" smtClean="0"/>
              <a:t>20-08-2024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0CC0D66-5A11-4658-94E1-C3948A2BEEB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91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95F72-1926-4892-A452-36731ADAC34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C0D66-5A11-4658-94E1-C3948A2BEEB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11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95F72-1926-4892-A452-36731ADAC34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C0D66-5A11-4658-94E1-C3948A2BEEB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43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95F72-1926-4892-A452-36731ADAC34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C0D66-5A11-4658-94E1-C3948A2BEEB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46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B95F72-1926-4892-A452-36731ADAC34D}"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C0D66-5A11-4658-94E1-C3948A2BEEB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8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95F72-1926-4892-A452-36731ADAC34D}"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C0D66-5A11-4658-94E1-C3948A2BEEB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86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95F72-1926-4892-A452-36731ADAC34D}"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C0D66-5A11-4658-94E1-C3948A2BEEB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43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B95F72-1926-4892-A452-36731ADAC34D}"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C0D66-5A11-4658-94E1-C3948A2BEEB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147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95F72-1926-4892-A452-36731ADAC34D}"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C0D66-5A11-4658-94E1-C3948A2BEEB3}" type="slidenum">
              <a:rPr lang="en-IN" smtClean="0"/>
              <a:t>‹#›</a:t>
            </a:fld>
            <a:endParaRPr lang="en-IN"/>
          </a:p>
        </p:txBody>
      </p:sp>
    </p:spTree>
    <p:extLst>
      <p:ext uri="{BB962C8B-B14F-4D97-AF65-F5344CB8AC3E}">
        <p14:creationId xmlns:p14="http://schemas.microsoft.com/office/powerpoint/2010/main" val="20055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B95F72-1926-4892-A452-36731ADAC34D}"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C0D66-5A11-4658-94E1-C3948A2BEEB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74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B95F72-1926-4892-A452-36731ADAC34D}" type="datetimeFigureOut">
              <a:rPr lang="en-IN" smtClean="0"/>
              <a:t>20-08-2024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0CC0D66-5A11-4658-94E1-C3948A2BEEB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26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B95F72-1926-4892-A452-36731ADAC34D}" type="datetimeFigureOut">
              <a:rPr lang="en-IN" smtClean="0"/>
              <a:t>20-08-2024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0CC0D66-5A11-4658-94E1-C3948A2BEEB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15765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6EE6-1058-A027-49D6-8C94F71E8550}"/>
              </a:ext>
            </a:extLst>
          </p:cNvPr>
          <p:cNvSpPr>
            <a:spLocks noGrp="1"/>
          </p:cNvSpPr>
          <p:nvPr>
            <p:ph type="ctrTitle"/>
          </p:nvPr>
        </p:nvSpPr>
        <p:spPr>
          <a:xfrm>
            <a:off x="1524000" y="1122362"/>
            <a:ext cx="9144000" cy="2479675"/>
          </a:xfrm>
        </p:spPr>
        <p:txBody>
          <a:bodyPr>
            <a:normAutofit/>
          </a:bodyPr>
          <a:lstStyle/>
          <a:p>
            <a:r>
              <a:rPr lang="en-IN" sz="4800" dirty="0">
                <a:latin typeface="+mn-lt"/>
              </a:rPr>
              <a:t>Credit Card Fraud Detection</a:t>
            </a:r>
          </a:p>
        </p:txBody>
      </p:sp>
      <p:sp>
        <p:nvSpPr>
          <p:cNvPr id="3" name="Subtitle 2">
            <a:extLst>
              <a:ext uri="{FF2B5EF4-FFF2-40B4-BE49-F238E27FC236}">
                <a16:creationId xmlns:a16="http://schemas.microsoft.com/office/drawing/2014/main" id="{209B487E-FECD-8042-D059-19318755EC75}"/>
              </a:ext>
            </a:extLst>
          </p:cNvPr>
          <p:cNvSpPr>
            <a:spLocks noGrp="1"/>
          </p:cNvSpPr>
          <p:nvPr>
            <p:ph type="subTitle" idx="1"/>
          </p:nvPr>
        </p:nvSpPr>
        <p:spPr>
          <a:xfrm>
            <a:off x="8028432" y="3602038"/>
            <a:ext cx="2962656" cy="2579306"/>
          </a:xfrm>
        </p:spPr>
        <p:txBody>
          <a:bodyPr>
            <a:normAutofit/>
          </a:bodyPr>
          <a:lstStyle/>
          <a:p>
            <a:endParaRPr lang="en-US" sz="2000" dirty="0"/>
          </a:p>
          <a:p>
            <a:pPr algn="l"/>
            <a:r>
              <a:rPr lang="en-IN" sz="2000" dirty="0"/>
              <a:t>Submitted By:</a:t>
            </a:r>
          </a:p>
          <a:p>
            <a:pPr marL="342900" indent="-342900" algn="l">
              <a:buFont typeface="Wingdings" panose="05000000000000000000" pitchFamily="2" charset="2"/>
              <a:buChar char="q"/>
            </a:pPr>
            <a:r>
              <a:rPr lang="en-IN" dirty="0"/>
              <a:t>Devika </a:t>
            </a:r>
            <a:r>
              <a:rPr lang="en-IN" dirty="0" err="1"/>
              <a:t>Jayasri</a:t>
            </a:r>
            <a:endParaRPr lang="en-IN" dirty="0"/>
          </a:p>
          <a:p>
            <a:pPr marL="342900" indent="-342900" algn="l">
              <a:buFont typeface="Wingdings" panose="05000000000000000000" pitchFamily="2" charset="2"/>
              <a:buChar char="q"/>
            </a:pPr>
            <a:r>
              <a:rPr lang="en-IN" dirty="0"/>
              <a:t>Priyanka Swain</a:t>
            </a:r>
          </a:p>
          <a:p>
            <a:pPr marL="342900" indent="-342900" algn="l">
              <a:buFont typeface="Wingdings" panose="05000000000000000000" pitchFamily="2" charset="2"/>
              <a:buChar char="q"/>
            </a:pPr>
            <a:r>
              <a:rPr lang="en-IN" dirty="0"/>
              <a:t>Ritika Ranjan</a:t>
            </a:r>
          </a:p>
          <a:p>
            <a:endParaRPr lang="en-IN" sz="2000" dirty="0"/>
          </a:p>
        </p:txBody>
      </p:sp>
    </p:spTree>
    <p:extLst>
      <p:ext uri="{BB962C8B-B14F-4D97-AF65-F5344CB8AC3E}">
        <p14:creationId xmlns:p14="http://schemas.microsoft.com/office/powerpoint/2010/main" val="299732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3E26967-C1B8-E966-E2B8-1223E3748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70" y="400338"/>
            <a:ext cx="5292337" cy="3387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104FC82-0F44-BE34-ACEA-102E8F913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531" y="400338"/>
            <a:ext cx="5378599" cy="33873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63FCE7-9F43-B1C0-372F-E5F974BE8E8A}"/>
              </a:ext>
            </a:extLst>
          </p:cNvPr>
          <p:cNvSpPr txBox="1"/>
          <p:nvPr/>
        </p:nvSpPr>
        <p:spPr>
          <a:xfrm>
            <a:off x="469870" y="4244196"/>
            <a:ext cx="5292337" cy="1323439"/>
          </a:xfrm>
          <a:prstGeom prst="rect">
            <a:avLst/>
          </a:prstGeom>
          <a:noFill/>
        </p:spPr>
        <p:txBody>
          <a:bodyPr wrap="square" rtlCol="0">
            <a:spAutoFit/>
          </a:bodyPr>
          <a:lstStyle/>
          <a:p>
            <a:pPr algn="ctr"/>
            <a:r>
              <a:rPr lang="en-US" sz="1600" dirty="0"/>
              <a:t>Fraudulent transactions peak on weekends, particularly on Saturday and Sunday, with the numbers gradually decreasing towards Wednesday, which has the fewest incidents. This suggests that fraudsters may be more active on weekends than during the weekdays.</a:t>
            </a:r>
            <a:endParaRPr lang="en-IN" sz="1600" dirty="0"/>
          </a:p>
        </p:txBody>
      </p:sp>
      <p:sp>
        <p:nvSpPr>
          <p:cNvPr id="3" name="TextBox 2">
            <a:extLst>
              <a:ext uri="{FF2B5EF4-FFF2-40B4-BE49-F238E27FC236}">
                <a16:creationId xmlns:a16="http://schemas.microsoft.com/office/drawing/2014/main" id="{5568F156-6480-A7B3-1D7E-666E3115D308}"/>
              </a:ext>
            </a:extLst>
          </p:cNvPr>
          <p:cNvSpPr txBox="1"/>
          <p:nvPr/>
        </p:nvSpPr>
        <p:spPr>
          <a:xfrm>
            <a:off x="6343531" y="4244196"/>
            <a:ext cx="5378599" cy="1323439"/>
          </a:xfrm>
          <a:prstGeom prst="rect">
            <a:avLst/>
          </a:prstGeom>
          <a:noFill/>
        </p:spPr>
        <p:txBody>
          <a:bodyPr wrap="square" rtlCol="0">
            <a:spAutoFit/>
          </a:bodyPr>
          <a:lstStyle/>
          <a:p>
            <a:pPr algn="ctr"/>
            <a:r>
              <a:rPr lang="en-US" sz="1600" dirty="0"/>
              <a:t>The highest occurrences of </a:t>
            </a:r>
            <a:r>
              <a:rPr lang="en-IN" sz="1600" dirty="0"/>
              <a:t>fraudulent transactions</a:t>
            </a:r>
            <a:r>
              <a:rPr lang="en-US" sz="1600" dirty="0"/>
              <a:t> are in March and May, with a steady decline in fraudulent activities from June through July. This pattern suggests certain months may be more prone to fraud, potentially due to seasonal factors or specific events.</a:t>
            </a:r>
            <a:endParaRPr lang="en-IN" sz="1600" dirty="0"/>
          </a:p>
        </p:txBody>
      </p:sp>
    </p:spTree>
    <p:extLst>
      <p:ext uri="{BB962C8B-B14F-4D97-AF65-F5344CB8AC3E}">
        <p14:creationId xmlns:p14="http://schemas.microsoft.com/office/powerpoint/2010/main" val="60177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F644-5801-5D27-086A-D8DC54D999B5}"/>
              </a:ext>
            </a:extLst>
          </p:cNvPr>
          <p:cNvSpPr>
            <a:spLocks noGrp="1"/>
          </p:cNvSpPr>
          <p:nvPr>
            <p:ph type="title"/>
          </p:nvPr>
        </p:nvSpPr>
        <p:spPr/>
        <p:txBody>
          <a:bodyPr>
            <a:normAutofit/>
          </a:bodyPr>
          <a:lstStyle/>
          <a:p>
            <a:pPr algn="ctr"/>
            <a:r>
              <a:rPr lang="en-US" sz="4000" b="1" dirty="0">
                <a:latin typeface="+mn-lt"/>
              </a:rPr>
              <a:t>Cost Benefit Analysis</a:t>
            </a:r>
            <a:endParaRPr lang="en-IN" sz="4000" b="1" dirty="0">
              <a:latin typeface="+mn-lt"/>
            </a:endParaRPr>
          </a:p>
        </p:txBody>
      </p:sp>
      <p:sp>
        <p:nvSpPr>
          <p:cNvPr id="3" name="Content Placeholder 2">
            <a:extLst>
              <a:ext uri="{FF2B5EF4-FFF2-40B4-BE49-F238E27FC236}">
                <a16:creationId xmlns:a16="http://schemas.microsoft.com/office/drawing/2014/main" id="{63E721E5-E753-197A-4520-2EC771D8A414}"/>
              </a:ext>
            </a:extLst>
          </p:cNvPr>
          <p:cNvSpPr>
            <a:spLocks noGrp="1"/>
          </p:cNvSpPr>
          <p:nvPr>
            <p:ph idx="1"/>
          </p:nvPr>
        </p:nvSpPr>
        <p:spPr/>
        <p:txBody>
          <a:bodyPr>
            <a:normAutofit/>
          </a:bodyPr>
          <a:lstStyle/>
          <a:p>
            <a:pPr>
              <a:buSzPct val="110000"/>
              <a:buFont typeface="Calibri" panose="020F0502020204030204" pitchFamily="34" charset="0"/>
              <a:buChar char="•"/>
            </a:pPr>
            <a:endParaRPr lang="en-US" sz="1600" i="0" dirty="0">
              <a:effectLst/>
            </a:endParaRPr>
          </a:p>
          <a:p>
            <a:pPr>
              <a:buSzPct val="110000"/>
              <a:buFont typeface="Calibri" panose="020F0502020204030204" pitchFamily="34" charset="0"/>
              <a:buChar char="•"/>
            </a:pPr>
            <a:r>
              <a:rPr lang="en-US" sz="1600" i="0" dirty="0">
                <a:effectLst/>
              </a:rPr>
              <a:t>Part 1: Analysis of the the dataset and finding the following figures</a:t>
            </a:r>
          </a:p>
          <a:p>
            <a:pPr>
              <a:buSzPct val="110000"/>
              <a:buFont typeface="Calibri" panose="020F0502020204030204" pitchFamily="34" charset="0"/>
              <a:buChar char="•"/>
            </a:pPr>
            <a:endParaRPr lang="en-US" sz="1600" dirty="0"/>
          </a:p>
          <a:p>
            <a:pPr>
              <a:buSzPct val="110000"/>
              <a:buFont typeface="Calibri" panose="020F0502020204030204" pitchFamily="34" charset="0"/>
              <a:buChar char="•"/>
            </a:pPr>
            <a:endParaRPr lang="en-US" sz="1600" i="0" dirty="0">
              <a:effectLst/>
            </a:endParaRPr>
          </a:p>
          <a:p>
            <a:pPr>
              <a:buSzPct val="110000"/>
              <a:buFont typeface="Calibri" panose="020F0502020204030204" pitchFamily="34" charset="0"/>
              <a:buChar char="•"/>
            </a:pPr>
            <a:endParaRPr lang="en-US" sz="1600" dirty="0"/>
          </a:p>
          <a:p>
            <a:pPr>
              <a:buSzPct val="110000"/>
              <a:buFont typeface="Calibri" panose="020F0502020204030204" pitchFamily="34" charset="0"/>
              <a:buChar char="•"/>
            </a:pPr>
            <a:endParaRPr lang="en-IN" sz="1600" dirty="0"/>
          </a:p>
        </p:txBody>
      </p:sp>
      <p:pic>
        <p:nvPicPr>
          <p:cNvPr id="5" name="Picture 4">
            <a:extLst>
              <a:ext uri="{FF2B5EF4-FFF2-40B4-BE49-F238E27FC236}">
                <a16:creationId xmlns:a16="http://schemas.microsoft.com/office/drawing/2014/main" id="{3750B58C-30FE-9D15-8D60-15E50E25C65B}"/>
              </a:ext>
            </a:extLst>
          </p:cNvPr>
          <p:cNvPicPr>
            <a:picLocks noChangeAspect="1"/>
          </p:cNvPicPr>
          <p:nvPr/>
        </p:nvPicPr>
        <p:blipFill>
          <a:blip r:embed="rId2"/>
          <a:stretch>
            <a:fillRect/>
          </a:stretch>
        </p:blipFill>
        <p:spPr>
          <a:xfrm>
            <a:off x="1802681" y="3281792"/>
            <a:ext cx="7353685" cy="1169437"/>
          </a:xfrm>
          <a:prstGeom prst="rect">
            <a:avLst/>
          </a:prstGeom>
        </p:spPr>
      </p:pic>
    </p:spTree>
    <p:extLst>
      <p:ext uri="{BB962C8B-B14F-4D97-AF65-F5344CB8AC3E}">
        <p14:creationId xmlns:p14="http://schemas.microsoft.com/office/powerpoint/2010/main" val="117504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12A9F-EDAC-39AC-543D-805378B21630}"/>
              </a:ext>
            </a:extLst>
          </p:cNvPr>
          <p:cNvSpPr txBox="1"/>
          <p:nvPr/>
        </p:nvSpPr>
        <p:spPr>
          <a:xfrm>
            <a:off x="903615" y="737884"/>
            <a:ext cx="10207207" cy="1046440"/>
          </a:xfrm>
          <a:prstGeom prst="rect">
            <a:avLst/>
          </a:prstGeom>
          <a:noFill/>
        </p:spPr>
        <p:txBody>
          <a:bodyPr wrap="square">
            <a:spAutoFit/>
          </a:bodyPr>
          <a:lstStyle/>
          <a:p>
            <a:pPr marL="342900" indent="-342900" algn="just">
              <a:buClr>
                <a:schemeClr val="accent1"/>
              </a:buClr>
              <a:buSzPct val="110000"/>
              <a:buFont typeface="Calibri" panose="020F0502020204030204" pitchFamily="34" charset="0"/>
              <a:buChar char="•"/>
            </a:pPr>
            <a:r>
              <a:rPr lang="en-US" sz="1600" i="0" dirty="0">
                <a:effectLst/>
              </a:rPr>
              <a:t>Part 2: Comparison of the cost incurred per month by the bank before and after the model deployment</a:t>
            </a:r>
          </a:p>
          <a:p>
            <a:pPr marL="800100" lvl="1" indent="-342900" algn="just">
              <a:buClr>
                <a:schemeClr val="accent1"/>
              </a:buClr>
              <a:buSzPct val="90000"/>
              <a:buFont typeface="Calibri" panose="020F0502020204030204" pitchFamily="34" charset="0"/>
              <a:buChar char="•"/>
            </a:pPr>
            <a:r>
              <a:rPr lang="en-US" sz="1400" dirty="0"/>
              <a:t>Reduction in loss by ~87%</a:t>
            </a:r>
            <a:endParaRPr lang="en-US" sz="1600" i="0" dirty="0">
              <a:effectLst/>
            </a:endParaRPr>
          </a:p>
          <a:p>
            <a:pPr marL="342900" indent="-342900" algn="just">
              <a:buClr>
                <a:schemeClr val="accent1"/>
              </a:buClr>
              <a:buSzPct val="110000"/>
              <a:buFont typeface="Calibri" panose="020F0502020204030204" pitchFamily="34" charset="0"/>
              <a:buChar char="•"/>
            </a:pPr>
            <a:endParaRPr lang="en-US" sz="1600" i="0" dirty="0">
              <a:effectLst/>
            </a:endParaRPr>
          </a:p>
          <a:p>
            <a:pPr algn="just">
              <a:buSzPct val="110000"/>
            </a:pPr>
            <a:endParaRPr lang="en-US" sz="1600" i="0" dirty="0">
              <a:effectLst/>
            </a:endParaRPr>
          </a:p>
        </p:txBody>
      </p:sp>
      <p:pic>
        <p:nvPicPr>
          <p:cNvPr id="7" name="Picture 6">
            <a:extLst>
              <a:ext uri="{FF2B5EF4-FFF2-40B4-BE49-F238E27FC236}">
                <a16:creationId xmlns:a16="http://schemas.microsoft.com/office/drawing/2014/main" id="{77B28624-CD5A-F0DD-1E36-66CF4F5FD002}"/>
              </a:ext>
            </a:extLst>
          </p:cNvPr>
          <p:cNvPicPr>
            <a:picLocks noChangeAspect="1"/>
          </p:cNvPicPr>
          <p:nvPr/>
        </p:nvPicPr>
        <p:blipFill>
          <a:blip r:embed="rId2"/>
          <a:stretch>
            <a:fillRect/>
          </a:stretch>
        </p:blipFill>
        <p:spPr>
          <a:xfrm>
            <a:off x="1376343" y="1595350"/>
            <a:ext cx="8583873" cy="2933518"/>
          </a:xfrm>
          <a:prstGeom prst="rect">
            <a:avLst/>
          </a:prstGeom>
        </p:spPr>
      </p:pic>
    </p:spTree>
    <p:extLst>
      <p:ext uri="{BB962C8B-B14F-4D97-AF65-F5344CB8AC3E}">
        <p14:creationId xmlns:p14="http://schemas.microsoft.com/office/powerpoint/2010/main" val="81950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31D7E-06BF-F6B5-75E8-D30FE041A223}"/>
              </a:ext>
            </a:extLst>
          </p:cNvPr>
          <p:cNvSpPr>
            <a:spLocks noGrp="1"/>
          </p:cNvSpPr>
          <p:nvPr>
            <p:ph type="title"/>
          </p:nvPr>
        </p:nvSpPr>
        <p:spPr/>
        <p:txBody>
          <a:bodyPr>
            <a:normAutofit/>
          </a:bodyPr>
          <a:lstStyle/>
          <a:p>
            <a:pPr algn="ctr"/>
            <a:r>
              <a:rPr lang="en-US" sz="4000" b="1" dirty="0">
                <a:latin typeface="+mn-lt"/>
              </a:rPr>
              <a:t>Appendix: </a:t>
            </a:r>
            <a:r>
              <a:rPr lang="en-IN" sz="4000" b="1" dirty="0">
                <a:latin typeface="+mn-lt"/>
              </a:rPr>
              <a:t>Data Attributes</a:t>
            </a:r>
            <a:endParaRPr lang="en-IN" sz="4000" dirty="0">
              <a:latin typeface="+mn-lt"/>
            </a:endParaRPr>
          </a:p>
        </p:txBody>
      </p:sp>
      <p:sp>
        <p:nvSpPr>
          <p:cNvPr id="5" name="Content Placeholder 4">
            <a:extLst>
              <a:ext uri="{FF2B5EF4-FFF2-40B4-BE49-F238E27FC236}">
                <a16:creationId xmlns:a16="http://schemas.microsoft.com/office/drawing/2014/main" id="{CB41617D-A0FD-2643-E3A1-FDB814253602}"/>
              </a:ext>
            </a:extLst>
          </p:cNvPr>
          <p:cNvSpPr>
            <a:spLocks noGrp="1"/>
          </p:cNvSpPr>
          <p:nvPr>
            <p:ph sz="half" idx="1"/>
          </p:nvPr>
        </p:nvSpPr>
        <p:spPr>
          <a:xfrm>
            <a:off x="1380226" y="2010878"/>
            <a:ext cx="4804914" cy="3751567"/>
          </a:xfrm>
        </p:spPr>
        <p:txBody>
          <a:bodyPr>
            <a:noAutofit/>
          </a:bodyPr>
          <a:lstStyle/>
          <a:p>
            <a:pPr lvl="1">
              <a:buFont typeface="Courier New" panose="02070309020205020404" pitchFamily="49" charset="0"/>
              <a:buChar char="o"/>
            </a:pPr>
            <a:r>
              <a:rPr lang="en-US" sz="1400" dirty="0"/>
              <a:t>index  -  Unique Identifier for each row</a:t>
            </a:r>
          </a:p>
          <a:p>
            <a:pPr lvl="1">
              <a:buFont typeface="Courier New" panose="02070309020205020404" pitchFamily="49" charset="0"/>
              <a:buChar char="o"/>
            </a:pPr>
            <a:r>
              <a:rPr lang="en-US" sz="1400" dirty="0" err="1"/>
              <a:t>trans_date_trans_time</a:t>
            </a:r>
            <a:r>
              <a:rPr lang="en-US" sz="1400" dirty="0"/>
              <a:t>  -  Transaction </a:t>
            </a:r>
            <a:r>
              <a:rPr lang="en-US" sz="1400" dirty="0" err="1"/>
              <a:t>DateTime</a:t>
            </a:r>
            <a:endParaRPr lang="en-US" sz="1400" dirty="0"/>
          </a:p>
          <a:p>
            <a:pPr lvl="1">
              <a:buFont typeface="Courier New" panose="02070309020205020404" pitchFamily="49" charset="0"/>
              <a:buChar char="o"/>
            </a:pPr>
            <a:r>
              <a:rPr lang="en-US" sz="1400" dirty="0" err="1"/>
              <a:t>cc_num</a:t>
            </a:r>
            <a:r>
              <a:rPr lang="en-US" sz="1400" dirty="0"/>
              <a:t>  -  Credit Card Number of Customer</a:t>
            </a:r>
          </a:p>
          <a:p>
            <a:pPr lvl="1">
              <a:buFont typeface="Courier New" panose="02070309020205020404" pitchFamily="49" charset="0"/>
              <a:buChar char="o"/>
            </a:pPr>
            <a:r>
              <a:rPr lang="en-US" sz="1400" dirty="0"/>
              <a:t>merchant  -  Merchant Name</a:t>
            </a:r>
          </a:p>
          <a:p>
            <a:pPr lvl="1">
              <a:buFont typeface="Courier New" panose="02070309020205020404" pitchFamily="49" charset="0"/>
              <a:buChar char="o"/>
            </a:pPr>
            <a:r>
              <a:rPr lang="en-US" sz="1400" dirty="0"/>
              <a:t>category  -  Category of Merchant</a:t>
            </a:r>
          </a:p>
          <a:p>
            <a:pPr lvl="1">
              <a:buFont typeface="Courier New" panose="02070309020205020404" pitchFamily="49" charset="0"/>
              <a:buChar char="o"/>
            </a:pPr>
            <a:r>
              <a:rPr lang="en-US" sz="1400" dirty="0"/>
              <a:t>amt  -  Amount of Transaction</a:t>
            </a:r>
          </a:p>
          <a:p>
            <a:pPr lvl="1">
              <a:buFont typeface="Courier New" panose="02070309020205020404" pitchFamily="49" charset="0"/>
              <a:buChar char="o"/>
            </a:pPr>
            <a:r>
              <a:rPr lang="en-US" sz="1400" dirty="0"/>
              <a:t>first  -  First Name of Credit Card Holder</a:t>
            </a:r>
          </a:p>
          <a:p>
            <a:pPr lvl="1">
              <a:buFont typeface="Courier New" panose="02070309020205020404" pitchFamily="49" charset="0"/>
              <a:buChar char="o"/>
            </a:pPr>
            <a:r>
              <a:rPr lang="en-US" sz="1400" dirty="0"/>
              <a:t>last  -  Last Name of Credit Card Holder</a:t>
            </a:r>
          </a:p>
          <a:p>
            <a:pPr lvl="1">
              <a:buFont typeface="Courier New" panose="02070309020205020404" pitchFamily="49" charset="0"/>
              <a:buChar char="o"/>
            </a:pPr>
            <a:r>
              <a:rPr lang="en-US" sz="1400" dirty="0"/>
              <a:t>gender  -  Gender of Credit Card Holder</a:t>
            </a:r>
          </a:p>
          <a:p>
            <a:pPr lvl="1">
              <a:buFont typeface="Courier New" panose="02070309020205020404" pitchFamily="49" charset="0"/>
              <a:buChar char="o"/>
            </a:pPr>
            <a:r>
              <a:rPr lang="en-US" sz="1400" dirty="0"/>
              <a:t>street  -  Street Address of Credit Card Holder</a:t>
            </a:r>
          </a:p>
          <a:p>
            <a:pPr lvl="1">
              <a:buFont typeface="Courier New" panose="02070309020205020404" pitchFamily="49" charset="0"/>
              <a:buChar char="o"/>
            </a:pPr>
            <a:r>
              <a:rPr lang="en-US" sz="1400" dirty="0"/>
              <a:t>city  -  City of Credit Card Holder</a:t>
            </a:r>
          </a:p>
          <a:p>
            <a:pPr lvl="1">
              <a:buFont typeface="Courier New" panose="02070309020205020404" pitchFamily="49" charset="0"/>
              <a:buChar char="o"/>
            </a:pPr>
            <a:r>
              <a:rPr lang="en-US" sz="1400" dirty="0"/>
              <a:t>state  -  State of Credit Card Holder</a:t>
            </a:r>
          </a:p>
          <a:p>
            <a:pPr lvl="1">
              <a:buFont typeface="Courier New" panose="02070309020205020404" pitchFamily="49" charset="0"/>
              <a:buChar char="o"/>
            </a:pPr>
            <a:endParaRPr lang="en-US" sz="1400" dirty="0"/>
          </a:p>
          <a:p>
            <a:endParaRPr lang="en-IN" sz="2000" dirty="0"/>
          </a:p>
        </p:txBody>
      </p:sp>
      <p:sp>
        <p:nvSpPr>
          <p:cNvPr id="6" name="Content Placeholder 5">
            <a:extLst>
              <a:ext uri="{FF2B5EF4-FFF2-40B4-BE49-F238E27FC236}">
                <a16:creationId xmlns:a16="http://schemas.microsoft.com/office/drawing/2014/main" id="{7E3A9F97-4BBF-442B-2AAC-1BD682C99736}"/>
              </a:ext>
            </a:extLst>
          </p:cNvPr>
          <p:cNvSpPr>
            <a:spLocks noGrp="1"/>
          </p:cNvSpPr>
          <p:nvPr>
            <p:ph sz="half" idx="2"/>
          </p:nvPr>
        </p:nvSpPr>
        <p:spPr>
          <a:xfrm>
            <a:off x="6413771" y="2017343"/>
            <a:ext cx="4641081" cy="3745102"/>
          </a:xfrm>
        </p:spPr>
        <p:txBody>
          <a:bodyPr>
            <a:noAutofit/>
          </a:bodyPr>
          <a:lstStyle/>
          <a:p>
            <a:pPr lvl="1">
              <a:buFont typeface="Courier New" panose="02070309020205020404" pitchFamily="49" charset="0"/>
              <a:buChar char="o"/>
            </a:pPr>
            <a:r>
              <a:rPr lang="en-US" sz="1400" dirty="0"/>
              <a:t>zip  -  Zip of Credit Card Holder</a:t>
            </a:r>
          </a:p>
          <a:p>
            <a:pPr lvl="1">
              <a:buFont typeface="Courier New" panose="02070309020205020404" pitchFamily="49" charset="0"/>
              <a:buChar char="o"/>
            </a:pPr>
            <a:r>
              <a:rPr lang="en-US" sz="1400" dirty="0" err="1"/>
              <a:t>lat</a:t>
            </a:r>
            <a:r>
              <a:rPr lang="en-US" sz="1400" dirty="0"/>
              <a:t>  -  Latitude Location of Credit Card Holder</a:t>
            </a:r>
          </a:p>
          <a:p>
            <a:pPr lvl="1">
              <a:buFont typeface="Courier New" panose="02070309020205020404" pitchFamily="49" charset="0"/>
              <a:buChar char="o"/>
            </a:pPr>
            <a:r>
              <a:rPr lang="en-US" sz="1400" dirty="0"/>
              <a:t>long  -  Longitude Location of Credit Card Holder</a:t>
            </a:r>
          </a:p>
          <a:p>
            <a:pPr lvl="1">
              <a:buFont typeface="Courier New" panose="02070309020205020404" pitchFamily="49" charset="0"/>
              <a:buChar char="o"/>
            </a:pPr>
            <a:r>
              <a:rPr lang="en-US" sz="1400" dirty="0" err="1"/>
              <a:t>city_pop</a:t>
            </a:r>
            <a:r>
              <a:rPr lang="en-US" sz="1400" dirty="0"/>
              <a:t>  -  Credit Card Holder's City Population</a:t>
            </a:r>
          </a:p>
          <a:p>
            <a:pPr lvl="1">
              <a:buFont typeface="Courier New" panose="02070309020205020404" pitchFamily="49" charset="0"/>
              <a:buChar char="o"/>
            </a:pPr>
            <a:r>
              <a:rPr lang="en-US" sz="1400" dirty="0"/>
              <a:t>job  -  Job of Credit Card Holder</a:t>
            </a:r>
          </a:p>
          <a:p>
            <a:pPr lvl="1">
              <a:buFont typeface="Courier New" panose="02070309020205020404" pitchFamily="49" charset="0"/>
              <a:buChar char="o"/>
            </a:pPr>
            <a:r>
              <a:rPr lang="en-US" sz="1400" dirty="0"/>
              <a:t>dob  -  Date of Birth of Credit Card Holder</a:t>
            </a:r>
          </a:p>
          <a:p>
            <a:pPr lvl="1">
              <a:buFont typeface="Courier New" panose="02070309020205020404" pitchFamily="49" charset="0"/>
              <a:buChar char="o"/>
            </a:pPr>
            <a:r>
              <a:rPr lang="en-US" sz="1400" dirty="0" err="1"/>
              <a:t>trans_num</a:t>
            </a:r>
            <a:r>
              <a:rPr lang="en-US" sz="1400" dirty="0"/>
              <a:t>  -  Transaction Number</a:t>
            </a:r>
          </a:p>
          <a:p>
            <a:pPr lvl="1">
              <a:buFont typeface="Courier New" panose="02070309020205020404" pitchFamily="49" charset="0"/>
              <a:buChar char="o"/>
            </a:pPr>
            <a:r>
              <a:rPr lang="en-US" sz="1400" dirty="0" err="1"/>
              <a:t>unix_time</a:t>
            </a:r>
            <a:r>
              <a:rPr lang="en-US" sz="1400" dirty="0"/>
              <a:t>  -  UNIX Time of transaction</a:t>
            </a:r>
          </a:p>
          <a:p>
            <a:pPr lvl="1">
              <a:buFont typeface="Courier New" panose="02070309020205020404" pitchFamily="49" charset="0"/>
              <a:buChar char="o"/>
            </a:pPr>
            <a:r>
              <a:rPr lang="en-US" sz="1400" dirty="0" err="1"/>
              <a:t>merch_lat</a:t>
            </a:r>
            <a:r>
              <a:rPr lang="en-US" sz="1400" dirty="0"/>
              <a:t>  -  Latitude Location of Merchant</a:t>
            </a:r>
          </a:p>
          <a:p>
            <a:pPr lvl="1">
              <a:buFont typeface="Courier New" panose="02070309020205020404" pitchFamily="49" charset="0"/>
              <a:buChar char="o"/>
            </a:pPr>
            <a:r>
              <a:rPr lang="en-US" sz="1400" dirty="0" err="1"/>
              <a:t>merch_long</a:t>
            </a:r>
            <a:r>
              <a:rPr lang="en-US" sz="1400" dirty="0"/>
              <a:t>  -  Longitude Location of Merchant</a:t>
            </a:r>
          </a:p>
          <a:p>
            <a:pPr lvl="1">
              <a:buFont typeface="Courier New" panose="02070309020205020404" pitchFamily="49" charset="0"/>
              <a:buChar char="o"/>
            </a:pPr>
            <a:r>
              <a:rPr lang="en-US" sz="1400" dirty="0" err="1"/>
              <a:t>is_fraud</a:t>
            </a:r>
            <a:r>
              <a:rPr lang="en-US" sz="1400" dirty="0"/>
              <a:t>  -  Fraud Flag  &lt;--- Target Class</a:t>
            </a:r>
          </a:p>
          <a:p>
            <a:endParaRPr lang="en-IN" sz="1400" dirty="0"/>
          </a:p>
        </p:txBody>
      </p:sp>
    </p:spTree>
    <p:extLst>
      <p:ext uri="{BB962C8B-B14F-4D97-AF65-F5344CB8AC3E}">
        <p14:creationId xmlns:p14="http://schemas.microsoft.com/office/powerpoint/2010/main" val="329519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A6A5-EDAE-5662-CEDF-21F1051E4ACD}"/>
              </a:ext>
            </a:extLst>
          </p:cNvPr>
          <p:cNvSpPr>
            <a:spLocks noGrp="1"/>
          </p:cNvSpPr>
          <p:nvPr>
            <p:ph type="title"/>
          </p:nvPr>
        </p:nvSpPr>
        <p:spPr/>
        <p:txBody>
          <a:bodyPr>
            <a:normAutofit/>
          </a:bodyPr>
          <a:lstStyle/>
          <a:p>
            <a:pPr algn="ctr"/>
            <a:r>
              <a:rPr lang="en-IN" sz="4000" b="1" dirty="0">
                <a:latin typeface="+mn-lt"/>
              </a:rPr>
              <a:t>Appendix: Data Methodology</a:t>
            </a:r>
          </a:p>
        </p:txBody>
      </p:sp>
      <p:sp>
        <p:nvSpPr>
          <p:cNvPr id="3" name="Content Placeholder 2">
            <a:extLst>
              <a:ext uri="{FF2B5EF4-FFF2-40B4-BE49-F238E27FC236}">
                <a16:creationId xmlns:a16="http://schemas.microsoft.com/office/drawing/2014/main" id="{4180A351-4046-6429-ACC1-9BB7E98999B1}"/>
              </a:ext>
            </a:extLst>
          </p:cNvPr>
          <p:cNvSpPr>
            <a:spLocks noGrp="1"/>
          </p:cNvSpPr>
          <p:nvPr>
            <p:ph idx="1"/>
          </p:nvPr>
        </p:nvSpPr>
        <p:spPr/>
        <p:txBody>
          <a:bodyPr>
            <a:normAutofit/>
          </a:bodyPr>
          <a:lstStyle/>
          <a:p>
            <a:pPr>
              <a:buSzPct val="110000"/>
              <a:buFont typeface="Calibri" panose="020F0502020204030204" pitchFamily="34" charset="0"/>
              <a:buChar char="•"/>
            </a:pPr>
            <a:r>
              <a:rPr lang="en-US" sz="1600" dirty="0"/>
              <a:t>The modeling process began with a Logistic Regression classifier, followed by a Decision Tree model, and ultimately a Random Forest classifier using a Kaggle simulated dataset.</a:t>
            </a:r>
          </a:p>
          <a:p>
            <a:pPr>
              <a:buSzPct val="110000"/>
              <a:buFont typeface="Calibri" panose="020F0502020204030204" pitchFamily="34" charset="0"/>
              <a:buChar char="•"/>
            </a:pPr>
            <a:r>
              <a:rPr lang="en-US" sz="1600" dirty="0"/>
              <a:t>Class imbalance was addressed using the Adaptive Synthetic (ADASYN) sampling method.</a:t>
            </a:r>
          </a:p>
          <a:p>
            <a:pPr>
              <a:buSzPct val="110000"/>
              <a:buFont typeface="Calibri" panose="020F0502020204030204" pitchFamily="34" charset="0"/>
              <a:buChar char="•"/>
            </a:pPr>
            <a:r>
              <a:rPr lang="en-US" sz="1600" dirty="0"/>
              <a:t>Manual hyperparameter tuning was employed due to the extensive computational time required for Grid Search Cross Validation.</a:t>
            </a:r>
            <a:endParaRPr lang="en-IN" sz="1600" dirty="0"/>
          </a:p>
        </p:txBody>
      </p:sp>
    </p:spTree>
    <p:extLst>
      <p:ext uri="{BB962C8B-B14F-4D97-AF65-F5344CB8AC3E}">
        <p14:creationId xmlns:p14="http://schemas.microsoft.com/office/powerpoint/2010/main" val="191083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5BE2-FD36-A9BB-88A4-0A252BB6EBB2}"/>
              </a:ext>
            </a:extLst>
          </p:cNvPr>
          <p:cNvSpPr>
            <a:spLocks noGrp="1"/>
          </p:cNvSpPr>
          <p:nvPr>
            <p:ph type="title"/>
          </p:nvPr>
        </p:nvSpPr>
        <p:spPr/>
        <p:txBody>
          <a:bodyPr>
            <a:normAutofit/>
          </a:bodyPr>
          <a:lstStyle/>
          <a:p>
            <a:pPr algn="ctr"/>
            <a:r>
              <a:rPr lang="en-IN" sz="4000" b="1" dirty="0">
                <a:latin typeface="+mn-lt"/>
              </a:rPr>
              <a:t>Appendix: Attached Files</a:t>
            </a:r>
          </a:p>
        </p:txBody>
      </p:sp>
      <p:sp>
        <p:nvSpPr>
          <p:cNvPr id="3" name="Content Placeholder 2">
            <a:extLst>
              <a:ext uri="{FF2B5EF4-FFF2-40B4-BE49-F238E27FC236}">
                <a16:creationId xmlns:a16="http://schemas.microsoft.com/office/drawing/2014/main" id="{E36763A6-F9B3-4044-74AF-B2E499354414}"/>
              </a:ext>
            </a:extLst>
          </p:cNvPr>
          <p:cNvSpPr>
            <a:spLocks noGrp="1"/>
          </p:cNvSpPr>
          <p:nvPr>
            <p:ph idx="1"/>
          </p:nvPr>
        </p:nvSpPr>
        <p:spPr/>
        <p:txBody>
          <a:bodyPr>
            <a:normAutofit/>
          </a:bodyPr>
          <a:lstStyle/>
          <a:p>
            <a:pPr>
              <a:buSzPct val="110000"/>
              <a:buFont typeface="Calibri" panose="020F0502020204030204" pitchFamily="34" charset="0"/>
              <a:buChar char="•"/>
            </a:pPr>
            <a:r>
              <a:rPr lang="en-IN" sz="2000" dirty="0"/>
              <a:t>Cost Benefit Analysis:</a:t>
            </a:r>
          </a:p>
          <a:p>
            <a:pPr lvl="1">
              <a:buSzPct val="110000"/>
              <a:buFont typeface="Calibri" panose="020F0502020204030204" pitchFamily="34" charset="0"/>
              <a:buChar char="•"/>
            </a:pPr>
            <a:r>
              <a:rPr lang="en-IN" sz="1600" dirty="0"/>
              <a:t>Cost Benefit Analysis</a:t>
            </a:r>
          </a:p>
          <a:p>
            <a:pPr marL="457200" lvl="1" indent="0">
              <a:buSzPct val="110000"/>
              <a:buNone/>
            </a:pPr>
            <a:endParaRPr lang="en-IN" sz="1600" dirty="0"/>
          </a:p>
          <a:p>
            <a:pPr>
              <a:buSzPct val="110000"/>
              <a:buFont typeface="Calibri" panose="020F0502020204030204" pitchFamily="34" charset="0"/>
              <a:buChar char="•"/>
            </a:pPr>
            <a:r>
              <a:rPr lang="en-IN" sz="2000" dirty="0"/>
              <a:t>Multiple ML model </a:t>
            </a:r>
            <a:r>
              <a:rPr lang="en-IN" sz="2000" dirty="0" err="1"/>
              <a:t>deployement</a:t>
            </a:r>
            <a:r>
              <a:rPr lang="en-IN" sz="2000" dirty="0"/>
              <a:t>:</a:t>
            </a:r>
          </a:p>
          <a:p>
            <a:pPr lvl="1">
              <a:buSzPct val="110000"/>
              <a:buFont typeface="Calibri" panose="020F0502020204030204" pitchFamily="34" charset="0"/>
              <a:buChar char="•"/>
            </a:pPr>
            <a:r>
              <a:rPr lang="en-IN" sz="1600" dirty="0"/>
              <a:t>CC Fraud Analytics </a:t>
            </a:r>
            <a:r>
              <a:rPr lang="en-IN" sz="1600" dirty="0" err="1"/>
              <a:t>Capstone.ipynb</a:t>
            </a:r>
            <a:endParaRPr lang="en-IN" sz="1600" dirty="0"/>
          </a:p>
          <a:p>
            <a:pPr marL="457200" lvl="1" indent="0">
              <a:buSzPct val="110000"/>
              <a:buNone/>
            </a:pPr>
            <a:endParaRPr lang="en-IN" sz="1600" dirty="0"/>
          </a:p>
          <a:p>
            <a:pPr>
              <a:buSzPct val="110000"/>
              <a:buFont typeface="Calibri" panose="020F0502020204030204" pitchFamily="34" charset="0"/>
              <a:buChar char="•"/>
            </a:pPr>
            <a:r>
              <a:rPr lang="en-IN" sz="2000" dirty="0"/>
              <a:t>Video Submission Link:</a:t>
            </a:r>
          </a:p>
        </p:txBody>
      </p:sp>
    </p:spTree>
    <p:extLst>
      <p:ext uri="{BB962C8B-B14F-4D97-AF65-F5344CB8AC3E}">
        <p14:creationId xmlns:p14="http://schemas.microsoft.com/office/powerpoint/2010/main" val="136155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4527C4-763E-6E97-35EC-4BCE4A2E97FF}"/>
              </a:ext>
            </a:extLst>
          </p:cNvPr>
          <p:cNvSpPr>
            <a:spLocks noGrp="1"/>
          </p:cNvSpPr>
          <p:nvPr>
            <p:ph type="title"/>
          </p:nvPr>
        </p:nvSpPr>
        <p:spPr>
          <a:xfrm>
            <a:off x="838200" y="365125"/>
            <a:ext cx="10515600" cy="6026531"/>
          </a:xfrm>
        </p:spPr>
        <p:txBody>
          <a:bodyPr>
            <a:normAutofit/>
          </a:bodyPr>
          <a:lstStyle/>
          <a:p>
            <a:pPr algn="ctr"/>
            <a:r>
              <a:rPr lang="en-US" dirty="0">
                <a:latin typeface="+mn-lt"/>
              </a:rPr>
              <a:t>Thank You </a:t>
            </a:r>
            <a:endParaRPr lang="en-IN" dirty="0">
              <a:latin typeface="+mn-lt"/>
            </a:endParaRPr>
          </a:p>
        </p:txBody>
      </p:sp>
    </p:spTree>
    <p:extLst>
      <p:ext uri="{BB962C8B-B14F-4D97-AF65-F5344CB8AC3E}">
        <p14:creationId xmlns:p14="http://schemas.microsoft.com/office/powerpoint/2010/main" val="356431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0C9A-E4AF-82B8-EC06-A3ECB8639F1C}"/>
              </a:ext>
            </a:extLst>
          </p:cNvPr>
          <p:cNvSpPr>
            <a:spLocks noGrp="1"/>
          </p:cNvSpPr>
          <p:nvPr>
            <p:ph type="title"/>
          </p:nvPr>
        </p:nvSpPr>
        <p:spPr/>
        <p:txBody>
          <a:bodyPr>
            <a:normAutofit/>
          </a:bodyPr>
          <a:lstStyle/>
          <a:p>
            <a:pPr algn="ctr"/>
            <a:r>
              <a:rPr lang="en-US" sz="4000" b="1" dirty="0">
                <a:latin typeface="+mn-lt"/>
              </a:rPr>
              <a:t>AGENDA</a:t>
            </a:r>
            <a:endParaRPr lang="en-IN" sz="4000" b="1" dirty="0">
              <a:latin typeface="+mn-lt"/>
            </a:endParaRPr>
          </a:p>
        </p:txBody>
      </p:sp>
      <p:sp>
        <p:nvSpPr>
          <p:cNvPr id="3" name="Content Placeholder 2">
            <a:extLst>
              <a:ext uri="{FF2B5EF4-FFF2-40B4-BE49-F238E27FC236}">
                <a16:creationId xmlns:a16="http://schemas.microsoft.com/office/drawing/2014/main" id="{44D9706C-C4CF-6E7E-B1DE-09A6E7FCA88C}"/>
              </a:ext>
            </a:extLst>
          </p:cNvPr>
          <p:cNvSpPr>
            <a:spLocks noGrp="1"/>
          </p:cNvSpPr>
          <p:nvPr>
            <p:ph idx="1"/>
          </p:nvPr>
        </p:nvSpPr>
        <p:spPr/>
        <p:txBody>
          <a:bodyPr>
            <a:noAutofit/>
          </a:bodyPr>
          <a:lstStyle/>
          <a:p>
            <a:pPr>
              <a:buSzPct val="110000"/>
              <a:buFont typeface="Calibri" panose="020F0502020204030204" pitchFamily="34" charset="0"/>
              <a:buChar char="•"/>
            </a:pPr>
            <a:r>
              <a:rPr lang="en-US" sz="1600" dirty="0"/>
              <a:t>Objective</a:t>
            </a:r>
          </a:p>
          <a:p>
            <a:pPr>
              <a:buSzPct val="110000"/>
              <a:buFont typeface="Calibri" panose="020F0502020204030204" pitchFamily="34" charset="0"/>
              <a:buChar char="•"/>
            </a:pPr>
            <a:r>
              <a:rPr lang="en-US" sz="1600" dirty="0"/>
              <a:t>Background</a:t>
            </a:r>
          </a:p>
          <a:p>
            <a:pPr>
              <a:buSzPct val="110000"/>
              <a:buFont typeface="Calibri" panose="020F0502020204030204" pitchFamily="34" charset="0"/>
              <a:buChar char="•"/>
            </a:pPr>
            <a:r>
              <a:rPr lang="en-US" sz="1600" dirty="0"/>
              <a:t>Problem-Solving Approach</a:t>
            </a:r>
          </a:p>
          <a:p>
            <a:pPr>
              <a:buSzPct val="110000"/>
              <a:buFont typeface="Calibri" panose="020F0502020204030204" pitchFamily="34" charset="0"/>
              <a:buChar char="•"/>
            </a:pPr>
            <a:r>
              <a:rPr lang="en-US" sz="1600" dirty="0"/>
              <a:t>Key Insights</a:t>
            </a:r>
          </a:p>
          <a:p>
            <a:pPr>
              <a:buSzPct val="110000"/>
              <a:buFont typeface="Calibri" panose="020F0502020204030204" pitchFamily="34" charset="0"/>
              <a:buChar char="•"/>
            </a:pPr>
            <a:r>
              <a:rPr lang="en-US" sz="1600" dirty="0"/>
              <a:t>Cost Benefit Analysis</a:t>
            </a:r>
          </a:p>
          <a:p>
            <a:pPr>
              <a:buSzPct val="110000"/>
              <a:buFont typeface="Calibri" panose="020F0502020204030204" pitchFamily="34" charset="0"/>
              <a:buChar char="•"/>
            </a:pPr>
            <a:r>
              <a:rPr lang="en-US" sz="1600" dirty="0"/>
              <a:t>Appendix:-</a:t>
            </a:r>
          </a:p>
          <a:p>
            <a:pPr lvl="1">
              <a:buSzPct val="100000"/>
              <a:buFont typeface="Courier New" panose="02070309020205020404" pitchFamily="49" charset="0"/>
              <a:buChar char="o"/>
            </a:pPr>
            <a:r>
              <a:rPr lang="en-IN" sz="1600" dirty="0"/>
              <a:t>Data Attributes</a:t>
            </a:r>
          </a:p>
          <a:p>
            <a:pPr lvl="1">
              <a:buSzPct val="100000"/>
              <a:buFont typeface="Courier New" panose="02070309020205020404" pitchFamily="49" charset="0"/>
              <a:buChar char="o"/>
            </a:pPr>
            <a:r>
              <a:rPr lang="en-IN" sz="1600" dirty="0"/>
              <a:t>Data Methodology</a:t>
            </a:r>
          </a:p>
          <a:p>
            <a:pPr lvl="1">
              <a:buSzPct val="100000"/>
              <a:buFont typeface="Courier New" panose="02070309020205020404" pitchFamily="49" charset="0"/>
              <a:buChar char="o"/>
            </a:pPr>
            <a:r>
              <a:rPr lang="en-IN" sz="1600" dirty="0"/>
              <a:t>Attached Files</a:t>
            </a:r>
          </a:p>
        </p:txBody>
      </p:sp>
    </p:spTree>
    <p:extLst>
      <p:ext uri="{BB962C8B-B14F-4D97-AF65-F5344CB8AC3E}">
        <p14:creationId xmlns:p14="http://schemas.microsoft.com/office/powerpoint/2010/main" val="267837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0C9A-E4AF-82B8-EC06-A3ECB8639F1C}"/>
              </a:ext>
            </a:extLst>
          </p:cNvPr>
          <p:cNvSpPr>
            <a:spLocks noGrp="1"/>
          </p:cNvSpPr>
          <p:nvPr>
            <p:ph type="title"/>
          </p:nvPr>
        </p:nvSpPr>
        <p:spPr/>
        <p:txBody>
          <a:bodyPr>
            <a:normAutofit/>
          </a:bodyPr>
          <a:lstStyle/>
          <a:p>
            <a:pPr algn="ctr"/>
            <a:r>
              <a:rPr lang="en-US" sz="4000" b="1" dirty="0">
                <a:latin typeface="+mn-lt"/>
              </a:rPr>
              <a:t>OBJECTIVE</a:t>
            </a:r>
            <a:endParaRPr lang="en-IN" sz="4000" b="1" dirty="0">
              <a:latin typeface="+mn-lt"/>
            </a:endParaRPr>
          </a:p>
        </p:txBody>
      </p:sp>
      <p:sp>
        <p:nvSpPr>
          <p:cNvPr id="3" name="Content Placeholder 2">
            <a:extLst>
              <a:ext uri="{FF2B5EF4-FFF2-40B4-BE49-F238E27FC236}">
                <a16:creationId xmlns:a16="http://schemas.microsoft.com/office/drawing/2014/main" id="{44D9706C-C4CF-6E7E-B1DE-09A6E7FCA88C}"/>
              </a:ext>
            </a:extLst>
          </p:cNvPr>
          <p:cNvSpPr>
            <a:spLocks noGrp="1"/>
          </p:cNvSpPr>
          <p:nvPr>
            <p:ph idx="1"/>
          </p:nvPr>
        </p:nvSpPr>
        <p:spPr/>
        <p:txBody>
          <a:bodyPr>
            <a:normAutofit/>
          </a:bodyPr>
          <a:lstStyle/>
          <a:p>
            <a:pPr>
              <a:buSzPct val="110000"/>
              <a:buFont typeface="Calibri" panose="020F0502020204030204" pitchFamily="34" charset="0"/>
              <a:buChar char="•"/>
            </a:pPr>
            <a:r>
              <a:rPr lang="en-US" sz="1600" dirty="0"/>
              <a:t>As part of the analytics team focused on fraud detection, our goal is to develop a machine learning model to identify fraudulent transactions based on historical customer transaction data.</a:t>
            </a:r>
          </a:p>
          <a:p>
            <a:pPr>
              <a:buSzPct val="110000"/>
              <a:buFont typeface="Calibri" panose="020F0502020204030204" pitchFamily="34" charset="0"/>
              <a:buChar char="•"/>
            </a:pPr>
            <a:r>
              <a:rPr lang="en-US" sz="1600" dirty="0"/>
              <a:t>We aim to assess the business impact of these fraudulent activities and provide recommendations on the most effective strategies for the bank to mitigate fraud risks. Implementing proactive monitoring and robust fraud prevention mechanisms will be crucial.</a:t>
            </a:r>
          </a:p>
          <a:p>
            <a:pPr>
              <a:buSzPct val="110000"/>
              <a:buFont typeface="Calibri" panose="020F0502020204030204" pitchFamily="34" charset="0"/>
              <a:buChar char="•"/>
            </a:pPr>
            <a:r>
              <a:rPr lang="en-US" sz="1600" dirty="0"/>
              <a:t>By leveraging machine learning, we can help the institution significantly reduce time-consuming manual reviews, minimize costly chargebacks and fees, and prevent the denial of legitimate transactions.</a:t>
            </a:r>
          </a:p>
        </p:txBody>
      </p:sp>
    </p:spTree>
    <p:extLst>
      <p:ext uri="{BB962C8B-B14F-4D97-AF65-F5344CB8AC3E}">
        <p14:creationId xmlns:p14="http://schemas.microsoft.com/office/powerpoint/2010/main" val="108949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4991-F470-49D2-7538-A8C558D73DBC}"/>
              </a:ext>
            </a:extLst>
          </p:cNvPr>
          <p:cNvSpPr>
            <a:spLocks noGrp="1"/>
          </p:cNvSpPr>
          <p:nvPr>
            <p:ph type="title"/>
          </p:nvPr>
        </p:nvSpPr>
        <p:spPr/>
        <p:txBody>
          <a:bodyPr>
            <a:normAutofit/>
          </a:bodyPr>
          <a:lstStyle/>
          <a:p>
            <a:pPr algn="ctr"/>
            <a:r>
              <a:rPr lang="en-US" sz="4000" b="1" dirty="0">
                <a:latin typeface="+mn-lt"/>
              </a:rPr>
              <a:t>Background</a:t>
            </a:r>
            <a:endParaRPr lang="en-IN" sz="4000" b="1" dirty="0">
              <a:latin typeface="+mn-lt"/>
            </a:endParaRPr>
          </a:p>
        </p:txBody>
      </p:sp>
      <p:sp>
        <p:nvSpPr>
          <p:cNvPr id="3" name="Content Placeholder 2">
            <a:extLst>
              <a:ext uri="{FF2B5EF4-FFF2-40B4-BE49-F238E27FC236}">
                <a16:creationId xmlns:a16="http://schemas.microsoft.com/office/drawing/2014/main" id="{D523DADB-9675-DC7F-3C2A-88A1EDA9A0A2}"/>
              </a:ext>
            </a:extLst>
          </p:cNvPr>
          <p:cNvSpPr>
            <a:spLocks noGrp="1"/>
          </p:cNvSpPr>
          <p:nvPr>
            <p:ph idx="1"/>
          </p:nvPr>
        </p:nvSpPr>
        <p:spPr/>
        <p:txBody>
          <a:bodyPr>
            <a:noAutofit/>
          </a:bodyPr>
          <a:lstStyle/>
          <a:p>
            <a:pPr>
              <a:buSzPct val="110000"/>
              <a:buFont typeface="Calibri" panose="020F0502020204030204" pitchFamily="34" charset="0"/>
              <a:buChar char="•"/>
            </a:pPr>
            <a:r>
              <a:rPr lang="en-US" sz="1600" dirty="0"/>
              <a:t>The rise in fraudulent transactions has become a significant challenge for credit card companies, putting banks at risk of losing highly profitable customers. Banking fraud not only leads to substantial financial losses but also erodes trust and credibility, making it a critical concern for both banks and customers.</a:t>
            </a:r>
          </a:p>
          <a:p>
            <a:pPr>
              <a:buSzPct val="110000"/>
              <a:buFont typeface="Calibri" panose="020F0502020204030204" pitchFamily="34" charset="0"/>
              <a:buChar char="•"/>
            </a:pPr>
            <a:r>
              <a:rPr lang="en-US" sz="1600" dirty="0"/>
              <a:t>As digital payment channels continue to expand, the complexity and frequency of fraudulent activities are increasing. Fraudsters are constantly innovating new methods to exploit vulnerabilities, making fraud detection more challenging than ever.</a:t>
            </a:r>
          </a:p>
          <a:p>
            <a:pPr>
              <a:buSzPct val="110000"/>
              <a:buFont typeface="Calibri" panose="020F0502020204030204" pitchFamily="34" charset="0"/>
              <a:buChar char="•"/>
            </a:pPr>
            <a:r>
              <a:rPr lang="en-US" sz="1600" dirty="0"/>
              <a:t>To combat this growing issue, we conducted a root cause analysis of the rising fraud cases and the associated revenue losses. This analysis highlighted the urgent need for an advanced fraud detection system powered by machine learning techniques. Such a system is crucial for accurately identifying fraudulent activities in real time and preventing them from causing further harm.</a:t>
            </a:r>
            <a:endParaRPr lang="en-IN" sz="1600" dirty="0"/>
          </a:p>
        </p:txBody>
      </p:sp>
    </p:spTree>
    <p:extLst>
      <p:ext uri="{BB962C8B-B14F-4D97-AF65-F5344CB8AC3E}">
        <p14:creationId xmlns:p14="http://schemas.microsoft.com/office/powerpoint/2010/main" val="401898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6570-64D1-FFBC-3D11-5493F03D81E8}"/>
              </a:ext>
            </a:extLst>
          </p:cNvPr>
          <p:cNvSpPr>
            <a:spLocks noGrp="1"/>
          </p:cNvSpPr>
          <p:nvPr>
            <p:ph type="title"/>
          </p:nvPr>
        </p:nvSpPr>
        <p:spPr/>
        <p:txBody>
          <a:bodyPr>
            <a:normAutofit/>
          </a:bodyPr>
          <a:lstStyle/>
          <a:p>
            <a:pPr algn="ctr"/>
            <a:r>
              <a:rPr lang="en-US" sz="4000" b="1" dirty="0">
                <a:latin typeface="+mn-lt"/>
              </a:rPr>
              <a:t>Problem-Solving Approach</a:t>
            </a:r>
            <a:endParaRPr lang="en-IN" sz="4000" b="1" dirty="0">
              <a:latin typeface="+mn-lt"/>
            </a:endParaRPr>
          </a:p>
        </p:txBody>
      </p:sp>
      <p:sp>
        <p:nvSpPr>
          <p:cNvPr id="3" name="Content Placeholder 2">
            <a:extLst>
              <a:ext uri="{FF2B5EF4-FFF2-40B4-BE49-F238E27FC236}">
                <a16:creationId xmlns:a16="http://schemas.microsoft.com/office/drawing/2014/main" id="{A9C9A3E0-E481-F07D-96F2-B55FE955543C}"/>
              </a:ext>
            </a:extLst>
          </p:cNvPr>
          <p:cNvSpPr>
            <a:spLocks noGrp="1"/>
          </p:cNvSpPr>
          <p:nvPr>
            <p:ph idx="1"/>
          </p:nvPr>
        </p:nvSpPr>
        <p:spPr/>
        <p:txBody>
          <a:bodyPr>
            <a:normAutofit/>
          </a:bodyPr>
          <a:lstStyle/>
          <a:p>
            <a:pPr>
              <a:buSzPct val="110000"/>
              <a:buFont typeface="Calibri" panose="020F0502020204030204" pitchFamily="34" charset="0"/>
              <a:buChar char="•"/>
            </a:pPr>
            <a:r>
              <a:rPr lang="en-IN" sz="1600" dirty="0"/>
              <a:t>Reading and Understanding the Data ﻿﻿</a:t>
            </a:r>
          </a:p>
          <a:p>
            <a:pPr>
              <a:buSzPct val="110000"/>
              <a:buFont typeface="Calibri" panose="020F0502020204030204" pitchFamily="34" charset="0"/>
              <a:buChar char="•"/>
            </a:pPr>
            <a:r>
              <a:rPr lang="en-IN" sz="1600" dirty="0"/>
              <a:t>Data Inspection</a:t>
            </a:r>
          </a:p>
          <a:p>
            <a:pPr>
              <a:buSzPct val="110000"/>
              <a:buFont typeface="Calibri" panose="020F0502020204030204" pitchFamily="34" charset="0"/>
              <a:buChar char="•"/>
            </a:pPr>
            <a:r>
              <a:rPr lang="en-IN" sz="1600" dirty="0"/>
              <a:t>EDA (Univariate and Bivariate analysis) </a:t>
            </a:r>
          </a:p>
          <a:p>
            <a:pPr>
              <a:buSzPct val="110000"/>
              <a:buFont typeface="Calibri" panose="020F0502020204030204" pitchFamily="34" charset="0"/>
              <a:buChar char="•"/>
            </a:pPr>
            <a:r>
              <a:rPr lang="en-IN" sz="1600" dirty="0"/>
              <a:t>﻿﻿﻿Data Preparation (Train/Test Data Splitting) ﻿﻿﻿</a:t>
            </a:r>
          </a:p>
          <a:p>
            <a:pPr>
              <a:buSzPct val="110000"/>
              <a:buFont typeface="Calibri" panose="020F0502020204030204" pitchFamily="34" charset="0"/>
              <a:buChar char="•"/>
            </a:pPr>
            <a:r>
              <a:rPr lang="en-IN" sz="1600" dirty="0"/>
              <a:t>Multiple Model Building or Hyperparameter Tuning ﻿﻿﻿</a:t>
            </a:r>
          </a:p>
          <a:p>
            <a:pPr>
              <a:buSzPct val="110000"/>
              <a:buFont typeface="Calibri" panose="020F0502020204030204" pitchFamily="34" charset="0"/>
              <a:buChar char="•"/>
            </a:pPr>
            <a:r>
              <a:rPr lang="en-IN" sz="1600" dirty="0"/>
              <a:t>Model Evaluation ﻿﻿﻿</a:t>
            </a:r>
          </a:p>
          <a:p>
            <a:pPr>
              <a:buSzPct val="110000"/>
              <a:buFont typeface="Calibri" panose="020F0502020204030204" pitchFamily="34" charset="0"/>
              <a:buChar char="•"/>
            </a:pPr>
            <a:r>
              <a:rPr lang="en-IN" sz="1600" dirty="0"/>
              <a:t>Business Impact: - Cost Benefit Analysis (Before and After Model deployment)</a:t>
            </a:r>
          </a:p>
        </p:txBody>
      </p:sp>
    </p:spTree>
    <p:extLst>
      <p:ext uri="{BB962C8B-B14F-4D97-AF65-F5344CB8AC3E}">
        <p14:creationId xmlns:p14="http://schemas.microsoft.com/office/powerpoint/2010/main" val="198086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2384-71BB-6A62-F46F-B378C44DFE99}"/>
              </a:ext>
            </a:extLst>
          </p:cNvPr>
          <p:cNvSpPr>
            <a:spLocks noGrp="1"/>
          </p:cNvSpPr>
          <p:nvPr>
            <p:ph type="title"/>
          </p:nvPr>
        </p:nvSpPr>
        <p:spPr/>
        <p:txBody>
          <a:bodyPr/>
          <a:lstStyle/>
          <a:p>
            <a:pPr algn="ctr"/>
            <a:r>
              <a:rPr lang="en-US" sz="4400" b="1" dirty="0">
                <a:latin typeface="+mn-lt"/>
              </a:rPr>
              <a:t>Key Insights</a:t>
            </a:r>
            <a:endParaRPr lang="en-IN" dirty="0"/>
          </a:p>
        </p:txBody>
      </p:sp>
      <p:sp>
        <p:nvSpPr>
          <p:cNvPr id="3" name="Content Placeholder 2">
            <a:extLst>
              <a:ext uri="{FF2B5EF4-FFF2-40B4-BE49-F238E27FC236}">
                <a16:creationId xmlns:a16="http://schemas.microsoft.com/office/drawing/2014/main" id="{F0828D1D-869B-8652-A32B-68FA1B53670F}"/>
              </a:ext>
            </a:extLst>
          </p:cNvPr>
          <p:cNvSpPr>
            <a:spLocks noGrp="1"/>
          </p:cNvSpPr>
          <p:nvPr>
            <p:ph sz="half" idx="1"/>
          </p:nvPr>
        </p:nvSpPr>
        <p:spPr/>
        <p:txBody>
          <a:bodyPr>
            <a:noAutofit/>
          </a:bodyPr>
          <a:lstStyle/>
          <a:p>
            <a:pPr marL="0" indent="0">
              <a:buNone/>
            </a:pPr>
            <a:r>
              <a:rPr lang="en-US" sz="1600" dirty="0"/>
              <a:t>The dataset is highly imbalanced, with fraudulent transactions making up a small fraction:</a:t>
            </a:r>
          </a:p>
          <a:p>
            <a:pPr marL="0" indent="0">
              <a:buNone/>
            </a:pPr>
            <a:endParaRPr lang="en-US" sz="1600" dirty="0"/>
          </a:p>
          <a:p>
            <a:pPr>
              <a:buFont typeface="Arial" panose="020B0604020202020204" pitchFamily="34" charset="0"/>
              <a:buChar char="•"/>
            </a:pPr>
            <a:r>
              <a:rPr lang="en-US" sz="1600" b="1" dirty="0"/>
              <a:t>Training Set:</a:t>
            </a:r>
            <a:r>
              <a:rPr lang="en-US" sz="1600" dirty="0"/>
              <a:t> 0.58% fraud (7,506 out of 1,296,675)</a:t>
            </a:r>
          </a:p>
          <a:p>
            <a:pPr>
              <a:buFont typeface="Arial" panose="020B0604020202020204" pitchFamily="34" charset="0"/>
              <a:buChar char="•"/>
            </a:pPr>
            <a:r>
              <a:rPr lang="en-US" sz="1600" b="1" dirty="0"/>
              <a:t>Testing Set:</a:t>
            </a:r>
            <a:r>
              <a:rPr lang="en-US" sz="1600" dirty="0"/>
              <a:t> 0.39% fraud (2,145 out of 555,719)</a:t>
            </a:r>
          </a:p>
          <a:p>
            <a:pPr marL="0" indent="0">
              <a:buNone/>
            </a:pPr>
            <a:endParaRPr lang="en-US" sz="1600" dirty="0"/>
          </a:p>
          <a:p>
            <a:pPr marL="0" indent="0">
              <a:buNone/>
            </a:pPr>
            <a:r>
              <a:rPr lang="en-US" sz="1600" dirty="0"/>
              <a:t>Non-fraudulent transactions dominate the dataset, representing over 99% of the total in both sets.</a:t>
            </a:r>
          </a:p>
        </p:txBody>
      </p:sp>
      <p:pic>
        <p:nvPicPr>
          <p:cNvPr id="6" name="Content Placeholder 5">
            <a:extLst>
              <a:ext uri="{FF2B5EF4-FFF2-40B4-BE49-F238E27FC236}">
                <a16:creationId xmlns:a16="http://schemas.microsoft.com/office/drawing/2014/main" id="{0515B169-0D6E-8733-0DCB-40C00DD17D21}"/>
              </a:ext>
            </a:extLst>
          </p:cNvPr>
          <p:cNvPicPr>
            <a:picLocks noGrp="1" noChangeAspect="1"/>
          </p:cNvPicPr>
          <p:nvPr>
            <p:ph sz="half" idx="2"/>
          </p:nvPr>
        </p:nvPicPr>
        <p:blipFill>
          <a:blip r:embed="rId2"/>
          <a:stretch>
            <a:fillRect/>
          </a:stretch>
        </p:blipFill>
        <p:spPr>
          <a:xfrm>
            <a:off x="6730395" y="2017713"/>
            <a:ext cx="4011234" cy="3441700"/>
          </a:xfrm>
          <a:blipFill>
            <a:blip r:embed="rId3"/>
            <a:tile tx="0" ty="0" sx="100000" sy="100000" flip="none" algn="tl"/>
          </a:blipFill>
        </p:spPr>
      </p:pic>
    </p:spTree>
    <p:extLst>
      <p:ext uri="{BB962C8B-B14F-4D97-AF65-F5344CB8AC3E}">
        <p14:creationId xmlns:p14="http://schemas.microsoft.com/office/powerpoint/2010/main" val="332444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26960-7959-1A3B-655B-FB228D05A0F0}"/>
              </a:ext>
            </a:extLst>
          </p:cNvPr>
          <p:cNvPicPr>
            <a:picLocks noChangeAspect="1"/>
          </p:cNvPicPr>
          <p:nvPr/>
        </p:nvPicPr>
        <p:blipFill>
          <a:blip r:embed="rId2"/>
          <a:stretch>
            <a:fillRect/>
          </a:stretch>
        </p:blipFill>
        <p:spPr>
          <a:xfrm>
            <a:off x="799822" y="398797"/>
            <a:ext cx="5067240" cy="3697715"/>
          </a:xfrm>
          <a:prstGeom prst="rect">
            <a:avLst/>
          </a:prstGeom>
        </p:spPr>
      </p:pic>
      <p:pic>
        <p:nvPicPr>
          <p:cNvPr id="9" name="Picture 8">
            <a:extLst>
              <a:ext uri="{FF2B5EF4-FFF2-40B4-BE49-F238E27FC236}">
                <a16:creationId xmlns:a16="http://schemas.microsoft.com/office/drawing/2014/main" id="{4BEC60D5-067D-1EDE-8EF8-844680634E9C}"/>
              </a:ext>
            </a:extLst>
          </p:cNvPr>
          <p:cNvPicPr>
            <a:picLocks noChangeAspect="1"/>
          </p:cNvPicPr>
          <p:nvPr/>
        </p:nvPicPr>
        <p:blipFill>
          <a:blip r:embed="rId3"/>
          <a:stretch>
            <a:fillRect/>
          </a:stretch>
        </p:blipFill>
        <p:spPr>
          <a:xfrm>
            <a:off x="6096000" y="398796"/>
            <a:ext cx="5072506" cy="3697715"/>
          </a:xfrm>
          <a:prstGeom prst="rect">
            <a:avLst/>
          </a:prstGeom>
        </p:spPr>
      </p:pic>
      <p:sp>
        <p:nvSpPr>
          <p:cNvPr id="12" name="TextBox 11">
            <a:extLst>
              <a:ext uri="{FF2B5EF4-FFF2-40B4-BE49-F238E27FC236}">
                <a16:creationId xmlns:a16="http://schemas.microsoft.com/office/drawing/2014/main" id="{0850D53B-2BA5-B783-861A-D5AAE639AEBE}"/>
              </a:ext>
            </a:extLst>
          </p:cNvPr>
          <p:cNvSpPr txBox="1"/>
          <p:nvPr/>
        </p:nvSpPr>
        <p:spPr>
          <a:xfrm>
            <a:off x="1408176" y="4352544"/>
            <a:ext cx="4197096" cy="1077218"/>
          </a:xfrm>
          <a:prstGeom prst="rect">
            <a:avLst/>
          </a:prstGeom>
          <a:noFill/>
        </p:spPr>
        <p:txBody>
          <a:bodyPr wrap="square" rtlCol="0">
            <a:spAutoFit/>
          </a:bodyPr>
          <a:lstStyle/>
          <a:p>
            <a:pPr algn="ctr"/>
            <a:r>
              <a:rPr lang="en-US" sz="1600" b="0" i="0" dirty="0">
                <a:solidFill>
                  <a:srgbClr val="212121"/>
                </a:solidFill>
                <a:effectLst/>
              </a:rPr>
              <a:t>The distribution of fraudulent transactions is roughly equal between males and females, indicating no significant gender difference in the occurrence of fraudulent transactions.</a:t>
            </a:r>
            <a:endParaRPr lang="en-IN" sz="1600" dirty="0"/>
          </a:p>
        </p:txBody>
      </p:sp>
      <p:sp>
        <p:nvSpPr>
          <p:cNvPr id="13" name="TextBox 12">
            <a:extLst>
              <a:ext uri="{FF2B5EF4-FFF2-40B4-BE49-F238E27FC236}">
                <a16:creationId xmlns:a16="http://schemas.microsoft.com/office/drawing/2014/main" id="{2DAF15F0-1C09-D2C8-C794-FC6740CB5BD6}"/>
              </a:ext>
            </a:extLst>
          </p:cNvPr>
          <p:cNvSpPr txBox="1"/>
          <p:nvPr/>
        </p:nvSpPr>
        <p:spPr>
          <a:xfrm>
            <a:off x="6739128" y="4352544"/>
            <a:ext cx="3886200" cy="1077218"/>
          </a:xfrm>
          <a:prstGeom prst="rect">
            <a:avLst/>
          </a:prstGeom>
          <a:noFill/>
        </p:spPr>
        <p:txBody>
          <a:bodyPr wrap="square" rtlCol="0">
            <a:spAutoFit/>
          </a:bodyPr>
          <a:lstStyle/>
          <a:p>
            <a:pPr algn="ctr"/>
            <a:r>
              <a:rPr lang="en-US" sz="1600" dirty="0"/>
              <a:t>Credit card fraud is most prevalent among individuals aged 30 to 50, with a noticeable decline in fraud cases among older age groups.</a:t>
            </a:r>
            <a:endParaRPr lang="en-IN" sz="1600" dirty="0"/>
          </a:p>
        </p:txBody>
      </p:sp>
    </p:spTree>
    <p:extLst>
      <p:ext uri="{BB962C8B-B14F-4D97-AF65-F5344CB8AC3E}">
        <p14:creationId xmlns:p14="http://schemas.microsoft.com/office/powerpoint/2010/main" val="42072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21938CD-C9D3-9CEE-D9EF-57550C02D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980" y="634221"/>
            <a:ext cx="7645038" cy="46020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A0310-6431-01F9-5370-22DCC7B4C01D}"/>
              </a:ext>
            </a:extLst>
          </p:cNvPr>
          <p:cNvSpPr txBox="1"/>
          <p:nvPr/>
        </p:nvSpPr>
        <p:spPr>
          <a:xfrm>
            <a:off x="586595" y="2150397"/>
            <a:ext cx="3260785" cy="1569660"/>
          </a:xfrm>
          <a:prstGeom prst="rect">
            <a:avLst/>
          </a:prstGeom>
          <a:noFill/>
        </p:spPr>
        <p:txBody>
          <a:bodyPr wrap="square" rtlCol="0">
            <a:spAutoFit/>
          </a:bodyPr>
          <a:lstStyle/>
          <a:p>
            <a:pPr algn="just"/>
            <a:r>
              <a:rPr lang="en-US" sz="1600" dirty="0"/>
              <a:t>Fraudulent transactions are most common in categories related to grocery stores, online shopping, and miscellaneous internet purchases, indicating these areas are prime targets for fraudulent activities.</a:t>
            </a:r>
            <a:endParaRPr lang="en-IN" sz="1600" dirty="0"/>
          </a:p>
        </p:txBody>
      </p:sp>
    </p:spTree>
    <p:extLst>
      <p:ext uri="{BB962C8B-B14F-4D97-AF65-F5344CB8AC3E}">
        <p14:creationId xmlns:p14="http://schemas.microsoft.com/office/powerpoint/2010/main" val="390253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0C8DDD4-B7DD-0BC3-E334-3B0729F39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92" y="975377"/>
            <a:ext cx="5181600" cy="3413743"/>
          </a:xfrm>
          <a:prstGeom prst="rect">
            <a:avLst/>
          </a:prstGeom>
        </p:spPr>
      </p:pic>
      <p:pic>
        <p:nvPicPr>
          <p:cNvPr id="11" name="Content Placeholder 10">
            <a:extLst>
              <a:ext uri="{FF2B5EF4-FFF2-40B4-BE49-F238E27FC236}">
                <a16:creationId xmlns:a16="http://schemas.microsoft.com/office/drawing/2014/main" id="{68FAC3A2-07AF-3B8F-EA90-F13F36B34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010" y="975376"/>
            <a:ext cx="5181600" cy="3413743"/>
          </a:xfrm>
          <a:prstGeom prst="rect">
            <a:avLst/>
          </a:prstGeom>
        </p:spPr>
      </p:pic>
      <p:sp>
        <p:nvSpPr>
          <p:cNvPr id="2" name="TextBox 1">
            <a:extLst>
              <a:ext uri="{FF2B5EF4-FFF2-40B4-BE49-F238E27FC236}">
                <a16:creationId xmlns:a16="http://schemas.microsoft.com/office/drawing/2014/main" id="{D3F9CBBF-794E-5F22-E0C4-105A8E584CF8}"/>
              </a:ext>
            </a:extLst>
          </p:cNvPr>
          <p:cNvSpPr txBox="1"/>
          <p:nvPr/>
        </p:nvSpPr>
        <p:spPr>
          <a:xfrm>
            <a:off x="850392" y="4822166"/>
            <a:ext cx="5181600" cy="584775"/>
          </a:xfrm>
          <a:prstGeom prst="rect">
            <a:avLst/>
          </a:prstGeom>
          <a:noFill/>
        </p:spPr>
        <p:txBody>
          <a:bodyPr wrap="square" rtlCol="0">
            <a:spAutoFit/>
          </a:bodyPr>
          <a:lstStyle/>
          <a:p>
            <a:pPr algn="ctr"/>
            <a:r>
              <a:rPr lang="en-US" sz="1600" dirty="0"/>
              <a:t>Houston leads the list, followed by Warren and Huntsville, indicating that these cities may have higher fraud risks.</a:t>
            </a:r>
            <a:endParaRPr lang="en-IN" sz="1600" dirty="0"/>
          </a:p>
        </p:txBody>
      </p:sp>
      <p:sp>
        <p:nvSpPr>
          <p:cNvPr id="3" name="TextBox 2">
            <a:extLst>
              <a:ext uri="{FF2B5EF4-FFF2-40B4-BE49-F238E27FC236}">
                <a16:creationId xmlns:a16="http://schemas.microsoft.com/office/drawing/2014/main" id="{539AAFE4-BD55-A753-5CD2-1238CF36E4F5}"/>
              </a:ext>
            </a:extLst>
          </p:cNvPr>
          <p:cNvSpPr txBox="1"/>
          <p:nvPr/>
        </p:nvSpPr>
        <p:spPr>
          <a:xfrm>
            <a:off x="6220021" y="4822166"/>
            <a:ext cx="5061578" cy="584775"/>
          </a:xfrm>
          <a:prstGeom prst="rect">
            <a:avLst/>
          </a:prstGeom>
          <a:noFill/>
        </p:spPr>
        <p:txBody>
          <a:bodyPr wrap="square" rtlCol="0">
            <a:spAutoFit/>
          </a:bodyPr>
          <a:lstStyle/>
          <a:p>
            <a:pPr algn="ctr"/>
            <a:r>
              <a:rPr lang="en-US" sz="1600" dirty="0"/>
              <a:t>New York, Texas, and Pennsylvania have the highest number of fraudulent transactions</a:t>
            </a:r>
            <a:endParaRPr lang="en-IN" sz="1600" dirty="0"/>
          </a:p>
        </p:txBody>
      </p:sp>
    </p:spTree>
    <p:extLst>
      <p:ext uri="{BB962C8B-B14F-4D97-AF65-F5344CB8AC3E}">
        <p14:creationId xmlns:p14="http://schemas.microsoft.com/office/powerpoint/2010/main" val="3975963796"/>
      </p:ext>
    </p:extLst>
  </p:cSld>
  <p:clrMapOvr>
    <a:masterClrMapping/>
  </p:clrMapOvr>
</p:sld>
</file>

<file path=ppt/theme/theme1.xml><?xml version="1.0" encoding="utf-8"?>
<a:theme xmlns:a="http://schemas.openxmlformats.org/drawingml/2006/main" name="Gallery">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5F2723-A071-4DB5-B039-F00E1C7979D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372</TotalTime>
  <Words>901</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Gallery</vt:lpstr>
      <vt:lpstr>Credit Card Fraud Detection</vt:lpstr>
      <vt:lpstr>AGENDA</vt:lpstr>
      <vt:lpstr>OBJECTIVE</vt:lpstr>
      <vt:lpstr>Background</vt:lpstr>
      <vt:lpstr>Problem-Solving Approach</vt:lpstr>
      <vt:lpstr>Key Insights</vt:lpstr>
      <vt:lpstr>PowerPoint Presentation</vt:lpstr>
      <vt:lpstr>PowerPoint Presentation</vt:lpstr>
      <vt:lpstr>PowerPoint Presentation</vt:lpstr>
      <vt:lpstr>PowerPoint Presentation</vt:lpstr>
      <vt:lpstr>Cost Benefit Analysis</vt:lpstr>
      <vt:lpstr>PowerPoint Presentation</vt:lpstr>
      <vt:lpstr>Appendix: Data Attributes</vt:lpstr>
      <vt:lpstr>Appendix: Data Methodology</vt:lpstr>
      <vt:lpstr>Appendix: Attached Files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Swain</dc:creator>
  <cp:lastModifiedBy>Priyanka Swain</cp:lastModifiedBy>
  <cp:revision>14</cp:revision>
  <dcterms:created xsi:type="dcterms:W3CDTF">2024-08-19T14:46:31Z</dcterms:created>
  <dcterms:modified xsi:type="dcterms:W3CDTF">2024-08-20T08:55:20Z</dcterms:modified>
</cp:coreProperties>
</file>