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3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8" r:id="rId6"/>
    <p:sldId id="260" r:id="rId7"/>
    <p:sldId id="261" r:id="rId8"/>
    <p:sldId id="262" r:id="rId9"/>
    <p:sldId id="263" r:id="rId10"/>
    <p:sldId id="264" r:id="rId11"/>
    <p:sldId id="265" r:id="rId12"/>
    <p:sldId id="269" r:id="rId13"/>
    <p:sldId id="266" r:id="rId14"/>
    <p:sldId id="267" r:id="rId15"/>
  </p:sldIdLst>
  <p:sldSz cx="18288000" cy="10287000"/>
  <p:notesSz cx="18288000" cy="10287000"/>
  <p:embeddedFontLst>
    <p:embeddedFont>
      <p:font typeface="Trebuchet MS" panose="020B0603020202020204" pitchFamily="34" charset="0"/>
      <p:regular r:id="rId17"/>
      <p:bold r:id="rId18"/>
      <p:italic r:id="rId19"/>
      <p:boldItalic r:id="rId20"/>
    </p:embeddedFont>
    <p:embeddedFont>
      <p:font typeface="Tahoma" panose="020B0604030504040204" pitchFamily="34" charset="0"/>
      <p:regular r:id="rId21"/>
      <p:bold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946" y="230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048600" y="771525"/>
            <a:ext cx="12192600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2451916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48600" y="771525"/>
            <a:ext cx="12192600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80871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212517674a_0_64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g2212517674a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48600" y="771525"/>
            <a:ext cx="12192600" cy="3857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823380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212517674a_0_98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g2212517674a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787597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212517674a_0_98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g2212517674a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391460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212517674a_0_75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g2212517674a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82344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094a5388e7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094a5388e7_0_142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2757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094a5388e7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48600" y="771525"/>
            <a:ext cx="12192600" cy="3857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094a5388e7_0_9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66045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257407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094a5388e7_0_33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g2094a5388e7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879466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212517674a_0_49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g2212517674a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2880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094a5388e7_0_68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g2094a5388e7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945377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212517674a_0_7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2212517674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985211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212517674a_0_17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g2212517674a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82257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212517674a_0_49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g2212517674a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31709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ftr" idx="11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dt" idx="10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13713000" y="1"/>
            <a:ext cx="4575175" cy="4641850"/>
          </a:xfrm>
          <a:custGeom>
            <a:avLst/>
            <a:gdLst/>
            <a:ahLst/>
            <a:cxnLst/>
            <a:rect l="l" t="t" r="r" b="b"/>
            <a:pathLst>
              <a:path w="4575175" h="4641850" extrusionOk="0">
                <a:moveTo>
                  <a:pt x="3540166" y="4578347"/>
                </a:moveTo>
                <a:lnTo>
                  <a:pt x="2230000" y="4578347"/>
                </a:lnTo>
                <a:lnTo>
                  <a:pt x="1921282" y="4489447"/>
                </a:lnTo>
                <a:lnTo>
                  <a:pt x="1878384" y="4464047"/>
                </a:lnTo>
                <a:lnTo>
                  <a:pt x="1793551" y="4438647"/>
                </a:lnTo>
                <a:lnTo>
                  <a:pt x="1751629" y="4413247"/>
                </a:lnTo>
                <a:lnTo>
                  <a:pt x="1710045" y="4400547"/>
                </a:lnTo>
                <a:lnTo>
                  <a:pt x="1668804" y="4375147"/>
                </a:lnTo>
                <a:lnTo>
                  <a:pt x="1627914" y="4362447"/>
                </a:lnTo>
                <a:lnTo>
                  <a:pt x="1587380" y="4337047"/>
                </a:lnTo>
                <a:lnTo>
                  <a:pt x="1547208" y="4324347"/>
                </a:lnTo>
                <a:lnTo>
                  <a:pt x="1428926" y="4248147"/>
                </a:lnTo>
                <a:lnTo>
                  <a:pt x="1390264" y="4235447"/>
                </a:lnTo>
                <a:lnTo>
                  <a:pt x="1314125" y="4184647"/>
                </a:lnTo>
                <a:lnTo>
                  <a:pt x="1239606" y="4133847"/>
                </a:lnTo>
                <a:lnTo>
                  <a:pt x="1166756" y="4083047"/>
                </a:lnTo>
                <a:lnTo>
                  <a:pt x="1095625" y="4032247"/>
                </a:lnTo>
                <a:lnTo>
                  <a:pt x="1060718" y="3994147"/>
                </a:lnTo>
                <a:lnTo>
                  <a:pt x="992256" y="3943347"/>
                </a:lnTo>
                <a:lnTo>
                  <a:pt x="958712" y="3905247"/>
                </a:lnTo>
                <a:lnTo>
                  <a:pt x="925635" y="3879847"/>
                </a:lnTo>
                <a:lnTo>
                  <a:pt x="893029" y="3854447"/>
                </a:lnTo>
                <a:lnTo>
                  <a:pt x="860903" y="3816347"/>
                </a:lnTo>
                <a:lnTo>
                  <a:pt x="829261" y="3790947"/>
                </a:lnTo>
                <a:lnTo>
                  <a:pt x="798110" y="3752847"/>
                </a:lnTo>
                <a:lnTo>
                  <a:pt x="767455" y="3727447"/>
                </a:lnTo>
                <a:lnTo>
                  <a:pt x="737304" y="3689347"/>
                </a:lnTo>
                <a:lnTo>
                  <a:pt x="707662" y="3651248"/>
                </a:lnTo>
                <a:lnTo>
                  <a:pt x="678535" y="3625848"/>
                </a:lnTo>
                <a:lnTo>
                  <a:pt x="649929" y="3587748"/>
                </a:lnTo>
                <a:lnTo>
                  <a:pt x="621851" y="3549648"/>
                </a:lnTo>
                <a:lnTo>
                  <a:pt x="594307" y="3511548"/>
                </a:lnTo>
                <a:lnTo>
                  <a:pt x="567303" y="3486148"/>
                </a:lnTo>
                <a:lnTo>
                  <a:pt x="540844" y="3448048"/>
                </a:lnTo>
                <a:lnTo>
                  <a:pt x="514937" y="3409948"/>
                </a:lnTo>
                <a:lnTo>
                  <a:pt x="489589" y="3371848"/>
                </a:lnTo>
                <a:lnTo>
                  <a:pt x="464804" y="3333748"/>
                </a:lnTo>
                <a:lnTo>
                  <a:pt x="440590" y="3295648"/>
                </a:lnTo>
                <a:lnTo>
                  <a:pt x="416953" y="3257548"/>
                </a:lnTo>
                <a:lnTo>
                  <a:pt x="393898" y="3219448"/>
                </a:lnTo>
                <a:lnTo>
                  <a:pt x="371432" y="3181348"/>
                </a:lnTo>
                <a:lnTo>
                  <a:pt x="349561" y="3143248"/>
                </a:lnTo>
                <a:lnTo>
                  <a:pt x="328290" y="3105148"/>
                </a:lnTo>
                <a:lnTo>
                  <a:pt x="307627" y="3067048"/>
                </a:lnTo>
                <a:lnTo>
                  <a:pt x="287577" y="3016248"/>
                </a:lnTo>
                <a:lnTo>
                  <a:pt x="268146" y="2978148"/>
                </a:lnTo>
                <a:lnTo>
                  <a:pt x="249341" y="2940048"/>
                </a:lnTo>
                <a:lnTo>
                  <a:pt x="231168" y="2901948"/>
                </a:lnTo>
                <a:lnTo>
                  <a:pt x="213632" y="2851148"/>
                </a:lnTo>
                <a:lnTo>
                  <a:pt x="196740" y="2813048"/>
                </a:lnTo>
                <a:lnTo>
                  <a:pt x="180498" y="2774948"/>
                </a:lnTo>
                <a:lnTo>
                  <a:pt x="164912" y="2724148"/>
                </a:lnTo>
                <a:lnTo>
                  <a:pt x="149988" y="2686048"/>
                </a:lnTo>
                <a:lnTo>
                  <a:pt x="135732" y="2635248"/>
                </a:lnTo>
                <a:lnTo>
                  <a:pt x="122151" y="2597148"/>
                </a:lnTo>
                <a:lnTo>
                  <a:pt x="109251" y="2546348"/>
                </a:lnTo>
                <a:lnTo>
                  <a:pt x="97037" y="2508248"/>
                </a:lnTo>
                <a:lnTo>
                  <a:pt x="85516" y="2457448"/>
                </a:lnTo>
                <a:lnTo>
                  <a:pt x="74694" y="2419348"/>
                </a:lnTo>
                <a:lnTo>
                  <a:pt x="64577" y="2368548"/>
                </a:lnTo>
                <a:lnTo>
                  <a:pt x="55171" y="2330448"/>
                </a:lnTo>
                <a:lnTo>
                  <a:pt x="46482" y="2279648"/>
                </a:lnTo>
                <a:lnTo>
                  <a:pt x="38517" y="2241548"/>
                </a:lnTo>
                <a:lnTo>
                  <a:pt x="31281" y="2190748"/>
                </a:lnTo>
                <a:lnTo>
                  <a:pt x="24781" y="2139948"/>
                </a:lnTo>
                <a:lnTo>
                  <a:pt x="19023" y="2101848"/>
                </a:lnTo>
                <a:lnTo>
                  <a:pt x="14013" y="2051048"/>
                </a:lnTo>
                <a:lnTo>
                  <a:pt x="9756" y="2000248"/>
                </a:lnTo>
                <a:lnTo>
                  <a:pt x="6260" y="1949448"/>
                </a:lnTo>
                <a:lnTo>
                  <a:pt x="3530" y="1911348"/>
                </a:lnTo>
                <a:lnTo>
                  <a:pt x="1573" y="1860548"/>
                </a:lnTo>
                <a:lnTo>
                  <a:pt x="394" y="1809748"/>
                </a:lnTo>
                <a:lnTo>
                  <a:pt x="0" y="1758948"/>
                </a:lnTo>
                <a:lnTo>
                  <a:pt x="394" y="1720848"/>
                </a:lnTo>
                <a:lnTo>
                  <a:pt x="1573" y="1670048"/>
                </a:lnTo>
                <a:lnTo>
                  <a:pt x="3530" y="1619248"/>
                </a:lnTo>
                <a:lnTo>
                  <a:pt x="6260" y="1568448"/>
                </a:lnTo>
                <a:lnTo>
                  <a:pt x="9756" y="1530348"/>
                </a:lnTo>
                <a:lnTo>
                  <a:pt x="14013" y="1479548"/>
                </a:lnTo>
                <a:lnTo>
                  <a:pt x="19023" y="1428748"/>
                </a:lnTo>
                <a:lnTo>
                  <a:pt x="24781" y="1377948"/>
                </a:lnTo>
                <a:lnTo>
                  <a:pt x="31281" y="1339848"/>
                </a:lnTo>
                <a:lnTo>
                  <a:pt x="38517" y="1289048"/>
                </a:lnTo>
                <a:lnTo>
                  <a:pt x="46482" y="1238248"/>
                </a:lnTo>
                <a:lnTo>
                  <a:pt x="55171" y="1200148"/>
                </a:lnTo>
                <a:lnTo>
                  <a:pt x="64577" y="1149348"/>
                </a:lnTo>
                <a:lnTo>
                  <a:pt x="74694" y="1111248"/>
                </a:lnTo>
                <a:lnTo>
                  <a:pt x="85516" y="1060448"/>
                </a:lnTo>
                <a:lnTo>
                  <a:pt x="97037" y="1022348"/>
                </a:lnTo>
                <a:lnTo>
                  <a:pt x="109251" y="971548"/>
                </a:lnTo>
                <a:lnTo>
                  <a:pt x="122151" y="933448"/>
                </a:lnTo>
                <a:lnTo>
                  <a:pt x="135732" y="882648"/>
                </a:lnTo>
                <a:lnTo>
                  <a:pt x="149988" y="844548"/>
                </a:lnTo>
                <a:lnTo>
                  <a:pt x="164912" y="793748"/>
                </a:lnTo>
                <a:lnTo>
                  <a:pt x="180498" y="755648"/>
                </a:lnTo>
                <a:lnTo>
                  <a:pt x="196740" y="717548"/>
                </a:lnTo>
                <a:lnTo>
                  <a:pt x="213632" y="666748"/>
                </a:lnTo>
                <a:lnTo>
                  <a:pt x="231168" y="628648"/>
                </a:lnTo>
                <a:lnTo>
                  <a:pt x="249341" y="590548"/>
                </a:lnTo>
                <a:lnTo>
                  <a:pt x="268146" y="552448"/>
                </a:lnTo>
                <a:lnTo>
                  <a:pt x="287577" y="501648"/>
                </a:lnTo>
                <a:lnTo>
                  <a:pt x="307627" y="463548"/>
                </a:lnTo>
                <a:lnTo>
                  <a:pt x="328290" y="425448"/>
                </a:lnTo>
                <a:lnTo>
                  <a:pt x="349561" y="387348"/>
                </a:lnTo>
                <a:lnTo>
                  <a:pt x="371432" y="349248"/>
                </a:lnTo>
                <a:lnTo>
                  <a:pt x="393898" y="311148"/>
                </a:lnTo>
                <a:lnTo>
                  <a:pt x="416953" y="273048"/>
                </a:lnTo>
                <a:lnTo>
                  <a:pt x="440590" y="234948"/>
                </a:lnTo>
                <a:lnTo>
                  <a:pt x="464804" y="196848"/>
                </a:lnTo>
                <a:lnTo>
                  <a:pt x="489589" y="158748"/>
                </a:lnTo>
                <a:lnTo>
                  <a:pt x="514937" y="120648"/>
                </a:lnTo>
                <a:lnTo>
                  <a:pt x="540844" y="82548"/>
                </a:lnTo>
                <a:lnTo>
                  <a:pt x="567303" y="44448"/>
                </a:lnTo>
                <a:lnTo>
                  <a:pt x="594307" y="6348"/>
                </a:lnTo>
                <a:lnTo>
                  <a:pt x="4574998" y="0"/>
                </a:lnTo>
                <a:lnTo>
                  <a:pt x="4574998" y="4102860"/>
                </a:lnTo>
                <a:lnTo>
                  <a:pt x="4530560" y="4133847"/>
                </a:lnTo>
                <a:lnTo>
                  <a:pt x="4456041" y="4184647"/>
                </a:lnTo>
                <a:lnTo>
                  <a:pt x="4379902" y="4235447"/>
                </a:lnTo>
                <a:lnTo>
                  <a:pt x="4341240" y="4248147"/>
                </a:lnTo>
                <a:lnTo>
                  <a:pt x="4222958" y="4324347"/>
                </a:lnTo>
                <a:lnTo>
                  <a:pt x="4182786" y="4337047"/>
                </a:lnTo>
                <a:lnTo>
                  <a:pt x="4142252" y="4362447"/>
                </a:lnTo>
                <a:lnTo>
                  <a:pt x="4101362" y="4375147"/>
                </a:lnTo>
                <a:lnTo>
                  <a:pt x="4060121" y="4400547"/>
                </a:lnTo>
                <a:lnTo>
                  <a:pt x="4018537" y="4413247"/>
                </a:lnTo>
                <a:lnTo>
                  <a:pt x="3976615" y="4438647"/>
                </a:lnTo>
                <a:lnTo>
                  <a:pt x="3891782" y="4464047"/>
                </a:lnTo>
                <a:lnTo>
                  <a:pt x="3848884" y="4489447"/>
                </a:lnTo>
                <a:lnTo>
                  <a:pt x="3540166" y="4578347"/>
                </a:lnTo>
                <a:close/>
              </a:path>
              <a:path w="4575175" h="4641850" extrusionOk="0">
                <a:moveTo>
                  <a:pt x="3403681" y="4603747"/>
                </a:moveTo>
                <a:lnTo>
                  <a:pt x="2366486" y="4603747"/>
                </a:lnTo>
                <a:lnTo>
                  <a:pt x="2275233" y="4578347"/>
                </a:lnTo>
                <a:lnTo>
                  <a:pt x="3494933" y="4578347"/>
                </a:lnTo>
                <a:lnTo>
                  <a:pt x="3403681" y="4603747"/>
                </a:lnTo>
                <a:close/>
              </a:path>
              <a:path w="4575175" h="4641850" extrusionOk="0">
                <a:moveTo>
                  <a:pt x="3264926" y="4629147"/>
                </a:moveTo>
                <a:lnTo>
                  <a:pt x="2505240" y="4629147"/>
                </a:lnTo>
                <a:lnTo>
                  <a:pt x="2412493" y="4603747"/>
                </a:lnTo>
                <a:lnTo>
                  <a:pt x="3357673" y="4603747"/>
                </a:lnTo>
                <a:lnTo>
                  <a:pt x="3264926" y="4629147"/>
                </a:lnTo>
                <a:close/>
              </a:path>
              <a:path w="4575175" h="4641850" extrusionOk="0">
                <a:moveTo>
                  <a:pt x="3124070" y="4641847"/>
                </a:moveTo>
                <a:lnTo>
                  <a:pt x="2646096" y="4641847"/>
                </a:lnTo>
                <a:lnTo>
                  <a:pt x="2598921" y="4629147"/>
                </a:lnTo>
                <a:lnTo>
                  <a:pt x="3171245" y="4629147"/>
                </a:lnTo>
                <a:lnTo>
                  <a:pt x="3124070" y="4641847"/>
                </a:lnTo>
                <a:close/>
              </a:path>
            </a:pathLst>
          </a:custGeom>
          <a:solidFill>
            <a:srgbClr val="2A4A9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7" name="Google Shape;17;p3"/>
          <p:cNvSpPr/>
          <p:nvPr/>
        </p:nvSpPr>
        <p:spPr>
          <a:xfrm>
            <a:off x="9191670" y="566152"/>
            <a:ext cx="2397125" cy="9154795"/>
          </a:xfrm>
          <a:custGeom>
            <a:avLst/>
            <a:gdLst/>
            <a:ahLst/>
            <a:cxnLst/>
            <a:rect l="l" t="t" r="r" b="b"/>
            <a:pathLst>
              <a:path w="2397125" h="9154795" extrusionOk="0">
                <a:moveTo>
                  <a:pt x="2396931" y="9154698"/>
                </a:moveTo>
                <a:lnTo>
                  <a:pt x="0" y="9154698"/>
                </a:lnTo>
                <a:lnTo>
                  <a:pt x="0" y="0"/>
                </a:lnTo>
                <a:lnTo>
                  <a:pt x="2396931" y="0"/>
                </a:lnTo>
                <a:lnTo>
                  <a:pt x="2396931" y="9154698"/>
                </a:lnTo>
                <a:close/>
              </a:path>
            </a:pathLst>
          </a:custGeom>
          <a:solidFill>
            <a:srgbClr val="5270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18" name="Google Shape;18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869353" y="1146804"/>
            <a:ext cx="7305674" cy="7991474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3"/>
          <p:cNvSpPr/>
          <p:nvPr/>
        </p:nvSpPr>
        <p:spPr>
          <a:xfrm>
            <a:off x="619536" y="8172755"/>
            <a:ext cx="1635760" cy="1633220"/>
          </a:xfrm>
          <a:custGeom>
            <a:avLst/>
            <a:gdLst/>
            <a:ahLst/>
            <a:cxnLst/>
            <a:rect l="l" t="t" r="r" b="b"/>
            <a:pathLst>
              <a:path w="1635760" h="1633220" extrusionOk="0">
                <a:moveTo>
                  <a:pt x="1635308" y="1632691"/>
                </a:moveTo>
                <a:lnTo>
                  <a:pt x="0" y="1632691"/>
                </a:lnTo>
                <a:lnTo>
                  <a:pt x="0" y="0"/>
                </a:lnTo>
                <a:lnTo>
                  <a:pt x="1635308" y="1632691"/>
                </a:lnTo>
                <a:close/>
              </a:path>
            </a:pathLst>
          </a:custGeom>
          <a:solidFill>
            <a:srgbClr val="2A4A9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0" name="Google Shape;20;p3"/>
          <p:cNvSpPr/>
          <p:nvPr/>
        </p:nvSpPr>
        <p:spPr>
          <a:xfrm>
            <a:off x="620115" y="564812"/>
            <a:ext cx="1633220" cy="1635760"/>
          </a:xfrm>
          <a:custGeom>
            <a:avLst/>
            <a:gdLst/>
            <a:ahLst/>
            <a:cxnLst/>
            <a:rect l="l" t="t" r="r" b="b"/>
            <a:pathLst>
              <a:path w="1633220" h="1635760" extrusionOk="0">
                <a:moveTo>
                  <a:pt x="0" y="1635308"/>
                </a:moveTo>
                <a:lnTo>
                  <a:pt x="0" y="0"/>
                </a:lnTo>
                <a:lnTo>
                  <a:pt x="1632691" y="0"/>
                </a:lnTo>
                <a:lnTo>
                  <a:pt x="0" y="1635308"/>
                </a:lnTo>
                <a:close/>
              </a:path>
            </a:pathLst>
          </a:custGeom>
          <a:solidFill>
            <a:srgbClr val="2A4A9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1" name="Google Shape;21;p3"/>
          <p:cNvSpPr txBox="1">
            <a:spLocks noGrp="1"/>
          </p:cNvSpPr>
          <p:nvPr>
            <p:ph type="ctrTitle"/>
          </p:nvPr>
        </p:nvSpPr>
        <p:spPr>
          <a:xfrm>
            <a:off x="1439793" y="3918900"/>
            <a:ext cx="15408413" cy="9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ubTitle" idx="1"/>
          </p:nvPr>
        </p:nvSpPr>
        <p:spPr>
          <a:xfrm>
            <a:off x="1371480" y="5228476"/>
            <a:ext cx="15545038" cy="10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4936863" y="2418784"/>
            <a:ext cx="650239" cy="12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8000" b="1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1740792" y="3184888"/>
            <a:ext cx="7543165" cy="3391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8000" b="1" i="0">
                <a:solidFill>
                  <a:srgbClr val="2A4A9D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ldNum" idx="12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4936863" y="2418784"/>
            <a:ext cx="650239" cy="12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8000" b="1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1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2"/>
          </p:nvPr>
        </p:nvSpPr>
        <p:spPr>
          <a:xfrm>
            <a:off x="9802171" y="2724102"/>
            <a:ext cx="4011294" cy="7157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70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4936863" y="2418784"/>
            <a:ext cx="650239" cy="12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8000" b="1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ftr" idx="11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936863" y="2418784"/>
            <a:ext cx="650239" cy="12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740792" y="3184888"/>
            <a:ext cx="7543165" cy="3391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0" b="1" i="0" u="none" strike="noStrike" cap="none">
                <a:solidFill>
                  <a:srgbClr val="2A4A9D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ftr" idx="11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dt" idx="10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1pPr>
            <a:lvl2pPr marL="0" marR="0" lvl="1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2pPr>
            <a:lvl3pPr marL="0" marR="0" lvl="2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3pPr>
            <a:lvl4pPr marL="0" marR="0" lvl="3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4pPr>
            <a:lvl5pPr marL="0" marR="0" lvl="4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5pPr>
            <a:lvl6pPr marL="0" marR="0" lvl="5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6pPr>
            <a:lvl7pPr marL="0" marR="0" lvl="6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7pPr>
            <a:lvl8pPr marL="0" marR="0" lvl="7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8pPr>
            <a:lvl9pPr marL="0" marR="0" lvl="8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7"/>
          <p:cNvGrpSpPr/>
          <p:nvPr/>
        </p:nvGrpSpPr>
        <p:grpSpPr>
          <a:xfrm>
            <a:off x="10825173" y="500556"/>
            <a:ext cx="7463112" cy="9786467"/>
            <a:chOff x="10825173" y="500556"/>
            <a:chExt cx="7463112" cy="9786467"/>
          </a:xfrm>
        </p:grpSpPr>
        <p:sp>
          <p:nvSpPr>
            <p:cNvPr id="49" name="Google Shape;49;p7"/>
            <p:cNvSpPr/>
            <p:nvPr/>
          </p:nvSpPr>
          <p:spPr>
            <a:xfrm>
              <a:off x="13645097" y="500556"/>
              <a:ext cx="4643120" cy="9286240"/>
            </a:xfrm>
            <a:custGeom>
              <a:avLst/>
              <a:gdLst/>
              <a:ahLst/>
              <a:cxnLst/>
              <a:rect l="l" t="t" r="r" b="b"/>
              <a:pathLst>
                <a:path w="4643119" h="9286240" extrusionOk="0">
                  <a:moveTo>
                    <a:pt x="4642902" y="9285805"/>
                  </a:moveTo>
                  <a:lnTo>
                    <a:pt x="0" y="4642902"/>
                  </a:lnTo>
                  <a:lnTo>
                    <a:pt x="4642902" y="0"/>
                  </a:lnTo>
                  <a:lnTo>
                    <a:pt x="4642902" y="9285805"/>
                  </a:lnTo>
                  <a:close/>
                </a:path>
              </a:pathLst>
            </a:custGeom>
            <a:solidFill>
              <a:srgbClr val="5270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0" name="Google Shape;50;p7"/>
            <p:cNvSpPr/>
            <p:nvPr/>
          </p:nvSpPr>
          <p:spPr>
            <a:xfrm>
              <a:off x="14149356" y="1004902"/>
              <a:ext cx="4138929" cy="8277225"/>
            </a:xfrm>
            <a:custGeom>
              <a:avLst/>
              <a:gdLst/>
              <a:ahLst/>
              <a:cxnLst/>
              <a:rect l="l" t="t" r="r" b="b"/>
              <a:pathLst>
                <a:path w="4138930" h="8277225" extrusionOk="0">
                  <a:moveTo>
                    <a:pt x="0" y="4138610"/>
                  </a:moveTo>
                  <a:lnTo>
                    <a:pt x="4138610" y="0"/>
                  </a:lnTo>
                  <a:lnTo>
                    <a:pt x="4138644" y="258147"/>
                  </a:lnTo>
                  <a:lnTo>
                    <a:pt x="260894" y="4135864"/>
                  </a:lnTo>
                  <a:lnTo>
                    <a:pt x="4138644" y="8013613"/>
                  </a:lnTo>
                  <a:lnTo>
                    <a:pt x="4138644" y="8277188"/>
                  </a:lnTo>
                  <a:lnTo>
                    <a:pt x="0" y="4138610"/>
                  </a:lnTo>
                  <a:close/>
                </a:path>
                <a:path w="4138930" h="8277225" extrusionOk="0">
                  <a:moveTo>
                    <a:pt x="4138644" y="8013613"/>
                  </a:moveTo>
                  <a:lnTo>
                    <a:pt x="260894" y="4135864"/>
                  </a:lnTo>
                  <a:lnTo>
                    <a:pt x="4138611" y="80135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1" name="Google Shape;51;p7"/>
            <p:cNvSpPr/>
            <p:nvPr/>
          </p:nvSpPr>
          <p:spPr>
            <a:xfrm>
              <a:off x="10825173" y="6886598"/>
              <a:ext cx="6800850" cy="3400425"/>
            </a:xfrm>
            <a:custGeom>
              <a:avLst/>
              <a:gdLst/>
              <a:ahLst/>
              <a:cxnLst/>
              <a:rect l="l" t="t" r="r" b="b"/>
              <a:pathLst>
                <a:path w="6800850" h="3400425" extrusionOk="0">
                  <a:moveTo>
                    <a:pt x="0" y="3400401"/>
                  </a:moveTo>
                  <a:lnTo>
                    <a:pt x="3400400" y="0"/>
                  </a:lnTo>
                  <a:lnTo>
                    <a:pt x="3672285" y="271884"/>
                  </a:lnTo>
                  <a:lnTo>
                    <a:pt x="3400401" y="271884"/>
                  </a:lnTo>
                  <a:lnTo>
                    <a:pt x="271884" y="3400401"/>
                  </a:lnTo>
                  <a:lnTo>
                    <a:pt x="0" y="3400401"/>
                  </a:lnTo>
                  <a:close/>
                </a:path>
                <a:path w="6800850" h="3400425" extrusionOk="0">
                  <a:moveTo>
                    <a:pt x="3400401" y="271884"/>
                  </a:moveTo>
                  <a:lnTo>
                    <a:pt x="3672285" y="271884"/>
                  </a:lnTo>
                  <a:lnTo>
                    <a:pt x="6800801" y="3400401"/>
                  </a:lnTo>
                  <a:lnTo>
                    <a:pt x="6528918" y="3400401"/>
                  </a:lnTo>
                  <a:lnTo>
                    <a:pt x="3400401" y="271884"/>
                  </a:lnTo>
                  <a:close/>
                </a:path>
              </a:pathLst>
            </a:custGeom>
            <a:solidFill>
              <a:srgbClr val="2A4A9D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52" name="Google Shape;52;p7"/>
          <p:cNvSpPr txBox="1"/>
          <p:nvPr/>
        </p:nvSpPr>
        <p:spPr>
          <a:xfrm>
            <a:off x="645150" y="3571075"/>
            <a:ext cx="133017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13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SUPPLY CHAIN INVENTORY MANAGEMENT</a:t>
            </a:r>
            <a:endParaRPr sz="122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" name="Google Shape;53;p7"/>
          <p:cNvSpPr txBox="1"/>
          <p:nvPr/>
        </p:nvSpPr>
        <p:spPr>
          <a:xfrm>
            <a:off x="645150" y="7304825"/>
            <a:ext cx="10179900" cy="9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Tahoma"/>
                <a:ea typeface="Tahoma"/>
                <a:cs typeface="Tahoma"/>
                <a:sym typeface="Tahoma"/>
              </a:rPr>
              <a:t>“</a:t>
            </a:r>
            <a:r>
              <a:rPr lang="en-US" sz="3000" b="1">
                <a:latin typeface="Times New Roman"/>
                <a:ea typeface="Times New Roman"/>
                <a:cs typeface="Times New Roman"/>
                <a:sym typeface="Times New Roman"/>
              </a:rPr>
              <a:t>OPTIMIZING INVENTORY FOR A SEAMLESS SUPPLY CHAIN</a:t>
            </a:r>
            <a:r>
              <a:rPr lang="en-US" sz="3000">
                <a:latin typeface="Tahoma"/>
                <a:ea typeface="Tahoma"/>
                <a:cs typeface="Tahoma"/>
                <a:sym typeface="Tahoma"/>
              </a:rPr>
              <a:t>”</a:t>
            </a:r>
            <a:endParaRPr sz="30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4" name="Google Shape;54;p7"/>
          <p:cNvSpPr txBox="1"/>
          <p:nvPr/>
        </p:nvSpPr>
        <p:spPr>
          <a:xfrm>
            <a:off x="10886764" y="1073150"/>
            <a:ext cx="4385400" cy="7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5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Google Shape;55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0213" y="190988"/>
            <a:ext cx="2524125" cy="186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5150" y="500550"/>
            <a:ext cx="4695825" cy="155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130775" y="203899"/>
            <a:ext cx="2813000" cy="185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5"/>
          <p:cNvSpPr txBox="1"/>
          <p:nvPr/>
        </p:nvSpPr>
        <p:spPr>
          <a:xfrm>
            <a:off x="1016000" y="3929273"/>
            <a:ext cx="9088200" cy="22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8900" rIns="0" bIns="0" anchor="t" anchorCtr="0">
            <a:sp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3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endParaRPr sz="3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9" name="Google Shape;129;p15"/>
          <p:cNvSpPr/>
          <p:nvPr/>
        </p:nvSpPr>
        <p:spPr>
          <a:xfrm>
            <a:off x="578" y="0"/>
            <a:ext cx="1633220" cy="1635760"/>
          </a:xfrm>
          <a:custGeom>
            <a:avLst/>
            <a:gdLst/>
            <a:ahLst/>
            <a:cxnLst/>
            <a:rect l="l" t="t" r="r" b="b"/>
            <a:pathLst>
              <a:path w="1633220" h="1635760" extrusionOk="0">
                <a:moveTo>
                  <a:pt x="0" y="1635278"/>
                </a:moveTo>
                <a:lnTo>
                  <a:pt x="0" y="0"/>
                </a:lnTo>
                <a:lnTo>
                  <a:pt x="1632662" y="0"/>
                </a:lnTo>
                <a:lnTo>
                  <a:pt x="0" y="1635278"/>
                </a:lnTo>
                <a:close/>
              </a:path>
            </a:pathLst>
          </a:custGeom>
          <a:solidFill>
            <a:srgbClr val="2A4A9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130" name="Google Shape;13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075" y="2991250"/>
            <a:ext cx="7958725" cy="7007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45775" y="3110750"/>
            <a:ext cx="8268974" cy="688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5"/>
          <p:cNvSpPr txBox="1"/>
          <p:nvPr/>
        </p:nvSpPr>
        <p:spPr>
          <a:xfrm>
            <a:off x="1633800" y="865050"/>
            <a:ext cx="15195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3" name="Google Shape;133;p15"/>
          <p:cNvSpPr txBox="1"/>
          <p:nvPr/>
        </p:nvSpPr>
        <p:spPr>
          <a:xfrm>
            <a:off x="979725" y="1021400"/>
            <a:ext cx="15195900" cy="13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400" b="1">
                <a:solidFill>
                  <a:srgbClr val="2A4A9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PRODUCTION IMPACTS</a:t>
            </a:r>
            <a:endParaRPr sz="7400" b="1">
              <a:solidFill>
                <a:srgbClr val="2A4A9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6"/>
          <p:cNvSpPr txBox="1"/>
          <p:nvPr/>
        </p:nvSpPr>
        <p:spPr>
          <a:xfrm>
            <a:off x="1077600" y="3560939"/>
            <a:ext cx="9088200" cy="48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8900" rIns="0" bIns="0" anchor="t" anchorCtr="0">
            <a:spAutoFit/>
          </a:bodyPr>
          <a:lstStyle/>
          <a:p>
            <a:pPr marL="457200" lvl="0" indent="-444500" algn="just" rtl="0">
              <a:spcBef>
                <a:spcPts val="0"/>
              </a:spcBef>
              <a:spcAft>
                <a:spcPts val="0"/>
              </a:spcAft>
              <a:buSzPts val="3400"/>
              <a:buChar char="●"/>
            </a:pPr>
            <a:r>
              <a:rPr lang="en-US" sz="3400" dirty="0"/>
              <a:t>The reorder point is the level of inventory at which a new order must be placed to avoid </a:t>
            </a:r>
            <a:r>
              <a:rPr lang="en-US" sz="3400" dirty="0" err="1"/>
              <a:t>stockout</a:t>
            </a:r>
            <a:r>
              <a:rPr lang="en-US" sz="3400" dirty="0"/>
              <a:t>. It takes into account the lead time, demand rate, and safety stock. The formula for reorder point is:</a:t>
            </a:r>
            <a:endParaRPr sz="3400" dirty="0"/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3400" dirty="0"/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3400" b="1" dirty="0"/>
          </a:p>
          <a:p>
            <a:pPr marL="457200" lvl="0" indent="-444500" algn="just" rtl="0">
              <a:spcBef>
                <a:spcPts val="0"/>
              </a:spcBef>
              <a:spcAft>
                <a:spcPts val="0"/>
              </a:spcAft>
              <a:buSzPts val="3400"/>
              <a:buChar char="●"/>
            </a:pPr>
            <a:r>
              <a:rPr lang="en-US" sz="3400" b="1" dirty="0"/>
              <a:t>Reorder point = (Demand per day x Lead time in days) + Safety stock</a:t>
            </a:r>
            <a:endParaRPr sz="3400" b="1" dirty="0"/>
          </a:p>
        </p:txBody>
      </p:sp>
      <p:sp>
        <p:nvSpPr>
          <p:cNvPr id="140" name="Google Shape;140;p16"/>
          <p:cNvSpPr/>
          <p:nvPr/>
        </p:nvSpPr>
        <p:spPr>
          <a:xfrm>
            <a:off x="578" y="0"/>
            <a:ext cx="1633220" cy="1635760"/>
          </a:xfrm>
          <a:custGeom>
            <a:avLst/>
            <a:gdLst/>
            <a:ahLst/>
            <a:cxnLst/>
            <a:rect l="l" t="t" r="r" b="b"/>
            <a:pathLst>
              <a:path w="1633220" h="1635760" extrusionOk="0">
                <a:moveTo>
                  <a:pt x="0" y="1635278"/>
                </a:moveTo>
                <a:lnTo>
                  <a:pt x="0" y="0"/>
                </a:lnTo>
                <a:lnTo>
                  <a:pt x="1632662" y="0"/>
                </a:lnTo>
                <a:lnTo>
                  <a:pt x="0" y="1635278"/>
                </a:lnTo>
                <a:close/>
              </a:path>
            </a:pathLst>
          </a:custGeom>
          <a:solidFill>
            <a:srgbClr val="2A4A9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41" name="Google Shape;141;p16"/>
          <p:cNvSpPr txBox="1"/>
          <p:nvPr/>
        </p:nvSpPr>
        <p:spPr>
          <a:xfrm>
            <a:off x="817188" y="545009"/>
            <a:ext cx="15675300" cy="11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27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dirty="0">
                <a:solidFill>
                  <a:srgbClr val="2A4A9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6500" b="1" dirty="0">
                <a:solidFill>
                  <a:srgbClr val="2A4A9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MANAGING INVENTORY</a:t>
            </a:r>
            <a:endParaRPr sz="1900" dirty="0"/>
          </a:p>
        </p:txBody>
      </p:sp>
      <p:pic>
        <p:nvPicPr>
          <p:cNvPr id="142" name="Google Shape;14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36728" y="2765489"/>
            <a:ext cx="5728674" cy="5909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6"/>
          <p:cNvSpPr txBox="1"/>
          <p:nvPr/>
        </p:nvSpPr>
        <p:spPr>
          <a:xfrm>
            <a:off x="1432442" y="2111628"/>
            <a:ext cx="9088200" cy="741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8900" rIns="0" bIns="0" anchor="t" anchorCtr="0">
            <a:spAutoFit/>
          </a:bodyPr>
          <a:lstStyle/>
          <a:p>
            <a:pPr marL="457200" lvl="0" indent="-444500" algn="just">
              <a:buSzPts val="3400"/>
              <a:buChar char="●"/>
            </a:pP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is formatted and monthly demand is calculated for each material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lvl="0" indent="-444500" algn="just">
              <a:buSzPts val="3400"/>
              <a:buChar char="●"/>
            </a:pPr>
            <a:endParaRPr lang="en-US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44500" algn="just">
              <a:buSzPts val="3400"/>
              <a:buChar char="●"/>
            </a:pP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 time is calculated and merged with the demand data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lvl="0" indent="-444500" algn="just">
              <a:buSzPts val="3400"/>
              <a:buChar char="●"/>
            </a:pPr>
            <a:endParaRPr lang="en-US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44500" algn="just">
              <a:buSzPts val="3400"/>
              <a:buChar char="●"/>
            </a:pP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Demand during lead time and standard deviation are calculated for each material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lvl="0" indent="-444500" algn="just">
              <a:buSzPts val="3400"/>
              <a:buChar char="●"/>
            </a:pPr>
            <a:endParaRPr lang="en-US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44500" algn="just">
              <a:buSzPts val="3400"/>
              <a:buChar char="●"/>
            </a:pP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Reorder point is calculated using desired service level and safety factor.</a:t>
            </a:r>
          </a:p>
          <a:p>
            <a:pPr marL="457200" lvl="0" indent="-444500" algn="just">
              <a:buSzPts val="3400"/>
              <a:buChar char="●"/>
            </a:pPr>
            <a:endParaRPr lang="en-US" sz="3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44500" algn="just">
              <a:buSzPts val="3400"/>
              <a:buChar char="●"/>
            </a:pP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Reorder point and safety stock are specified for each material.</a:t>
            </a:r>
            <a:endParaRPr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" name="Google Shape;140;p16"/>
          <p:cNvSpPr/>
          <p:nvPr/>
        </p:nvSpPr>
        <p:spPr>
          <a:xfrm>
            <a:off x="578" y="0"/>
            <a:ext cx="1633220" cy="1635760"/>
          </a:xfrm>
          <a:custGeom>
            <a:avLst/>
            <a:gdLst/>
            <a:ahLst/>
            <a:cxnLst/>
            <a:rect l="l" t="t" r="r" b="b"/>
            <a:pathLst>
              <a:path w="1633220" h="1635760" extrusionOk="0">
                <a:moveTo>
                  <a:pt x="0" y="1635278"/>
                </a:moveTo>
                <a:lnTo>
                  <a:pt x="0" y="0"/>
                </a:lnTo>
                <a:lnTo>
                  <a:pt x="1632662" y="0"/>
                </a:lnTo>
                <a:lnTo>
                  <a:pt x="0" y="1635278"/>
                </a:lnTo>
                <a:close/>
              </a:path>
            </a:pathLst>
          </a:custGeom>
          <a:solidFill>
            <a:srgbClr val="2A4A9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41" name="Google Shape;141;p16"/>
          <p:cNvSpPr txBox="1"/>
          <p:nvPr/>
        </p:nvSpPr>
        <p:spPr>
          <a:xfrm>
            <a:off x="1324838" y="354926"/>
            <a:ext cx="15675300" cy="11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27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dirty="0">
                <a:solidFill>
                  <a:srgbClr val="2A4A9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6500" b="1" dirty="0" smtClean="0">
                <a:solidFill>
                  <a:srgbClr val="2A4A9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INVENTORY OPTIMIZATION</a:t>
            </a:r>
            <a:endParaRPr sz="1900" dirty="0"/>
          </a:p>
        </p:txBody>
      </p:sp>
      <p:pic>
        <p:nvPicPr>
          <p:cNvPr id="1028" name="Picture 4" descr="What Everybody Ought to Know About Reorder Point by Wayne Mcka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6699" y="2524837"/>
            <a:ext cx="6346207" cy="5991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931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 txBox="1">
            <a:spLocks noGrp="1"/>
          </p:cNvSpPr>
          <p:nvPr>
            <p:ph type="title"/>
          </p:nvPr>
        </p:nvSpPr>
        <p:spPr>
          <a:xfrm>
            <a:off x="-433751" y="524423"/>
            <a:ext cx="17134500" cy="9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rgbClr val="2A4A9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CODING</a:t>
            </a:r>
            <a:endParaRPr sz="6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Google Shape;148;p17"/>
          <p:cNvSpPr txBox="1"/>
          <p:nvPr/>
        </p:nvSpPr>
        <p:spPr>
          <a:xfrm>
            <a:off x="1016000" y="2760164"/>
            <a:ext cx="9088200" cy="5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890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9" name="Google Shape;149;p17"/>
          <p:cNvSpPr/>
          <p:nvPr/>
        </p:nvSpPr>
        <p:spPr>
          <a:xfrm>
            <a:off x="578" y="0"/>
            <a:ext cx="1633220" cy="1635760"/>
          </a:xfrm>
          <a:custGeom>
            <a:avLst/>
            <a:gdLst/>
            <a:ahLst/>
            <a:cxnLst/>
            <a:rect l="l" t="t" r="r" b="b"/>
            <a:pathLst>
              <a:path w="1633220" h="1635760" extrusionOk="0">
                <a:moveTo>
                  <a:pt x="0" y="1635278"/>
                </a:moveTo>
                <a:lnTo>
                  <a:pt x="0" y="0"/>
                </a:lnTo>
                <a:lnTo>
                  <a:pt x="1632662" y="0"/>
                </a:lnTo>
                <a:lnTo>
                  <a:pt x="0" y="1635278"/>
                </a:lnTo>
                <a:close/>
              </a:path>
            </a:pathLst>
          </a:custGeom>
          <a:solidFill>
            <a:srgbClr val="2A4A9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150" name="Google Shape;15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375" y="2022925"/>
            <a:ext cx="14859250" cy="784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8"/>
          <p:cNvSpPr txBox="1"/>
          <p:nvPr/>
        </p:nvSpPr>
        <p:spPr>
          <a:xfrm>
            <a:off x="5198950" y="4566525"/>
            <a:ext cx="7617600" cy="14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8000" b="1" dirty="0">
                <a:solidFill>
                  <a:srgbClr val="2A4A9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YOU.</a:t>
            </a:r>
            <a:endParaRPr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8"/>
          <p:cNvGrpSpPr/>
          <p:nvPr/>
        </p:nvGrpSpPr>
        <p:grpSpPr>
          <a:xfrm>
            <a:off x="10825173" y="500556"/>
            <a:ext cx="7463113" cy="9786467"/>
            <a:chOff x="10825173" y="500556"/>
            <a:chExt cx="7463113" cy="9786467"/>
          </a:xfrm>
        </p:grpSpPr>
        <p:sp>
          <p:nvSpPr>
            <p:cNvPr id="63" name="Google Shape;63;p8"/>
            <p:cNvSpPr/>
            <p:nvPr/>
          </p:nvSpPr>
          <p:spPr>
            <a:xfrm>
              <a:off x="13645097" y="500556"/>
              <a:ext cx="4643119" cy="9286240"/>
            </a:xfrm>
            <a:custGeom>
              <a:avLst/>
              <a:gdLst/>
              <a:ahLst/>
              <a:cxnLst/>
              <a:rect l="l" t="t" r="r" b="b"/>
              <a:pathLst>
                <a:path w="4643119" h="9286240" extrusionOk="0">
                  <a:moveTo>
                    <a:pt x="4642902" y="9285805"/>
                  </a:moveTo>
                  <a:lnTo>
                    <a:pt x="0" y="4642902"/>
                  </a:lnTo>
                  <a:lnTo>
                    <a:pt x="4642902" y="0"/>
                  </a:lnTo>
                  <a:lnTo>
                    <a:pt x="4642902" y="9285805"/>
                  </a:lnTo>
                  <a:close/>
                </a:path>
              </a:pathLst>
            </a:custGeom>
            <a:solidFill>
              <a:srgbClr val="5270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4" name="Google Shape;64;p8"/>
            <p:cNvSpPr/>
            <p:nvPr/>
          </p:nvSpPr>
          <p:spPr>
            <a:xfrm>
              <a:off x="14149356" y="1004902"/>
              <a:ext cx="4138930" cy="8277225"/>
            </a:xfrm>
            <a:custGeom>
              <a:avLst/>
              <a:gdLst/>
              <a:ahLst/>
              <a:cxnLst/>
              <a:rect l="l" t="t" r="r" b="b"/>
              <a:pathLst>
                <a:path w="4138930" h="8277225" extrusionOk="0">
                  <a:moveTo>
                    <a:pt x="0" y="4138610"/>
                  </a:moveTo>
                  <a:lnTo>
                    <a:pt x="4138610" y="0"/>
                  </a:lnTo>
                  <a:lnTo>
                    <a:pt x="4138644" y="258147"/>
                  </a:lnTo>
                  <a:lnTo>
                    <a:pt x="260894" y="4135864"/>
                  </a:lnTo>
                  <a:lnTo>
                    <a:pt x="4138644" y="8013613"/>
                  </a:lnTo>
                  <a:lnTo>
                    <a:pt x="4138644" y="8277188"/>
                  </a:lnTo>
                  <a:lnTo>
                    <a:pt x="0" y="4138610"/>
                  </a:lnTo>
                  <a:close/>
                </a:path>
                <a:path w="4138930" h="8277225" extrusionOk="0">
                  <a:moveTo>
                    <a:pt x="4138644" y="8013613"/>
                  </a:moveTo>
                  <a:lnTo>
                    <a:pt x="260894" y="4135864"/>
                  </a:lnTo>
                  <a:lnTo>
                    <a:pt x="4138611" y="80135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5" name="Google Shape;65;p8"/>
            <p:cNvSpPr/>
            <p:nvPr/>
          </p:nvSpPr>
          <p:spPr>
            <a:xfrm>
              <a:off x="10825173" y="6886598"/>
              <a:ext cx="6800850" cy="3400425"/>
            </a:xfrm>
            <a:custGeom>
              <a:avLst/>
              <a:gdLst/>
              <a:ahLst/>
              <a:cxnLst/>
              <a:rect l="l" t="t" r="r" b="b"/>
              <a:pathLst>
                <a:path w="6800850" h="3400425" extrusionOk="0">
                  <a:moveTo>
                    <a:pt x="0" y="3400401"/>
                  </a:moveTo>
                  <a:lnTo>
                    <a:pt x="3400400" y="0"/>
                  </a:lnTo>
                  <a:lnTo>
                    <a:pt x="3672285" y="271884"/>
                  </a:lnTo>
                  <a:lnTo>
                    <a:pt x="3400401" y="271884"/>
                  </a:lnTo>
                  <a:lnTo>
                    <a:pt x="271884" y="3400401"/>
                  </a:lnTo>
                  <a:lnTo>
                    <a:pt x="0" y="3400401"/>
                  </a:lnTo>
                  <a:close/>
                </a:path>
                <a:path w="6800850" h="3400425" extrusionOk="0">
                  <a:moveTo>
                    <a:pt x="3400401" y="271884"/>
                  </a:moveTo>
                  <a:lnTo>
                    <a:pt x="3672285" y="271884"/>
                  </a:lnTo>
                  <a:lnTo>
                    <a:pt x="6800801" y="3400401"/>
                  </a:lnTo>
                  <a:lnTo>
                    <a:pt x="6528918" y="3400401"/>
                  </a:lnTo>
                  <a:lnTo>
                    <a:pt x="3400401" y="271884"/>
                  </a:lnTo>
                  <a:close/>
                </a:path>
              </a:pathLst>
            </a:custGeom>
            <a:solidFill>
              <a:srgbClr val="2A4A9D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66" name="Google Shape;66;p8"/>
          <p:cNvSpPr txBox="1"/>
          <p:nvPr/>
        </p:nvSpPr>
        <p:spPr>
          <a:xfrm>
            <a:off x="816250" y="970200"/>
            <a:ext cx="4478700" cy="4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en-US" sz="29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MEMBERS</a:t>
            </a:r>
            <a:r>
              <a:rPr lang="en-US" sz="2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26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Priyanka V</a:t>
            </a:r>
            <a:endParaRPr sz="2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Priyadharshini B</a:t>
            </a:r>
            <a:endParaRPr sz="2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Priyanka M</a:t>
            </a:r>
            <a:endParaRPr sz="2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Priyadarshan V J</a:t>
            </a:r>
            <a:endParaRPr sz="2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Lakshmi C R</a:t>
            </a:r>
            <a:endParaRPr sz="2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Tharani K</a:t>
            </a:r>
            <a:endParaRPr sz="2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7" name="Google Shape;67;p8"/>
          <p:cNvSpPr txBox="1"/>
          <p:nvPr/>
        </p:nvSpPr>
        <p:spPr>
          <a:xfrm>
            <a:off x="1174475" y="7455425"/>
            <a:ext cx="5553000" cy="23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MEMBERS OF SPONSORING COMPANY:</a:t>
            </a:r>
            <a:endParaRPr sz="27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Venugopal K [ZF-Group]</a:t>
            </a:r>
            <a:endParaRPr sz="2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Sreenivasan [ZF-Group]</a:t>
            </a:r>
            <a:endParaRPr sz="2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8" name="Google Shape;68;p8"/>
          <p:cNvSpPr txBox="1"/>
          <p:nvPr/>
        </p:nvSpPr>
        <p:spPr>
          <a:xfrm>
            <a:off x="1075600" y="5109075"/>
            <a:ext cx="11271300" cy="18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COURSE INSTRUCTORS:</a:t>
            </a:r>
            <a:endParaRPr sz="30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Dr. Ramesh Rajagopalan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Dr. Novin Ghaffari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"/>
          <p:cNvSpPr txBox="1">
            <a:spLocks noGrp="1"/>
          </p:cNvSpPr>
          <p:nvPr>
            <p:ph type="title"/>
          </p:nvPr>
        </p:nvSpPr>
        <p:spPr>
          <a:xfrm>
            <a:off x="4893437" y="406960"/>
            <a:ext cx="9760800" cy="12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900" dirty="0">
                <a:solidFill>
                  <a:srgbClr val="2A4A9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79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" name="Google Shape;74;p9"/>
          <p:cNvSpPr txBox="1"/>
          <p:nvPr/>
        </p:nvSpPr>
        <p:spPr>
          <a:xfrm>
            <a:off x="1153950" y="2446266"/>
            <a:ext cx="9088200" cy="8044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8900" rIns="0" bIns="0" anchor="t" anchorCtr="0">
            <a:spAutoFit/>
          </a:bodyPr>
          <a:lstStyle/>
          <a:p>
            <a:pPr marL="457200" lvl="0" indent="-4445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mes New Roman"/>
              <a:buChar char="●"/>
            </a:pPr>
            <a:r>
              <a:rPr lang="en-US" sz="34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Effective inventory management is crucial for businesses dealing with physical products or goods.</a:t>
            </a:r>
          </a:p>
          <a:p>
            <a:pPr marL="457200" lvl="0" indent="-4445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mes New Roman"/>
              <a:buChar char="●"/>
            </a:pPr>
            <a:endParaRPr sz="3400" dirty="0" smtClean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445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mes New Roman"/>
              <a:buChar char="●"/>
            </a:pPr>
            <a:r>
              <a:rPr lang="en-US" sz="34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-US" sz="3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project's goal is to optimize the overall inventory management process, reduce costs, improve efficiency, and enhance customer service</a:t>
            </a:r>
            <a:r>
              <a:rPr lang="en-US" sz="34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marL="457200" lvl="0" indent="-4445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mes New Roman"/>
              <a:buChar char="●"/>
            </a:pPr>
            <a:endParaRPr sz="3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445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mes New Roman"/>
              <a:buChar char="●"/>
            </a:pPr>
            <a:r>
              <a:rPr lang="en-US" sz="3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project outcome will provide valuable insights into inventory management that can be applied to other businesses or industries dealing with physical products or goods.</a:t>
            </a:r>
            <a:endParaRPr sz="3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endParaRPr sz="3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5" name="Google Shape;75;p9"/>
          <p:cNvSpPr/>
          <p:nvPr/>
        </p:nvSpPr>
        <p:spPr>
          <a:xfrm>
            <a:off x="578" y="0"/>
            <a:ext cx="1633220" cy="1635760"/>
          </a:xfrm>
          <a:custGeom>
            <a:avLst/>
            <a:gdLst/>
            <a:ahLst/>
            <a:cxnLst/>
            <a:rect l="l" t="t" r="r" b="b"/>
            <a:pathLst>
              <a:path w="1633220" h="1635760" extrusionOk="0">
                <a:moveTo>
                  <a:pt x="0" y="1635278"/>
                </a:moveTo>
                <a:lnTo>
                  <a:pt x="0" y="0"/>
                </a:lnTo>
                <a:lnTo>
                  <a:pt x="1632662" y="0"/>
                </a:lnTo>
                <a:lnTo>
                  <a:pt x="0" y="1635278"/>
                </a:lnTo>
                <a:close/>
              </a:path>
            </a:pathLst>
          </a:custGeom>
          <a:solidFill>
            <a:srgbClr val="2A4A9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76" name="Google Shape;76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05200" y="2760175"/>
            <a:ext cx="6267450" cy="542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0"/>
          <p:cNvSpPr txBox="1">
            <a:spLocks noGrp="1"/>
          </p:cNvSpPr>
          <p:nvPr>
            <p:ph type="title"/>
          </p:nvPr>
        </p:nvSpPr>
        <p:spPr>
          <a:xfrm>
            <a:off x="3510003" y="638676"/>
            <a:ext cx="13270200" cy="12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2A4A9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OBJECTIVE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" name="Google Shape;82;p10"/>
          <p:cNvSpPr txBox="1"/>
          <p:nvPr/>
        </p:nvSpPr>
        <p:spPr>
          <a:xfrm>
            <a:off x="932025" y="2496625"/>
            <a:ext cx="9670200" cy="62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8900" rIns="0" bIns="0" anchor="t" anchorCtr="0">
            <a:sp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3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3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445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mes New Roman"/>
              <a:buChar char="●"/>
            </a:pPr>
            <a:r>
              <a:rPr lang="en-US" sz="3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Which Part/Assemblies Are Contributing More?</a:t>
            </a:r>
            <a:endParaRPr sz="3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3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445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mes New Roman"/>
              <a:buChar char="●"/>
            </a:pPr>
            <a:r>
              <a:rPr lang="en-US" sz="3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 We See A Trend And What Is Impacting The Inventory?</a:t>
            </a:r>
            <a:endParaRPr sz="3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3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445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mes New Roman"/>
              <a:buChar char="●"/>
            </a:pPr>
            <a:r>
              <a:rPr lang="en-US" sz="3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Do We Predict/Prescribe The Minimum Required Inventory With Current Data?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3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" name="Google Shape;83;p10"/>
          <p:cNvSpPr/>
          <p:nvPr/>
        </p:nvSpPr>
        <p:spPr>
          <a:xfrm>
            <a:off x="578" y="0"/>
            <a:ext cx="1633220" cy="1635760"/>
          </a:xfrm>
          <a:custGeom>
            <a:avLst/>
            <a:gdLst/>
            <a:ahLst/>
            <a:cxnLst/>
            <a:rect l="l" t="t" r="r" b="b"/>
            <a:pathLst>
              <a:path w="1633220" h="1635760" extrusionOk="0">
                <a:moveTo>
                  <a:pt x="0" y="1635278"/>
                </a:moveTo>
                <a:lnTo>
                  <a:pt x="0" y="0"/>
                </a:lnTo>
                <a:lnTo>
                  <a:pt x="1632662" y="0"/>
                </a:lnTo>
                <a:lnTo>
                  <a:pt x="0" y="1635278"/>
                </a:lnTo>
                <a:close/>
              </a:path>
            </a:pathLst>
          </a:custGeom>
          <a:solidFill>
            <a:srgbClr val="2A4A9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84" name="Google Shape;84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77767" y="3226825"/>
            <a:ext cx="5977720" cy="549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4"/>
          <p:cNvSpPr txBox="1">
            <a:spLocks noGrp="1"/>
          </p:cNvSpPr>
          <p:nvPr>
            <p:ph type="title"/>
          </p:nvPr>
        </p:nvSpPr>
        <p:spPr>
          <a:xfrm>
            <a:off x="4154985" y="585868"/>
            <a:ext cx="11662800" cy="12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900" dirty="0" smtClean="0">
                <a:solidFill>
                  <a:srgbClr val="2A4A9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OUTLINE</a:t>
            </a:r>
            <a:endParaRPr sz="79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" name="Google Shape;121;p14"/>
          <p:cNvSpPr txBox="1"/>
          <p:nvPr/>
        </p:nvSpPr>
        <p:spPr>
          <a:xfrm>
            <a:off x="1364590" y="2728270"/>
            <a:ext cx="9088200" cy="5225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8900" rIns="0" bIns="0" anchor="t" anchorCtr="0">
            <a:spAutoFit/>
          </a:bodyPr>
          <a:lstStyle/>
          <a:p>
            <a:pPr marL="457200" lvl="0" indent="-444500" algn="just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3400"/>
              <a:buFont typeface="Times New Roman"/>
              <a:buChar char="●"/>
            </a:pPr>
            <a:r>
              <a:rPr lang="en-US" sz="34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Basic Analysis of the data given</a:t>
            </a:r>
            <a:endParaRPr lang="en-US" sz="3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algn="just">
              <a:lnSpc>
                <a:spcPct val="90000"/>
              </a:lnSpc>
              <a:spcBef>
                <a:spcPts val="1000"/>
              </a:spcBef>
            </a:pPr>
            <a:endParaRPr lang="en-US" sz="3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44500" algn="just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3400"/>
              <a:buFont typeface="Times New Roman"/>
              <a:buChar char="●"/>
            </a:pPr>
            <a:r>
              <a:rPr lang="en-US" sz="34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Identifying the material which contributes more in the given data</a:t>
            </a:r>
          </a:p>
          <a:p>
            <a:pPr marL="12700" lvl="0" algn="just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3400"/>
            </a:pPr>
            <a:endParaRPr lang="en-US" sz="3400" dirty="0" smtClean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44500" algn="just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3400"/>
              <a:buFont typeface="Times New Roman"/>
              <a:buChar char="●"/>
            </a:pPr>
            <a:r>
              <a:rPr lang="en-US" sz="34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Visual representation of the trend in the inventory</a:t>
            </a:r>
          </a:p>
          <a:p>
            <a:pPr marL="12700" lvl="0" algn="just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3400"/>
            </a:pPr>
            <a:endParaRPr lang="en-US" sz="3400" dirty="0" smtClean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44500" algn="just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3400"/>
              <a:buFont typeface="Times New Roman"/>
              <a:buChar char="●"/>
            </a:pPr>
            <a:r>
              <a:rPr lang="en-US" sz="34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Managing a seamless inventory </a:t>
            </a:r>
            <a:endParaRPr lang="en-US" sz="3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2" name="Google Shape;122;p14"/>
          <p:cNvSpPr/>
          <p:nvPr/>
        </p:nvSpPr>
        <p:spPr>
          <a:xfrm>
            <a:off x="578" y="0"/>
            <a:ext cx="1633220" cy="1635760"/>
          </a:xfrm>
          <a:custGeom>
            <a:avLst/>
            <a:gdLst/>
            <a:ahLst/>
            <a:cxnLst/>
            <a:rect l="l" t="t" r="r" b="b"/>
            <a:pathLst>
              <a:path w="1633220" h="1635760" extrusionOk="0">
                <a:moveTo>
                  <a:pt x="0" y="1635278"/>
                </a:moveTo>
                <a:lnTo>
                  <a:pt x="0" y="0"/>
                </a:lnTo>
                <a:lnTo>
                  <a:pt x="1632662" y="0"/>
                </a:lnTo>
                <a:lnTo>
                  <a:pt x="0" y="1635278"/>
                </a:lnTo>
                <a:close/>
              </a:path>
            </a:pathLst>
          </a:custGeom>
          <a:solidFill>
            <a:srgbClr val="2A4A9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2050" name="Picture 2" descr="Make Inventory Control Your Competitive Advantage - HF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9721" y="2869607"/>
            <a:ext cx="7601802" cy="4942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111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1"/>
          <p:cNvSpPr txBox="1">
            <a:spLocks noGrp="1"/>
          </p:cNvSpPr>
          <p:nvPr>
            <p:ph type="title"/>
          </p:nvPr>
        </p:nvSpPr>
        <p:spPr>
          <a:xfrm>
            <a:off x="4337231" y="652324"/>
            <a:ext cx="12565200" cy="12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2A4A9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11"/>
          <p:cNvSpPr txBox="1"/>
          <p:nvPr/>
        </p:nvSpPr>
        <p:spPr>
          <a:xfrm>
            <a:off x="1531631" y="3193775"/>
            <a:ext cx="9088200" cy="658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8900" rIns="0" bIns="0" anchor="t" anchorCtr="0">
            <a:spAutoFit/>
          </a:bodyPr>
          <a:lstStyle/>
          <a:p>
            <a:pPr marL="457200" lvl="0" indent="-4635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Times New Roman"/>
              <a:buAutoNum type="arabicPeriod"/>
            </a:pPr>
            <a:r>
              <a:rPr lang="en-US" sz="37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</a:t>
            </a:r>
            <a:r>
              <a:rPr lang="en-US" sz="37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Collection</a:t>
            </a:r>
          </a:p>
          <a:p>
            <a:pPr marL="457200" lvl="0" indent="-4635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Times New Roman"/>
              <a:buAutoNum type="arabicPeriod"/>
            </a:pPr>
            <a:endParaRPr sz="37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635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Times New Roman"/>
              <a:buAutoNum type="arabicPeriod"/>
            </a:pPr>
            <a:r>
              <a:rPr lang="en-US" sz="37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Cleaning and </a:t>
            </a:r>
            <a:r>
              <a:rPr lang="en-US" sz="37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Preparation</a:t>
            </a:r>
          </a:p>
          <a:p>
            <a:pPr marL="457200" lvl="0" indent="-4635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Times New Roman"/>
              <a:buAutoNum type="arabicPeriod"/>
            </a:pPr>
            <a:endParaRPr sz="37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635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Times New Roman"/>
              <a:buAutoNum type="arabicPeriod"/>
            </a:pPr>
            <a:r>
              <a:rPr lang="en-US" sz="37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</a:t>
            </a:r>
            <a:r>
              <a:rPr lang="en-US" sz="37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Analysis</a:t>
            </a:r>
          </a:p>
          <a:p>
            <a:pPr marL="457200" lvl="0" indent="-4635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Times New Roman"/>
              <a:buAutoNum type="arabicPeriod"/>
            </a:pPr>
            <a:endParaRPr sz="37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635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Times New Roman"/>
              <a:buAutoNum type="arabicPeriod"/>
            </a:pPr>
            <a:r>
              <a:rPr lang="en-US" sz="37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Inventory </a:t>
            </a:r>
            <a:r>
              <a:rPr lang="en-US" sz="37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Management</a:t>
            </a:r>
          </a:p>
          <a:p>
            <a:pPr marL="457200" lvl="0" indent="-4635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Times New Roman"/>
              <a:buAutoNum type="arabicPeriod"/>
            </a:pPr>
            <a:endParaRPr sz="37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635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Times New Roman"/>
              <a:buAutoNum type="arabicPeriod"/>
            </a:pPr>
            <a:r>
              <a:rPr lang="en-US" sz="37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Reporting</a:t>
            </a:r>
            <a:endParaRPr sz="37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3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1"/>
          <p:cNvSpPr/>
          <p:nvPr/>
        </p:nvSpPr>
        <p:spPr>
          <a:xfrm>
            <a:off x="578" y="0"/>
            <a:ext cx="1633220" cy="1635760"/>
          </a:xfrm>
          <a:custGeom>
            <a:avLst/>
            <a:gdLst/>
            <a:ahLst/>
            <a:cxnLst/>
            <a:rect l="l" t="t" r="r" b="b"/>
            <a:pathLst>
              <a:path w="1633220" h="1635760" extrusionOk="0">
                <a:moveTo>
                  <a:pt x="0" y="1635278"/>
                </a:moveTo>
                <a:lnTo>
                  <a:pt x="0" y="0"/>
                </a:lnTo>
                <a:lnTo>
                  <a:pt x="1632662" y="0"/>
                </a:lnTo>
                <a:lnTo>
                  <a:pt x="0" y="1635278"/>
                </a:lnTo>
                <a:close/>
              </a:path>
            </a:pathLst>
          </a:custGeom>
          <a:solidFill>
            <a:srgbClr val="2A4A9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6" name="Google Shape;101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30351" y="3025169"/>
            <a:ext cx="8112013" cy="55376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2"/>
          <p:cNvSpPr txBox="1">
            <a:spLocks noGrp="1"/>
          </p:cNvSpPr>
          <p:nvPr>
            <p:ph type="title"/>
          </p:nvPr>
        </p:nvSpPr>
        <p:spPr>
          <a:xfrm>
            <a:off x="4644972" y="333934"/>
            <a:ext cx="9760800" cy="12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900" dirty="0">
                <a:solidFill>
                  <a:srgbClr val="2A4A9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BASIC ANALYSIS</a:t>
            </a:r>
            <a:endParaRPr sz="79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p12"/>
          <p:cNvSpPr txBox="1"/>
          <p:nvPr/>
        </p:nvSpPr>
        <p:spPr>
          <a:xfrm>
            <a:off x="1064309" y="3006909"/>
            <a:ext cx="9088200" cy="6074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8900" rIns="0" bIns="0" anchor="t" anchorCtr="0">
            <a:spAutoFit/>
          </a:bodyPr>
          <a:lstStyle/>
          <a:p>
            <a:pPr marL="457200" lvl="0" indent="-4445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mes New Roman"/>
              <a:buChar char="●"/>
            </a:pPr>
            <a:r>
              <a:rPr lang="en-US" sz="3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Check the data dimensions and basic information using the shape, info, and describe functions.</a:t>
            </a:r>
            <a:endParaRPr sz="3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3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445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mes New Roman"/>
              <a:buChar char="●"/>
            </a:pPr>
            <a:r>
              <a:rPr lang="en-US" sz="3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Check for missing or null values using the </a:t>
            </a:r>
            <a:r>
              <a:rPr lang="en-US" sz="3400" dirty="0" err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isnull</a:t>
            </a:r>
            <a:r>
              <a:rPr lang="en-US" sz="34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sum functions.</a:t>
            </a:r>
            <a:endParaRPr sz="3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3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445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mes New Roman"/>
              <a:buChar char="●"/>
            </a:pPr>
            <a:r>
              <a:rPr lang="en-US" sz="3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Check for duplicates using the duplicated and sum functions and further explorations.</a:t>
            </a:r>
            <a:endParaRPr sz="3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3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9" name="Google Shape;99;p12"/>
          <p:cNvSpPr/>
          <p:nvPr/>
        </p:nvSpPr>
        <p:spPr>
          <a:xfrm>
            <a:off x="578" y="0"/>
            <a:ext cx="1633220" cy="1635760"/>
          </a:xfrm>
          <a:custGeom>
            <a:avLst/>
            <a:gdLst/>
            <a:ahLst/>
            <a:cxnLst/>
            <a:rect l="l" t="t" r="r" b="b"/>
            <a:pathLst>
              <a:path w="1633220" h="1635760" extrusionOk="0">
                <a:moveTo>
                  <a:pt x="0" y="1635278"/>
                </a:moveTo>
                <a:lnTo>
                  <a:pt x="0" y="0"/>
                </a:lnTo>
                <a:lnTo>
                  <a:pt x="1632662" y="0"/>
                </a:lnTo>
                <a:lnTo>
                  <a:pt x="0" y="1635278"/>
                </a:lnTo>
                <a:close/>
              </a:path>
            </a:pathLst>
          </a:custGeom>
          <a:solidFill>
            <a:srgbClr val="2A4A9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100" name="Google Shape;100;p12"/>
          <p:cNvPicPr preferRelativeResize="0"/>
          <p:nvPr/>
        </p:nvPicPr>
        <p:blipFill rotWithShape="1">
          <a:blip r:embed="rId3">
            <a:alphaModFix/>
          </a:blip>
          <a:srcRect l="100000" t="-9332" r="-85859" b="33275"/>
          <a:stretch/>
        </p:blipFill>
        <p:spPr>
          <a:xfrm>
            <a:off x="9845300" y="453375"/>
            <a:ext cx="6424200" cy="7134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0" y="2545080"/>
            <a:ext cx="5486400" cy="54711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3"/>
          <p:cNvSpPr txBox="1">
            <a:spLocks noGrp="1"/>
          </p:cNvSpPr>
          <p:nvPr>
            <p:ph type="title"/>
          </p:nvPr>
        </p:nvSpPr>
        <p:spPr>
          <a:xfrm>
            <a:off x="845950" y="545625"/>
            <a:ext cx="16330800" cy="11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600" dirty="0">
                <a:solidFill>
                  <a:srgbClr val="2A4A9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7200" dirty="0">
                <a:solidFill>
                  <a:srgbClr val="2A4A9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PARTS CONTRIBUTION</a:t>
            </a:r>
            <a:endParaRPr sz="7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Google Shape;108;p13"/>
          <p:cNvSpPr txBox="1"/>
          <p:nvPr/>
        </p:nvSpPr>
        <p:spPr>
          <a:xfrm>
            <a:off x="1016000" y="2760164"/>
            <a:ext cx="9088200" cy="22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8900" rIns="0" bIns="0" anchor="t" anchorCtr="0">
            <a:sp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3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endParaRPr sz="3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9" name="Google Shape;109;p13"/>
          <p:cNvSpPr/>
          <p:nvPr/>
        </p:nvSpPr>
        <p:spPr>
          <a:xfrm>
            <a:off x="578" y="0"/>
            <a:ext cx="1633220" cy="1635760"/>
          </a:xfrm>
          <a:custGeom>
            <a:avLst/>
            <a:gdLst/>
            <a:ahLst/>
            <a:cxnLst/>
            <a:rect l="l" t="t" r="r" b="b"/>
            <a:pathLst>
              <a:path w="1633220" h="1635760" extrusionOk="0">
                <a:moveTo>
                  <a:pt x="0" y="1635278"/>
                </a:moveTo>
                <a:lnTo>
                  <a:pt x="0" y="0"/>
                </a:lnTo>
                <a:lnTo>
                  <a:pt x="1632662" y="0"/>
                </a:lnTo>
                <a:lnTo>
                  <a:pt x="0" y="1635278"/>
                </a:lnTo>
                <a:close/>
              </a:path>
            </a:pathLst>
          </a:custGeom>
          <a:solidFill>
            <a:srgbClr val="2A4A9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110" name="Google Shape;11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1050" y="2760175"/>
            <a:ext cx="11211001" cy="613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3"/>
          <p:cNvSpPr txBox="1"/>
          <p:nvPr/>
        </p:nvSpPr>
        <p:spPr>
          <a:xfrm>
            <a:off x="626250" y="3643925"/>
            <a:ext cx="5605500" cy="43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dirty="0">
                <a:latin typeface="Times New Roman"/>
                <a:ea typeface="Times New Roman"/>
                <a:cs typeface="Times New Roman"/>
                <a:sym typeface="Times New Roman"/>
              </a:rPr>
              <a:t>The output above shows the total quantity for each material and part </a:t>
            </a:r>
            <a:r>
              <a:rPr lang="en-US" sz="3400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description.The</a:t>
            </a:r>
            <a:r>
              <a:rPr lang="en-US" sz="3400" dirty="0" smtClean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400" dirty="0">
                <a:latin typeface="Times New Roman"/>
                <a:ea typeface="Times New Roman"/>
                <a:cs typeface="Times New Roman"/>
                <a:sym typeface="Times New Roman"/>
              </a:rPr>
              <a:t>quantity column is formatted with commas to make it more </a:t>
            </a:r>
            <a:r>
              <a:rPr lang="en-US" sz="3400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readable.The</a:t>
            </a:r>
            <a:r>
              <a:rPr lang="en-US" sz="3400" dirty="0" smtClean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400" dirty="0">
                <a:latin typeface="Times New Roman"/>
                <a:ea typeface="Times New Roman"/>
                <a:cs typeface="Times New Roman"/>
                <a:sym typeface="Times New Roman"/>
              </a:rPr>
              <a:t>material are sorted in descending order based on the total quantity</a:t>
            </a:r>
            <a:endParaRPr sz="3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4"/>
          <p:cNvSpPr txBox="1">
            <a:spLocks noGrp="1"/>
          </p:cNvSpPr>
          <p:nvPr>
            <p:ph type="title"/>
          </p:nvPr>
        </p:nvSpPr>
        <p:spPr>
          <a:xfrm>
            <a:off x="4743662" y="514940"/>
            <a:ext cx="10721075" cy="1120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>
                <a:solidFill>
                  <a:srgbClr val="2A4A9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ANALYZING TRENDS</a:t>
            </a:r>
            <a:endParaRPr sz="7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" name="Google Shape;121;p14"/>
          <p:cNvSpPr txBox="1"/>
          <p:nvPr/>
        </p:nvSpPr>
        <p:spPr>
          <a:xfrm>
            <a:off x="1016000" y="3929273"/>
            <a:ext cx="9088200" cy="22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8900" rIns="0" bIns="0" anchor="t" anchorCtr="0">
            <a:sp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3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endParaRPr sz="3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2" name="Google Shape;122;p14"/>
          <p:cNvSpPr/>
          <p:nvPr/>
        </p:nvSpPr>
        <p:spPr>
          <a:xfrm>
            <a:off x="578" y="0"/>
            <a:ext cx="1633220" cy="1635760"/>
          </a:xfrm>
          <a:custGeom>
            <a:avLst/>
            <a:gdLst/>
            <a:ahLst/>
            <a:cxnLst/>
            <a:rect l="l" t="t" r="r" b="b"/>
            <a:pathLst>
              <a:path w="1633220" h="1635760" extrusionOk="0">
                <a:moveTo>
                  <a:pt x="0" y="1635278"/>
                </a:moveTo>
                <a:lnTo>
                  <a:pt x="0" y="0"/>
                </a:lnTo>
                <a:lnTo>
                  <a:pt x="1632662" y="0"/>
                </a:lnTo>
                <a:lnTo>
                  <a:pt x="0" y="1635278"/>
                </a:lnTo>
                <a:close/>
              </a:path>
            </a:pathLst>
          </a:custGeom>
          <a:solidFill>
            <a:srgbClr val="2A4A9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123" name="Google Shape;12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8609" y="2277594"/>
            <a:ext cx="12228394" cy="78747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421</Words>
  <Application>Microsoft Office PowerPoint</Application>
  <PresentationFormat>Custom</PresentationFormat>
  <Paragraphs>83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Times New Roman</vt:lpstr>
      <vt:lpstr>Arial</vt:lpstr>
      <vt:lpstr>Trebuchet MS</vt:lpstr>
      <vt:lpstr>Tahoma</vt:lpstr>
      <vt:lpstr>Calibri</vt:lpstr>
      <vt:lpstr>Office Theme</vt:lpstr>
      <vt:lpstr>PowerPoint Presentation</vt:lpstr>
      <vt:lpstr>PowerPoint Presentation</vt:lpstr>
      <vt:lpstr>INTRODUCTION</vt:lpstr>
      <vt:lpstr>PROJECT OBJECTIVE</vt:lpstr>
      <vt:lpstr>PROJECT OUTLINE</vt:lpstr>
      <vt:lpstr>IMPLEMENTATION</vt:lpstr>
      <vt:lpstr>BASIC ANALYSIS</vt:lpstr>
      <vt:lpstr> PARTS CONTRIBUTION</vt:lpstr>
      <vt:lpstr>ANALYZING TRENDS</vt:lpstr>
      <vt:lpstr>PowerPoint Presentation</vt:lpstr>
      <vt:lpstr>PowerPoint Presentation</vt:lpstr>
      <vt:lpstr>PowerPoint Presentation</vt:lpstr>
      <vt:lpstr>      CODING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account</cp:lastModifiedBy>
  <cp:revision>7</cp:revision>
  <dcterms:modified xsi:type="dcterms:W3CDTF">2023-05-03T13:57:44Z</dcterms:modified>
</cp:coreProperties>
</file>