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4"/>
  </p:sldMasterIdLst>
  <p:sldIdLst>
    <p:sldId id="257" r:id="rId5"/>
    <p:sldId id="271" r:id="rId6"/>
    <p:sldId id="266" r:id="rId7"/>
    <p:sldId id="259" r:id="rId8"/>
    <p:sldId id="260" r:id="rId9"/>
    <p:sldId id="261" r:id="rId10"/>
    <p:sldId id="262" r:id="rId11"/>
    <p:sldId id="270" r:id="rId12"/>
    <p:sldId id="269"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9D3383-9FC7-45E7-AC6A-22B5417E28CC}" v="2" dt="2024-05-27T19:12:13.9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91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nka verma" userId="1b02a7ecf15d15f0" providerId="LiveId" clId="{B89D3383-9FC7-45E7-AC6A-22B5417E28CC}"/>
    <pc:docChg chg="custSel modSld">
      <pc:chgData name="priyanka verma" userId="1b02a7ecf15d15f0" providerId="LiveId" clId="{B89D3383-9FC7-45E7-AC6A-22B5417E28CC}" dt="2024-05-27T19:23:28.981" v="195" actId="20577"/>
      <pc:docMkLst>
        <pc:docMk/>
      </pc:docMkLst>
      <pc:sldChg chg="modSp mod">
        <pc:chgData name="priyanka verma" userId="1b02a7ecf15d15f0" providerId="LiveId" clId="{B89D3383-9FC7-45E7-AC6A-22B5417E28CC}" dt="2024-05-27T19:11:44.912" v="46" actId="20577"/>
        <pc:sldMkLst>
          <pc:docMk/>
          <pc:sldMk cId="840839013" sldId="260"/>
        </pc:sldMkLst>
        <pc:spChg chg="mod">
          <ac:chgData name="priyanka verma" userId="1b02a7ecf15d15f0" providerId="LiveId" clId="{B89D3383-9FC7-45E7-AC6A-22B5417E28CC}" dt="2024-05-27T19:11:44.912" v="46" actId="20577"/>
          <ac:spMkLst>
            <pc:docMk/>
            <pc:sldMk cId="840839013" sldId="260"/>
            <ac:spMk id="3" creationId="{AA176FC4-812D-D186-0772-822AA9289215}"/>
          </ac:spMkLst>
        </pc:spChg>
      </pc:sldChg>
      <pc:sldChg chg="modSp mod">
        <pc:chgData name="priyanka verma" userId="1b02a7ecf15d15f0" providerId="LiveId" clId="{B89D3383-9FC7-45E7-AC6A-22B5417E28CC}" dt="2024-05-27T19:23:28.981" v="195" actId="20577"/>
        <pc:sldMkLst>
          <pc:docMk/>
          <pc:sldMk cId="178534770" sldId="261"/>
        </pc:sldMkLst>
        <pc:spChg chg="mod">
          <ac:chgData name="priyanka verma" userId="1b02a7ecf15d15f0" providerId="LiveId" clId="{B89D3383-9FC7-45E7-AC6A-22B5417E28CC}" dt="2024-05-27T19:23:28.981" v="195" actId="20577"/>
          <ac:spMkLst>
            <pc:docMk/>
            <pc:sldMk cId="178534770" sldId="261"/>
            <ac:spMk id="2" creationId="{815A2431-480A-921F-8587-B1F641815E16}"/>
          </ac:spMkLst>
        </pc:spChg>
      </pc:sldChg>
      <pc:sldChg chg="modSp mod">
        <pc:chgData name="priyanka verma" userId="1b02a7ecf15d15f0" providerId="LiveId" clId="{B89D3383-9FC7-45E7-AC6A-22B5417E28CC}" dt="2024-05-27T19:23:20.958" v="189" actId="20577"/>
        <pc:sldMkLst>
          <pc:docMk/>
          <pc:sldMk cId="3795984971" sldId="262"/>
        </pc:sldMkLst>
        <pc:spChg chg="mod">
          <ac:chgData name="priyanka verma" userId="1b02a7ecf15d15f0" providerId="LiveId" clId="{B89D3383-9FC7-45E7-AC6A-22B5417E28CC}" dt="2024-05-27T19:23:20.958" v="189" actId="20577"/>
          <ac:spMkLst>
            <pc:docMk/>
            <pc:sldMk cId="3795984971" sldId="262"/>
            <ac:spMk id="2" creationId="{CA080413-5177-1DCF-DE53-E43F506D300D}"/>
          </ac:spMkLst>
        </pc:spChg>
        <pc:spChg chg="mod">
          <ac:chgData name="priyanka verma" userId="1b02a7ecf15d15f0" providerId="LiveId" clId="{B89D3383-9FC7-45E7-AC6A-22B5417E28CC}" dt="2024-05-27T19:20:33.929" v="174" actId="2711"/>
          <ac:spMkLst>
            <pc:docMk/>
            <pc:sldMk cId="3795984971" sldId="262"/>
            <ac:spMk id="3" creationId="{A256A789-1BF3-DE79-7B6F-A9D6D92EEF31}"/>
          </ac:spMkLst>
        </pc:spChg>
      </pc:sldChg>
      <pc:sldChg chg="modSp mod">
        <pc:chgData name="priyanka verma" userId="1b02a7ecf15d15f0" providerId="LiveId" clId="{B89D3383-9FC7-45E7-AC6A-22B5417E28CC}" dt="2024-05-27T19:22:33.164" v="182" actId="27636"/>
        <pc:sldMkLst>
          <pc:docMk/>
          <pc:sldMk cId="3268206124" sldId="269"/>
        </pc:sldMkLst>
        <pc:spChg chg="mod">
          <ac:chgData name="priyanka verma" userId="1b02a7ecf15d15f0" providerId="LiveId" clId="{B89D3383-9FC7-45E7-AC6A-22B5417E28CC}" dt="2024-05-27T19:22:33.164" v="182" actId="27636"/>
          <ac:spMkLst>
            <pc:docMk/>
            <pc:sldMk cId="3268206124" sldId="269"/>
            <ac:spMk id="3" creationId="{9AD7F1F1-11B2-FEF6-68E2-1A1F72F8FFA5}"/>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9184DA70-C731-4C70-880D-CCD4705E623C}" type="datetime1">
              <a:rPr lang="en-US" smtClean="0"/>
              <a:t>5/30/2024</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US" dirty="0"/>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493083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5/30/2024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30375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449238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843133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3753467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D6E202-B606-4609-B914-27C9371A1F6D}" type="datetime1">
              <a:rPr lang="en-US" smtClean="0"/>
              <a:t>5/30/2024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7966506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D6E202-B606-4609-B914-27C9371A1F6D}" type="datetime1">
              <a:rPr lang="en-US" smtClean="0"/>
              <a:t>5/30/2024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78512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13643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41972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6550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13196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5/30/2024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2982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5/30/2024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16548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5/30/2024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7476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5/30/2024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21391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5/30/2024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64226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5/30/2024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6986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2D6E202-B606-4609-B914-27C9371A1F6D}" type="datetime1">
              <a:rPr lang="en-US" smtClean="0"/>
              <a:t>5/30/2024</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876584794"/>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979714" y="630621"/>
            <a:ext cx="9788135" cy="3694491"/>
          </a:xfrm>
        </p:spPr>
        <p:txBody>
          <a:bodyPr>
            <a:normAutofit/>
          </a:bodyPr>
          <a:lstStyle/>
          <a:p>
            <a:pPr algn="ctr"/>
            <a:r>
              <a:rPr lang="en-US" dirty="0"/>
              <a:t>   Project-1</a:t>
            </a:r>
            <a:br>
              <a:rPr lang="en-US" dirty="0"/>
            </a:br>
            <a:r>
              <a:rPr lang="en-US" dirty="0"/>
              <a:t>  </a:t>
            </a:r>
            <a:r>
              <a:rPr lang="en-US" sz="3600" dirty="0"/>
              <a:t>Simple GUI                 </a:t>
            </a:r>
            <a:br>
              <a:rPr lang="en-US" sz="3600" dirty="0"/>
            </a:br>
            <a:r>
              <a:rPr lang="en-US" sz="3600" dirty="0"/>
              <a:t>    Calculator</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1623527" y="4411481"/>
            <a:ext cx="10791979" cy="1996075"/>
          </a:xfrm>
        </p:spPr>
        <p:txBody>
          <a:bodyPr>
            <a:normAutofit/>
          </a:bodyPr>
          <a:lstStyle/>
          <a:p>
            <a:r>
              <a:rPr lang="en-US" sz="2800" b="1" dirty="0">
                <a:solidFill>
                  <a:schemeClr val="tx1">
                    <a:lumMod val="85000"/>
                    <a:lumOff val="15000"/>
                  </a:schemeClr>
                </a:solidFill>
              </a:rPr>
              <a:t>Presented  by                                  </a:t>
            </a:r>
            <a:r>
              <a:rPr lang="en-US" sz="2400" b="1" dirty="0">
                <a:solidFill>
                  <a:schemeClr val="tx1">
                    <a:lumMod val="85000"/>
                    <a:lumOff val="15000"/>
                  </a:schemeClr>
                </a:solidFill>
              </a:rPr>
              <a:t>Submitted To </a:t>
            </a:r>
          </a:p>
          <a:p>
            <a:r>
              <a:rPr lang="en-US" sz="2400" dirty="0">
                <a:solidFill>
                  <a:schemeClr val="tx1">
                    <a:lumMod val="85000"/>
                    <a:lumOff val="15000"/>
                  </a:schemeClr>
                </a:solidFill>
              </a:rPr>
              <a:t>PRIYANKA VERMA                       NEXTHIKES IT SOLUTIONS..</a:t>
            </a:r>
          </a:p>
          <a:p>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684757" y="1"/>
            <a:ext cx="1684758"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A6425-CF26-1C75-3FFE-25C979F37009}"/>
              </a:ext>
            </a:extLst>
          </p:cNvPr>
          <p:cNvSpPr>
            <a:spLocks noGrp="1"/>
          </p:cNvSpPr>
          <p:nvPr>
            <p:ph type="title"/>
          </p:nvPr>
        </p:nvSpPr>
        <p:spPr>
          <a:xfrm>
            <a:off x="1561754" y="2838554"/>
            <a:ext cx="8596668" cy="1180892"/>
          </a:xfrm>
        </p:spPr>
        <p:txBody>
          <a:bodyPr/>
          <a:lstStyle/>
          <a:p>
            <a:r>
              <a:rPr lang="en-US" dirty="0"/>
              <a:t>                 </a:t>
            </a:r>
            <a:r>
              <a:rPr lang="en-US" sz="6600" i="1" u="sng" dirty="0">
                <a:solidFill>
                  <a:schemeClr val="accent1">
                    <a:lumMod val="75000"/>
                  </a:schemeClr>
                </a:solidFill>
              </a:rPr>
              <a:t>Thank You</a:t>
            </a:r>
            <a:endParaRPr lang="en-IN" sz="6600" i="1" u="sng" dirty="0">
              <a:solidFill>
                <a:schemeClr val="accent1">
                  <a:lumMod val="75000"/>
                </a:schemeClr>
              </a:solidFill>
            </a:endParaRPr>
          </a:p>
        </p:txBody>
      </p:sp>
    </p:spTree>
    <p:extLst>
      <p:ext uri="{BB962C8B-B14F-4D97-AF65-F5344CB8AC3E}">
        <p14:creationId xmlns:p14="http://schemas.microsoft.com/office/powerpoint/2010/main" val="3206349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240D1-BC3F-73E6-2DFA-E58EC11623C9}"/>
              </a:ext>
            </a:extLst>
          </p:cNvPr>
          <p:cNvSpPr>
            <a:spLocks noGrp="1"/>
          </p:cNvSpPr>
          <p:nvPr>
            <p:ph type="title"/>
          </p:nvPr>
        </p:nvSpPr>
        <p:spPr/>
        <p:txBody>
          <a:bodyPr/>
          <a:lstStyle/>
          <a:p>
            <a:r>
              <a:rPr lang="en-US" dirty="0"/>
              <a:t>                     </a:t>
            </a:r>
            <a:r>
              <a:rPr lang="en-US" i="1" dirty="0"/>
              <a:t>INTRODUCTION</a:t>
            </a:r>
            <a:endParaRPr lang="en-IN" i="1" dirty="0"/>
          </a:p>
        </p:txBody>
      </p:sp>
      <p:sp>
        <p:nvSpPr>
          <p:cNvPr id="3" name="Content Placeholder 2">
            <a:extLst>
              <a:ext uri="{FF2B5EF4-FFF2-40B4-BE49-F238E27FC236}">
                <a16:creationId xmlns:a16="http://schemas.microsoft.com/office/drawing/2014/main" id="{1D949271-0B5D-F945-83DF-A5339B813873}"/>
              </a:ext>
            </a:extLst>
          </p:cNvPr>
          <p:cNvSpPr>
            <a:spLocks noGrp="1"/>
          </p:cNvSpPr>
          <p:nvPr>
            <p:ph idx="1"/>
          </p:nvPr>
        </p:nvSpPr>
        <p:spPr>
          <a:xfrm>
            <a:off x="457201" y="3328177"/>
            <a:ext cx="6372808" cy="3416300"/>
          </a:xfrm>
        </p:spPr>
        <p:txBody>
          <a:bodyPr/>
          <a:lstStyle/>
          <a:p>
            <a:pPr algn="just"/>
            <a:r>
              <a:rPr lang="en-US" dirty="0">
                <a:solidFill>
                  <a:schemeClr val="accent1">
                    <a:lumMod val="50000"/>
                  </a:schemeClr>
                </a:solidFill>
              </a:rPr>
              <a:t>A calculator is a basic utility to add, subtract, multiply divide and do other basic mathematical  operations easily.</a:t>
            </a:r>
          </a:p>
          <a:p>
            <a:pPr marL="0" indent="0" algn="just">
              <a:buNone/>
            </a:pPr>
            <a:r>
              <a:rPr lang="en-US" dirty="0">
                <a:solidFill>
                  <a:schemeClr val="accent1">
                    <a:lumMod val="50000"/>
                  </a:schemeClr>
                </a:solidFill>
              </a:rPr>
              <a:t>      This GUI (Graphical User Interphase) based calculator is created using by </a:t>
            </a:r>
            <a:r>
              <a:rPr lang="en-US" dirty="0" err="1">
                <a:solidFill>
                  <a:schemeClr val="accent1">
                    <a:lumMod val="50000"/>
                  </a:schemeClr>
                </a:solidFill>
              </a:rPr>
              <a:t>Tkinter</a:t>
            </a:r>
            <a:r>
              <a:rPr lang="en-US" dirty="0">
                <a:solidFill>
                  <a:schemeClr val="accent1">
                    <a:lumMod val="50000"/>
                  </a:schemeClr>
                </a:solidFill>
              </a:rPr>
              <a:t> library .This library give us freedom to create many kind of widgets  to design a smart and attractive GUI web application. In this GUI calculator all its operators and numbers are represented graphically and once we click  it and use it as per our requirements .</a:t>
            </a:r>
            <a:endParaRPr lang="en-IN" dirty="0">
              <a:solidFill>
                <a:schemeClr val="accent1">
                  <a:lumMod val="50000"/>
                </a:schemeClr>
              </a:solidFill>
            </a:endParaRPr>
          </a:p>
        </p:txBody>
      </p:sp>
      <p:pic>
        <p:nvPicPr>
          <p:cNvPr id="7" name="Content Placeholder 6">
            <a:extLst>
              <a:ext uri="{FF2B5EF4-FFF2-40B4-BE49-F238E27FC236}">
                <a16:creationId xmlns:a16="http://schemas.microsoft.com/office/drawing/2014/main" id="{B866FA11-512C-C499-C4CB-424933926E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9135" y="2519264"/>
            <a:ext cx="3899128" cy="4225213"/>
          </a:xfrm>
          <a:prstGeom prst="rect">
            <a:avLst/>
          </a:prstGeom>
        </p:spPr>
      </p:pic>
    </p:spTree>
    <p:extLst>
      <p:ext uri="{BB962C8B-B14F-4D97-AF65-F5344CB8AC3E}">
        <p14:creationId xmlns:p14="http://schemas.microsoft.com/office/powerpoint/2010/main" val="3745403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08A0-92FC-655A-5F32-ECB8FA6C603F}"/>
              </a:ext>
            </a:extLst>
          </p:cNvPr>
          <p:cNvSpPr>
            <a:spLocks noGrp="1"/>
          </p:cNvSpPr>
          <p:nvPr>
            <p:ph type="title"/>
          </p:nvPr>
        </p:nvSpPr>
        <p:spPr/>
        <p:txBody>
          <a:bodyPr/>
          <a:lstStyle/>
          <a:p>
            <a:r>
              <a:rPr lang="en-US" b="1" dirty="0"/>
              <a:t> </a:t>
            </a:r>
            <a:r>
              <a:rPr lang="en-US" b="1" i="1" dirty="0">
                <a:solidFill>
                  <a:srgbClr val="002060"/>
                </a:solidFill>
              </a:rPr>
              <a:t>What I Learnt ?</a:t>
            </a:r>
            <a:endParaRPr lang="en-IN" b="1" i="1" dirty="0">
              <a:solidFill>
                <a:srgbClr val="002060"/>
              </a:solidFill>
            </a:endParaRPr>
          </a:p>
        </p:txBody>
      </p:sp>
      <p:sp>
        <p:nvSpPr>
          <p:cNvPr id="3" name="Content Placeholder 2">
            <a:extLst>
              <a:ext uri="{FF2B5EF4-FFF2-40B4-BE49-F238E27FC236}">
                <a16:creationId xmlns:a16="http://schemas.microsoft.com/office/drawing/2014/main" id="{F1CC961E-7EE5-9186-5025-B9D9B085897D}"/>
              </a:ext>
            </a:extLst>
          </p:cNvPr>
          <p:cNvSpPr>
            <a:spLocks noGrp="1"/>
          </p:cNvSpPr>
          <p:nvPr>
            <p:ph idx="1"/>
          </p:nvPr>
        </p:nvSpPr>
        <p:spPr>
          <a:xfrm>
            <a:off x="2335866" y="2910633"/>
            <a:ext cx="6584199" cy="3760891"/>
          </a:xfrm>
        </p:spPr>
        <p:txBody>
          <a:bodyPr/>
          <a:lstStyle/>
          <a:p>
            <a:pPr>
              <a:buFont typeface="Wingdings" panose="05000000000000000000" pitchFamily="2" charset="2"/>
              <a:buChar char="Ø"/>
            </a:pPr>
            <a:r>
              <a:rPr lang="en-US" dirty="0">
                <a:solidFill>
                  <a:schemeClr val="accent2">
                    <a:lumMod val="75000"/>
                  </a:schemeClr>
                </a:solidFill>
              </a:rPr>
              <a:t>   </a:t>
            </a:r>
            <a:r>
              <a:rPr lang="en-US" sz="2800" u="sng" dirty="0">
                <a:solidFill>
                  <a:schemeClr val="accent2">
                    <a:lumMod val="75000"/>
                  </a:schemeClr>
                </a:solidFill>
              </a:rPr>
              <a:t>Technical Learning</a:t>
            </a:r>
          </a:p>
          <a:p>
            <a:pPr>
              <a:buFont typeface="Wingdings" panose="05000000000000000000" pitchFamily="2" charset="2"/>
              <a:buChar char="ü"/>
            </a:pPr>
            <a:r>
              <a:rPr lang="en-US" dirty="0"/>
              <a:t>          </a:t>
            </a:r>
            <a:r>
              <a:rPr lang="en-US" sz="2000" dirty="0"/>
              <a:t>Python programming</a:t>
            </a:r>
          </a:p>
          <a:p>
            <a:pPr>
              <a:buFont typeface="Wingdings" panose="05000000000000000000" pitchFamily="2" charset="2"/>
              <a:buChar char="ü"/>
            </a:pPr>
            <a:r>
              <a:rPr lang="en-US" sz="2000" dirty="0"/>
              <a:t>          Visual  Studio Code     </a:t>
            </a:r>
          </a:p>
          <a:p>
            <a:pPr>
              <a:buFont typeface="Wingdings" panose="05000000000000000000" pitchFamily="2" charset="2"/>
              <a:buChar char="Ø"/>
            </a:pPr>
            <a:r>
              <a:rPr lang="en-US" dirty="0">
                <a:solidFill>
                  <a:schemeClr val="accent2">
                    <a:lumMod val="75000"/>
                  </a:schemeClr>
                </a:solidFill>
              </a:rPr>
              <a:t>    </a:t>
            </a:r>
            <a:r>
              <a:rPr lang="en-US" sz="2800" u="sng" dirty="0">
                <a:solidFill>
                  <a:schemeClr val="accent2">
                    <a:lumMod val="75000"/>
                  </a:schemeClr>
                </a:solidFill>
              </a:rPr>
              <a:t>General Learning</a:t>
            </a:r>
          </a:p>
          <a:p>
            <a:pPr>
              <a:buFont typeface="Wingdings" panose="05000000000000000000" pitchFamily="2" charset="2"/>
              <a:buChar char="ü"/>
            </a:pPr>
            <a:r>
              <a:rPr lang="en-US" dirty="0"/>
              <a:t>          </a:t>
            </a:r>
            <a:r>
              <a:rPr lang="en-US" sz="2000" dirty="0"/>
              <a:t>How to design and implement coding skills.      </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563411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AD4C6-556F-A114-2C03-A94AF6D71EFA}"/>
              </a:ext>
            </a:extLst>
          </p:cNvPr>
          <p:cNvSpPr>
            <a:spLocks noGrp="1"/>
          </p:cNvSpPr>
          <p:nvPr>
            <p:ph type="title"/>
          </p:nvPr>
        </p:nvSpPr>
        <p:spPr/>
        <p:txBody>
          <a:bodyPr>
            <a:normAutofit/>
          </a:bodyPr>
          <a:lstStyle/>
          <a:p>
            <a:r>
              <a:rPr lang="en-US" dirty="0"/>
              <a:t>             </a:t>
            </a:r>
            <a:r>
              <a:rPr lang="en-US" i="1" dirty="0">
                <a:solidFill>
                  <a:schemeClr val="accent2"/>
                </a:solidFill>
              </a:rPr>
              <a:t>METHODS</a:t>
            </a:r>
            <a:endParaRPr lang="en-IN" i="1" dirty="0">
              <a:solidFill>
                <a:schemeClr val="accent2"/>
              </a:solidFill>
            </a:endParaRPr>
          </a:p>
        </p:txBody>
      </p:sp>
      <p:sp>
        <p:nvSpPr>
          <p:cNvPr id="3" name="Content Placeholder 2">
            <a:extLst>
              <a:ext uri="{FF2B5EF4-FFF2-40B4-BE49-F238E27FC236}">
                <a16:creationId xmlns:a16="http://schemas.microsoft.com/office/drawing/2014/main" id="{40F149FB-4DED-C988-9DD9-EE177640B75E}"/>
              </a:ext>
            </a:extLst>
          </p:cNvPr>
          <p:cNvSpPr>
            <a:spLocks noGrp="1"/>
          </p:cNvSpPr>
          <p:nvPr>
            <p:ph sz="half" idx="1"/>
          </p:nvPr>
        </p:nvSpPr>
        <p:spPr>
          <a:xfrm>
            <a:off x="1097280" y="2098624"/>
            <a:ext cx="4639736" cy="3770470"/>
          </a:xfrm>
        </p:spPr>
        <p:txBody>
          <a:bodyPr/>
          <a:lstStyle/>
          <a:p>
            <a:pPr>
              <a:buFont typeface="Wingdings" panose="05000000000000000000" pitchFamily="2" charset="2"/>
              <a:buChar char="Ø"/>
            </a:pPr>
            <a:endParaRPr lang="en-US" dirty="0"/>
          </a:p>
          <a:p>
            <a:pPr>
              <a:buFont typeface="Wingdings" panose="05000000000000000000" pitchFamily="2" charset="2"/>
              <a:buChar char="Ø"/>
            </a:pPr>
            <a:r>
              <a:rPr lang="en-US" dirty="0"/>
              <a:t> </a:t>
            </a:r>
            <a:r>
              <a:rPr lang="en-US" sz="3200" i="1" u="sng" dirty="0"/>
              <a:t>Install Python</a:t>
            </a:r>
          </a:p>
          <a:p>
            <a:pPr>
              <a:buFont typeface="Wingdings" panose="05000000000000000000" pitchFamily="2" charset="2"/>
              <a:buChar char="Ø"/>
            </a:pPr>
            <a:r>
              <a:rPr lang="en-US" sz="3200" i="1" u="sng" dirty="0"/>
              <a:t>Install VS CODE (IDE)</a:t>
            </a:r>
          </a:p>
          <a:p>
            <a:pPr>
              <a:buFont typeface="Wingdings" panose="05000000000000000000" pitchFamily="2" charset="2"/>
              <a:buChar char="Ø"/>
            </a:pPr>
            <a:r>
              <a:rPr lang="en-US" sz="3200" i="1" dirty="0"/>
              <a:t>Import </a:t>
            </a:r>
            <a:r>
              <a:rPr lang="en-US" sz="3200" i="1" dirty="0" err="1"/>
              <a:t>Tkinter</a:t>
            </a:r>
            <a:r>
              <a:rPr lang="en-US" sz="3200" i="1" dirty="0"/>
              <a:t> library</a:t>
            </a:r>
          </a:p>
        </p:txBody>
      </p:sp>
      <p:pic>
        <p:nvPicPr>
          <p:cNvPr id="6" name="Content Placeholder 5">
            <a:extLst>
              <a:ext uri="{FF2B5EF4-FFF2-40B4-BE49-F238E27FC236}">
                <a16:creationId xmlns:a16="http://schemas.microsoft.com/office/drawing/2014/main" id="{3354A92C-4172-AA24-554B-D2166B97F0B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50406" y="4497049"/>
            <a:ext cx="4886610" cy="1755584"/>
          </a:xfrm>
        </p:spPr>
      </p:pic>
      <p:pic>
        <p:nvPicPr>
          <p:cNvPr id="8" name="Picture 7">
            <a:extLst>
              <a:ext uri="{FF2B5EF4-FFF2-40B4-BE49-F238E27FC236}">
                <a16:creationId xmlns:a16="http://schemas.microsoft.com/office/drawing/2014/main" id="{A3683461-D49E-097C-0FA6-B4B3469F5A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0009" y="2383436"/>
            <a:ext cx="5068007" cy="1628727"/>
          </a:xfrm>
          <a:prstGeom prst="rect">
            <a:avLst/>
          </a:prstGeom>
        </p:spPr>
      </p:pic>
      <p:pic>
        <p:nvPicPr>
          <p:cNvPr id="5" name="Picture 4">
            <a:extLst>
              <a:ext uri="{FF2B5EF4-FFF2-40B4-BE49-F238E27FC236}">
                <a16:creationId xmlns:a16="http://schemas.microsoft.com/office/drawing/2014/main" id="{253BBF40-52E3-A8A5-0573-E5356B0C1B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3737" y="4730732"/>
            <a:ext cx="2581635" cy="1629002"/>
          </a:xfrm>
          <a:prstGeom prst="rect">
            <a:avLst/>
          </a:prstGeom>
        </p:spPr>
      </p:pic>
    </p:spTree>
    <p:extLst>
      <p:ext uri="{BB962C8B-B14F-4D97-AF65-F5344CB8AC3E}">
        <p14:creationId xmlns:p14="http://schemas.microsoft.com/office/powerpoint/2010/main" val="3019925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99E70-9860-62A6-8D8F-FB9F478F4FFF}"/>
              </a:ext>
            </a:extLst>
          </p:cNvPr>
          <p:cNvSpPr>
            <a:spLocks noGrp="1"/>
          </p:cNvSpPr>
          <p:nvPr>
            <p:ph type="title"/>
          </p:nvPr>
        </p:nvSpPr>
        <p:spPr/>
        <p:txBody>
          <a:bodyPr/>
          <a:lstStyle/>
          <a:p>
            <a:r>
              <a:rPr lang="en-US" dirty="0"/>
              <a:t>                  </a:t>
            </a:r>
            <a:br>
              <a:rPr lang="en-US" dirty="0"/>
            </a:br>
            <a:r>
              <a:rPr lang="en-US" dirty="0"/>
              <a:t>                            </a:t>
            </a:r>
            <a:r>
              <a:rPr lang="en-US" b="1" i="1" dirty="0"/>
              <a:t>STEP 1</a:t>
            </a:r>
            <a:endParaRPr lang="en-IN" b="1" i="1" dirty="0"/>
          </a:p>
        </p:txBody>
      </p:sp>
      <p:sp>
        <p:nvSpPr>
          <p:cNvPr id="3" name="Content Placeholder 2">
            <a:extLst>
              <a:ext uri="{FF2B5EF4-FFF2-40B4-BE49-F238E27FC236}">
                <a16:creationId xmlns:a16="http://schemas.microsoft.com/office/drawing/2014/main" id="{AA176FC4-812D-D186-0772-822AA9289215}"/>
              </a:ext>
            </a:extLst>
          </p:cNvPr>
          <p:cNvSpPr>
            <a:spLocks noGrp="1"/>
          </p:cNvSpPr>
          <p:nvPr>
            <p:ph idx="1"/>
          </p:nvPr>
        </p:nvSpPr>
        <p:spPr>
          <a:xfrm>
            <a:off x="304179" y="2789335"/>
            <a:ext cx="6255242" cy="3760891"/>
          </a:xfrm>
        </p:spPr>
        <p:txBody>
          <a:bodyPr>
            <a:normAutofit fontScale="92500"/>
          </a:bodyPr>
          <a:lstStyle/>
          <a:p>
            <a:pPr marL="0" indent="0">
              <a:buNone/>
            </a:pPr>
            <a:endParaRPr lang="en-IN" dirty="0"/>
          </a:p>
          <a:p>
            <a:pPr>
              <a:buFont typeface="Wingdings" panose="05000000000000000000" pitchFamily="2" charset="2"/>
              <a:buChar char="q"/>
            </a:pPr>
            <a:r>
              <a:rPr lang="en-IN" dirty="0">
                <a:latin typeface="Cambria Math" panose="02040503050406030204" pitchFamily="18" charset="0"/>
                <a:ea typeface="Cambria Math" panose="02040503050406030204" pitchFamily="18" charset="0"/>
              </a:rPr>
              <a:t>To create the calculator we need to import  a GUI(Graphical User Interface) library “ tkinter “on our system. The tkinter Module provides all the basic functionality for creating graphical user interfaces. By the following syntax :-  </a:t>
            </a:r>
          </a:p>
          <a:p>
            <a:pPr marL="0" indent="0">
              <a:buNone/>
            </a:pPr>
            <a:r>
              <a:rPr lang="en-IN" dirty="0">
                <a:solidFill>
                  <a:srgbClr val="7030A0"/>
                </a:solidFill>
                <a:latin typeface="Cambria Math" panose="02040503050406030204" pitchFamily="18" charset="0"/>
                <a:ea typeface="Cambria Math" panose="02040503050406030204" pitchFamily="18" charset="0"/>
              </a:rPr>
              <a:t>      from  </a:t>
            </a:r>
            <a:r>
              <a:rPr lang="en-IN" dirty="0">
                <a:solidFill>
                  <a:schemeClr val="tx1">
                    <a:lumMod val="50000"/>
                    <a:lumOff val="50000"/>
                  </a:schemeClr>
                </a:solidFill>
                <a:latin typeface="Cambria Math" panose="02040503050406030204" pitchFamily="18" charset="0"/>
                <a:ea typeface="Cambria Math" panose="02040503050406030204" pitchFamily="18" charset="0"/>
              </a:rPr>
              <a:t>tkinter</a:t>
            </a:r>
            <a:r>
              <a:rPr lang="en-IN" dirty="0">
                <a:solidFill>
                  <a:schemeClr val="accent1"/>
                </a:solidFill>
                <a:latin typeface="Cambria Math" panose="02040503050406030204" pitchFamily="18" charset="0"/>
                <a:ea typeface="Cambria Math" panose="02040503050406030204" pitchFamily="18" charset="0"/>
              </a:rPr>
              <a:t>  </a:t>
            </a:r>
            <a:r>
              <a:rPr lang="en-IN" dirty="0">
                <a:solidFill>
                  <a:srgbClr val="7030A0"/>
                </a:solidFill>
                <a:latin typeface="Cambria Math" panose="02040503050406030204" pitchFamily="18" charset="0"/>
                <a:ea typeface="Cambria Math" panose="02040503050406030204" pitchFamily="18" charset="0"/>
              </a:rPr>
              <a:t>import  *</a:t>
            </a:r>
          </a:p>
          <a:p>
            <a:pPr marL="0" indent="0">
              <a:buNone/>
            </a:pPr>
            <a:r>
              <a:rPr lang="en-IN" dirty="0">
                <a:solidFill>
                  <a:srgbClr val="7030A0"/>
                </a:solidFill>
                <a:latin typeface="Cambria Math" panose="02040503050406030204" pitchFamily="18" charset="0"/>
                <a:ea typeface="Cambria Math" panose="02040503050406030204" pitchFamily="18" charset="0"/>
              </a:rPr>
              <a:t>         root=Tk()</a:t>
            </a:r>
          </a:p>
          <a:p>
            <a:pPr marL="0" indent="0">
              <a:buNone/>
            </a:pPr>
            <a:r>
              <a:rPr lang="en-IN" dirty="0">
                <a:solidFill>
                  <a:srgbClr val="7030A0"/>
                </a:solidFill>
                <a:latin typeface="Cambria Math" panose="02040503050406030204" pitchFamily="18" charset="0"/>
                <a:ea typeface="Cambria Math" panose="02040503050406030204" pitchFamily="18" charset="0"/>
              </a:rPr>
              <a:t>        root. mainloop()</a:t>
            </a:r>
          </a:p>
          <a:p>
            <a:pPr>
              <a:buFont typeface="Wingdings" panose="05000000000000000000" pitchFamily="2" charset="2"/>
              <a:buChar char="q"/>
            </a:pPr>
            <a:r>
              <a:rPr lang="en-IN" sz="1600" dirty="0">
                <a:solidFill>
                  <a:srgbClr val="C00000"/>
                </a:solidFill>
                <a:latin typeface="Cambria Math" panose="02040503050406030204" pitchFamily="18" charset="0"/>
                <a:ea typeface="Cambria Math" panose="02040503050406030204" pitchFamily="18" charset="0"/>
              </a:rPr>
              <a:t> </a:t>
            </a:r>
            <a:r>
              <a:rPr lang="en-IN" sz="1600" dirty="0">
                <a:solidFill>
                  <a:schemeClr val="tx1"/>
                </a:solidFill>
                <a:latin typeface="Cambria Math" panose="02040503050406030204" pitchFamily="18" charset="0"/>
                <a:ea typeface="Cambria Math" panose="02040503050406030204" pitchFamily="18" charset="0"/>
              </a:rPr>
              <a:t>Next we create  a GLOBAL VARIABLE  called  “expression” which will store the result of the calculation.</a:t>
            </a:r>
          </a:p>
          <a:p>
            <a:pPr marL="0" indent="0">
              <a:buNone/>
            </a:pPr>
            <a:r>
              <a:rPr lang="en-IN" dirty="0">
                <a:solidFill>
                  <a:schemeClr val="tx1">
                    <a:lumMod val="50000"/>
                    <a:lumOff val="50000"/>
                  </a:schemeClr>
                </a:solidFill>
                <a:latin typeface="Cambria Math" panose="02040503050406030204" pitchFamily="18" charset="0"/>
                <a:ea typeface="Cambria Math" panose="02040503050406030204" pitchFamily="18" charset="0"/>
              </a:rPr>
              <a:t>      expression =  </a:t>
            </a:r>
            <a:r>
              <a:rPr lang="en-IN" dirty="0">
                <a:solidFill>
                  <a:srgbClr val="7030A0"/>
                </a:solidFill>
                <a:latin typeface="Cambria Math" panose="02040503050406030204" pitchFamily="18" charset="0"/>
                <a:ea typeface="Cambria Math" panose="02040503050406030204" pitchFamily="18" charset="0"/>
              </a:rPr>
              <a:t>“  “</a:t>
            </a:r>
          </a:p>
          <a:p>
            <a:pPr marL="0" indent="0">
              <a:buNone/>
            </a:pPr>
            <a:endParaRPr lang="en-IN" dirty="0">
              <a:solidFill>
                <a:schemeClr val="tx1">
                  <a:lumMod val="50000"/>
                  <a:lumOff val="50000"/>
                </a:schemeClr>
              </a:solidFill>
            </a:endParaRPr>
          </a:p>
          <a:p>
            <a:pPr marL="0" indent="0">
              <a:buNone/>
            </a:pPr>
            <a:endParaRPr lang="en-IN" dirty="0"/>
          </a:p>
        </p:txBody>
      </p:sp>
      <p:pic>
        <p:nvPicPr>
          <p:cNvPr id="5" name="Picture 4">
            <a:extLst>
              <a:ext uri="{FF2B5EF4-FFF2-40B4-BE49-F238E27FC236}">
                <a16:creationId xmlns:a16="http://schemas.microsoft.com/office/drawing/2014/main" id="{33FC34F0-D4C1-2CF8-EED1-EAA747ED76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2296" y="3306464"/>
            <a:ext cx="4842004" cy="3046712"/>
          </a:xfrm>
          <a:prstGeom prst="rect">
            <a:avLst/>
          </a:prstGeom>
        </p:spPr>
      </p:pic>
    </p:spTree>
    <p:extLst>
      <p:ext uri="{BB962C8B-B14F-4D97-AF65-F5344CB8AC3E}">
        <p14:creationId xmlns:p14="http://schemas.microsoft.com/office/powerpoint/2010/main" val="840839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A2431-480A-921F-8587-B1F641815E16}"/>
              </a:ext>
            </a:extLst>
          </p:cNvPr>
          <p:cNvSpPr>
            <a:spLocks noGrp="1"/>
          </p:cNvSpPr>
          <p:nvPr>
            <p:ph type="title"/>
          </p:nvPr>
        </p:nvSpPr>
        <p:spPr>
          <a:xfrm>
            <a:off x="1154954" y="947919"/>
            <a:ext cx="8761413" cy="1076823"/>
          </a:xfrm>
        </p:spPr>
        <p:txBody>
          <a:bodyPr/>
          <a:lstStyle/>
          <a:p>
            <a:r>
              <a:rPr lang="en-US" i="1" dirty="0"/>
              <a:t>                              </a:t>
            </a:r>
            <a:r>
              <a:rPr lang="en-US" b="1" i="1" dirty="0"/>
              <a:t>STEP 2</a:t>
            </a:r>
            <a:endParaRPr lang="en-IN" b="1" i="1" dirty="0"/>
          </a:p>
        </p:txBody>
      </p:sp>
      <p:sp>
        <p:nvSpPr>
          <p:cNvPr id="3" name="Content Placeholder 2">
            <a:extLst>
              <a:ext uri="{FF2B5EF4-FFF2-40B4-BE49-F238E27FC236}">
                <a16:creationId xmlns:a16="http://schemas.microsoft.com/office/drawing/2014/main" id="{741F0F4E-3546-D84E-071C-2932AD8C22D7}"/>
              </a:ext>
            </a:extLst>
          </p:cNvPr>
          <p:cNvSpPr>
            <a:spLocks noGrp="1"/>
          </p:cNvSpPr>
          <p:nvPr>
            <p:ph idx="1"/>
          </p:nvPr>
        </p:nvSpPr>
        <p:spPr>
          <a:xfrm>
            <a:off x="1154955" y="2603500"/>
            <a:ext cx="4693396" cy="3416300"/>
          </a:xfrm>
        </p:spPr>
        <p:txBody>
          <a:bodyPr>
            <a:normAutofit fontScale="92500" lnSpcReduction="10000"/>
          </a:bodyPr>
          <a:lstStyle/>
          <a:p>
            <a:pPr>
              <a:buFont typeface="Wingdings" panose="05000000000000000000" pitchFamily="2" charset="2"/>
              <a:buChar char="q"/>
            </a:pPr>
            <a:r>
              <a:rPr lang="en-US" dirty="0"/>
              <a:t> Now we need to create two functions to update evaluate the expression like </a:t>
            </a:r>
          </a:p>
          <a:p>
            <a:pPr marL="0" indent="0">
              <a:buNone/>
            </a:pPr>
            <a:r>
              <a:rPr lang="en-US" dirty="0">
                <a:solidFill>
                  <a:srgbClr val="0070C0"/>
                </a:solidFill>
              </a:rPr>
              <a:t>     def  </a:t>
            </a:r>
            <a:r>
              <a:rPr lang="en-US" dirty="0"/>
              <a:t>press </a:t>
            </a:r>
            <a:r>
              <a:rPr lang="en-US" dirty="0">
                <a:solidFill>
                  <a:srgbClr val="0070C0"/>
                </a:solidFill>
              </a:rPr>
              <a:t>( )</a:t>
            </a:r>
          </a:p>
          <a:p>
            <a:pPr marL="0" indent="0">
              <a:buNone/>
            </a:pPr>
            <a:r>
              <a:rPr lang="en-US" dirty="0">
                <a:solidFill>
                  <a:srgbClr val="0070C0"/>
                </a:solidFill>
              </a:rPr>
              <a:t>     def  </a:t>
            </a:r>
            <a:r>
              <a:rPr lang="en-US" dirty="0">
                <a:solidFill>
                  <a:schemeClr val="tx1"/>
                </a:solidFill>
              </a:rPr>
              <a:t>equalpress</a:t>
            </a:r>
            <a:r>
              <a:rPr lang="en-US" dirty="0">
                <a:solidFill>
                  <a:srgbClr val="0070C0"/>
                </a:solidFill>
              </a:rPr>
              <a:t> ( )</a:t>
            </a:r>
          </a:p>
          <a:p>
            <a:pPr marL="0" indent="0">
              <a:buNone/>
            </a:pPr>
            <a:r>
              <a:rPr lang="en-US" dirty="0">
                <a:solidFill>
                  <a:srgbClr val="0070C0"/>
                </a:solidFill>
              </a:rPr>
              <a:t>      set ‘ try and except block for error handling.’</a:t>
            </a:r>
          </a:p>
          <a:p>
            <a:pPr>
              <a:buFont typeface="Wingdings" panose="05000000000000000000" pitchFamily="2" charset="2"/>
              <a:buChar char="q"/>
            </a:pPr>
            <a:r>
              <a:rPr lang="en-US" dirty="0">
                <a:solidFill>
                  <a:srgbClr val="0070C0"/>
                </a:solidFill>
              </a:rPr>
              <a:t>  </a:t>
            </a:r>
            <a:r>
              <a:rPr lang="en-US" dirty="0">
                <a:solidFill>
                  <a:schemeClr val="tx1"/>
                </a:solidFill>
              </a:rPr>
              <a:t>Finally  we write the DRIVER CODE to initialize and manage our GUI window</a:t>
            </a:r>
            <a:r>
              <a:rPr lang="en-US" dirty="0">
                <a:solidFill>
                  <a:srgbClr val="0070C0"/>
                </a:solidFill>
              </a:rPr>
              <a:t>.</a:t>
            </a:r>
          </a:p>
          <a:p>
            <a:pPr>
              <a:buFont typeface="Wingdings" panose="05000000000000000000" pitchFamily="2" charset="2"/>
              <a:buChar char="q"/>
            </a:pPr>
            <a:endParaRPr lang="en-US" dirty="0">
              <a:solidFill>
                <a:srgbClr val="0070C0"/>
              </a:solidFill>
            </a:endParaRPr>
          </a:p>
          <a:p>
            <a:pPr marL="0" indent="0">
              <a:buNone/>
            </a:pPr>
            <a:r>
              <a:rPr lang="en-US" dirty="0">
                <a:solidFill>
                  <a:srgbClr val="0070C0"/>
                </a:solidFill>
              </a:rPr>
              <a:t>      </a:t>
            </a:r>
          </a:p>
          <a:p>
            <a:pPr marL="0" indent="0">
              <a:buNone/>
            </a:pPr>
            <a:endParaRPr lang="en-US" dirty="0">
              <a:solidFill>
                <a:srgbClr val="0070C0"/>
              </a:solidFill>
            </a:endParaRP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1817F17C-D696-8F1A-5C71-68FE3BB91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369977"/>
            <a:ext cx="5763208" cy="4301412"/>
          </a:xfrm>
          <a:prstGeom prst="rect">
            <a:avLst/>
          </a:prstGeom>
        </p:spPr>
      </p:pic>
    </p:spTree>
    <p:extLst>
      <p:ext uri="{BB962C8B-B14F-4D97-AF65-F5344CB8AC3E}">
        <p14:creationId xmlns:p14="http://schemas.microsoft.com/office/powerpoint/2010/main" val="178534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80413-5177-1DCF-DE53-E43F506D300D}"/>
              </a:ext>
            </a:extLst>
          </p:cNvPr>
          <p:cNvSpPr>
            <a:spLocks noGrp="1"/>
          </p:cNvSpPr>
          <p:nvPr>
            <p:ph type="title"/>
          </p:nvPr>
        </p:nvSpPr>
        <p:spPr/>
        <p:txBody>
          <a:bodyPr/>
          <a:lstStyle/>
          <a:p>
            <a:r>
              <a:rPr lang="en-US" dirty="0"/>
              <a:t>                           </a:t>
            </a:r>
            <a:r>
              <a:rPr lang="en-US" b="1" i="1" dirty="0"/>
              <a:t>STEP 3</a:t>
            </a:r>
            <a:endParaRPr lang="en-IN" b="1" i="1" dirty="0"/>
          </a:p>
        </p:txBody>
      </p:sp>
      <p:sp>
        <p:nvSpPr>
          <p:cNvPr id="3" name="Content Placeholder 2">
            <a:extLst>
              <a:ext uri="{FF2B5EF4-FFF2-40B4-BE49-F238E27FC236}">
                <a16:creationId xmlns:a16="http://schemas.microsoft.com/office/drawing/2014/main" id="{A256A789-1BF3-DE79-7B6F-A9D6D92EEF31}"/>
              </a:ext>
            </a:extLst>
          </p:cNvPr>
          <p:cNvSpPr>
            <a:spLocks noGrp="1"/>
          </p:cNvSpPr>
          <p:nvPr>
            <p:ph idx="1"/>
          </p:nvPr>
        </p:nvSpPr>
        <p:spPr>
          <a:xfrm>
            <a:off x="501578" y="2793126"/>
            <a:ext cx="6039181" cy="3760891"/>
          </a:xfrm>
        </p:spPr>
        <p:txBody>
          <a:bodyPr>
            <a:normAutofit fontScale="92500" lnSpcReduction="10000"/>
          </a:bodyPr>
          <a:lstStyle/>
          <a:p>
            <a:endParaRPr lang="en-US" dirty="0"/>
          </a:p>
          <a:p>
            <a:pPr>
              <a:buFont typeface="Wingdings" panose="05000000000000000000" pitchFamily="2" charset="2"/>
              <a:buChar char="q"/>
            </a:pPr>
            <a:r>
              <a:rPr lang="en-IN" dirty="0"/>
              <a:t> </a:t>
            </a:r>
            <a:r>
              <a:rPr lang="en-IN" dirty="0">
                <a:latin typeface="Arial" panose="020B0604020202020204" pitchFamily="34" charset="0"/>
                <a:cs typeface="Arial" panose="020B0604020202020204" pitchFamily="34" charset="0"/>
              </a:rPr>
              <a:t>Next we need to create a Table like structure in which our widgets will be placed.</a:t>
            </a:r>
          </a:p>
          <a:p>
            <a:pPr>
              <a:buFont typeface="Wingdings" panose="05000000000000000000" pitchFamily="2" charset="2"/>
              <a:buChar char="q"/>
            </a:pPr>
            <a:r>
              <a:rPr lang="en-IN" dirty="0">
                <a:latin typeface="Arial" panose="020B0604020202020204" pitchFamily="34" charset="0"/>
                <a:cs typeface="Arial" panose="020B0604020202020204" pitchFamily="34" charset="0"/>
              </a:rPr>
              <a:t> We use grid method which takes three arguments :--</a:t>
            </a:r>
          </a:p>
          <a:p>
            <a:r>
              <a:rPr lang="en-IN" dirty="0">
                <a:solidFill>
                  <a:srgbClr val="002060"/>
                </a:solidFill>
                <a:latin typeface="Arial" panose="020B0604020202020204" pitchFamily="34" charset="0"/>
                <a:cs typeface="Arial" panose="020B0604020202020204" pitchFamily="34" charset="0"/>
              </a:rPr>
              <a:t>     </a:t>
            </a:r>
            <a:r>
              <a:rPr lang="en-US" b="0" dirty="0">
                <a:solidFill>
                  <a:srgbClr val="002060"/>
                </a:solidFill>
                <a:effectLst/>
                <a:highlight>
                  <a:srgbClr val="FFFFFF"/>
                </a:highlight>
                <a:latin typeface="Arial" panose="020B0604020202020204" pitchFamily="34" charset="0"/>
                <a:cs typeface="Arial" panose="020B0604020202020204" pitchFamily="34" charset="0"/>
              </a:rPr>
              <a:t>expression_ field.grid (</a:t>
            </a:r>
            <a:r>
              <a:rPr lang="en-US" b="0" dirty="0">
                <a:solidFill>
                  <a:schemeClr val="tx1"/>
                </a:solidFill>
                <a:effectLst/>
                <a:highlight>
                  <a:srgbClr val="FFFFFF"/>
                </a:highlight>
                <a:latin typeface="Arial" panose="020B0604020202020204" pitchFamily="34" charset="0"/>
                <a:cs typeface="Arial" panose="020B0604020202020204" pitchFamily="34" charset="0"/>
              </a:rPr>
              <a:t>columns pan, ipadx ,ipady, rowspan</a:t>
            </a:r>
            <a:r>
              <a:rPr lang="en-US" b="0" dirty="0">
                <a:solidFill>
                  <a:srgbClr val="002060"/>
                </a:solidFill>
                <a:effectLst/>
                <a:highlight>
                  <a:srgbClr val="FFFFFF"/>
                </a:highlight>
                <a:latin typeface="Arial" panose="020B0604020202020204" pitchFamily="34" charset="0"/>
                <a:cs typeface="Arial" panose="020B0604020202020204" pitchFamily="34" charset="0"/>
              </a:rPr>
              <a:t>)</a:t>
            </a:r>
          </a:p>
          <a:p>
            <a:r>
              <a:rPr lang="en-US" sz="1800" dirty="0">
                <a:solidFill>
                  <a:schemeClr val="tx1"/>
                </a:solidFill>
                <a:highlight>
                  <a:srgbClr val="FFFFFF"/>
                </a:highlight>
                <a:latin typeface="Arial" panose="020B0604020202020204" pitchFamily="34" charset="0"/>
                <a:cs typeface="Arial" panose="020B0604020202020204" pitchFamily="34" charset="0"/>
              </a:rPr>
              <a:t>Above parameters specify how many columns wide how many rows high and how many columns per row respectively should be used in our table layout .</a:t>
            </a:r>
            <a:endParaRPr lang="en-US" sz="1800" b="0" dirty="0">
              <a:solidFill>
                <a:schemeClr val="tx1"/>
              </a:solidFill>
              <a:effectLst/>
              <a:highlight>
                <a:srgbClr val="FFFFFF"/>
              </a:highlight>
              <a:latin typeface="Arial" panose="020B0604020202020204" pitchFamily="34" charset="0"/>
              <a:cs typeface="Arial" panose="020B0604020202020204" pitchFamily="34" charset="0"/>
            </a:endParaRPr>
          </a:p>
          <a:p>
            <a:r>
              <a:rPr lang="en-US" b="0" dirty="0">
                <a:solidFill>
                  <a:schemeClr val="tx1"/>
                </a:solidFill>
                <a:effectLst/>
                <a:highlight>
                  <a:srgbClr val="FFFFFF"/>
                </a:highlight>
                <a:latin typeface="Consolas" panose="020B0609020204030204" pitchFamily="49" charset="0"/>
              </a:rPr>
              <a:t> </a:t>
            </a:r>
            <a:r>
              <a:rPr lang="en-US" dirty="0">
                <a:solidFill>
                  <a:schemeClr val="tx1"/>
                </a:solidFill>
                <a:highlight>
                  <a:srgbClr val="FFFFFF"/>
                </a:highlight>
                <a:latin typeface="Arial" panose="020B0604020202020204" pitchFamily="34" charset="0"/>
                <a:cs typeface="Arial" panose="020B0604020202020204" pitchFamily="34" charset="0"/>
              </a:rPr>
              <a:t>Here we create buttons from 0 to 9 and some arithmetic operators like</a:t>
            </a:r>
          </a:p>
          <a:p>
            <a:pPr marL="0" indent="0">
              <a:buNone/>
            </a:pPr>
            <a:r>
              <a:rPr lang="en-US" b="0" dirty="0">
                <a:solidFill>
                  <a:schemeClr val="tx1"/>
                </a:solidFill>
                <a:effectLst/>
                <a:highlight>
                  <a:srgbClr val="FFFFFF"/>
                </a:highlight>
                <a:latin typeface="Arial" panose="020B0604020202020204" pitchFamily="34" charset="0"/>
                <a:cs typeface="Arial" panose="020B0604020202020204" pitchFamily="34" charset="0"/>
              </a:rPr>
              <a:t>    +,-,/,* and</a:t>
            </a:r>
            <a:r>
              <a:rPr lang="en-US" dirty="0">
                <a:solidFill>
                  <a:schemeClr val="tx1"/>
                </a:solidFill>
                <a:highlight>
                  <a:srgbClr val="FFFFFF"/>
                </a:highlight>
                <a:latin typeface="Arial" panose="020B0604020202020204" pitchFamily="34" charset="0"/>
                <a:cs typeface="Arial" panose="020B0604020202020204" pitchFamily="34" charset="0"/>
              </a:rPr>
              <a:t> =, . ,(,),clear.</a:t>
            </a:r>
            <a:endParaRPr lang="en-US" b="0" dirty="0">
              <a:solidFill>
                <a:schemeClr val="tx1"/>
              </a:solidFill>
              <a:effectLst/>
              <a:highlight>
                <a:srgbClr val="FFFFFF"/>
              </a:highlight>
              <a:latin typeface="Arial" panose="020B0604020202020204" pitchFamily="34" charset="0"/>
              <a:cs typeface="Arial" panose="020B0604020202020204" pitchFamily="34" charset="0"/>
            </a:endParaRPr>
          </a:p>
          <a:p>
            <a:pPr marL="0" indent="0">
              <a:buNone/>
            </a:pPr>
            <a:endParaRPr lang="en-IN" dirty="0"/>
          </a:p>
        </p:txBody>
      </p:sp>
      <p:pic>
        <p:nvPicPr>
          <p:cNvPr id="5" name="Picture 4">
            <a:extLst>
              <a:ext uri="{FF2B5EF4-FFF2-40B4-BE49-F238E27FC236}">
                <a16:creationId xmlns:a16="http://schemas.microsoft.com/office/drawing/2014/main" id="{E806EF90-84B7-3447-49A9-16A954C47E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2793126"/>
            <a:ext cx="4743378" cy="3567384"/>
          </a:xfrm>
          <a:prstGeom prst="rect">
            <a:avLst/>
          </a:prstGeom>
        </p:spPr>
      </p:pic>
    </p:spTree>
    <p:extLst>
      <p:ext uri="{BB962C8B-B14F-4D97-AF65-F5344CB8AC3E}">
        <p14:creationId xmlns:p14="http://schemas.microsoft.com/office/powerpoint/2010/main" val="3795984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98CC0-E08C-0D68-8ECC-BCDDB5861DC9}"/>
              </a:ext>
            </a:extLst>
          </p:cNvPr>
          <p:cNvSpPr>
            <a:spLocks noGrp="1"/>
          </p:cNvSpPr>
          <p:nvPr>
            <p:ph type="title"/>
          </p:nvPr>
        </p:nvSpPr>
        <p:spPr/>
        <p:txBody>
          <a:bodyPr/>
          <a:lstStyle/>
          <a:p>
            <a:r>
              <a:rPr lang="en-US" dirty="0"/>
              <a:t>                        Ready To Use</a:t>
            </a:r>
            <a:endParaRPr lang="en-IN" dirty="0"/>
          </a:p>
        </p:txBody>
      </p:sp>
      <p:sp>
        <p:nvSpPr>
          <p:cNvPr id="3" name="Text Placeholder 2">
            <a:extLst>
              <a:ext uri="{FF2B5EF4-FFF2-40B4-BE49-F238E27FC236}">
                <a16:creationId xmlns:a16="http://schemas.microsoft.com/office/drawing/2014/main" id="{D570894C-A601-BF68-FD77-B4A889E26C6A}"/>
              </a:ext>
            </a:extLst>
          </p:cNvPr>
          <p:cNvSpPr>
            <a:spLocks noGrp="1"/>
          </p:cNvSpPr>
          <p:nvPr>
            <p:ph type="body" idx="1"/>
          </p:nvPr>
        </p:nvSpPr>
        <p:spPr/>
        <p:txBody>
          <a:bodyPr/>
          <a:lstStyle/>
          <a:p>
            <a:r>
              <a:rPr lang="en-US" dirty="0"/>
              <a:t>       Operational Task</a:t>
            </a:r>
            <a:endParaRPr lang="en-IN" dirty="0"/>
          </a:p>
        </p:txBody>
      </p:sp>
      <p:sp>
        <p:nvSpPr>
          <p:cNvPr id="5" name="Text Placeholder 4">
            <a:extLst>
              <a:ext uri="{FF2B5EF4-FFF2-40B4-BE49-F238E27FC236}">
                <a16:creationId xmlns:a16="http://schemas.microsoft.com/office/drawing/2014/main" id="{2DCCF430-6B9E-843F-EAF2-A57F63A70687}"/>
              </a:ext>
            </a:extLst>
          </p:cNvPr>
          <p:cNvSpPr>
            <a:spLocks noGrp="1"/>
          </p:cNvSpPr>
          <p:nvPr>
            <p:ph type="body" sz="quarter" idx="3"/>
          </p:nvPr>
        </p:nvSpPr>
        <p:spPr/>
        <p:txBody>
          <a:bodyPr/>
          <a:lstStyle/>
          <a:p>
            <a:r>
              <a:rPr lang="en-US" dirty="0"/>
              <a:t>                       Result  </a:t>
            </a:r>
            <a:endParaRPr lang="en-IN" dirty="0"/>
          </a:p>
        </p:txBody>
      </p:sp>
      <p:pic>
        <p:nvPicPr>
          <p:cNvPr id="14" name="Content Placeholder 13">
            <a:extLst>
              <a:ext uri="{FF2B5EF4-FFF2-40B4-BE49-F238E27FC236}">
                <a16:creationId xmlns:a16="http://schemas.microsoft.com/office/drawing/2014/main" id="{415F7BAA-DE17-1B20-E775-1A4B35F056E1}"/>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386319" y="3213098"/>
            <a:ext cx="4098180" cy="3122385"/>
          </a:xfrm>
        </p:spPr>
      </p:pic>
      <p:pic>
        <p:nvPicPr>
          <p:cNvPr id="18" name="Content Placeholder 17">
            <a:extLst>
              <a:ext uri="{FF2B5EF4-FFF2-40B4-BE49-F238E27FC236}">
                <a16:creationId xmlns:a16="http://schemas.microsoft.com/office/drawing/2014/main" id="{4290F609-DE96-3B8D-2233-588A135FCEB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154954" y="3213099"/>
            <a:ext cx="4098181" cy="3122385"/>
          </a:xfrm>
        </p:spPr>
      </p:pic>
    </p:spTree>
    <p:extLst>
      <p:ext uri="{BB962C8B-B14F-4D97-AF65-F5344CB8AC3E}">
        <p14:creationId xmlns:p14="http://schemas.microsoft.com/office/powerpoint/2010/main" val="3519973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7475-D666-D882-32BC-FFC2A2580580}"/>
              </a:ext>
            </a:extLst>
          </p:cNvPr>
          <p:cNvSpPr>
            <a:spLocks noGrp="1"/>
          </p:cNvSpPr>
          <p:nvPr>
            <p:ph type="title"/>
          </p:nvPr>
        </p:nvSpPr>
        <p:spPr>
          <a:xfrm>
            <a:off x="677334" y="712237"/>
            <a:ext cx="8596668" cy="1172547"/>
          </a:xfrm>
        </p:spPr>
        <p:txBody>
          <a:bodyPr/>
          <a:lstStyle/>
          <a:p>
            <a:r>
              <a:rPr lang="en-IN" dirty="0"/>
              <a:t>              </a:t>
            </a:r>
            <a:br>
              <a:rPr lang="en-IN" dirty="0"/>
            </a:br>
            <a:r>
              <a:rPr lang="en-IN" dirty="0"/>
              <a:t>                        </a:t>
            </a:r>
            <a:r>
              <a:rPr lang="en-IN" i="1" dirty="0"/>
              <a:t>CONCLUSION</a:t>
            </a:r>
          </a:p>
        </p:txBody>
      </p:sp>
      <p:sp>
        <p:nvSpPr>
          <p:cNvPr id="3" name="Content Placeholder 2">
            <a:extLst>
              <a:ext uri="{FF2B5EF4-FFF2-40B4-BE49-F238E27FC236}">
                <a16:creationId xmlns:a16="http://schemas.microsoft.com/office/drawing/2014/main" id="{9AD7F1F1-11B2-FEF6-68E2-1A1F72F8FFA5}"/>
              </a:ext>
            </a:extLst>
          </p:cNvPr>
          <p:cNvSpPr>
            <a:spLocks noGrp="1"/>
          </p:cNvSpPr>
          <p:nvPr>
            <p:ph idx="1"/>
          </p:nvPr>
        </p:nvSpPr>
        <p:spPr>
          <a:xfrm>
            <a:off x="677333" y="2463282"/>
            <a:ext cx="10743335" cy="3032449"/>
          </a:xfrm>
        </p:spPr>
        <p:txBody>
          <a:bodyPr>
            <a:normAutofit/>
          </a:bodyPr>
          <a:lstStyle/>
          <a:p>
            <a:endParaRPr lang="en-US" dirty="0"/>
          </a:p>
          <a:p>
            <a:endParaRPr lang="en-US" dirty="0"/>
          </a:p>
          <a:p>
            <a:r>
              <a:rPr lang="en-US" dirty="0"/>
              <a:t>In creation of my GUI Calculator I used tkinter  library .This library have many functions will  make easy to design GUI Calculator. Here I got the experience  GUI based designing which make our project more attractive visualization . This kind of GUI applications perform their arithmetic operations much faster than manually hence they save time as well as give accuracy also .It is very helpful for our end users -  Professional office worker, Desktop users, Students.     </a:t>
            </a:r>
            <a:endParaRPr lang="en-IN" dirty="0"/>
          </a:p>
        </p:txBody>
      </p:sp>
    </p:spTree>
    <p:extLst>
      <p:ext uri="{BB962C8B-B14F-4D97-AF65-F5344CB8AC3E}">
        <p14:creationId xmlns:p14="http://schemas.microsoft.com/office/powerpoint/2010/main" val="32682061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 Boardroom</Template>
  <TotalTime>1202</TotalTime>
  <Words>480</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Cambria Math</vt:lpstr>
      <vt:lpstr>Century Gothic</vt:lpstr>
      <vt:lpstr>Consolas</vt:lpstr>
      <vt:lpstr>Wingdings</vt:lpstr>
      <vt:lpstr>Wingdings 3</vt:lpstr>
      <vt:lpstr>Ion Boardroom</vt:lpstr>
      <vt:lpstr>   Project-1   Simple GUI                      Calculator</vt:lpstr>
      <vt:lpstr>                     INTRODUCTION</vt:lpstr>
      <vt:lpstr> What I Learnt ?</vt:lpstr>
      <vt:lpstr>             METHODS</vt:lpstr>
      <vt:lpstr>                                               STEP 1</vt:lpstr>
      <vt:lpstr>                              STEP 2</vt:lpstr>
      <vt:lpstr>                           STEP 3</vt:lpstr>
      <vt:lpstr>                        Ready To Use</vt:lpstr>
      <vt:lpstr>                                       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Project-1    Smart               Calculator</dc:title>
  <dc:creator>priyanka verma</dc:creator>
  <cp:lastModifiedBy>priyanka verma</cp:lastModifiedBy>
  <cp:revision>14</cp:revision>
  <dcterms:created xsi:type="dcterms:W3CDTF">2024-05-19T19:39:26Z</dcterms:created>
  <dcterms:modified xsi:type="dcterms:W3CDTF">2024-05-29T18:54:24Z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