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Brygada 1918" panose="020B0604020202020204" charset="0"/>
      <p:regular r:id="rId14"/>
    </p:embeddedFont>
    <p:embeddedFont>
      <p:font typeface="Brygada 1918 Semi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761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OCR System with YOLOv3 for Text Detection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Presented by Priyanka Verma, this project focuses on designing a deep learning pipeline that leverages YOLOv3 for efficient object detection applied to text images. The system aims to localize and identify text regions accurately across varying image conditions.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810" y="5673090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648563"/>
            <a:ext cx="20484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3011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By Priyanka Verma</a:t>
            </a:r>
            <a:endParaRPr lang="en-US" sz="2200" dirty="0"/>
          </a:p>
        </p:txBody>
      </p:sp>
      <p:pic>
        <p:nvPicPr>
          <p:cNvPr id="4098" name="Picture 2" descr="Basic_Tesseract_OCR.ipynb - Colab">
            <a:extLst>
              <a:ext uri="{FF2B5EF4-FFF2-40B4-BE49-F238E27FC236}">
                <a16:creationId xmlns:a16="http://schemas.microsoft.com/office/drawing/2014/main" id="{098EBB3A-9968-32AD-3292-0E6E8C4F8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66843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749D510-283E-5F50-7F4F-1462442D0C29}"/>
              </a:ext>
            </a:extLst>
          </p:cNvPr>
          <p:cNvSpPr/>
          <p:nvPr/>
        </p:nvSpPr>
        <p:spPr>
          <a:xfrm>
            <a:off x="12779299" y="7471317"/>
            <a:ext cx="1977288" cy="9255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90404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Future Work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1952982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79796"/>
            <a:ext cx="350508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Text Recognition Addition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702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Integrate Tesseract or CRNN models for full OCR pipeline completion including character recognition.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6228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Upgrade to YOLOv5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34006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Employ YOLOv5 for improved detection speed and accuracy with more advanced architecture.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5292685"/>
            <a:ext cx="1134070" cy="20327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5194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Deployment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009918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Deploy the model using lightweight frameworks like Streamlit or Flask for accessible real-time OCR applications.</a:t>
            </a:r>
            <a:endParaRPr lang="en-US" sz="175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4197C90-0606-C603-C5D6-6188715D0426}"/>
              </a:ext>
            </a:extLst>
          </p:cNvPr>
          <p:cNvSpPr/>
          <p:nvPr/>
        </p:nvSpPr>
        <p:spPr>
          <a:xfrm>
            <a:off x="12801600" y="7325439"/>
            <a:ext cx="1828800" cy="10268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122" name="Picture 2" descr="Introduction to Streamlit - Features ...">
            <a:extLst>
              <a:ext uri="{FF2B5EF4-FFF2-40B4-BE49-F238E27FC236}">
                <a16:creationId xmlns:a16="http://schemas.microsoft.com/office/drawing/2014/main" id="{EBB0E67A-3AB1-B98D-F61A-744063AA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540188" cy="822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Card – Beaudry Flowers">
            <a:extLst>
              <a:ext uri="{FF2B5EF4-FFF2-40B4-BE49-F238E27FC236}">
                <a16:creationId xmlns:a16="http://schemas.microsoft.com/office/drawing/2014/main" id="{9B92C2FE-CAF8-163F-EBBF-B1F2D7832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210" y="0"/>
            <a:ext cx="14719610" cy="767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Single Corner Rounded 1">
            <a:extLst>
              <a:ext uri="{FF2B5EF4-FFF2-40B4-BE49-F238E27FC236}">
                <a16:creationId xmlns:a16="http://schemas.microsoft.com/office/drawing/2014/main" id="{6DC41553-D458-243D-1714-F00439A298B7}"/>
              </a:ext>
            </a:extLst>
          </p:cNvPr>
          <p:cNvSpPr/>
          <p:nvPr/>
        </p:nvSpPr>
        <p:spPr>
          <a:xfrm>
            <a:off x="-89210" y="7672038"/>
            <a:ext cx="14719609" cy="576611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1681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217063"/>
            <a:ext cx="7556421" cy="1685092"/>
          </a:xfrm>
          <a:prstGeom prst="roundRect">
            <a:avLst>
              <a:gd name="adj" fmla="val 20191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451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Goal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941915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Develop an automated method to precisely detect and localize text areas in images utilizing YOLOv3-based object detection.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128968"/>
            <a:ext cx="7556421" cy="2932390"/>
          </a:xfrm>
          <a:prstGeom prst="roundRect">
            <a:avLst>
              <a:gd name="adj" fmla="val 11603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43634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14624" y="4853821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Diverse text fonts, sizes, and complex backgrounds complicate detection.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6514624" y="56589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Generating accurate bounding boxes requires precise localization.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514624" y="64640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Maintaining real-time inference speeds for OCR applications.</a:t>
            </a:r>
            <a:endParaRPr lang="en-US" sz="1750" dirty="0"/>
          </a:p>
        </p:txBody>
      </p:sp>
      <p:pic>
        <p:nvPicPr>
          <p:cNvPr id="2050" name="Picture 2" descr="Python OCR Tutorial: Tesseract, Pytesseract, and OpenCV">
            <a:extLst>
              <a:ext uri="{FF2B5EF4-FFF2-40B4-BE49-F238E27FC236}">
                <a16:creationId xmlns:a16="http://schemas.microsoft.com/office/drawing/2014/main" id="{18836644-20D8-0059-4451-F0F4D0C2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45756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0D9E6CA-A354-6F6D-7943-71690195BC9D}"/>
              </a:ext>
            </a:extLst>
          </p:cNvPr>
          <p:cNvSpPr/>
          <p:nvPr/>
        </p:nvSpPr>
        <p:spPr>
          <a:xfrm>
            <a:off x="12890810" y="7504772"/>
            <a:ext cx="1911040" cy="10296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Project Objectives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39735" y="1558528"/>
            <a:ext cx="475536" cy="475536"/>
          </a:xfrm>
          <a:prstGeom prst="roundRect">
            <a:avLst>
              <a:gd name="adj" fmla="val 66672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19031" y="1598176"/>
            <a:ext cx="316944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426607" y="163115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Dataset Creation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426607" y="2088118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Build a custom OCR object detection dataset with carefully annotated images in YOLO format.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39735" y="3187065"/>
            <a:ext cx="475536" cy="475536"/>
          </a:xfrm>
          <a:prstGeom prst="roundRect">
            <a:avLst>
              <a:gd name="adj" fmla="val 66672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19031" y="3226713"/>
            <a:ext cx="316944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1426607" y="3259693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Model Training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1426607" y="3716655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Train the YOLOv3 model on the labeled dataset to detect text regions robustly.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739735" y="4815602"/>
            <a:ext cx="475536" cy="475536"/>
          </a:xfrm>
          <a:prstGeom prst="roundRect">
            <a:avLst>
              <a:gd name="adj" fmla="val 66672"/>
            </a:avLst>
          </a:prstGeom>
          <a:solidFill>
            <a:srgbClr val="E8AF3B"/>
          </a:solidFill>
          <a:ln w="7620">
            <a:solidFill>
              <a:srgbClr val="CE9521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19031" y="4855250"/>
            <a:ext cx="316944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000000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1426607" y="4888230"/>
            <a:ext cx="3022402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Performance Evaluation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426607" y="5345192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Assess the model using mean Average Precision (mAP), precision, and recall metrics.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739735" y="6444139"/>
            <a:ext cx="475536" cy="475536"/>
          </a:xfrm>
          <a:prstGeom prst="roundRect">
            <a:avLst>
              <a:gd name="adj" fmla="val 66672"/>
            </a:avLst>
          </a:prstGeom>
          <a:solidFill>
            <a:srgbClr val="CC914D"/>
          </a:solidFill>
          <a:ln w="7620">
            <a:solidFill>
              <a:srgbClr val="B27733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19031" y="6483787"/>
            <a:ext cx="316944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000000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1426607" y="6516767"/>
            <a:ext cx="3081576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Deployment Preparation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1426607" y="6973729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Optimize and ready the trained model for real-world OCR deployment scenarios.</a:t>
            </a:r>
            <a:endParaRPr lang="en-US" sz="1650" dirty="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1881A2-B455-74F4-09B7-784D2B37FAC9}"/>
              </a:ext>
            </a:extLst>
          </p:cNvPr>
          <p:cNvSpPr/>
          <p:nvPr/>
        </p:nvSpPr>
        <p:spPr>
          <a:xfrm>
            <a:off x="12039600" y="7200900"/>
            <a:ext cx="2590800" cy="12382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4220" y="2783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04280" y="14314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Total Images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593921" y="1937385"/>
            <a:ext cx="2845594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The dataset contains a significant 100 scanned images of  thyrocare lab report  covering a wide variety of text appearances.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04280" y="41411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Annotation Format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93921" y="4549478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Annotations adhere strictly to the YOLO format with normalized bounding boxes for each text region.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083236" y="14314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Image Dimensions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072877" y="1849966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All images are resized to a uniform 416×416-pixel resolution to maintain consistency during training.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4311755" y="4114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Labeling Tool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4301396" y="4495486"/>
            <a:ext cx="284559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Utilized LabelImg, a user-friendly annotation tool allowing precise bounding box placement and export in YOLO format.</a:t>
            </a:r>
            <a:endParaRPr lang="en-US" sz="175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1E3DDE8-EAF5-0E59-B1CD-E94F2D65E4A1}"/>
              </a:ext>
            </a:extLst>
          </p:cNvPr>
          <p:cNvSpPr/>
          <p:nvPr/>
        </p:nvSpPr>
        <p:spPr>
          <a:xfrm>
            <a:off x="12373332" y="7086600"/>
            <a:ext cx="2438400" cy="1371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LabelImg for image tagging - Image processing - e2eHiring">
            <a:extLst>
              <a:ext uri="{FF2B5EF4-FFF2-40B4-BE49-F238E27FC236}">
                <a16:creationId xmlns:a16="http://schemas.microsoft.com/office/drawing/2014/main" id="{63DCF7A3-25D1-6BA2-F6E7-0FF1149C7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405" y="1260088"/>
            <a:ext cx="4572000" cy="425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62005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Data Preparation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200118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Mount Google Drive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Access and manage datasets on the cloud to facilitate collaboration and processing.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200118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Image Resizing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Standardize images to 416×416 pixels, essential for compatibility with YOLOv3 input requirements.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200118"/>
            </a:avLst>
          </a:prstGeom>
          <a:solidFill>
            <a:srgbClr val="E8AF3B"/>
          </a:solidFill>
          <a:ln w="7620">
            <a:solidFill>
              <a:srgbClr val="CE9521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33046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Annotation File Creation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Create corresponding empty text files for annotation entry structured in YOLO format.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200118"/>
            </a:avLst>
          </a:prstGeom>
          <a:solidFill>
            <a:srgbClr val="CC914D"/>
          </a:solidFill>
          <a:ln w="7620">
            <a:solidFill>
              <a:srgbClr val="B2773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45872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Manual Annotation with LabelImg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Draw bounding boxes around text areas to generate precise labels, ensuring quality data for training.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200118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Normalization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Convert bounding box coordinates to normalized values as per YOLO’s format specification.</a:t>
            </a:r>
            <a:endParaRPr lang="en-US" sz="175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04D1E93-9775-EC69-236C-CCE3AA040FBF}"/>
              </a:ext>
            </a:extLst>
          </p:cNvPr>
          <p:cNvSpPr/>
          <p:nvPr/>
        </p:nvSpPr>
        <p:spPr>
          <a:xfrm>
            <a:off x="12306300" y="7262753"/>
            <a:ext cx="2397085" cy="1247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32294" y="134141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Model Architecture: YOLOv3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702862" y="3109674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269837" y="3265765"/>
            <a:ext cx="28736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Multi-scale Detection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315200" y="3743345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Employs detection at three scales (13×13, 26×26, 52×52) to capture objects of varying sizes effectively.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109793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Backbone Network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678079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Darknet-53 backbone extracts rich features through deep residual blocks enhancing accuracy.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723465" y="5469912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E8AF3B"/>
          </a:solidFill>
          <a:ln w="7620">
            <a:solidFill>
              <a:srgbClr val="CE9521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454152" y="5618101"/>
            <a:ext cx="43981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Anchor Boxes &amp; Feature Pyramid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922300" y="6179325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Utilizes predefined anchor boxes with feature pyramid architectures to precisely localize bounding boxes.</a:t>
            </a:r>
            <a:endParaRPr lang="en-US" sz="1750" dirty="0"/>
          </a:p>
        </p:txBody>
      </p:sp>
      <p:pic>
        <p:nvPicPr>
          <p:cNvPr id="1026" name="Picture 2" descr="GitHub - glarbi/Real-time-object-detection: In this project, we focus on  the problem of computation time as well as the elimination of false  positives and false negatives which remarkably deteriorates the accuracy of  the">
            <a:extLst>
              <a:ext uri="{FF2B5EF4-FFF2-40B4-BE49-F238E27FC236}">
                <a16:creationId xmlns:a16="http://schemas.microsoft.com/office/drawing/2014/main" id="{27BDE386-F029-5A84-0B3B-C7427C4FD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86" y="345689"/>
            <a:ext cx="6334362" cy="736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9B3EF0CA-5908-883F-3FBB-59722BB4D0BC}"/>
              </a:ext>
            </a:extLst>
          </p:cNvPr>
          <p:cNvSpPr/>
          <p:nvPr/>
        </p:nvSpPr>
        <p:spPr>
          <a:xfrm>
            <a:off x="12668250" y="7384970"/>
            <a:ext cx="1962150" cy="1028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842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Training Details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33218"/>
            <a:ext cx="7556421" cy="4431030"/>
          </a:xfrm>
          <a:prstGeom prst="roundRect">
            <a:avLst>
              <a:gd name="adj" fmla="val 767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194083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208454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Framework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08454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Darknet / PyTorch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2591157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273486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Epochs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2734866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To be specified (e.g., 30-50 epochs for convergence)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3604379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374808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Loss Functions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3748088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Combination of objectness, classification, and localization losses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4980503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28224" y="512421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Evaluation Metrics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124212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Mean Average Precision (mAP) and Intersection over Union (IOU)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93790" y="661939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The training pipeline ensures balanced optimization across detection accuracy and bounding box fidelity.</a:t>
            </a:r>
            <a:endParaRPr lang="en-US" sz="1750" dirty="0"/>
          </a:p>
        </p:txBody>
      </p:sp>
      <p:pic>
        <p:nvPicPr>
          <p:cNvPr id="6146" name="Picture 2" descr="Introduction to Deep Learning. Deep ...">
            <a:extLst>
              <a:ext uri="{FF2B5EF4-FFF2-40B4-BE49-F238E27FC236}">
                <a16:creationId xmlns:a16="http://schemas.microsoft.com/office/drawing/2014/main" id="{6A3A4260-2FD3-3723-84C4-15A2AD994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405" y="1933218"/>
            <a:ext cx="6060995" cy="6296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Results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Performance Metrics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mAP: To be reported (expected high accuracy)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205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Precision and Recall: Balanced for robust detection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Sample Detection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Visual demonstration of YOLOv3’s capacity to correctly localize text, even in challenging backgrounds.</a:t>
            </a:r>
            <a:endParaRPr lang="en-US" sz="17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66B550E-799A-9DC4-C42D-657393306212}"/>
              </a:ext>
            </a:extLst>
          </p:cNvPr>
          <p:cNvSpPr/>
          <p:nvPr/>
        </p:nvSpPr>
        <p:spPr>
          <a:xfrm>
            <a:off x="12846204" y="7467600"/>
            <a:ext cx="1784195" cy="922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1594" y="838438"/>
            <a:ext cx="6782753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Learnings and Challenges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221456" y="1600992"/>
            <a:ext cx="6429256" cy="3218021"/>
          </a:xfrm>
          <a:prstGeom prst="roundRect">
            <a:avLst>
              <a:gd name="adj" fmla="val 10324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7405" y="1723211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Key Learnings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381594" y="2145882"/>
            <a:ext cx="597110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Effective image preprocessing enhances model input consistency.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381594" y="2843138"/>
            <a:ext cx="597110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Accurate bounding box annotation is critical for training quality.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358765" y="3593852"/>
            <a:ext cx="597110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Understanding YOLO’s training dynamics improves convergence and accuracy.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425928" y="4287321"/>
            <a:ext cx="6429256" cy="3218021"/>
          </a:xfrm>
          <a:prstGeom prst="roundRect">
            <a:avLst>
              <a:gd name="adj" fmla="val 10324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655004" y="4631293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Major Challenges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7655004" y="5110163"/>
            <a:ext cx="597110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Handling annotation misalignment impacting model learning.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655004" y="5896332"/>
            <a:ext cx="597110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Ensuring label consistency across diverse annotation batches.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655004" y="6682502"/>
            <a:ext cx="597110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50"/>
              </a:lnSpc>
              <a:buSzPct val="100000"/>
              <a:buChar char="•"/>
            </a:pPr>
            <a:r>
              <a:rPr lang="en-US" sz="1700" dirty="0">
                <a:solidFill>
                  <a:srgbClr val="FFFFFF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Managing class imbalance between text and background regions.</a:t>
            </a:r>
            <a:endParaRPr lang="en-US" sz="17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F47682F-2440-1A99-4283-87D4D47B4E6B}"/>
              </a:ext>
            </a:extLst>
          </p:cNvPr>
          <p:cNvSpPr/>
          <p:nvPr/>
        </p:nvSpPr>
        <p:spPr>
          <a:xfrm>
            <a:off x="12820651" y="7468672"/>
            <a:ext cx="1809749" cy="9370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614</Words>
  <Application>Microsoft Office PowerPoint</Application>
  <PresentationFormat>Custom</PresentationFormat>
  <Paragraphs>92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Brygada 1918 Semi Bold</vt:lpstr>
      <vt:lpstr>Arial</vt:lpstr>
      <vt:lpstr>Brygada 1918</vt:lpstr>
      <vt:lpstr>Brygada 1918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priyanka verma</cp:lastModifiedBy>
  <cp:revision>10</cp:revision>
  <dcterms:created xsi:type="dcterms:W3CDTF">2025-05-11T19:33:58Z</dcterms:created>
  <dcterms:modified xsi:type="dcterms:W3CDTF">2025-05-16T18:15:04Z</dcterms:modified>
</cp:coreProperties>
</file>