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71"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verma" userId="1b02a7ecf15d15f0" providerId="LiveId" clId="{F02A8AAE-1FB6-4496-B517-6B194E9489BB}"/>
    <pc:docChg chg="delSld modSld">
      <pc:chgData name="priyanka verma" userId="1b02a7ecf15d15f0" providerId="LiveId" clId="{F02A8AAE-1FB6-4496-B517-6B194E9489BB}" dt="2025-01-30T11:46:40.013" v="105" actId="20577"/>
      <pc:docMkLst>
        <pc:docMk/>
      </pc:docMkLst>
      <pc:sldChg chg="modSp mod">
        <pc:chgData name="priyanka verma" userId="1b02a7ecf15d15f0" providerId="LiveId" clId="{F02A8AAE-1FB6-4496-B517-6B194E9489BB}" dt="2025-01-30T11:46:40.013" v="105" actId="20577"/>
        <pc:sldMkLst>
          <pc:docMk/>
          <pc:sldMk cId="3376411737" sldId="268"/>
        </pc:sldMkLst>
        <pc:spChg chg="mod">
          <ac:chgData name="priyanka verma" userId="1b02a7ecf15d15f0" providerId="LiveId" clId="{F02A8AAE-1FB6-4496-B517-6B194E9489BB}" dt="2025-01-30T11:46:40.013" v="105" actId="20577"/>
          <ac:spMkLst>
            <pc:docMk/>
            <pc:sldMk cId="3376411737" sldId="268"/>
            <ac:spMk id="7" creationId="{32F5BD15-7847-C141-D13F-005DD59AB226}"/>
          </ac:spMkLst>
        </pc:spChg>
      </pc:sldChg>
      <pc:sldChg chg="del">
        <pc:chgData name="priyanka verma" userId="1b02a7ecf15d15f0" providerId="LiveId" clId="{F02A8AAE-1FB6-4496-B517-6B194E9489BB}" dt="2025-01-30T11:05:17.773" v="0" actId="2696"/>
        <pc:sldMkLst>
          <pc:docMk/>
          <pc:sldMk cId="417133706" sldId="269"/>
        </pc:sldMkLst>
      </pc:sldChg>
      <pc:sldChg chg="addSp modSp mod">
        <pc:chgData name="priyanka verma" userId="1b02a7ecf15d15f0" providerId="LiveId" clId="{F02A8AAE-1FB6-4496-B517-6B194E9489BB}" dt="2025-01-30T11:36:41.252" v="19" actId="14100"/>
        <pc:sldMkLst>
          <pc:docMk/>
          <pc:sldMk cId="1950082899" sldId="271"/>
        </pc:sldMkLst>
        <pc:spChg chg="mod">
          <ac:chgData name="priyanka verma" userId="1b02a7ecf15d15f0" providerId="LiveId" clId="{F02A8AAE-1FB6-4496-B517-6B194E9489BB}" dt="2025-01-30T11:36:41.252" v="19" actId="14100"/>
          <ac:spMkLst>
            <pc:docMk/>
            <pc:sldMk cId="1950082899" sldId="271"/>
            <ac:spMk id="2" creationId="{91632BD2-A8B3-3250-7A60-D8B3E1366F37}"/>
          </ac:spMkLst>
        </pc:spChg>
        <pc:picChg chg="add mod">
          <ac:chgData name="priyanka verma" userId="1b02a7ecf15d15f0" providerId="LiveId" clId="{F02A8AAE-1FB6-4496-B517-6B194E9489BB}" dt="2025-01-30T11:36:24.372" v="13" actId="1076"/>
          <ac:picMkLst>
            <pc:docMk/>
            <pc:sldMk cId="1950082899" sldId="271"/>
            <ac:picMk id="4" creationId="{597069DD-3A50-6FEE-9F7E-0DECF7C08FAB}"/>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5T09:41:26.953"/>
    </inkml:context>
    <inkml:brush xml:id="br0">
      <inkml:brushProperty name="width" value="0.05" units="cm"/>
      <inkml:brushProperty name="height" value="0.3" units="cm"/>
      <inkml:brushProperty name="color" value="#E71224"/>
      <inkml:brushProperty name="ignorePressure" value="1"/>
      <inkml:brushProperty name="inkEffects" value="pencil"/>
    </inkml:brush>
  </inkml:definitions>
  <inkml:trace contextRef="#ctx0" brushRef="#br0">1 0,'0'0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1/30/2025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40.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3" Type="http://schemas.openxmlformats.org/officeDocument/2006/relationships/hyperlink" Target="https://commons.wikimedia.org/wiki/File:Thank_you_icon.jpg" TargetMode="External"/><Relationship Id="rId2" Type="http://schemas.openxmlformats.org/officeDocument/2006/relationships/image" Target="../media/image25.jpg"/><Relationship Id="rId1" Type="http://schemas.openxmlformats.org/officeDocument/2006/relationships/slideLayout" Target="../slideLayouts/slideLayout6.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808C-910F-E1D0-94DA-4FB2189E19A8}"/>
              </a:ext>
            </a:extLst>
          </p:cNvPr>
          <p:cNvSpPr>
            <a:spLocks noGrp="1"/>
          </p:cNvSpPr>
          <p:nvPr>
            <p:ph type="ctrTitle"/>
          </p:nvPr>
        </p:nvSpPr>
        <p:spPr/>
        <p:txBody>
          <a:bodyPr>
            <a:normAutofit/>
          </a:bodyPr>
          <a:lstStyle/>
          <a:p>
            <a:r>
              <a:rPr lang="en-US" sz="4400" dirty="0"/>
              <a:t>NLP Project for Disaster Tweet Classification </a:t>
            </a:r>
            <a:endParaRPr lang="en-IN" sz="4400" dirty="0"/>
          </a:p>
        </p:txBody>
      </p:sp>
      <p:sp>
        <p:nvSpPr>
          <p:cNvPr id="3" name="Subtitle 2">
            <a:extLst>
              <a:ext uri="{FF2B5EF4-FFF2-40B4-BE49-F238E27FC236}">
                <a16:creationId xmlns:a16="http://schemas.microsoft.com/office/drawing/2014/main" id="{2E00C42F-9DF9-B38E-BD37-0DF7F2145F6A}"/>
              </a:ext>
            </a:extLst>
          </p:cNvPr>
          <p:cNvSpPr>
            <a:spLocks noGrp="1"/>
          </p:cNvSpPr>
          <p:nvPr>
            <p:ph type="subTitle" idx="1"/>
          </p:nvPr>
        </p:nvSpPr>
        <p:spPr>
          <a:xfrm>
            <a:off x="3962399" y="4385732"/>
            <a:ext cx="7197726" cy="825365"/>
          </a:xfrm>
        </p:spPr>
        <p:txBody>
          <a:bodyPr/>
          <a:lstStyle/>
          <a:p>
            <a:r>
              <a:rPr lang="en-US" dirty="0"/>
              <a:t>Submitted by </a:t>
            </a:r>
          </a:p>
          <a:p>
            <a:r>
              <a:rPr lang="en-US" dirty="0"/>
              <a:t>Priyanka verma</a:t>
            </a:r>
            <a:endParaRPr lang="en-IN" dirty="0"/>
          </a:p>
        </p:txBody>
      </p:sp>
    </p:spTree>
    <p:extLst>
      <p:ext uri="{BB962C8B-B14F-4D97-AF65-F5344CB8AC3E}">
        <p14:creationId xmlns:p14="http://schemas.microsoft.com/office/powerpoint/2010/main" val="363177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B25E-CFB2-8149-103F-C70286BF8601}"/>
              </a:ext>
            </a:extLst>
          </p:cNvPr>
          <p:cNvSpPr>
            <a:spLocks noGrp="1"/>
          </p:cNvSpPr>
          <p:nvPr>
            <p:ph type="title"/>
          </p:nvPr>
        </p:nvSpPr>
        <p:spPr/>
        <p:txBody>
          <a:bodyPr/>
          <a:lstStyle/>
          <a:p>
            <a:r>
              <a:rPr lang="en-US" dirty="0"/>
              <a:t>Cleaned text cloud</a:t>
            </a:r>
            <a:endParaRPr lang="en-IN" dirty="0"/>
          </a:p>
        </p:txBody>
      </p:sp>
      <p:pic>
        <p:nvPicPr>
          <p:cNvPr id="6" name="Content Placeholder 5">
            <a:extLst>
              <a:ext uri="{FF2B5EF4-FFF2-40B4-BE49-F238E27FC236}">
                <a16:creationId xmlns:a16="http://schemas.microsoft.com/office/drawing/2014/main" id="{CB71E0B8-29E1-ED51-DE85-E53D837BE385}"/>
              </a:ext>
            </a:extLst>
          </p:cNvPr>
          <p:cNvPicPr>
            <a:picLocks noGrp="1" noChangeAspect="1"/>
          </p:cNvPicPr>
          <p:nvPr>
            <p:ph sz="half" idx="1"/>
          </p:nvPr>
        </p:nvPicPr>
        <p:blipFill>
          <a:blip r:embed="rId2"/>
          <a:stretch>
            <a:fillRect/>
          </a:stretch>
        </p:blipFill>
        <p:spPr>
          <a:xfrm>
            <a:off x="685800" y="2142067"/>
            <a:ext cx="4995863" cy="3809554"/>
          </a:xfrm>
        </p:spPr>
      </p:pic>
      <p:pic>
        <p:nvPicPr>
          <p:cNvPr id="8" name="Content Placeholder 7">
            <a:extLst>
              <a:ext uri="{FF2B5EF4-FFF2-40B4-BE49-F238E27FC236}">
                <a16:creationId xmlns:a16="http://schemas.microsoft.com/office/drawing/2014/main" id="{83EE8F0F-E554-D03D-5E16-5315EFD47AF9}"/>
              </a:ext>
            </a:extLst>
          </p:cNvPr>
          <p:cNvPicPr>
            <a:picLocks noGrp="1" noChangeAspect="1"/>
          </p:cNvPicPr>
          <p:nvPr>
            <p:ph sz="half" idx="2"/>
          </p:nvPr>
        </p:nvPicPr>
        <p:blipFill>
          <a:blip r:embed="rId3"/>
          <a:stretch>
            <a:fillRect/>
          </a:stretch>
        </p:blipFill>
        <p:spPr>
          <a:xfrm>
            <a:off x="5821362" y="2142068"/>
            <a:ext cx="6001669" cy="3809554"/>
          </a:xfrm>
        </p:spPr>
      </p:pic>
    </p:spTree>
    <p:extLst>
      <p:ext uri="{BB962C8B-B14F-4D97-AF65-F5344CB8AC3E}">
        <p14:creationId xmlns:p14="http://schemas.microsoft.com/office/powerpoint/2010/main" val="423903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656AF-7E3F-C206-914D-9A3F5D317B8E}"/>
              </a:ext>
            </a:extLst>
          </p:cNvPr>
          <p:cNvSpPr>
            <a:spLocks noGrp="1"/>
          </p:cNvSpPr>
          <p:nvPr>
            <p:ph type="title"/>
          </p:nvPr>
        </p:nvSpPr>
        <p:spPr/>
        <p:txBody>
          <a:bodyPr/>
          <a:lstStyle/>
          <a:p>
            <a:r>
              <a:rPr lang="en-IN" b="0" i="0" dirty="0">
                <a:effectLst/>
                <a:latin typeface="Roboto" panose="02000000000000000000" pitchFamily="2" charset="0"/>
              </a:rPr>
              <a:t>Bigram or Trigram Visualization</a:t>
            </a:r>
            <a:br>
              <a:rPr lang="en-IN" b="0" i="0" dirty="0">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D85EE52F-34B6-1DF4-EA5D-08AF54628D61}"/>
              </a:ext>
            </a:extLst>
          </p:cNvPr>
          <p:cNvSpPr>
            <a:spLocks noGrp="1"/>
          </p:cNvSpPr>
          <p:nvPr>
            <p:ph type="body" idx="1"/>
          </p:nvPr>
        </p:nvSpPr>
        <p:spPr/>
        <p:txBody>
          <a:bodyPr/>
          <a:lstStyle/>
          <a:p>
            <a:r>
              <a:rPr lang="en-US" dirty="0"/>
              <a:t>Top 20 Bigrams in cleaned text</a:t>
            </a:r>
            <a:endParaRPr lang="en-IN" dirty="0"/>
          </a:p>
        </p:txBody>
      </p:sp>
      <p:pic>
        <p:nvPicPr>
          <p:cNvPr id="8" name="Content Placeholder 7">
            <a:extLst>
              <a:ext uri="{FF2B5EF4-FFF2-40B4-BE49-F238E27FC236}">
                <a16:creationId xmlns:a16="http://schemas.microsoft.com/office/drawing/2014/main" id="{154DF5C1-0F7F-2470-7F46-44CE19E6CE8D}"/>
              </a:ext>
            </a:extLst>
          </p:cNvPr>
          <p:cNvPicPr>
            <a:picLocks noGrp="1" noChangeAspect="1"/>
          </p:cNvPicPr>
          <p:nvPr>
            <p:ph sz="half" idx="2"/>
          </p:nvPr>
        </p:nvPicPr>
        <p:blipFill>
          <a:blip r:embed="rId2"/>
          <a:stretch>
            <a:fillRect/>
          </a:stretch>
        </p:blipFill>
        <p:spPr>
          <a:xfrm>
            <a:off x="973670" y="2870200"/>
            <a:ext cx="4544814" cy="3378200"/>
          </a:xfrm>
        </p:spPr>
      </p:pic>
      <p:sp>
        <p:nvSpPr>
          <p:cNvPr id="5" name="Text Placeholder 4">
            <a:extLst>
              <a:ext uri="{FF2B5EF4-FFF2-40B4-BE49-F238E27FC236}">
                <a16:creationId xmlns:a16="http://schemas.microsoft.com/office/drawing/2014/main" id="{A643458C-D139-DF1D-6E56-E42FDAEFBA0F}"/>
              </a:ext>
            </a:extLst>
          </p:cNvPr>
          <p:cNvSpPr>
            <a:spLocks noGrp="1"/>
          </p:cNvSpPr>
          <p:nvPr>
            <p:ph type="body" sz="quarter" idx="3"/>
          </p:nvPr>
        </p:nvSpPr>
        <p:spPr/>
        <p:txBody>
          <a:bodyPr/>
          <a:lstStyle/>
          <a:p>
            <a:r>
              <a:rPr lang="en-US" dirty="0"/>
              <a:t>Top 20 Trigram in cleaned text</a:t>
            </a:r>
            <a:endParaRPr lang="en-IN" dirty="0"/>
          </a:p>
        </p:txBody>
      </p:sp>
      <p:pic>
        <p:nvPicPr>
          <p:cNvPr id="10" name="Content Placeholder 9">
            <a:extLst>
              <a:ext uri="{FF2B5EF4-FFF2-40B4-BE49-F238E27FC236}">
                <a16:creationId xmlns:a16="http://schemas.microsoft.com/office/drawing/2014/main" id="{D1DA4BED-A17A-1CE7-0F97-D07741CF419B}"/>
              </a:ext>
            </a:extLst>
          </p:cNvPr>
          <p:cNvPicPr>
            <a:picLocks noGrp="1" noChangeAspect="1"/>
          </p:cNvPicPr>
          <p:nvPr>
            <p:ph sz="quarter" idx="4"/>
          </p:nvPr>
        </p:nvPicPr>
        <p:blipFill>
          <a:blip r:embed="rId3"/>
          <a:stretch>
            <a:fillRect/>
          </a:stretch>
        </p:blipFill>
        <p:spPr>
          <a:xfrm>
            <a:off x="6096000" y="2870200"/>
            <a:ext cx="4721225" cy="3378200"/>
          </a:xfrm>
        </p:spPr>
      </p:pic>
    </p:spTree>
    <p:extLst>
      <p:ext uri="{BB962C8B-B14F-4D97-AF65-F5344CB8AC3E}">
        <p14:creationId xmlns:p14="http://schemas.microsoft.com/office/powerpoint/2010/main" val="303535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55B4EC7-2D7F-0DC2-88E8-667778323E43}"/>
              </a:ext>
            </a:extLst>
          </p:cNvPr>
          <p:cNvSpPr/>
          <p:nvPr/>
        </p:nvSpPr>
        <p:spPr>
          <a:xfrm>
            <a:off x="1219200" y="946484"/>
            <a:ext cx="10668000" cy="6898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Data Preprocessing</a:t>
            </a:r>
          </a:p>
          <a:p>
            <a:pPr algn="ctr"/>
            <a:endParaRPr lang="en-IN" dirty="0"/>
          </a:p>
        </p:txBody>
      </p:sp>
      <p:sp>
        <p:nvSpPr>
          <p:cNvPr id="3" name="TextBox 2">
            <a:extLst>
              <a:ext uri="{FF2B5EF4-FFF2-40B4-BE49-F238E27FC236}">
                <a16:creationId xmlns:a16="http://schemas.microsoft.com/office/drawing/2014/main" id="{3484E5AF-7C03-615D-1FA7-AC6777403877}"/>
              </a:ext>
            </a:extLst>
          </p:cNvPr>
          <p:cNvSpPr txBox="1"/>
          <p:nvPr/>
        </p:nvSpPr>
        <p:spPr>
          <a:xfrm>
            <a:off x="1219200" y="1860884"/>
            <a:ext cx="10668000" cy="3693319"/>
          </a:xfrm>
          <a:prstGeom prst="rect">
            <a:avLst/>
          </a:prstGeom>
          <a:noFill/>
        </p:spPr>
        <p:txBody>
          <a:bodyPr wrap="square" rtlCol="0">
            <a:spAutoFit/>
          </a:bodyPr>
          <a:lstStyle/>
          <a:p>
            <a:r>
              <a:rPr lang="en-US" dirty="0"/>
              <a:t>Data Encoding using  BOW or TF-IDF</a:t>
            </a:r>
          </a:p>
          <a:p>
            <a:r>
              <a:rPr lang="en-US" dirty="0"/>
              <a:t>@ What is </a:t>
            </a:r>
            <a:r>
              <a:rPr lang="en-US" dirty="0" err="1"/>
              <a:t>BoW</a:t>
            </a:r>
            <a:r>
              <a:rPr lang="en-US" dirty="0"/>
              <a:t>?  </a:t>
            </a:r>
          </a:p>
          <a:p>
            <a:r>
              <a:rPr lang="en-US" dirty="0" err="1"/>
              <a:t>BoW</a:t>
            </a:r>
            <a:r>
              <a:rPr lang="en-US" dirty="0"/>
              <a:t> stands for "bag of words" which is a representation of text that describes the occurrence of words within a </a:t>
            </a:r>
            <a:r>
              <a:rPr lang="en-US" dirty="0" err="1"/>
              <a:t>document.We</a:t>
            </a:r>
            <a:r>
              <a:rPr lang="en-US" dirty="0"/>
              <a:t> just keep track of word counts and disregard the grammatical details and the word </a:t>
            </a:r>
            <a:r>
              <a:rPr lang="en-US" dirty="0" err="1"/>
              <a:t>order.It</a:t>
            </a:r>
            <a:r>
              <a:rPr lang="en-US" dirty="0"/>
              <a:t> is called a “bag” of words because any information about the order or structure of words in the document is discarded. The model is only concerned with whether known words occur in the document, not where in the document.</a:t>
            </a:r>
          </a:p>
          <a:p>
            <a:r>
              <a:rPr lang="en-US" dirty="0"/>
              <a:t>@ What is TF-IDF?</a:t>
            </a:r>
          </a:p>
          <a:p>
            <a:r>
              <a:rPr lang="en-US" dirty="0"/>
              <a:t>TF-IDF which means Term Frequency and Inverse Document Frequency, is a scoring measure widely used in information retrieval (IR) or summarization.TF-IDF is intended to reflect how relevant a term is in a given document. It is a technique in Natural Language Processing for converting words in Vectors and with some semantic information and it gives weighted to uncommon words , used in various NLP </a:t>
            </a:r>
            <a:r>
              <a:rPr lang="en-US" dirty="0" err="1"/>
              <a:t>applications.For</a:t>
            </a:r>
            <a:r>
              <a:rPr lang="en-US" dirty="0"/>
              <a:t> </a:t>
            </a:r>
            <a:r>
              <a:rPr lang="en-US" dirty="0" err="1"/>
              <a:t>BoW</a:t>
            </a:r>
            <a:r>
              <a:rPr lang="en-US" dirty="0"/>
              <a:t> approach we use scikit-</a:t>
            </a:r>
            <a:r>
              <a:rPr lang="en-US" dirty="0" err="1"/>
              <a:t>learn's</a:t>
            </a:r>
            <a:r>
              <a:rPr lang="en-US" dirty="0"/>
              <a:t> </a:t>
            </a:r>
            <a:r>
              <a:rPr lang="en-US" dirty="0" err="1"/>
              <a:t>CountVectorizer</a:t>
            </a:r>
            <a:r>
              <a:rPr lang="en-US" dirty="0"/>
              <a:t> and for TF-IDF we use </a:t>
            </a:r>
            <a:r>
              <a:rPr lang="en-US" dirty="0" err="1"/>
              <a:t>TfidfVectorizer</a:t>
            </a:r>
            <a:endParaRPr lang="en-IN" dirty="0"/>
          </a:p>
        </p:txBody>
      </p:sp>
    </p:spTree>
    <p:extLst>
      <p:ext uri="{BB962C8B-B14F-4D97-AF65-F5344CB8AC3E}">
        <p14:creationId xmlns:p14="http://schemas.microsoft.com/office/powerpoint/2010/main" val="571345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2BD2-A8B3-3250-7A60-D8B3E1366F37}"/>
              </a:ext>
            </a:extLst>
          </p:cNvPr>
          <p:cNvSpPr>
            <a:spLocks noGrp="1"/>
          </p:cNvSpPr>
          <p:nvPr>
            <p:ph type="title"/>
          </p:nvPr>
        </p:nvSpPr>
        <p:spPr>
          <a:xfrm>
            <a:off x="685801" y="609600"/>
            <a:ext cx="10131425" cy="1012723"/>
          </a:xfrm>
        </p:spPr>
        <p:txBody>
          <a:bodyPr/>
          <a:lstStyle/>
          <a:p>
            <a:r>
              <a:rPr lang="en-US" dirty="0"/>
              <a:t>     View of cleaned  text after Preprocessing  </a:t>
            </a:r>
            <a:endParaRPr lang="en-IN" dirty="0"/>
          </a:p>
        </p:txBody>
      </p:sp>
      <p:pic>
        <p:nvPicPr>
          <p:cNvPr id="4" name="Picture 3">
            <a:extLst>
              <a:ext uri="{FF2B5EF4-FFF2-40B4-BE49-F238E27FC236}">
                <a16:creationId xmlns:a16="http://schemas.microsoft.com/office/drawing/2014/main" id="{597069DD-3A50-6FEE-9F7E-0DECF7C08FAB}"/>
              </a:ext>
            </a:extLst>
          </p:cNvPr>
          <p:cNvPicPr>
            <a:picLocks noChangeAspect="1"/>
          </p:cNvPicPr>
          <p:nvPr/>
        </p:nvPicPr>
        <p:blipFill>
          <a:blip r:embed="rId2"/>
          <a:stretch>
            <a:fillRect/>
          </a:stretch>
        </p:blipFill>
        <p:spPr>
          <a:xfrm>
            <a:off x="907609" y="1969085"/>
            <a:ext cx="9236240" cy="4473328"/>
          </a:xfrm>
          <a:prstGeom prst="rect">
            <a:avLst/>
          </a:prstGeom>
        </p:spPr>
      </p:pic>
    </p:spTree>
    <p:extLst>
      <p:ext uri="{BB962C8B-B14F-4D97-AF65-F5344CB8AC3E}">
        <p14:creationId xmlns:p14="http://schemas.microsoft.com/office/powerpoint/2010/main" val="1950082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7F70D5-965C-9BEC-B5EF-B0C0B40AD146}"/>
              </a:ext>
            </a:extLst>
          </p:cNvPr>
          <p:cNvSpPr/>
          <p:nvPr/>
        </p:nvSpPr>
        <p:spPr>
          <a:xfrm>
            <a:off x="930442" y="625642"/>
            <a:ext cx="10651958" cy="6394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BUILDING USING CLASSIFICATION ALOGRITMS using n-grams to find out best model through Classification Report </a:t>
            </a:r>
            <a:endParaRPr lang="en-IN" dirty="0"/>
          </a:p>
        </p:txBody>
      </p:sp>
      <p:sp>
        <p:nvSpPr>
          <p:cNvPr id="3" name="Rectangle: Diagonal Corners Rounded 2">
            <a:extLst>
              <a:ext uri="{FF2B5EF4-FFF2-40B4-BE49-F238E27FC236}">
                <a16:creationId xmlns:a16="http://schemas.microsoft.com/office/drawing/2014/main" id="{05EA1ACE-15EE-2859-DD81-B8B834C679FC}"/>
              </a:ext>
            </a:extLst>
          </p:cNvPr>
          <p:cNvSpPr/>
          <p:nvPr/>
        </p:nvSpPr>
        <p:spPr>
          <a:xfrm>
            <a:off x="854419" y="2863257"/>
            <a:ext cx="2438400" cy="3785937"/>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Following algorithms are tried to get robust model for  prediction</a:t>
            </a:r>
            <a:r>
              <a:rPr lang="en-US" dirty="0"/>
              <a:t> :-</a:t>
            </a:r>
          </a:p>
          <a:p>
            <a:pPr algn="ctr"/>
            <a:r>
              <a:rPr lang="en-US" dirty="0"/>
              <a:t>1.Logistic Regression, </a:t>
            </a:r>
          </a:p>
          <a:p>
            <a:pPr algn="ctr"/>
            <a:r>
              <a:rPr lang="en-US" dirty="0"/>
              <a:t>2.Multinomal NB </a:t>
            </a:r>
          </a:p>
          <a:p>
            <a:pPr algn="ctr"/>
            <a:r>
              <a:rPr lang="en-US" dirty="0"/>
              <a:t>3.Random Forest classifier</a:t>
            </a:r>
          </a:p>
          <a:p>
            <a:pPr algn="ctr"/>
            <a:r>
              <a:rPr lang="en-US" dirty="0"/>
              <a:t>4.eXtreme Gradient 5.Boosting Classifier</a:t>
            </a:r>
          </a:p>
          <a:p>
            <a:pPr algn="ctr"/>
            <a:r>
              <a:rPr lang="en-US" dirty="0"/>
              <a:t>6.SVC</a:t>
            </a:r>
          </a:p>
          <a:p>
            <a:pPr algn="ctr"/>
            <a:r>
              <a:rPr lang="en-US" dirty="0"/>
              <a:t>7.Voting Classifier</a:t>
            </a:r>
          </a:p>
          <a:p>
            <a:pPr algn="ctr"/>
            <a:endParaRPr lang="en-US" dirty="0"/>
          </a:p>
          <a:p>
            <a:pPr algn="ctr"/>
            <a:endParaRPr lang="en-IN" dirty="0"/>
          </a:p>
        </p:txBody>
      </p:sp>
      <p:pic>
        <p:nvPicPr>
          <p:cNvPr id="6" name="Picture 5">
            <a:extLst>
              <a:ext uri="{FF2B5EF4-FFF2-40B4-BE49-F238E27FC236}">
                <a16:creationId xmlns:a16="http://schemas.microsoft.com/office/drawing/2014/main" id="{0AC65A65-598A-E9BF-6E9E-D95B1D2A4314}"/>
              </a:ext>
            </a:extLst>
          </p:cNvPr>
          <p:cNvPicPr>
            <a:picLocks noChangeAspect="1"/>
          </p:cNvPicPr>
          <p:nvPr/>
        </p:nvPicPr>
        <p:blipFill>
          <a:blip r:embed="rId2"/>
          <a:stretch>
            <a:fillRect/>
          </a:stretch>
        </p:blipFill>
        <p:spPr>
          <a:xfrm>
            <a:off x="6769769" y="2863257"/>
            <a:ext cx="4812631" cy="3512359"/>
          </a:xfrm>
          <a:prstGeom prst="rect">
            <a:avLst/>
          </a:prstGeom>
        </p:spPr>
      </p:pic>
      <p:pic>
        <p:nvPicPr>
          <p:cNvPr id="8" name="Picture 7">
            <a:extLst>
              <a:ext uri="{FF2B5EF4-FFF2-40B4-BE49-F238E27FC236}">
                <a16:creationId xmlns:a16="http://schemas.microsoft.com/office/drawing/2014/main" id="{B1ED12BC-BD3D-9925-9242-F2A153CF6BCE}"/>
              </a:ext>
            </a:extLst>
          </p:cNvPr>
          <p:cNvPicPr>
            <a:picLocks noChangeAspect="1"/>
          </p:cNvPicPr>
          <p:nvPr/>
        </p:nvPicPr>
        <p:blipFill>
          <a:blip r:embed="rId3"/>
          <a:stretch>
            <a:fillRect/>
          </a:stretch>
        </p:blipFill>
        <p:spPr>
          <a:xfrm>
            <a:off x="3430955" y="2863257"/>
            <a:ext cx="3200677" cy="3623789"/>
          </a:xfrm>
          <a:prstGeom prst="rect">
            <a:avLst/>
          </a:prstGeom>
        </p:spPr>
      </p:pic>
      <p:sp>
        <p:nvSpPr>
          <p:cNvPr id="4" name="Double Bracket 3">
            <a:extLst>
              <a:ext uri="{FF2B5EF4-FFF2-40B4-BE49-F238E27FC236}">
                <a16:creationId xmlns:a16="http://schemas.microsoft.com/office/drawing/2014/main" id="{F4BC3D04-EFBA-127B-C9F2-FBF6A1DA9797}"/>
              </a:ext>
            </a:extLst>
          </p:cNvPr>
          <p:cNvSpPr/>
          <p:nvPr/>
        </p:nvSpPr>
        <p:spPr>
          <a:xfrm>
            <a:off x="2192593" y="1956619"/>
            <a:ext cx="8619426" cy="5087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a:extLst>
              <a:ext uri="{FF2B5EF4-FFF2-40B4-BE49-F238E27FC236}">
                <a16:creationId xmlns:a16="http://schemas.microsoft.com/office/drawing/2014/main" id="{32F5BD15-7847-C141-D13F-005DD59AB226}"/>
              </a:ext>
            </a:extLst>
          </p:cNvPr>
          <p:cNvSpPr txBox="1"/>
          <p:nvPr/>
        </p:nvSpPr>
        <p:spPr>
          <a:xfrm>
            <a:off x="930442" y="1662928"/>
            <a:ext cx="10651958" cy="1200329"/>
          </a:xfrm>
          <a:prstGeom prst="rect">
            <a:avLst/>
          </a:prstGeom>
          <a:noFill/>
        </p:spPr>
        <p:txBody>
          <a:bodyPr wrap="square">
            <a:spAutoFit/>
          </a:bodyPr>
          <a:lstStyle/>
          <a:p>
            <a:r>
              <a:rPr lang="en-US" b="0" i="0" dirty="0">
                <a:solidFill>
                  <a:srgbClr val="FFFFFF"/>
                </a:solidFill>
                <a:effectLst/>
                <a:latin typeface="Atkinson Hyperlegible"/>
              </a:rPr>
              <a:t> </a:t>
            </a:r>
            <a:r>
              <a:rPr lang="en-US" dirty="0">
                <a:solidFill>
                  <a:srgbClr val="FFFFFF"/>
                </a:solidFill>
                <a:latin typeface="Atkinson Hyperlegible"/>
              </a:rPr>
              <a:t>Voting classifier gives the best accuracy (83 %) among all.  </a:t>
            </a:r>
            <a:r>
              <a:rPr lang="en-US" b="0" i="0" dirty="0">
                <a:solidFill>
                  <a:srgbClr val="FFFFFF"/>
                </a:solidFill>
                <a:effectLst/>
                <a:latin typeface="Atkinson Hyperlegible"/>
              </a:rPr>
              <a:t>The voting classifier is an ensemble learning technique used in machine learning to </a:t>
            </a:r>
            <a:r>
              <a:rPr lang="en-US" sz="1600" b="0" i="0" dirty="0">
                <a:solidFill>
                  <a:srgbClr val="FFFFFF"/>
                </a:solidFill>
                <a:effectLst/>
                <a:latin typeface="Atkinson Hyperlegible"/>
              </a:rPr>
              <a:t>improve the performance of a model by combining the predictions of multiple individual models (classifiers). The main purposes </a:t>
            </a:r>
            <a:r>
              <a:rPr lang="en-US" b="0" i="0" dirty="0">
                <a:solidFill>
                  <a:srgbClr val="FFFFFF"/>
                </a:solidFill>
                <a:effectLst/>
                <a:latin typeface="Atkinson Hyperlegible"/>
              </a:rPr>
              <a:t>and benefits of the voting classifier include: Improved accuracy , Robustness, Reduction of overfitting etc. Now we can predict real tweets on the basis </a:t>
            </a:r>
            <a:r>
              <a:rPr lang="en-US" b="0" i="0">
                <a:solidFill>
                  <a:srgbClr val="FFFFFF"/>
                </a:solidFill>
                <a:effectLst/>
                <a:latin typeface="Atkinson Hyperlegible"/>
              </a:rPr>
              <a:t>of finally trained  model. </a:t>
            </a:r>
            <a:endParaRPr lang="en-IN" dirty="0"/>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2" name="Ink 11">
                <a:extLst>
                  <a:ext uri="{FF2B5EF4-FFF2-40B4-BE49-F238E27FC236}">
                    <a16:creationId xmlns:a16="http://schemas.microsoft.com/office/drawing/2014/main" id="{D8D3128A-3DCF-C50A-8469-140121D5DF97}"/>
                  </a:ext>
                </a:extLst>
              </p14:cNvPr>
              <p14:cNvContentPartPr/>
              <p14:nvPr/>
            </p14:nvContentPartPr>
            <p14:xfrm>
              <a:off x="5151937" y="2703828"/>
              <a:ext cx="360" cy="360"/>
            </p14:xfrm>
          </p:contentPart>
        </mc:Choice>
        <mc:Fallback xmlns="">
          <p:pic>
            <p:nvPicPr>
              <p:cNvPr id="12" name="Ink 11">
                <a:extLst>
                  <a:ext uri="{FF2B5EF4-FFF2-40B4-BE49-F238E27FC236}">
                    <a16:creationId xmlns:a16="http://schemas.microsoft.com/office/drawing/2014/main" id="{D8D3128A-3DCF-C50A-8469-140121D5DF97}"/>
                  </a:ext>
                </a:extLst>
              </p:cNvPr>
              <p:cNvPicPr/>
              <p:nvPr/>
            </p:nvPicPr>
            <p:blipFill>
              <a:blip r:embed="rId5"/>
              <a:stretch>
                <a:fillRect/>
              </a:stretch>
            </p:blipFill>
            <p:spPr>
              <a:xfrm>
                <a:off x="5143297" y="2649828"/>
                <a:ext cx="18000" cy="108000"/>
              </a:xfrm>
              <a:prstGeom prst="rect">
                <a:avLst/>
              </a:prstGeom>
            </p:spPr>
          </p:pic>
        </mc:Fallback>
      </mc:AlternateContent>
    </p:spTree>
    <p:extLst>
      <p:ext uri="{BB962C8B-B14F-4D97-AF65-F5344CB8AC3E}">
        <p14:creationId xmlns:p14="http://schemas.microsoft.com/office/powerpoint/2010/main" val="3376411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0AFC-60F9-9A16-21E1-08871FA23F1D}"/>
              </a:ext>
            </a:extLst>
          </p:cNvPr>
          <p:cNvSpPr>
            <a:spLocks noGrp="1"/>
          </p:cNvSpPr>
          <p:nvPr>
            <p:ph type="title"/>
          </p:nvPr>
        </p:nvSpPr>
        <p:spPr>
          <a:xfrm>
            <a:off x="962526" y="721894"/>
            <a:ext cx="9705474" cy="5414212"/>
          </a:xfrm>
        </p:spPr>
        <p:txBody>
          <a:bodyPr/>
          <a:lstStyle/>
          <a:p>
            <a:endParaRPr lang="en-IN" dirty="0"/>
          </a:p>
        </p:txBody>
      </p:sp>
      <p:pic>
        <p:nvPicPr>
          <p:cNvPr id="4" name="Picture 3">
            <a:extLst>
              <a:ext uri="{FF2B5EF4-FFF2-40B4-BE49-F238E27FC236}">
                <a16:creationId xmlns:a16="http://schemas.microsoft.com/office/drawing/2014/main" id="{4F1B4C5D-BD96-D447-DDF0-1A984C27423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62526" y="721894"/>
            <a:ext cx="9705473" cy="5406190"/>
          </a:xfrm>
          <a:prstGeom prst="rect">
            <a:avLst/>
          </a:prstGeom>
        </p:spPr>
      </p:pic>
      <p:sp>
        <p:nvSpPr>
          <p:cNvPr id="5" name="TextBox 4">
            <a:extLst>
              <a:ext uri="{FF2B5EF4-FFF2-40B4-BE49-F238E27FC236}">
                <a16:creationId xmlns:a16="http://schemas.microsoft.com/office/drawing/2014/main" id="{4A9E62EB-D11B-B548-03CA-DB0B2D9B6DF2}"/>
              </a:ext>
            </a:extLst>
          </p:cNvPr>
          <p:cNvSpPr txBox="1"/>
          <p:nvPr/>
        </p:nvSpPr>
        <p:spPr>
          <a:xfrm>
            <a:off x="962526" y="6858000"/>
            <a:ext cx="8932067" cy="230832"/>
          </a:xfrm>
          <a:prstGeom prst="rect">
            <a:avLst/>
          </a:prstGeom>
          <a:noFill/>
        </p:spPr>
        <p:txBody>
          <a:bodyPr wrap="square" rtlCol="0">
            <a:spAutoFit/>
          </a:bodyPr>
          <a:lstStyle/>
          <a:p>
            <a:r>
              <a:rPr lang="en-IN" sz="900">
                <a:hlinkClick r:id="rId3" tooltip="https://commons.wikimedia.org/wiki/File:Thank_you_icon.jpg"/>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334245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95F5-874B-334E-4613-8CEE35F12EE9}"/>
              </a:ext>
            </a:extLst>
          </p:cNvPr>
          <p:cNvSpPr>
            <a:spLocks noGrp="1"/>
          </p:cNvSpPr>
          <p:nvPr>
            <p:ph type="title"/>
          </p:nvPr>
        </p:nvSpPr>
        <p:spPr>
          <a:xfrm>
            <a:off x="685800" y="1600200"/>
            <a:ext cx="6164653" cy="769374"/>
          </a:xfrm>
        </p:spPr>
        <p:txBody>
          <a:bodyPr/>
          <a:lstStyle/>
          <a:p>
            <a:r>
              <a:rPr lang="en-US" dirty="0"/>
              <a:t>Project  description</a:t>
            </a:r>
            <a:endParaRPr lang="en-IN" dirty="0"/>
          </a:p>
        </p:txBody>
      </p:sp>
      <p:sp>
        <p:nvSpPr>
          <p:cNvPr id="4" name="Text Placeholder 3">
            <a:extLst>
              <a:ext uri="{FF2B5EF4-FFF2-40B4-BE49-F238E27FC236}">
                <a16:creationId xmlns:a16="http://schemas.microsoft.com/office/drawing/2014/main" id="{91FD1408-AC42-E035-2B14-6C6BB9F7263A}"/>
              </a:ext>
            </a:extLst>
          </p:cNvPr>
          <p:cNvSpPr>
            <a:spLocks noGrp="1"/>
          </p:cNvSpPr>
          <p:nvPr>
            <p:ph type="body" sz="half" idx="2"/>
          </p:nvPr>
        </p:nvSpPr>
        <p:spPr>
          <a:xfrm>
            <a:off x="685800" y="2971800"/>
            <a:ext cx="6164653" cy="2878394"/>
          </a:xfrm>
        </p:spPr>
        <p:txBody>
          <a:bodyPr>
            <a:normAutofit fontScale="92500" lnSpcReduction="20000"/>
          </a:bodyPr>
          <a:lstStyle/>
          <a:p>
            <a:r>
              <a:rPr lang="en-US" dirty="0"/>
              <a:t>Twitter has become an important communication  channel in times of  emergency. The ubiquitousness of smartphones enables people to announce an emergency they ‘re observing in real-time.</a:t>
            </a:r>
          </a:p>
          <a:p>
            <a:r>
              <a:rPr lang="en-US" dirty="0"/>
              <a:t>Because of this more agencies are interested in programmatically monitoring Twitter( i.e.  Disaster relief organizations news agencies)</a:t>
            </a:r>
          </a:p>
          <a:p>
            <a:r>
              <a:rPr lang="en-US" dirty="0"/>
              <a:t>So, the challenge is to develop a machine learning model capable of accurately classifying tweets as related to real disasters or not. The nuanced and context-dependent nature of tweets, where terms like “fire” or “flood” may be used metaphorically, adds complexity to the task. The model must reliably discern the true intent behind the language used.</a:t>
            </a:r>
            <a:endParaRPr lang="en-IN" dirty="0"/>
          </a:p>
        </p:txBody>
      </p:sp>
      <p:pic>
        <p:nvPicPr>
          <p:cNvPr id="1026" name="Picture 2" descr="Air Quality During Disasters ...">
            <a:extLst>
              <a:ext uri="{FF2B5EF4-FFF2-40B4-BE49-F238E27FC236}">
                <a16:creationId xmlns:a16="http://schemas.microsoft.com/office/drawing/2014/main" id="{06930972-A84C-9015-8DCE-EA048513D8C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6120" r="26120"/>
          <a:stretch>
            <a:fillRect/>
          </a:stretch>
        </p:blipFill>
        <p:spPr bwMode="auto">
          <a:xfrm>
            <a:off x="7197214" y="914400"/>
            <a:ext cx="4552334"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40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BD70-CDF8-40DC-76AE-2D681B83E613}"/>
              </a:ext>
            </a:extLst>
          </p:cNvPr>
          <p:cNvSpPr>
            <a:spLocks noGrp="1"/>
          </p:cNvSpPr>
          <p:nvPr>
            <p:ph type="title"/>
          </p:nvPr>
        </p:nvSpPr>
        <p:spPr/>
        <p:txBody>
          <a:bodyPr/>
          <a:lstStyle/>
          <a:p>
            <a:r>
              <a:rPr lang="en-US" dirty="0"/>
              <a:t>Steps to follow  for NLP  </a:t>
            </a:r>
            <a:endParaRPr lang="en-IN" dirty="0"/>
          </a:p>
        </p:txBody>
      </p:sp>
      <p:pic>
        <p:nvPicPr>
          <p:cNvPr id="5" name="Content Placeholder 4">
            <a:extLst>
              <a:ext uri="{FF2B5EF4-FFF2-40B4-BE49-F238E27FC236}">
                <a16:creationId xmlns:a16="http://schemas.microsoft.com/office/drawing/2014/main" id="{374991B3-D02A-90FC-CB7B-1D35A9FD55A8}"/>
              </a:ext>
            </a:extLst>
          </p:cNvPr>
          <p:cNvPicPr>
            <a:picLocks noGrp="1" noChangeAspect="1"/>
          </p:cNvPicPr>
          <p:nvPr>
            <p:ph idx="1"/>
          </p:nvPr>
        </p:nvPicPr>
        <p:blipFill>
          <a:blip r:embed="rId2"/>
          <a:stretch>
            <a:fillRect/>
          </a:stretch>
        </p:blipFill>
        <p:spPr>
          <a:xfrm>
            <a:off x="605562" y="2496289"/>
            <a:ext cx="10672038" cy="3752111"/>
          </a:xfrm>
        </p:spPr>
      </p:pic>
    </p:spTree>
    <p:extLst>
      <p:ext uri="{BB962C8B-B14F-4D97-AF65-F5344CB8AC3E}">
        <p14:creationId xmlns:p14="http://schemas.microsoft.com/office/powerpoint/2010/main" val="107707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3566-A3BA-5789-69AE-ED0C0FA207DA}"/>
              </a:ext>
            </a:extLst>
          </p:cNvPr>
          <p:cNvSpPr>
            <a:spLocks noGrp="1"/>
          </p:cNvSpPr>
          <p:nvPr>
            <p:ph type="title"/>
          </p:nvPr>
        </p:nvSpPr>
        <p:spPr/>
        <p:txBody>
          <a:bodyPr/>
          <a:lstStyle/>
          <a:p>
            <a:r>
              <a:rPr lang="en-US" dirty="0"/>
              <a:t>Data overview</a:t>
            </a:r>
            <a:endParaRPr lang="en-IN" dirty="0"/>
          </a:p>
        </p:txBody>
      </p:sp>
      <p:pic>
        <p:nvPicPr>
          <p:cNvPr id="5" name="Content Placeholder 4">
            <a:extLst>
              <a:ext uri="{FF2B5EF4-FFF2-40B4-BE49-F238E27FC236}">
                <a16:creationId xmlns:a16="http://schemas.microsoft.com/office/drawing/2014/main" id="{B489A8AE-A92D-49E5-04F2-67130760B2C6}"/>
              </a:ext>
            </a:extLst>
          </p:cNvPr>
          <p:cNvPicPr>
            <a:picLocks noGrp="1" noChangeAspect="1"/>
          </p:cNvPicPr>
          <p:nvPr>
            <p:ph idx="1"/>
          </p:nvPr>
        </p:nvPicPr>
        <p:blipFill>
          <a:blip r:embed="rId2"/>
          <a:stretch>
            <a:fillRect/>
          </a:stretch>
        </p:blipFill>
        <p:spPr>
          <a:xfrm>
            <a:off x="124328" y="2033617"/>
            <a:ext cx="3196388" cy="3649662"/>
          </a:xfrm>
        </p:spPr>
      </p:pic>
      <p:pic>
        <p:nvPicPr>
          <p:cNvPr id="7" name="Picture 6">
            <a:extLst>
              <a:ext uri="{FF2B5EF4-FFF2-40B4-BE49-F238E27FC236}">
                <a16:creationId xmlns:a16="http://schemas.microsoft.com/office/drawing/2014/main" id="{B6DC5813-991B-716E-70A2-48806D78A751}"/>
              </a:ext>
            </a:extLst>
          </p:cNvPr>
          <p:cNvPicPr>
            <a:picLocks noChangeAspect="1"/>
          </p:cNvPicPr>
          <p:nvPr/>
        </p:nvPicPr>
        <p:blipFill>
          <a:blip r:embed="rId3"/>
          <a:stretch>
            <a:fillRect/>
          </a:stretch>
        </p:blipFill>
        <p:spPr>
          <a:xfrm>
            <a:off x="3487755" y="2065867"/>
            <a:ext cx="3368332" cy="3649662"/>
          </a:xfrm>
          <a:prstGeom prst="rect">
            <a:avLst/>
          </a:prstGeom>
        </p:spPr>
      </p:pic>
      <p:sp>
        <p:nvSpPr>
          <p:cNvPr id="3" name="TextBox 2">
            <a:extLst>
              <a:ext uri="{FF2B5EF4-FFF2-40B4-BE49-F238E27FC236}">
                <a16:creationId xmlns:a16="http://schemas.microsoft.com/office/drawing/2014/main" id="{FEECD8AC-1C3D-C994-709A-10F1B4334C43}"/>
              </a:ext>
            </a:extLst>
          </p:cNvPr>
          <p:cNvSpPr txBox="1"/>
          <p:nvPr/>
        </p:nvSpPr>
        <p:spPr>
          <a:xfrm>
            <a:off x="6856087" y="2141538"/>
            <a:ext cx="5448207" cy="4057521"/>
          </a:xfrm>
          <a:prstGeom prst="rect">
            <a:avLst/>
          </a:prstGeom>
          <a:noFill/>
        </p:spPr>
        <p:txBody>
          <a:bodyPr wrap="square" rtlCol="0">
            <a:spAutoFit/>
          </a:bodyPr>
          <a:lstStyle/>
          <a:p>
            <a:pPr>
              <a:lnSpc>
                <a:spcPts val="1425"/>
              </a:lnSpc>
            </a:pPr>
            <a:r>
              <a:rPr lang="en-IN" b="0" dirty="0">
                <a:effectLst/>
                <a:latin typeface="Consolas" panose="020B0609020204030204" pitchFamily="49" charset="0"/>
              </a:rPr>
              <a:t>#libraries for NLP</a:t>
            </a:r>
          </a:p>
          <a:p>
            <a:pPr>
              <a:lnSpc>
                <a:spcPts val="1425"/>
              </a:lnSpc>
            </a:pPr>
            <a:endParaRPr lang="en-IN" b="0" dirty="0">
              <a:solidFill>
                <a:srgbClr val="AF00DB"/>
              </a:solidFill>
              <a:effectLst/>
              <a:latin typeface="Consolas" panose="020B0609020204030204" pitchFamily="49" charset="0"/>
            </a:endParaRPr>
          </a:p>
          <a:p>
            <a:pPr>
              <a:lnSpc>
                <a:spcPts val="1425"/>
              </a:lnSpc>
            </a:pPr>
            <a:r>
              <a:rPr lang="en-IN" b="0" dirty="0">
                <a:solidFill>
                  <a:srgbClr val="00B0F0"/>
                </a:solidFill>
                <a:effectLst/>
                <a:latin typeface="Consolas" panose="020B0609020204030204" pitchFamily="49" charset="0"/>
              </a:rPr>
              <a:t>import nltk</a:t>
            </a:r>
          </a:p>
          <a:p>
            <a:pPr>
              <a:lnSpc>
                <a:spcPts val="1425"/>
              </a:lnSpc>
            </a:pPr>
            <a:endParaRPr lang="en-IN" b="0" dirty="0">
              <a:solidFill>
                <a:srgbClr val="00B0F0"/>
              </a:solidFill>
              <a:effectLst/>
              <a:latin typeface="Consolas" panose="020B0609020204030204" pitchFamily="49" charset="0"/>
            </a:endParaRPr>
          </a:p>
          <a:p>
            <a:pPr>
              <a:lnSpc>
                <a:spcPts val="1425"/>
              </a:lnSpc>
            </a:pPr>
            <a:r>
              <a:rPr lang="en-IN" b="0" dirty="0">
                <a:solidFill>
                  <a:srgbClr val="00B0F0"/>
                </a:solidFill>
                <a:effectLst/>
                <a:latin typeface="Consolas" panose="020B0609020204030204" pitchFamily="49" charset="0"/>
              </a:rPr>
              <a:t>import re</a:t>
            </a:r>
          </a:p>
          <a:p>
            <a:pPr>
              <a:lnSpc>
                <a:spcPts val="1425"/>
              </a:lnSpc>
            </a:pPr>
            <a:endParaRPr lang="en-IN" b="0" dirty="0">
              <a:solidFill>
                <a:srgbClr val="00B0F0"/>
              </a:solidFill>
              <a:effectLst/>
              <a:latin typeface="Consolas" panose="020B0609020204030204" pitchFamily="49" charset="0"/>
            </a:endParaRPr>
          </a:p>
          <a:p>
            <a:pPr>
              <a:lnSpc>
                <a:spcPts val="1425"/>
              </a:lnSpc>
            </a:pPr>
            <a:r>
              <a:rPr lang="en-IN" b="0" dirty="0">
                <a:solidFill>
                  <a:srgbClr val="00B0F0"/>
                </a:solidFill>
                <a:effectLst/>
                <a:latin typeface="Consolas" panose="020B0609020204030204" pitchFamily="49" charset="0"/>
              </a:rPr>
              <a:t>from nltk.corpus import stopwords</a:t>
            </a:r>
          </a:p>
          <a:p>
            <a:pPr>
              <a:lnSpc>
                <a:spcPts val="1425"/>
              </a:lnSpc>
            </a:pPr>
            <a:endParaRPr lang="en-IN" b="0" dirty="0">
              <a:solidFill>
                <a:srgbClr val="00B0F0"/>
              </a:solidFill>
              <a:effectLst/>
              <a:latin typeface="Consolas" panose="020B0609020204030204" pitchFamily="49" charset="0"/>
            </a:endParaRPr>
          </a:p>
          <a:p>
            <a:pPr>
              <a:lnSpc>
                <a:spcPts val="1425"/>
              </a:lnSpc>
            </a:pPr>
            <a:r>
              <a:rPr lang="en-IN" b="0" dirty="0">
                <a:solidFill>
                  <a:srgbClr val="00B0F0"/>
                </a:solidFill>
                <a:effectLst/>
                <a:latin typeface="Consolas" panose="020B0609020204030204" pitchFamily="49" charset="0"/>
              </a:rPr>
              <a:t>from collections import Counter</a:t>
            </a:r>
          </a:p>
          <a:p>
            <a:pPr>
              <a:lnSpc>
                <a:spcPts val="1425"/>
              </a:lnSpc>
            </a:pPr>
            <a:endParaRPr lang="en-IN" b="0" dirty="0">
              <a:solidFill>
                <a:srgbClr val="00B0F0"/>
              </a:solidFill>
              <a:effectLst/>
              <a:latin typeface="Consolas" panose="020B0609020204030204" pitchFamily="49" charset="0"/>
            </a:endParaRPr>
          </a:p>
          <a:p>
            <a:pPr>
              <a:lnSpc>
                <a:spcPts val="1425"/>
              </a:lnSpc>
            </a:pPr>
            <a:r>
              <a:rPr lang="en-IN" b="0" dirty="0">
                <a:solidFill>
                  <a:srgbClr val="00B0F0"/>
                </a:solidFill>
                <a:effectLst/>
                <a:latin typeface="Consolas" panose="020B0609020204030204" pitchFamily="49" charset="0"/>
              </a:rPr>
              <a:t>From sklearn.feature_extraction.text </a:t>
            </a:r>
          </a:p>
          <a:p>
            <a:pPr>
              <a:lnSpc>
                <a:spcPts val="1425"/>
              </a:lnSpc>
            </a:pPr>
            <a:endParaRPr lang="en-IN" dirty="0">
              <a:solidFill>
                <a:srgbClr val="00B0F0"/>
              </a:solidFill>
              <a:latin typeface="Consolas" panose="020B0609020204030204" pitchFamily="49" charset="0"/>
            </a:endParaRPr>
          </a:p>
          <a:p>
            <a:pPr>
              <a:lnSpc>
                <a:spcPts val="1425"/>
              </a:lnSpc>
            </a:pPr>
            <a:r>
              <a:rPr lang="en-IN" b="0" dirty="0">
                <a:solidFill>
                  <a:srgbClr val="00B0F0"/>
                </a:solidFill>
                <a:effectLst/>
                <a:latin typeface="Consolas" panose="020B0609020204030204" pitchFamily="49" charset="0"/>
              </a:rPr>
              <a:t>import TfidfVectorizer</a:t>
            </a:r>
          </a:p>
          <a:p>
            <a:pPr>
              <a:lnSpc>
                <a:spcPts val="1425"/>
              </a:lnSpc>
            </a:pPr>
            <a:endParaRPr lang="en-IN" b="0" dirty="0">
              <a:solidFill>
                <a:srgbClr val="AF00DB"/>
              </a:solidFill>
              <a:effectLst/>
              <a:latin typeface="Consolas" panose="020B0609020204030204" pitchFamily="49" charset="0"/>
            </a:endParaRPr>
          </a:p>
          <a:p>
            <a:pPr>
              <a:lnSpc>
                <a:spcPts val="1425"/>
              </a:lnSpc>
            </a:pPr>
            <a:r>
              <a:rPr lang="en-IN" b="0" dirty="0">
                <a:solidFill>
                  <a:srgbClr val="00B0F0"/>
                </a:solidFill>
                <a:effectLst/>
                <a:latin typeface="Consolas" panose="020B0609020204030204" pitchFamily="49" charset="0"/>
              </a:rPr>
              <a:t>from nltk.stem.porterimportPorterStemmer</a:t>
            </a:r>
          </a:p>
          <a:p>
            <a:pPr>
              <a:lnSpc>
                <a:spcPts val="1425"/>
              </a:lnSpc>
            </a:pPr>
            <a:endParaRPr lang="en-IN" b="0" dirty="0">
              <a:solidFill>
                <a:srgbClr val="00B0F0"/>
              </a:solidFill>
              <a:effectLst/>
              <a:latin typeface="Consolas" panose="020B0609020204030204" pitchFamily="49" charset="0"/>
            </a:endParaRPr>
          </a:p>
          <a:p>
            <a:pPr>
              <a:lnSpc>
                <a:spcPts val="1425"/>
              </a:lnSpc>
            </a:pPr>
            <a:r>
              <a:rPr lang="en-IN" b="0" dirty="0">
                <a:solidFill>
                  <a:srgbClr val="00B0F0"/>
                </a:solidFill>
                <a:effectLst/>
                <a:latin typeface="Consolas" panose="020B0609020204030204" pitchFamily="49" charset="0"/>
              </a:rPr>
              <a:t>From nltk.stem.snowball</a:t>
            </a:r>
            <a:r>
              <a:rPr lang="en-IN" dirty="0">
                <a:solidFill>
                  <a:srgbClr val="00B0F0"/>
                </a:solidFill>
                <a:latin typeface="Consolas" panose="020B0609020204030204" pitchFamily="49" charset="0"/>
              </a:rPr>
              <a:t> </a:t>
            </a:r>
            <a:r>
              <a:rPr lang="en-IN" b="0" dirty="0">
                <a:solidFill>
                  <a:srgbClr val="00B0F0"/>
                </a:solidFill>
                <a:effectLst/>
                <a:latin typeface="Consolas" panose="020B0609020204030204" pitchFamily="49" charset="0"/>
              </a:rPr>
              <a:t>import </a:t>
            </a:r>
          </a:p>
          <a:p>
            <a:pPr>
              <a:lnSpc>
                <a:spcPts val="1425"/>
              </a:lnSpc>
            </a:pPr>
            <a:endParaRPr lang="en-IN" dirty="0">
              <a:solidFill>
                <a:srgbClr val="00B0F0"/>
              </a:solidFill>
              <a:latin typeface="Consolas" panose="020B0609020204030204" pitchFamily="49" charset="0"/>
            </a:endParaRPr>
          </a:p>
          <a:p>
            <a:pPr>
              <a:lnSpc>
                <a:spcPts val="1425"/>
              </a:lnSpc>
            </a:pPr>
            <a:r>
              <a:rPr lang="en-IN" b="0" dirty="0">
                <a:solidFill>
                  <a:srgbClr val="00B0F0"/>
                </a:solidFill>
                <a:effectLst/>
                <a:latin typeface="Consolas" panose="020B0609020204030204" pitchFamily="49" charset="0"/>
              </a:rPr>
              <a:t>SnowballStemmer  etc.</a:t>
            </a:r>
          </a:p>
          <a:p>
            <a:endParaRPr lang="en-IN" dirty="0"/>
          </a:p>
          <a:p>
            <a:endParaRPr lang="en-IN" dirty="0"/>
          </a:p>
        </p:txBody>
      </p:sp>
    </p:spTree>
    <p:extLst>
      <p:ext uri="{BB962C8B-B14F-4D97-AF65-F5344CB8AC3E}">
        <p14:creationId xmlns:p14="http://schemas.microsoft.com/office/powerpoint/2010/main" val="4149733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374D-49C2-2F92-1803-8929BF715CFC}"/>
              </a:ext>
            </a:extLst>
          </p:cNvPr>
          <p:cNvSpPr>
            <a:spLocks noGrp="1"/>
          </p:cNvSpPr>
          <p:nvPr>
            <p:ph type="title"/>
          </p:nvPr>
        </p:nvSpPr>
        <p:spPr/>
        <p:txBody>
          <a:bodyPr>
            <a:normAutofit fontScale="90000"/>
          </a:bodyPr>
          <a:lstStyle/>
          <a:p>
            <a:r>
              <a:rPr lang="en-US" dirty="0"/>
              <a:t>Exploratory data analysis</a:t>
            </a:r>
            <a:br>
              <a:rPr lang="en-US" dirty="0"/>
            </a:br>
            <a:r>
              <a:rPr lang="en-US" sz="1800" dirty="0"/>
              <a:t>*  Top 10 keywords in Disaster related tweets.</a:t>
            </a:r>
            <a:br>
              <a:rPr lang="en-US" sz="1800" dirty="0"/>
            </a:br>
            <a:r>
              <a:rPr lang="en-US" sz="1800" dirty="0"/>
              <a:t>*Count for Disaster and  non disaster Tweets( non Disaster  </a:t>
            </a:r>
            <a:r>
              <a:rPr lang="en-US" sz="1800" dirty="0" err="1"/>
              <a:t>tweetes</a:t>
            </a:r>
            <a:r>
              <a:rPr lang="en-US" sz="1800" dirty="0"/>
              <a:t>  are greater  then disaster tweets )</a:t>
            </a:r>
            <a:endParaRPr lang="en-IN" dirty="0"/>
          </a:p>
        </p:txBody>
      </p:sp>
      <p:pic>
        <p:nvPicPr>
          <p:cNvPr id="5" name="Content Placeholder 4">
            <a:extLst>
              <a:ext uri="{FF2B5EF4-FFF2-40B4-BE49-F238E27FC236}">
                <a16:creationId xmlns:a16="http://schemas.microsoft.com/office/drawing/2014/main" id="{7DB89CF9-15E3-8B13-CD11-B5168C100BBF}"/>
              </a:ext>
            </a:extLst>
          </p:cNvPr>
          <p:cNvPicPr>
            <a:picLocks noGrp="1" noChangeAspect="1"/>
          </p:cNvPicPr>
          <p:nvPr>
            <p:ph idx="1"/>
          </p:nvPr>
        </p:nvPicPr>
        <p:blipFill>
          <a:blip r:embed="rId2"/>
          <a:stretch>
            <a:fillRect/>
          </a:stretch>
        </p:blipFill>
        <p:spPr>
          <a:xfrm>
            <a:off x="685800" y="2430294"/>
            <a:ext cx="4704347" cy="3818105"/>
          </a:xfrm>
        </p:spPr>
      </p:pic>
      <p:pic>
        <p:nvPicPr>
          <p:cNvPr id="7" name="Picture 6">
            <a:extLst>
              <a:ext uri="{FF2B5EF4-FFF2-40B4-BE49-F238E27FC236}">
                <a16:creationId xmlns:a16="http://schemas.microsoft.com/office/drawing/2014/main" id="{FB336FDC-4479-4A5D-A4CF-D3D3F0B32137}"/>
              </a:ext>
            </a:extLst>
          </p:cNvPr>
          <p:cNvPicPr>
            <a:picLocks noChangeAspect="1"/>
          </p:cNvPicPr>
          <p:nvPr/>
        </p:nvPicPr>
        <p:blipFill>
          <a:blip r:embed="rId3"/>
          <a:stretch>
            <a:fillRect/>
          </a:stretch>
        </p:blipFill>
        <p:spPr>
          <a:xfrm>
            <a:off x="6240335" y="2363399"/>
            <a:ext cx="5646909" cy="3818105"/>
          </a:xfrm>
          <a:prstGeom prst="rect">
            <a:avLst/>
          </a:prstGeom>
        </p:spPr>
      </p:pic>
    </p:spTree>
    <p:extLst>
      <p:ext uri="{BB962C8B-B14F-4D97-AF65-F5344CB8AC3E}">
        <p14:creationId xmlns:p14="http://schemas.microsoft.com/office/powerpoint/2010/main" val="2196803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3C8DCA98-3C53-9C37-0101-7999C19C3E0C}"/>
              </a:ext>
            </a:extLst>
          </p:cNvPr>
          <p:cNvSpPr/>
          <p:nvPr/>
        </p:nvSpPr>
        <p:spPr>
          <a:xfrm>
            <a:off x="721895" y="256674"/>
            <a:ext cx="9127958" cy="1187116"/>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Visualizing Length of Disaster tweets and non disaster tweets </a:t>
            </a:r>
          </a:p>
          <a:p>
            <a:pPr algn="ctr"/>
            <a:r>
              <a:rPr lang="en-US" sz="2400" dirty="0"/>
              <a:t>Average word length of tweets</a:t>
            </a:r>
          </a:p>
          <a:p>
            <a:pPr algn="ctr"/>
            <a:endParaRPr lang="en-IN" sz="2400" dirty="0"/>
          </a:p>
        </p:txBody>
      </p:sp>
      <p:pic>
        <p:nvPicPr>
          <p:cNvPr id="4" name="Picture 3">
            <a:extLst>
              <a:ext uri="{FF2B5EF4-FFF2-40B4-BE49-F238E27FC236}">
                <a16:creationId xmlns:a16="http://schemas.microsoft.com/office/drawing/2014/main" id="{91912EA5-F75D-6A9C-315C-E50DCCF2E927}"/>
              </a:ext>
            </a:extLst>
          </p:cNvPr>
          <p:cNvPicPr>
            <a:picLocks noChangeAspect="1"/>
          </p:cNvPicPr>
          <p:nvPr/>
        </p:nvPicPr>
        <p:blipFill>
          <a:blip r:embed="rId2"/>
          <a:stretch>
            <a:fillRect/>
          </a:stretch>
        </p:blipFill>
        <p:spPr>
          <a:xfrm>
            <a:off x="1171075" y="1828635"/>
            <a:ext cx="3978442" cy="3810330"/>
          </a:xfrm>
          <a:prstGeom prst="rect">
            <a:avLst/>
          </a:prstGeom>
        </p:spPr>
      </p:pic>
      <p:pic>
        <p:nvPicPr>
          <p:cNvPr id="6" name="Picture 5">
            <a:extLst>
              <a:ext uri="{FF2B5EF4-FFF2-40B4-BE49-F238E27FC236}">
                <a16:creationId xmlns:a16="http://schemas.microsoft.com/office/drawing/2014/main" id="{B8B2E0E3-74BF-E071-52F9-040A6786D952}"/>
              </a:ext>
            </a:extLst>
          </p:cNvPr>
          <p:cNvPicPr>
            <a:picLocks noChangeAspect="1"/>
          </p:cNvPicPr>
          <p:nvPr/>
        </p:nvPicPr>
        <p:blipFill>
          <a:blip r:embed="rId3"/>
          <a:stretch>
            <a:fillRect/>
          </a:stretch>
        </p:blipFill>
        <p:spPr>
          <a:xfrm>
            <a:off x="5438396" y="1828470"/>
            <a:ext cx="6416596" cy="3810330"/>
          </a:xfrm>
          <a:prstGeom prst="rect">
            <a:avLst/>
          </a:prstGeom>
        </p:spPr>
      </p:pic>
    </p:spTree>
    <p:extLst>
      <p:ext uri="{BB962C8B-B14F-4D97-AF65-F5344CB8AC3E}">
        <p14:creationId xmlns:p14="http://schemas.microsoft.com/office/powerpoint/2010/main" val="266187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9F90-72E5-88BE-CA76-B83DFC4B5094}"/>
              </a:ext>
            </a:extLst>
          </p:cNvPr>
          <p:cNvSpPr>
            <a:spLocks noGrp="1"/>
          </p:cNvSpPr>
          <p:nvPr>
            <p:ph type="title"/>
          </p:nvPr>
        </p:nvSpPr>
        <p:spPr/>
        <p:txBody>
          <a:bodyPr/>
          <a:lstStyle/>
          <a:p>
            <a:r>
              <a:rPr lang="en-US" dirty="0"/>
              <a:t>Top stop words in text</a:t>
            </a:r>
            <a:endParaRPr lang="en-IN" dirty="0"/>
          </a:p>
        </p:txBody>
      </p:sp>
      <p:sp>
        <p:nvSpPr>
          <p:cNvPr id="3" name="Text Placeholder 2">
            <a:extLst>
              <a:ext uri="{FF2B5EF4-FFF2-40B4-BE49-F238E27FC236}">
                <a16:creationId xmlns:a16="http://schemas.microsoft.com/office/drawing/2014/main" id="{8F50B657-AA2F-48D5-968B-8CEEA3C29FE7}"/>
              </a:ext>
            </a:extLst>
          </p:cNvPr>
          <p:cNvSpPr>
            <a:spLocks noGrp="1"/>
          </p:cNvSpPr>
          <p:nvPr>
            <p:ph type="body" idx="1"/>
          </p:nvPr>
        </p:nvSpPr>
        <p:spPr/>
        <p:txBody>
          <a:bodyPr/>
          <a:lstStyle/>
          <a:p>
            <a:r>
              <a:rPr lang="en-US" dirty="0"/>
              <a:t>Disaster Tweets ‘top stop word</a:t>
            </a:r>
            <a:endParaRPr lang="en-IN" dirty="0"/>
          </a:p>
        </p:txBody>
      </p:sp>
      <p:pic>
        <p:nvPicPr>
          <p:cNvPr id="12" name="Content Placeholder 11">
            <a:extLst>
              <a:ext uri="{FF2B5EF4-FFF2-40B4-BE49-F238E27FC236}">
                <a16:creationId xmlns:a16="http://schemas.microsoft.com/office/drawing/2014/main" id="{7B0AE3CA-0BE8-5B5A-D8DC-E15273A146A1}"/>
              </a:ext>
            </a:extLst>
          </p:cNvPr>
          <p:cNvPicPr>
            <a:picLocks noGrp="1" noChangeAspect="1"/>
          </p:cNvPicPr>
          <p:nvPr>
            <p:ph sz="half" idx="2"/>
          </p:nvPr>
        </p:nvPicPr>
        <p:blipFill>
          <a:blip r:embed="rId2"/>
          <a:stretch>
            <a:fillRect/>
          </a:stretch>
        </p:blipFill>
        <p:spPr>
          <a:xfrm>
            <a:off x="1187116" y="2870199"/>
            <a:ext cx="4074695" cy="3161631"/>
          </a:xfrm>
        </p:spPr>
      </p:pic>
      <p:sp>
        <p:nvSpPr>
          <p:cNvPr id="5" name="Text Placeholder 4">
            <a:extLst>
              <a:ext uri="{FF2B5EF4-FFF2-40B4-BE49-F238E27FC236}">
                <a16:creationId xmlns:a16="http://schemas.microsoft.com/office/drawing/2014/main" id="{0A7D1434-E65F-0F3D-EA32-60A8BEAFC199}"/>
              </a:ext>
            </a:extLst>
          </p:cNvPr>
          <p:cNvSpPr>
            <a:spLocks noGrp="1"/>
          </p:cNvSpPr>
          <p:nvPr>
            <p:ph type="body" sz="quarter" idx="3"/>
          </p:nvPr>
        </p:nvSpPr>
        <p:spPr/>
        <p:txBody>
          <a:bodyPr/>
          <a:lstStyle/>
          <a:p>
            <a:r>
              <a:rPr lang="en-US" dirty="0"/>
              <a:t>Non-Disaster Top  stop words</a:t>
            </a:r>
            <a:endParaRPr lang="en-IN" dirty="0"/>
          </a:p>
        </p:txBody>
      </p:sp>
      <p:pic>
        <p:nvPicPr>
          <p:cNvPr id="14" name="Content Placeholder 13">
            <a:extLst>
              <a:ext uri="{FF2B5EF4-FFF2-40B4-BE49-F238E27FC236}">
                <a16:creationId xmlns:a16="http://schemas.microsoft.com/office/drawing/2014/main" id="{2178AC42-86B2-F882-A4E6-DF3609E4E572}"/>
              </a:ext>
            </a:extLst>
          </p:cNvPr>
          <p:cNvPicPr>
            <a:picLocks noGrp="1" noChangeAspect="1"/>
          </p:cNvPicPr>
          <p:nvPr>
            <p:ph sz="quarter" idx="4"/>
          </p:nvPr>
        </p:nvPicPr>
        <p:blipFill>
          <a:blip r:embed="rId3"/>
          <a:stretch>
            <a:fillRect/>
          </a:stretch>
        </p:blipFill>
        <p:spPr>
          <a:xfrm>
            <a:off x="6094413" y="2870200"/>
            <a:ext cx="4722813" cy="3161632"/>
          </a:xfrm>
        </p:spPr>
      </p:pic>
    </p:spTree>
    <p:extLst>
      <p:ext uri="{BB962C8B-B14F-4D97-AF65-F5344CB8AC3E}">
        <p14:creationId xmlns:p14="http://schemas.microsoft.com/office/powerpoint/2010/main" val="690754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19E0-F483-2B02-4DD4-9621103B3B30}"/>
              </a:ext>
            </a:extLst>
          </p:cNvPr>
          <p:cNvSpPr>
            <a:spLocks noGrp="1"/>
          </p:cNvSpPr>
          <p:nvPr>
            <p:ph type="title"/>
          </p:nvPr>
        </p:nvSpPr>
        <p:spPr/>
        <p:txBody>
          <a:bodyPr/>
          <a:lstStyle/>
          <a:p>
            <a:r>
              <a:rPr lang="en-US" dirty="0"/>
              <a:t>TOP PUNCTUATION IN THE TEXT</a:t>
            </a:r>
            <a:endParaRPr lang="en-IN" dirty="0"/>
          </a:p>
        </p:txBody>
      </p:sp>
      <p:sp>
        <p:nvSpPr>
          <p:cNvPr id="3" name="Text Placeholder 2">
            <a:extLst>
              <a:ext uri="{FF2B5EF4-FFF2-40B4-BE49-F238E27FC236}">
                <a16:creationId xmlns:a16="http://schemas.microsoft.com/office/drawing/2014/main" id="{B719B9C3-F56E-06CA-4D55-EE177DDEFA86}"/>
              </a:ext>
            </a:extLst>
          </p:cNvPr>
          <p:cNvSpPr>
            <a:spLocks noGrp="1"/>
          </p:cNvSpPr>
          <p:nvPr>
            <p:ph type="body" idx="1"/>
          </p:nvPr>
        </p:nvSpPr>
        <p:spPr/>
        <p:txBody>
          <a:bodyPr/>
          <a:lstStyle/>
          <a:p>
            <a:r>
              <a:rPr lang="en-US" dirty="0"/>
              <a:t>Disaster tweets</a:t>
            </a:r>
            <a:endParaRPr lang="en-IN" dirty="0"/>
          </a:p>
        </p:txBody>
      </p:sp>
      <p:pic>
        <p:nvPicPr>
          <p:cNvPr id="8" name="Content Placeholder 7">
            <a:extLst>
              <a:ext uri="{FF2B5EF4-FFF2-40B4-BE49-F238E27FC236}">
                <a16:creationId xmlns:a16="http://schemas.microsoft.com/office/drawing/2014/main" id="{20B318D9-B3E8-7ABD-00C9-ECB7F3E3BA73}"/>
              </a:ext>
            </a:extLst>
          </p:cNvPr>
          <p:cNvPicPr>
            <a:picLocks noGrp="1" noChangeAspect="1"/>
          </p:cNvPicPr>
          <p:nvPr>
            <p:ph sz="half" idx="2"/>
          </p:nvPr>
        </p:nvPicPr>
        <p:blipFill>
          <a:blip r:embed="rId2"/>
          <a:stretch>
            <a:fillRect/>
          </a:stretch>
        </p:blipFill>
        <p:spPr>
          <a:xfrm>
            <a:off x="973670" y="3062706"/>
            <a:ext cx="3646456" cy="3185694"/>
          </a:xfrm>
        </p:spPr>
      </p:pic>
      <p:sp>
        <p:nvSpPr>
          <p:cNvPr id="5" name="Text Placeholder 4">
            <a:extLst>
              <a:ext uri="{FF2B5EF4-FFF2-40B4-BE49-F238E27FC236}">
                <a16:creationId xmlns:a16="http://schemas.microsoft.com/office/drawing/2014/main" id="{9EB2BB7A-93A9-86CF-31F1-AAB93ED8E08C}"/>
              </a:ext>
            </a:extLst>
          </p:cNvPr>
          <p:cNvSpPr>
            <a:spLocks noGrp="1"/>
          </p:cNvSpPr>
          <p:nvPr>
            <p:ph type="body" sz="quarter" idx="3"/>
          </p:nvPr>
        </p:nvSpPr>
        <p:spPr/>
        <p:txBody>
          <a:bodyPr/>
          <a:lstStyle/>
          <a:p>
            <a:r>
              <a:rPr lang="en-US" dirty="0"/>
              <a:t>Non-Disaster tweets</a:t>
            </a:r>
            <a:endParaRPr lang="en-IN" dirty="0"/>
          </a:p>
        </p:txBody>
      </p:sp>
      <p:pic>
        <p:nvPicPr>
          <p:cNvPr id="10" name="Content Placeholder 9">
            <a:extLst>
              <a:ext uri="{FF2B5EF4-FFF2-40B4-BE49-F238E27FC236}">
                <a16:creationId xmlns:a16="http://schemas.microsoft.com/office/drawing/2014/main" id="{2971B9B8-C67D-85B7-DEF6-83547C8B5C14}"/>
              </a:ext>
            </a:extLst>
          </p:cNvPr>
          <p:cNvPicPr>
            <a:picLocks noGrp="1" noChangeAspect="1"/>
          </p:cNvPicPr>
          <p:nvPr>
            <p:ph sz="quarter" idx="4"/>
          </p:nvPr>
        </p:nvPicPr>
        <p:blipFill>
          <a:blip r:embed="rId3"/>
          <a:stretch>
            <a:fillRect/>
          </a:stretch>
        </p:blipFill>
        <p:spPr>
          <a:xfrm>
            <a:off x="5768926" y="2963862"/>
            <a:ext cx="4722813" cy="3284537"/>
          </a:xfrm>
        </p:spPr>
      </p:pic>
    </p:spTree>
    <p:extLst>
      <p:ext uri="{BB962C8B-B14F-4D97-AF65-F5344CB8AC3E}">
        <p14:creationId xmlns:p14="http://schemas.microsoft.com/office/powerpoint/2010/main" val="306481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6E56-5779-AF42-AFC8-CF8DCE563496}"/>
              </a:ext>
            </a:extLst>
          </p:cNvPr>
          <p:cNvSpPr>
            <a:spLocks noGrp="1"/>
          </p:cNvSpPr>
          <p:nvPr>
            <p:ph type="title"/>
          </p:nvPr>
        </p:nvSpPr>
        <p:spPr>
          <a:xfrm>
            <a:off x="461212" y="643731"/>
            <a:ext cx="10131425" cy="1456267"/>
          </a:xfrm>
        </p:spPr>
        <p:txBody>
          <a:bodyPr>
            <a:normAutofit fontScale="90000"/>
          </a:bodyPr>
          <a:lstStyle/>
          <a:p>
            <a:r>
              <a:rPr lang="en-US" b="0" i="0" dirty="0">
                <a:effectLst/>
                <a:latin typeface="Roboto" panose="02000000000000000000" pitchFamily="2" charset="0"/>
              </a:rPr>
              <a:t>Visualizing words inside Real Disaster Tweets</a:t>
            </a:r>
            <a:br>
              <a:rPr lang="en-US" b="0" i="0" dirty="0">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E2F3E29E-EFE9-1C7A-526E-E2EE713E30D4}"/>
              </a:ext>
            </a:extLst>
          </p:cNvPr>
          <p:cNvSpPr>
            <a:spLocks noGrp="1"/>
          </p:cNvSpPr>
          <p:nvPr>
            <p:ph type="body" idx="1"/>
          </p:nvPr>
        </p:nvSpPr>
        <p:spPr/>
        <p:txBody>
          <a:bodyPr/>
          <a:lstStyle/>
          <a:p>
            <a:endParaRPr lang="en-IN"/>
          </a:p>
        </p:txBody>
      </p:sp>
      <p:sp>
        <p:nvSpPr>
          <p:cNvPr id="5" name="Text Placeholder 4">
            <a:extLst>
              <a:ext uri="{FF2B5EF4-FFF2-40B4-BE49-F238E27FC236}">
                <a16:creationId xmlns:a16="http://schemas.microsoft.com/office/drawing/2014/main" id="{744720F7-112E-00AC-D663-AE0F43BF992B}"/>
              </a:ext>
            </a:extLst>
          </p:cNvPr>
          <p:cNvSpPr>
            <a:spLocks noGrp="1"/>
          </p:cNvSpPr>
          <p:nvPr>
            <p:ph type="body" sz="quarter" idx="3"/>
          </p:nvPr>
        </p:nvSpPr>
        <p:spPr/>
        <p:txBody>
          <a:bodyPr/>
          <a:lstStyle/>
          <a:p>
            <a:endParaRPr lang="en-IN"/>
          </a:p>
        </p:txBody>
      </p:sp>
      <p:pic>
        <p:nvPicPr>
          <p:cNvPr id="10" name="Content Placeholder 9">
            <a:extLst>
              <a:ext uri="{FF2B5EF4-FFF2-40B4-BE49-F238E27FC236}">
                <a16:creationId xmlns:a16="http://schemas.microsoft.com/office/drawing/2014/main" id="{EBE9166D-975E-A4A2-85D3-4A5CA0330F08}"/>
              </a:ext>
            </a:extLst>
          </p:cNvPr>
          <p:cNvPicPr>
            <a:picLocks noGrp="1" noChangeAspect="1"/>
          </p:cNvPicPr>
          <p:nvPr>
            <p:ph sz="quarter" idx="4"/>
          </p:nvPr>
        </p:nvPicPr>
        <p:blipFill>
          <a:blip r:embed="rId2"/>
          <a:stretch>
            <a:fillRect/>
          </a:stretch>
        </p:blipFill>
        <p:spPr>
          <a:xfrm>
            <a:off x="6096000" y="2870199"/>
            <a:ext cx="5117432" cy="3530599"/>
          </a:xfrm>
        </p:spPr>
      </p:pic>
      <p:pic>
        <p:nvPicPr>
          <p:cNvPr id="14" name="Content Placeholder 13">
            <a:extLst>
              <a:ext uri="{FF2B5EF4-FFF2-40B4-BE49-F238E27FC236}">
                <a16:creationId xmlns:a16="http://schemas.microsoft.com/office/drawing/2014/main" id="{E672B20B-703D-4C70-BCF6-A8566D9EDB07}"/>
              </a:ext>
            </a:extLst>
          </p:cNvPr>
          <p:cNvPicPr>
            <a:picLocks noGrp="1" noChangeAspect="1"/>
          </p:cNvPicPr>
          <p:nvPr>
            <p:ph sz="half" idx="2"/>
          </p:nvPr>
        </p:nvPicPr>
        <p:blipFill>
          <a:blip r:embed="rId3"/>
          <a:stretch>
            <a:fillRect/>
          </a:stretch>
        </p:blipFill>
        <p:spPr>
          <a:xfrm>
            <a:off x="825473" y="2870200"/>
            <a:ext cx="4857251" cy="3530600"/>
          </a:xfrm>
        </p:spPr>
      </p:pic>
    </p:spTree>
    <p:extLst>
      <p:ext uri="{BB962C8B-B14F-4D97-AF65-F5344CB8AC3E}">
        <p14:creationId xmlns:p14="http://schemas.microsoft.com/office/powerpoint/2010/main" val="724794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{0057521D-FA39-408F-B6A3-9F5E1EB6A6D7}tf03457452</Template>
  <TotalTime>280</TotalTime>
  <Words>616</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Atkinson Hyperlegible</vt:lpstr>
      <vt:lpstr>Calibri</vt:lpstr>
      <vt:lpstr>Calibri Light</vt:lpstr>
      <vt:lpstr>Consolas</vt:lpstr>
      <vt:lpstr>Roboto</vt:lpstr>
      <vt:lpstr>Celestial</vt:lpstr>
      <vt:lpstr>NLP Project for Disaster Tweet Classification </vt:lpstr>
      <vt:lpstr>Project  description</vt:lpstr>
      <vt:lpstr>Steps to follow  for NLP  </vt:lpstr>
      <vt:lpstr>Data overview</vt:lpstr>
      <vt:lpstr>Exploratory data analysis *  Top 10 keywords in Disaster related tweets. *Count for Disaster and  non disaster Tweets( non Disaster  tweetes  are greater  then disaster tweets )</vt:lpstr>
      <vt:lpstr>PowerPoint Presentation</vt:lpstr>
      <vt:lpstr>Top stop words in text</vt:lpstr>
      <vt:lpstr>TOP PUNCTUATION IN THE TEXT</vt:lpstr>
      <vt:lpstr>Visualizing words inside Real Disaster Tweets </vt:lpstr>
      <vt:lpstr>Cleaned text cloud</vt:lpstr>
      <vt:lpstr>Bigram or Trigram Visualization </vt:lpstr>
      <vt:lpstr>PowerPoint Presentation</vt:lpstr>
      <vt:lpstr>     View of cleaned  text after Preprocessing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verma</dc:creator>
  <cp:lastModifiedBy>priyanka verma</cp:lastModifiedBy>
  <cp:revision>2</cp:revision>
  <dcterms:created xsi:type="dcterms:W3CDTF">2025-01-23T18:49:17Z</dcterms:created>
  <dcterms:modified xsi:type="dcterms:W3CDTF">2025-01-30T11:46:49Z</dcterms:modified>
</cp:coreProperties>
</file>