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3" r:id="rId5"/>
    <p:sldId id="295" r:id="rId6"/>
    <p:sldId id="296" r:id="rId7"/>
    <p:sldId id="297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Bar-Graph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solidFill>
            <a:srgbClr val="FF0000"/>
          </a:solidFill>
        </a:ln>
        <a:effectLst/>
        <a:sp3d>
          <a:contourClr>
            <a:srgbClr val="FF0000"/>
          </a:contourClr>
        </a:sp3d>
      </c:spPr>
    </c:sideWall>
    <c:backWall>
      <c:thickness val="0"/>
      <c:spPr>
        <a:noFill/>
        <a:ln>
          <a:solidFill>
            <a:srgbClr val="FF0000"/>
          </a:solidFill>
        </a:ln>
        <a:effectLst/>
        <a:sp3d>
          <a:contourClr>
            <a:srgbClr val="FF0000"/>
          </a:contourClr>
        </a:sp3d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9-44A9-B345-7EA353F54E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A9-44A9-B345-7EA353F54E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A9-44A9-B345-7EA353F54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8737744"/>
        <c:axId val="568739184"/>
        <c:axId val="0"/>
      </c:bar3DChart>
      <c:catAx>
        <c:axId val="56873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39184"/>
        <c:crosses val="autoZero"/>
        <c:auto val="1"/>
        <c:lblAlgn val="ctr"/>
        <c:lblOffset val="100"/>
        <c:noMultiLvlLbl val="0"/>
      </c:catAx>
      <c:valAx>
        <c:axId val="56873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AD-4E2B-812A-F80A2B6B9E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AD-4E2B-812A-F80A2B6B9E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AD-4E2B-812A-F80A2B6B9E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AD-4E2B-812A-F80A2B6B9ED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A-4634-B080-832409EB7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scatterplot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59125145970931"/>
          <c:y val="0.11677685950413222"/>
          <c:w val="0.83038851467655894"/>
          <c:h val="0.7646141081538361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72-454C-B935-D4DA51EB4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881632"/>
        <c:axId val="548882112"/>
      </c:scatterChart>
      <c:valAx>
        <c:axId val="548881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2112"/>
        <c:crosses val="autoZero"/>
        <c:crossBetween val="midCat"/>
      </c:valAx>
      <c:valAx>
        <c:axId val="54888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81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venir Next LT Pro" panose="02020404030301010803"/>
            </a:rPr>
            <a:t>Histogram</a:t>
          </a:r>
        </a:p>
      </cx:txPr>
    </cx:title>
    <cx:plotArea>
      <cx:plotAreaRegion>
        <cx:series layoutId="clusteredColumn" uniqueId="{9122913F-E81D-4ED9-8716-4489303CD40F}">
          <cx:tx>
            <cx:txData>
              <cx:f>Sheet1!$A$1</cx:f>
              <cx:v>Series1</cx:v>
            </cx:txData>
          </cx:tx>
          <cx:spPr>
            <a:solidFill>
              <a:srgbClr val="FFFF00"/>
            </a:solidFill>
            <a:ln>
              <a:solidFill>
                <a:schemeClr val="accent2">
                  <a:lumMod val="75000"/>
                </a:schemeClr>
              </a:solidFill>
            </a:ln>
          </cx:spPr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>
      <cx:tx>
        <cx:txData>
          <cx:v>Boxplot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venir Next LT Pro" panose="02020404030301010803"/>
            </a:rPr>
            <a:t>Boxplot </a:t>
          </a:r>
        </a:p>
      </cx:txPr>
    </cx:title>
    <cx:plotArea>
      <cx:plotAreaRegion>
        <cx:plotSurface>
          <cx:spPr>
            <a:solidFill>
              <a:schemeClr val="accent5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cx:spPr>
        </cx:plotSurface>
        <cx:series layoutId="boxWhisker" uniqueId="{392FFFA9-AFF3-4A3B-ACD3-322299E5B29F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A3992A2-4B75-4714-8C15-4F61EAA0182A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06F0C667-1064-4A5E-AF31-73EA03E15D99}">
          <cx:tx>
            <cx:txData>
              <cx:f>Sheet1!$D$1</cx:f>
              <cx:v/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1410-7164-48AE-8CBA-CAB1DBD53FC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BF668-5A62-4394-A1BB-6DF43934B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8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BF668-5A62-4394-A1BB-6DF43934B1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4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BF668-5A62-4394-A1BB-6DF43934B1A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9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14/relationships/chartEx" Target="../charts/chartEx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 Priyanka Verma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BAFC33-091B-AB6E-216A-3B0790AB0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60582"/>
              </p:ext>
            </p:extLst>
          </p:nvPr>
        </p:nvGraphicFramePr>
        <p:xfrm>
          <a:off x="304800" y="474133"/>
          <a:ext cx="11650133" cy="592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671">
                  <a:extLst>
                    <a:ext uri="{9D8B030D-6E8A-4147-A177-3AD203B41FA5}">
                      <a16:colId xmlns:a16="http://schemas.microsoft.com/office/drawing/2014/main" val="3914221094"/>
                    </a:ext>
                  </a:extLst>
                </a:gridCol>
                <a:gridCol w="7805462">
                  <a:extLst>
                    <a:ext uri="{9D8B030D-6E8A-4147-A177-3AD203B41FA5}">
                      <a16:colId xmlns:a16="http://schemas.microsoft.com/office/drawing/2014/main" val="2302049629"/>
                    </a:ext>
                  </a:extLst>
                </a:gridCol>
              </a:tblGrid>
              <a:tr h="5926667">
                <a:tc>
                  <a:txBody>
                    <a:bodyPr/>
                    <a:lstStyle/>
                    <a:p>
                      <a:r>
                        <a:rPr lang="en-IN" sz="2400" b="0" i="1" u="sng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lgerian" panose="04020705040A02060702" pitchFamily="82" charset="0"/>
                        </a:rPr>
                        <a:t>BarGRAPH</a:t>
                      </a:r>
                      <a:r>
                        <a:rPr lang="en-IN" sz="2400" b="0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lgerian" panose="04020705040A02060702" pitchFamily="82" charset="0"/>
                        </a:rPr>
                        <a:t>, Histogram and</a:t>
                      </a:r>
                      <a:r>
                        <a:rPr lang="en-IN" sz="2400" b="0" i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lgerian" panose="04020705040A02060702" pitchFamily="82" charset="0"/>
                        </a:rPr>
                        <a:t> </a:t>
                      </a:r>
                      <a:r>
                        <a:rPr lang="en-IN" sz="2400" b="0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lgerian" panose="04020705040A02060702" pitchFamily="82" charset="0"/>
                        </a:rPr>
                        <a:t>Boxplot</a:t>
                      </a:r>
                      <a:endParaRPr lang="en-IN" sz="2400" b="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lgerian" panose="04020705040A02060702" pitchFamily="82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</a:rPr>
                        <a:t>Bar graph: A bar plot is  a plot that presents data with rectangular bars with lengths proportional to the values that they represent.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</a:rPr>
                        <a:t>Boxplot: Depicts numerical data graphically through their quantiles. The box extends from the    Q1 to Q3 quartile values of the data, with a line at       the median(Q2).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Arial Nova Light" panose="020B0304020202020204" pitchFamily="34" charset="0"/>
                        </a:rPr>
                        <a:t>Histogram: A histogram is a representation of the distribution of the data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0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0C8789-138E-2210-581C-087858E6F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582813"/>
              </p:ext>
            </p:extLst>
          </p:nvPr>
        </p:nvGraphicFramePr>
        <p:xfrm>
          <a:off x="4351867" y="719666"/>
          <a:ext cx="3115733" cy="244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503CC034-9CCF-3EC6-739E-27F9B11B426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69802893"/>
                  </p:ext>
                </p:extLst>
              </p:nvPr>
            </p:nvGraphicFramePr>
            <p:xfrm>
              <a:off x="7975600" y="846666"/>
              <a:ext cx="2726267" cy="31665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503CC034-9CCF-3EC6-739E-27F9B11B42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5600" y="846666"/>
                <a:ext cx="2726267" cy="316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9ECF5BBE-EBD3-F085-5EC9-9E6137D6CE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458562"/>
                  </p:ext>
                </p:extLst>
              </p:nvPr>
            </p:nvGraphicFramePr>
            <p:xfrm>
              <a:off x="4351866" y="4013199"/>
              <a:ext cx="7281334" cy="21251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9ECF5BBE-EBD3-F085-5EC9-9E6137D6CE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1866" y="4013199"/>
                <a:ext cx="7281334" cy="21251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67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4CDC-EAB6-9CB7-4DF0-89ECC53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Scatterplot ,Pie plot</a:t>
            </a:r>
            <a:endParaRPr lang="en-IN" i="1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6C5B-4F7A-1A59-3BC5-1FB9B987F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61067"/>
            <a:ext cx="4663440" cy="4091093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  <a:latin typeface="Arial Nova Light" panose="020B0304020202020204" pitchFamily="34" charset="0"/>
              </a:rPr>
              <a:t>Scatterplot: Shows the data as a collection of points.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Arial Nova Light" panose="020B0304020202020204" pitchFamily="34" charset="0"/>
              </a:rPr>
              <a:t>Dataframe.plot.scatter</a:t>
            </a:r>
            <a:r>
              <a:rPr lang="en-US" sz="2000" dirty="0">
                <a:solidFill>
                  <a:srgbClr val="0070C0"/>
                </a:solidFill>
                <a:latin typeface="Arial Nova Light" panose="020B0304020202020204" pitchFamily="34" charset="0"/>
              </a:rPr>
              <a:t>(x=‘x column name’, y=‘y column name’)</a:t>
            </a:r>
          </a:p>
          <a:p>
            <a:r>
              <a:rPr lang="en-US" sz="2000" dirty="0"/>
              <a:t>,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4A539-EA81-6ECE-ED32-D88D69982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Arial Nova Light" panose="020B0304020202020204" pitchFamily="34" charset="0"/>
              </a:rPr>
              <a:t>Pieplot</a:t>
            </a:r>
            <a:r>
              <a:rPr lang="en-US" sz="2000" dirty="0">
                <a:solidFill>
                  <a:srgbClr val="0070C0"/>
                </a:solidFill>
                <a:latin typeface="Arial Nova Light" panose="020B0304020202020204" pitchFamily="34" charset="0"/>
              </a:rPr>
              <a:t>: Proportional representation of numerical data in a column.</a:t>
            </a:r>
          </a:p>
          <a:p>
            <a:r>
              <a:rPr lang="en-US" sz="2000" dirty="0">
                <a:solidFill>
                  <a:srgbClr val="0070C0"/>
                </a:solidFill>
                <a:latin typeface="Arial Nova Light" panose="020B0304020202020204" pitchFamily="34" charset="0"/>
              </a:rPr>
              <a:t>Dataframe.plot.pie(y=‘column name’) </a:t>
            </a:r>
            <a:endParaRPr lang="en-IN" sz="2000" dirty="0">
              <a:solidFill>
                <a:srgbClr val="0070C0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DF5EF8B-7446-8952-B13D-D3C374B80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29862"/>
              </p:ext>
            </p:extLst>
          </p:nvPr>
        </p:nvGraphicFramePr>
        <p:xfrm>
          <a:off x="6773333" y="3618270"/>
          <a:ext cx="3207173" cy="259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501FD8-6D2F-7C41-BFCD-6D84AE068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877095"/>
              </p:ext>
            </p:extLst>
          </p:nvPr>
        </p:nvGraphicFramePr>
        <p:xfrm>
          <a:off x="1066800" y="3307107"/>
          <a:ext cx="3674533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23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E00E-BF8A-5C4A-1889-FF8FE179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0" y="607392"/>
            <a:ext cx="3339764" cy="1729408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Outlier  Detection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rgbClr val="0070C0"/>
                </a:solidFill>
                <a:latin typeface="Algerian" panose="04020705040A02060702" pitchFamily="82" charset="0"/>
              </a:rPr>
              <a:t>o</a:t>
            </a:r>
            <a:r>
              <a:rPr lang="en-US" sz="2000" dirty="0">
                <a:solidFill>
                  <a:srgbClr val="0070C0"/>
                </a:solidFill>
                <a:latin typeface="Arial Nova Light" panose="020B0304020202020204" pitchFamily="34" charset="0"/>
              </a:rPr>
              <a:t>utlier is a point or set of the data points that lie away from the rest of the data values of the dataset.</a:t>
            </a:r>
            <a:endParaRPr lang="en-IN" sz="2000" dirty="0">
              <a:solidFill>
                <a:srgbClr val="0070C0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993EB8-7AE3-F96F-4909-D26E5718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9" y="393460"/>
            <a:ext cx="7612838" cy="27392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620CB-DB81-DFE6-E002-0CBE78CF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Arial Nova Light" panose="020B0304020202020204" pitchFamily="34" charset="0"/>
              </a:rPr>
              <a:t>For ex:- In boxplot ,the data points which lie outside the upper and lower bound can be considered as outliers</a:t>
            </a:r>
          </a:p>
          <a:p>
            <a:endParaRPr lang="en-US" dirty="0">
              <a:solidFill>
                <a:srgbClr val="0070C0"/>
              </a:solidFill>
              <a:latin typeface="Arial Nova Light" panose="020B0304020202020204" pitchFamily="34" charset="0"/>
            </a:endParaRPr>
          </a:p>
          <a:p>
            <a:endParaRPr lang="en-US" dirty="0">
              <a:solidFill>
                <a:srgbClr val="0070C0"/>
              </a:solidFill>
              <a:latin typeface="Arial Nova Light" panose="020B03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 Nova Light" panose="020B0304020202020204" pitchFamily="34" charset="0"/>
              </a:rPr>
              <a:t>In a scatterplot ,the data points which lie outside the groups of datapoints can be considered as outliers</a:t>
            </a:r>
            <a:endParaRPr lang="en-IN" dirty="0">
              <a:solidFill>
                <a:srgbClr val="0070C0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532F9-63EC-531D-4F14-6AB18C98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66427" y="2340599"/>
            <a:ext cx="2334981" cy="55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0FC2-4396-E2B7-2EBC-B5E166D9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460526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Outlier Removal:-</a:t>
            </a:r>
            <a:endParaRPr lang="en-IN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5237-5E83-DC48-4FA1-E6BF925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Calculate the IQR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 Calculate the first and third quartile(Q1 and Q3)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 Calculate the interquartile range,IQR = Q3-Q1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 Find the lower bound which is Q1 * 1.5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 Find the upper bound which is  Q3 * 1.5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 Replace the  data  points  which lie outside this range.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 They can be replaced by mean or median.</a:t>
            </a:r>
            <a:r>
              <a:rPr lang="en-IN" sz="2800" dirty="0">
                <a:solidFill>
                  <a:srgbClr val="0070C0"/>
                </a:solidFill>
                <a:latin typeface="Arial Nova Light" panose="020B03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80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F492-3663-E527-CAFA-C1762B58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701951"/>
          </a:xfrm>
        </p:spPr>
        <p:txBody>
          <a:bodyPr>
            <a:normAutofit/>
          </a:bodyPr>
          <a:lstStyle/>
          <a:p>
            <a:r>
              <a:rPr lang="en-US" sz="3600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After EDA</a:t>
            </a:r>
            <a:endParaRPr lang="en-IN" sz="3600" i="1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7B06-A6DD-CDEE-3255-11D99A6D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147238"/>
            <a:ext cx="8939784" cy="13952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rial Nova Light" panose="020B0304020202020204" pitchFamily="34" charset="0"/>
              </a:rPr>
              <a:t>Confirmatory Data Analysis: Verify the hypothesis by  statistical analysis.</a:t>
            </a:r>
          </a:p>
          <a:p>
            <a:endParaRPr lang="en-US" dirty="0">
              <a:solidFill>
                <a:srgbClr val="0070C0"/>
              </a:solidFill>
              <a:latin typeface="Arial Nova Light" panose="020B03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rial Nova Light" panose="020B0304020202020204" pitchFamily="34" charset="0"/>
              </a:rPr>
              <a:t>Get conclusions and present your results nicely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8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05C9-90E4-4102-FD05-2701C51D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3895539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sz="6000" b="1" i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6000" b="1" i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9475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</a:t>
            </a:r>
            <a:r>
              <a:rPr lang="en-US" i="1" u="sng" dirty="0">
                <a:solidFill>
                  <a:srgbClr val="0070C0"/>
                </a:solidFill>
                <a:latin typeface="Algerian" panose="04020705040A02060702" pitchFamily="82" charset="0"/>
              </a:rPr>
              <a:t>What is eda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B96BF-A49B-E377-69C3-6E0A1845D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665622"/>
            <a:ext cx="8936846" cy="147364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Nova Light" panose="020B0304020202020204" pitchFamily="34" charset="0"/>
              </a:rPr>
              <a:t>“ EDA is an approach for data analysis using variety of techniques to gain insight about the data.”</a:t>
            </a:r>
            <a:endParaRPr lang="en-IN" sz="28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4685-59A3-C788-E4CC-72C54231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Importance of EDA</a:t>
            </a:r>
            <a:endParaRPr lang="en-IN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502A-C064-7FDB-A974-196BB3CB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8621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Improve understanding of variables by extracting averages by mean, minimum ,and maximum values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Discover errors , outliers and missing values in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Arial Nova Light" panose="020B0304020202020204" pitchFamily="34" charset="0"/>
              </a:rPr>
              <a:t>Identify patterns by visualizing data in graphs such as bar graph, scatter plots , heatmaps and histograms.</a:t>
            </a:r>
            <a:endParaRPr lang="en-IN" sz="2400" dirty="0">
              <a:solidFill>
                <a:srgbClr val="0070C0"/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735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AEAC-B560-9A56-C7C2-01189AAD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Basic steps in any EDA</a:t>
            </a:r>
            <a:endParaRPr lang="en-IN" i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27-C988-F257-AF8C-5FE0D16B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 </a:t>
            </a:r>
            <a:r>
              <a:rPr lang="en-IN" sz="2800" dirty="0">
                <a:solidFill>
                  <a:srgbClr val="00B0F0"/>
                </a:solidFill>
              </a:rPr>
              <a:t>Cleaning and preprocessing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B0F0"/>
                </a:solidFill>
              </a:rPr>
              <a:t>  Statistical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800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00B0F0"/>
                </a:solidFill>
              </a:rPr>
              <a:t>  Visualization for trend analysis, anomaly detection (and  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    removal).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6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D857-AA47-662A-3F59-142B7A17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EDA using Pandas</a:t>
            </a:r>
            <a:endParaRPr lang="en-IN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59CEF5-B47A-C47A-7614-B046DACD8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489200"/>
              </p:ext>
            </p:extLst>
          </p:nvPr>
        </p:nvGraphicFramePr>
        <p:xfrm>
          <a:off x="1066800" y="2197275"/>
          <a:ext cx="8103814" cy="3631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3814">
                  <a:extLst>
                    <a:ext uri="{9D8B030D-6E8A-4147-A177-3AD203B41FA5}">
                      <a16:colId xmlns:a16="http://schemas.microsoft.com/office/drawing/2014/main" val="1861003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Import data into workplace( Jupyter notebook, Google colab,Python IDE)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533212"/>
                  </a:ext>
                </a:extLst>
              </a:tr>
              <a:tr h="106905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  </a:t>
                      </a:r>
                      <a:r>
                        <a:rPr lang="en-US" sz="2800" dirty="0"/>
                        <a:t>Descriptive statistics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21705"/>
                  </a:ext>
                </a:extLst>
              </a:tr>
              <a:tr h="74005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  Removal of nulls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02076"/>
                  </a:ext>
                </a:extLst>
              </a:tr>
              <a:tr h="60305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 Visualization</a:t>
                      </a:r>
                      <a:endParaRPr lang="en-IN" sz="28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0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8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8AAC-F9B2-0B51-512E-7ED357A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1</a:t>
            </a:r>
            <a:r>
              <a:rPr lang="en-US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. Packages and data import </a:t>
            </a:r>
            <a:r>
              <a:rPr lang="en-US" u="sng" dirty="0"/>
              <a:t>:-</a:t>
            </a:r>
            <a:endParaRPr lang="en-IN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452DAF-2627-FA39-3D53-0BC9A23C7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23277"/>
              </p:ext>
            </p:extLst>
          </p:nvPr>
        </p:nvGraphicFramePr>
        <p:xfrm>
          <a:off x="834189" y="2406316"/>
          <a:ext cx="10034337" cy="4427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2">
                  <a:extLst>
                    <a:ext uri="{9D8B030D-6E8A-4147-A177-3AD203B41FA5}">
                      <a16:colId xmlns:a16="http://schemas.microsoft.com/office/drawing/2014/main" val="2365641967"/>
                    </a:ext>
                  </a:extLst>
                </a:gridCol>
                <a:gridCol w="8574505">
                  <a:extLst>
                    <a:ext uri="{9D8B030D-6E8A-4147-A177-3AD203B41FA5}">
                      <a16:colId xmlns:a16="http://schemas.microsoft.com/office/drawing/2014/main" val="3363058016"/>
                    </a:ext>
                  </a:extLst>
                </a:gridCol>
              </a:tblGrid>
              <a:tr h="1775522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Step 1 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Import Pandas to the workplace.</a:t>
                      </a:r>
                    </a:p>
                    <a:p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“ import pandas as pd”</a:t>
                      </a:r>
                      <a:endParaRPr lang="en-IN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18196"/>
                  </a:ext>
                </a:extLst>
              </a:tr>
              <a:tr h="871425">
                <a:tc>
                  <a:txBody>
                    <a:bodyPr/>
                    <a:lstStyle/>
                    <a:p>
                      <a:r>
                        <a:rPr lang="en-US" sz="2800" dirty="0"/>
                        <a:t>Step 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dataset into Pandas </a:t>
                      </a:r>
                      <a:r>
                        <a:rPr lang="en-US" sz="2800" dirty="0" err="1"/>
                        <a:t>dataframe</a:t>
                      </a:r>
                      <a:r>
                        <a:rPr lang="en-US" sz="2800" dirty="0"/>
                        <a:t>. Different input formats include: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Excel : </a:t>
                      </a:r>
                      <a:r>
                        <a:rPr lang="en-US" sz="2800" dirty="0" err="1"/>
                        <a:t>read_excel</a:t>
                      </a:r>
                      <a:endParaRPr lang="en-U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CSV : </a:t>
                      </a:r>
                      <a:r>
                        <a:rPr lang="en-US" sz="2800" dirty="0" err="1"/>
                        <a:t>read_csv</a:t>
                      </a:r>
                      <a:endParaRPr lang="en-U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JSON : </a:t>
                      </a:r>
                      <a:r>
                        <a:rPr lang="en-US" sz="2800" dirty="0" err="1"/>
                        <a:t>read_json</a:t>
                      </a:r>
                      <a:endParaRPr lang="en-US" sz="28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HTML and many more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6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E527-2F2F-B5A6-29A0-F37B2824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2. </a:t>
            </a:r>
            <a:r>
              <a:rPr lang="en-US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Descriptive Stats(Pandas)</a:t>
            </a:r>
            <a:endParaRPr lang="en-IN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3400A2-0368-E4EC-55B8-86912CBC1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4254"/>
              </p:ext>
            </p:extLst>
          </p:nvPr>
        </p:nvGraphicFramePr>
        <p:xfrm>
          <a:off x="388884" y="1756705"/>
          <a:ext cx="11424744" cy="468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944">
                  <a:extLst>
                    <a:ext uri="{9D8B030D-6E8A-4147-A177-3AD203B41FA5}">
                      <a16:colId xmlns:a16="http://schemas.microsoft.com/office/drawing/2014/main" val="3687062012"/>
                    </a:ext>
                  </a:extLst>
                </a:gridCol>
                <a:gridCol w="10358800">
                  <a:extLst>
                    <a:ext uri="{9D8B030D-6E8A-4147-A177-3AD203B41FA5}">
                      <a16:colId xmlns:a16="http://schemas.microsoft.com/office/drawing/2014/main" val="1136942937"/>
                    </a:ext>
                  </a:extLst>
                </a:gridCol>
              </a:tblGrid>
              <a:tr h="4749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Used to make preliminary assessment about the population distribution of the variables</a:t>
                      </a:r>
                      <a:r>
                        <a:rPr lang="en-US" sz="1800" b="0" dirty="0"/>
                        <a:t>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037472"/>
                  </a:ext>
                </a:extLst>
              </a:tr>
              <a:tr h="2713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Commonly used statistics: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72828"/>
                  </a:ext>
                </a:extLst>
              </a:tr>
              <a:tr h="1492594">
                <a:tc>
                  <a:txBody>
                    <a:bodyPr/>
                    <a:lstStyle/>
                    <a:p>
                      <a:r>
                        <a:rPr lang="en-US" sz="1800" dirty="0"/>
                        <a:t>   1.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Central Tendency: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Mean – The average value of all the data points : </a:t>
                      </a:r>
                      <a:r>
                        <a:rPr lang="en-US" sz="1800" dirty="0" err="1"/>
                        <a:t>dataframe.mean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Median- The middle value when all the datapoints are put in an ordered list : </a:t>
                      </a:r>
                      <a:r>
                        <a:rPr lang="en-US" sz="1800" dirty="0" err="1"/>
                        <a:t>dataframe.median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Mode : The datapoints which occurs the most in the dataset : </a:t>
                      </a:r>
                      <a:r>
                        <a:rPr lang="en-US" sz="1800" dirty="0" err="1"/>
                        <a:t>dataframe.mode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04815"/>
                  </a:ext>
                </a:extLst>
              </a:tr>
              <a:tr h="1492594">
                <a:tc>
                  <a:txBody>
                    <a:bodyPr/>
                    <a:lstStyle/>
                    <a:p>
                      <a:r>
                        <a:rPr lang="en-US" sz="1800" dirty="0"/>
                        <a:t>    2.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Spread : It is the measure of how far the datapoints are away from the mean or median.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Variance – The variance is the mean of the squares of the </a:t>
                      </a:r>
                      <a:r>
                        <a:rPr lang="en-US" sz="1800" dirty="0" err="1"/>
                        <a:t>indivisual</a:t>
                      </a:r>
                      <a:r>
                        <a:rPr lang="en-US" sz="1800" dirty="0"/>
                        <a:t> deviations – </a:t>
                      </a:r>
                      <a:r>
                        <a:rPr lang="en-US" sz="1800" dirty="0" err="1"/>
                        <a:t>dataframe.var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/>
                        <a:t>Standard deviation – The standard deviation is the square root of the variance- </a:t>
                      </a:r>
                      <a:r>
                        <a:rPr lang="en-US" sz="1800" dirty="0" err="1"/>
                        <a:t>dataframe.std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28325"/>
                  </a:ext>
                </a:extLst>
              </a:tr>
              <a:tr h="366072">
                <a:tc>
                  <a:txBody>
                    <a:bodyPr/>
                    <a:lstStyle/>
                    <a:p>
                      <a:r>
                        <a:rPr lang="en-US" sz="1800" dirty="0"/>
                        <a:t>  3.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Skewness: It is a measure of asymmetry : dataframe.skew()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7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2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839A-2218-B4FA-30F4-899835AB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3. Null Values  </a:t>
            </a:r>
            <a:endParaRPr lang="en-IN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8C8BA4-6BBF-8346-1B63-44E76C1D64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3995781"/>
              </p:ext>
            </p:extLst>
          </p:nvPr>
        </p:nvGraphicFramePr>
        <p:xfrm>
          <a:off x="1066800" y="2103438"/>
          <a:ext cx="4664075" cy="421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075">
                  <a:extLst>
                    <a:ext uri="{9D8B030D-6E8A-4147-A177-3AD203B41FA5}">
                      <a16:colId xmlns:a16="http://schemas.microsoft.com/office/drawing/2014/main" val="2279174693"/>
                    </a:ext>
                  </a:extLst>
                </a:gridCol>
              </a:tblGrid>
              <a:tr h="1084668">
                <a:tc>
                  <a:txBody>
                    <a:bodyPr/>
                    <a:lstStyle/>
                    <a:p>
                      <a:r>
                        <a:rPr lang="en-US" sz="2000" b="0" dirty="0"/>
                        <a:t>                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Detecting</a:t>
                      </a:r>
                      <a:endParaRPr lang="en-IN" sz="3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6700"/>
                  </a:ext>
                </a:extLst>
              </a:tr>
              <a:tr h="3128584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2400" dirty="0"/>
                        <a:t>Detecting Null – values: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Isnull</a:t>
                      </a:r>
                      <a:r>
                        <a:rPr lang="en-US" sz="2400" dirty="0"/>
                        <a:t>() : it is used as an alias foe </a:t>
                      </a:r>
                      <a:r>
                        <a:rPr lang="en-US" sz="2400" dirty="0" err="1"/>
                        <a:t>dataframe.isna</a:t>
                      </a:r>
                      <a:r>
                        <a:rPr lang="en-US" sz="2400" dirty="0"/>
                        <a:t>().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This function returns the </a:t>
                      </a:r>
                      <a:r>
                        <a:rPr lang="en-US" sz="2400" dirty="0" err="1"/>
                        <a:t>dataframe</a:t>
                      </a:r>
                      <a:r>
                        <a:rPr lang="en-US" sz="2400" dirty="0"/>
                        <a:t> with Boolean values indicating missing values.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Syntax : </a:t>
                      </a:r>
                      <a:r>
                        <a:rPr lang="en-US" sz="2400" dirty="0" err="1"/>
                        <a:t>dataframe</a:t>
                      </a:r>
                      <a:r>
                        <a:rPr lang="en-US" sz="2400" dirty="0"/>
                        <a:t> .</a:t>
                      </a:r>
                      <a:r>
                        <a:rPr lang="en-US" sz="2400" dirty="0" err="1"/>
                        <a:t>isnull</a:t>
                      </a:r>
                      <a:r>
                        <a:rPr lang="en-US" sz="2400" dirty="0"/>
                        <a:t>()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479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0DCAEB-2F25-74A4-BA8C-37E89B3DD6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4285719"/>
              </p:ext>
            </p:extLst>
          </p:nvPr>
        </p:nvGraphicFramePr>
        <p:xfrm>
          <a:off x="6461126" y="2103436"/>
          <a:ext cx="4494742" cy="4213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742">
                  <a:extLst>
                    <a:ext uri="{9D8B030D-6E8A-4147-A177-3AD203B41FA5}">
                      <a16:colId xmlns:a16="http://schemas.microsoft.com/office/drawing/2014/main" val="1242013205"/>
                    </a:ext>
                  </a:extLst>
                </a:gridCol>
              </a:tblGrid>
              <a:tr h="829974">
                <a:tc>
                  <a:txBody>
                    <a:bodyPr/>
                    <a:lstStyle/>
                    <a:p>
                      <a:r>
                        <a:rPr lang="en-US" sz="3200" b="0" dirty="0"/>
                        <a:t>          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Handling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5114"/>
                  </a:ext>
                </a:extLst>
              </a:tr>
              <a:tr h="3060990">
                <a:tc>
                  <a:txBody>
                    <a:bodyPr/>
                    <a:lstStyle/>
                    <a:p>
                      <a:r>
                        <a:rPr lang="en-US" sz="2400" dirty="0"/>
                        <a:t>Handling null values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Dropping the rows with null values: </a:t>
                      </a:r>
                      <a:r>
                        <a:rPr lang="en-US" sz="2400" dirty="0" err="1"/>
                        <a:t>dropna</a:t>
                      </a:r>
                      <a:r>
                        <a:rPr lang="en-US" sz="2400" dirty="0"/>
                        <a:t>() function is used to </a:t>
                      </a:r>
                      <a:r>
                        <a:rPr lang="en-US" sz="2400" dirty="0" err="1"/>
                        <a:t>deleate</a:t>
                      </a:r>
                      <a:r>
                        <a:rPr lang="en-US" sz="2400" dirty="0"/>
                        <a:t> rows and columns with null values.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Replacing missing values : </a:t>
                      </a:r>
                      <a:r>
                        <a:rPr lang="en-US" sz="2400" dirty="0" err="1"/>
                        <a:t>fillna</a:t>
                      </a:r>
                      <a:r>
                        <a:rPr lang="en-US" sz="2400" dirty="0"/>
                        <a:t>() function is used fill missing values with a special values like mean or median.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1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80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79E4-D51E-F8B3-982A-7DEEC32E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                   </a:t>
            </a:r>
            <a:r>
              <a:rPr lang="en-US" i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4. Visualization</a:t>
            </a:r>
            <a:endParaRPr lang="en-IN" i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F9F5-B0EE-4FC1-776B-4D95C8A5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133" y="2083292"/>
            <a:ext cx="5462355" cy="640080"/>
          </a:xfrm>
        </p:spPr>
        <p:txBody>
          <a:bodyPr>
            <a:noAutofit/>
          </a:bodyPr>
          <a:lstStyle/>
          <a:p>
            <a:r>
              <a:rPr lang="en-US" sz="3200" b="0" dirty="0"/>
              <a:t>      Univariate  Analysis</a:t>
            </a:r>
            <a:endParaRPr lang="en-IN" sz="32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9A5F2-E0DA-BA65-FDF2-D787B6C787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Looking at one variable /column at a time</a:t>
            </a:r>
          </a:p>
          <a:p>
            <a:r>
              <a:rPr lang="en-US" sz="2800" dirty="0"/>
              <a:t> Bar graph</a:t>
            </a:r>
          </a:p>
          <a:p>
            <a:r>
              <a:rPr lang="en-US" sz="2800" dirty="0"/>
              <a:t> Histograms</a:t>
            </a:r>
          </a:p>
          <a:p>
            <a:r>
              <a:rPr lang="en-US" sz="2800" dirty="0"/>
              <a:t> Boxplot</a:t>
            </a: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E7A86-7862-0A07-C1B1-0A38BA277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1" y="2074334"/>
            <a:ext cx="5259155" cy="640080"/>
          </a:xfrm>
        </p:spPr>
        <p:txBody>
          <a:bodyPr>
            <a:normAutofit fontScale="25000" lnSpcReduction="20000"/>
          </a:bodyPr>
          <a:lstStyle/>
          <a:p>
            <a:r>
              <a:rPr lang="en-US" b="0" dirty="0"/>
              <a:t>                    </a:t>
            </a:r>
            <a:r>
              <a:rPr lang="en-US" sz="12800" b="0" dirty="0"/>
              <a:t>Multivariate Analysis</a:t>
            </a:r>
          </a:p>
          <a:p>
            <a:r>
              <a:rPr lang="en-US" sz="4500" b="0" dirty="0"/>
              <a:t> </a:t>
            </a:r>
            <a:endParaRPr lang="en-IN" sz="4500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99AF4-5E36-7F51-5023-717AADF35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Looking at </a:t>
            </a:r>
            <a:r>
              <a:rPr lang="en-US" sz="2400" dirty="0" err="1"/>
              <a:t>releationship</a:t>
            </a:r>
            <a:r>
              <a:rPr lang="en-US" sz="2400" dirty="0"/>
              <a:t> between two or more variables </a:t>
            </a:r>
          </a:p>
          <a:p>
            <a:r>
              <a:rPr lang="en-US" sz="2400" dirty="0"/>
              <a:t> Scatter plots</a:t>
            </a:r>
          </a:p>
          <a:p>
            <a:r>
              <a:rPr lang="en-US" sz="2400" dirty="0"/>
              <a:t> Pie plots</a:t>
            </a:r>
          </a:p>
          <a:p>
            <a:r>
              <a:rPr lang="en-US" sz="2400" dirty="0"/>
              <a:t> Heatmaps(seaborn)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078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{8C9FD228-673C-44CF-8A98-93D18D405C97}tf56219246_win32</Template>
  <TotalTime>259</TotalTime>
  <Words>788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Arial Nova Light</vt:lpstr>
      <vt:lpstr>Avenir Next LT Pro</vt:lpstr>
      <vt:lpstr>Avenir Next LT Pro Light</vt:lpstr>
      <vt:lpstr>Calibri</vt:lpstr>
      <vt:lpstr>Garamond</vt:lpstr>
      <vt:lpstr>Wingdings</vt:lpstr>
      <vt:lpstr>SavonVTI</vt:lpstr>
      <vt:lpstr>Exploratory data analysis</vt:lpstr>
      <vt:lpstr>   What is eda ?</vt:lpstr>
      <vt:lpstr>Importance of EDA</vt:lpstr>
      <vt:lpstr>Basic steps in any EDA</vt:lpstr>
      <vt:lpstr>EDA using Pandas</vt:lpstr>
      <vt:lpstr>1. Packages and data import :-</vt:lpstr>
      <vt:lpstr> 2. Descriptive Stats(Pandas)</vt:lpstr>
      <vt:lpstr>                       3. Null Values  </vt:lpstr>
      <vt:lpstr>                       4. Visualization</vt:lpstr>
      <vt:lpstr>PowerPoint Presentation</vt:lpstr>
      <vt:lpstr>                    Scatterplot ,Pie plot</vt:lpstr>
      <vt:lpstr>   Outlier  Detection  outlier is a point or set of the data points that lie away from the rest of the data values of the dataset.</vt:lpstr>
      <vt:lpstr>Outlier Removal:-</vt:lpstr>
      <vt:lpstr>After EDA</vt:lpstr>
      <vt:lpstr>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verma</dc:creator>
  <cp:lastModifiedBy>priyanka verma</cp:lastModifiedBy>
  <cp:revision>10</cp:revision>
  <dcterms:created xsi:type="dcterms:W3CDTF">2024-08-15T18:12:29Z</dcterms:created>
  <dcterms:modified xsi:type="dcterms:W3CDTF">2024-08-17T10:31:54Z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