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a57edd96d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ba57edd96d_1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sp>
          <p:nvSpPr>
            <p:cNvPr id="24" name="Google Shape;24;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Google Shape;26;p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Google Shape;27;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nvSpPr>
        <p:spPr>
          <a:xfrm>
            <a:off x="1112108" y="2594919"/>
            <a:ext cx="9428100" cy="124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700">
                <a:solidFill>
                  <a:schemeClr val="dk1"/>
                </a:solidFill>
                <a:latin typeface="Trebuchet MS"/>
                <a:ea typeface="Trebuchet MS"/>
                <a:cs typeface="Trebuchet MS"/>
                <a:sym typeface="Trebuchet MS"/>
              </a:rPr>
              <a:t>Code Innovation Series - ADGITM</a:t>
            </a:r>
            <a:endParaRPr sz="1300"/>
          </a:p>
          <a:p>
            <a:pPr indent="0" lvl="0" marL="0" marR="0" rtl="0" algn="ctr">
              <a:spcBef>
                <a:spcPts val="0"/>
              </a:spcBef>
              <a:spcAft>
                <a:spcPts val="0"/>
              </a:spcAft>
              <a:buNone/>
            </a:pPr>
            <a:r>
              <a:rPr b="1" i="0" lang="en-US" sz="2800" u="none" cap="none" strike="noStrike">
                <a:solidFill>
                  <a:schemeClr val="dk1"/>
                </a:solidFill>
                <a:latin typeface="Trebuchet MS"/>
                <a:ea typeface="Trebuchet MS"/>
                <a:cs typeface="Trebuchet MS"/>
                <a:sym typeface="Trebuchet MS"/>
              </a:rPr>
              <a:t>Theme: </a:t>
            </a:r>
            <a:r>
              <a:rPr lang="en-US" sz="2800">
                <a:solidFill>
                  <a:schemeClr val="dk1"/>
                </a:solidFill>
                <a:latin typeface="Trebuchet MS"/>
                <a:ea typeface="Trebuchet MS"/>
                <a:cs typeface="Trebuchet MS"/>
                <a:sym typeface="Trebuchet MS"/>
              </a:rPr>
              <a:t>HEALTHTECH</a:t>
            </a:r>
            <a:endParaRPr/>
          </a:p>
        </p:txBody>
      </p:sp>
      <p:sp>
        <p:nvSpPr>
          <p:cNvPr id="144" name="Google Shape;144;p18"/>
          <p:cNvSpPr txBox="1"/>
          <p:nvPr/>
        </p:nvSpPr>
        <p:spPr>
          <a:xfrm>
            <a:off x="2323070" y="3856803"/>
            <a:ext cx="72906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000" u="none" cap="none" strike="noStrike">
                <a:solidFill>
                  <a:schemeClr val="dk1"/>
                </a:solidFill>
                <a:latin typeface="Trebuchet MS"/>
                <a:ea typeface="Trebuchet MS"/>
                <a:cs typeface="Trebuchet MS"/>
                <a:sym typeface="Trebuchet MS"/>
              </a:rPr>
              <a:t>Team Name: </a:t>
            </a:r>
            <a:r>
              <a:rPr lang="en-US" sz="4000">
                <a:solidFill>
                  <a:schemeClr val="dk1"/>
                </a:solidFill>
                <a:latin typeface="Trebuchet MS"/>
                <a:ea typeface="Trebuchet MS"/>
                <a:cs typeface="Trebuchet MS"/>
                <a:sym typeface="Trebuchet MS"/>
              </a:rPr>
              <a:t>Bit Lords</a:t>
            </a:r>
            <a:endParaRPr b="0" i="0" sz="4000" u="none" cap="none" strike="noStrike">
              <a:solidFill>
                <a:schemeClr val="dk1"/>
              </a:solidFill>
              <a:latin typeface="Trebuchet MS"/>
              <a:ea typeface="Trebuchet MS"/>
              <a:cs typeface="Trebuchet MS"/>
              <a:sym typeface="Trebuchet MS"/>
            </a:endParaRPr>
          </a:p>
        </p:txBody>
      </p:sp>
      <p:sp>
        <p:nvSpPr>
          <p:cNvPr id="145" name="Google Shape;145;p18"/>
          <p:cNvSpPr txBox="1"/>
          <p:nvPr/>
        </p:nvSpPr>
        <p:spPr>
          <a:xfrm>
            <a:off x="370704" y="4795521"/>
            <a:ext cx="7624200" cy="646500"/>
          </a:xfrm>
          <a:prstGeom prst="rect">
            <a:avLst/>
          </a:prstGeom>
          <a:solidFill>
            <a:srgbClr val="9EDFF5"/>
          </a:solidFill>
          <a:ln>
            <a:noFill/>
          </a:ln>
          <a:effectLst>
            <a:outerShdw blurRad="107950" algn="ctr" dir="5400000" dist="12700">
              <a:srgbClr val="000000"/>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Trebuchet MS"/>
                <a:ea typeface="Trebuchet MS"/>
                <a:cs typeface="Trebuchet MS"/>
                <a:sym typeface="Trebuchet MS"/>
              </a:rPr>
              <a:t>ML based Health Predictor System</a:t>
            </a:r>
            <a:endParaRPr sz="3600">
              <a:solidFill>
                <a:schemeClr val="dk1"/>
              </a:solidFill>
              <a:latin typeface="Trebuchet MS"/>
              <a:ea typeface="Trebuchet MS"/>
              <a:cs typeface="Trebuchet MS"/>
              <a:sym typeface="Trebuchet MS"/>
            </a:endParaRPr>
          </a:p>
        </p:txBody>
      </p:sp>
      <p:pic>
        <p:nvPicPr>
          <p:cNvPr id="146" name="Google Shape;146;p18"/>
          <p:cNvPicPr preferRelativeResize="0"/>
          <p:nvPr/>
        </p:nvPicPr>
        <p:blipFill>
          <a:blip r:embed="rId3">
            <a:alphaModFix/>
          </a:blip>
          <a:stretch>
            <a:fillRect/>
          </a:stretch>
        </p:blipFill>
        <p:spPr>
          <a:xfrm>
            <a:off x="4363725" y="108400"/>
            <a:ext cx="2924975" cy="2486525"/>
          </a:xfrm>
          <a:prstGeom prst="rect">
            <a:avLst/>
          </a:prstGeom>
          <a:noFill/>
          <a:ln>
            <a:noFill/>
          </a:ln>
        </p:spPr>
      </p:pic>
      <p:pic>
        <p:nvPicPr>
          <p:cNvPr id="147" name="Google Shape;147;p18"/>
          <p:cNvPicPr preferRelativeResize="0"/>
          <p:nvPr/>
        </p:nvPicPr>
        <p:blipFill>
          <a:blip r:embed="rId4">
            <a:alphaModFix/>
          </a:blip>
          <a:stretch>
            <a:fillRect/>
          </a:stretch>
        </p:blipFill>
        <p:spPr>
          <a:xfrm>
            <a:off x="8411376" y="4482025"/>
            <a:ext cx="3563350" cy="229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p:nvPr/>
        </p:nvSpPr>
        <p:spPr>
          <a:xfrm>
            <a:off x="682860" y="485967"/>
            <a:ext cx="4530407"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7200">
                <a:solidFill>
                  <a:schemeClr val="dk1"/>
                </a:solidFill>
                <a:latin typeface="Trebuchet MS"/>
                <a:ea typeface="Trebuchet MS"/>
                <a:cs typeface="Trebuchet MS"/>
                <a:sym typeface="Trebuchet MS"/>
              </a:rPr>
              <a:t>Motivation</a:t>
            </a:r>
            <a:endParaRPr sz="7200">
              <a:solidFill>
                <a:schemeClr val="dk1"/>
              </a:solidFill>
              <a:latin typeface="Trebuchet MS"/>
              <a:ea typeface="Trebuchet MS"/>
              <a:cs typeface="Trebuchet MS"/>
              <a:sym typeface="Trebuchet MS"/>
            </a:endParaRPr>
          </a:p>
        </p:txBody>
      </p:sp>
      <p:pic>
        <p:nvPicPr>
          <p:cNvPr id="153" name="Google Shape;153;p19"/>
          <p:cNvPicPr preferRelativeResize="0"/>
          <p:nvPr/>
        </p:nvPicPr>
        <p:blipFill rotWithShape="1">
          <a:blip r:embed="rId3">
            <a:alphaModFix/>
          </a:blip>
          <a:srcRect b="0" l="16244" r="16237" t="0"/>
          <a:stretch/>
        </p:blipFill>
        <p:spPr>
          <a:xfrm>
            <a:off x="9535100" y="3729975"/>
            <a:ext cx="2656901" cy="3128024"/>
          </a:xfrm>
          <a:prstGeom prst="rect">
            <a:avLst/>
          </a:prstGeom>
          <a:noFill/>
          <a:ln>
            <a:noFill/>
          </a:ln>
        </p:spPr>
      </p:pic>
      <p:sp>
        <p:nvSpPr>
          <p:cNvPr id="154" name="Google Shape;154;p19"/>
          <p:cNvSpPr txBox="1"/>
          <p:nvPr/>
        </p:nvSpPr>
        <p:spPr>
          <a:xfrm>
            <a:off x="682845" y="1884596"/>
            <a:ext cx="9470700" cy="441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highlight>
                  <a:srgbClr val="FFFFFF"/>
                </a:highlight>
                <a:latin typeface="Trebuchet MS"/>
                <a:ea typeface="Trebuchet MS"/>
                <a:cs typeface="Trebuchet MS"/>
                <a:sym typeface="Trebuchet MS"/>
              </a:rPr>
              <a:t>Access to quality healthcare and doctors has always been a concern in developing countries and remote areas. </a:t>
            </a:r>
            <a:r>
              <a:rPr lang="en-US" sz="2800">
                <a:highlight>
                  <a:srgbClr val="FFFFFF"/>
                </a:highlight>
                <a:latin typeface="Trebuchet MS"/>
                <a:ea typeface="Trebuchet MS"/>
                <a:cs typeface="Trebuchet MS"/>
                <a:sym typeface="Trebuchet MS"/>
              </a:rPr>
              <a:t> </a:t>
            </a:r>
            <a:endParaRPr sz="2800">
              <a:highlight>
                <a:srgbClr val="FFFFFF"/>
              </a:highlight>
            </a:endParaRPr>
          </a:p>
          <a:p>
            <a:pPr indent="0" lvl="0" marL="0" marR="0" rtl="0" algn="l">
              <a:spcBef>
                <a:spcPts val="0"/>
              </a:spcBef>
              <a:spcAft>
                <a:spcPts val="0"/>
              </a:spcAft>
              <a:buNone/>
            </a:pPr>
            <a:r>
              <a:t/>
            </a:r>
            <a:endParaRPr sz="2500">
              <a:solidFill>
                <a:schemeClr val="dk1"/>
              </a:solidFill>
              <a:latin typeface="Trebuchet MS"/>
              <a:ea typeface="Trebuchet MS"/>
              <a:cs typeface="Trebuchet MS"/>
              <a:sym typeface="Trebuchet MS"/>
            </a:endParaRPr>
          </a:p>
          <a:p>
            <a:pPr indent="-387350" lvl="0" marL="457200" marR="0" rtl="0" algn="l">
              <a:spcBef>
                <a:spcPts val="0"/>
              </a:spcBef>
              <a:spcAft>
                <a:spcPts val="0"/>
              </a:spcAft>
              <a:buClr>
                <a:schemeClr val="dk1"/>
              </a:buClr>
              <a:buSzPts val="2500"/>
              <a:buFont typeface="Trebuchet MS"/>
              <a:buChar char="●"/>
            </a:pPr>
            <a:r>
              <a:rPr lang="en-US" sz="2500">
                <a:solidFill>
                  <a:schemeClr val="dk1"/>
                </a:solidFill>
                <a:latin typeface="Trebuchet MS"/>
                <a:ea typeface="Trebuchet MS"/>
                <a:cs typeface="Trebuchet MS"/>
                <a:sym typeface="Trebuchet MS"/>
              </a:rPr>
              <a:t>As reported by WHO, heart disease and stroke are the world’s biggest killers. </a:t>
            </a:r>
            <a:endParaRPr sz="1100"/>
          </a:p>
          <a:p>
            <a:pPr indent="-387350" lvl="0" marL="457200" marR="0" rtl="0" algn="l">
              <a:spcBef>
                <a:spcPts val="0"/>
              </a:spcBef>
              <a:spcAft>
                <a:spcPts val="0"/>
              </a:spcAft>
              <a:buSzPts val="2500"/>
              <a:buFont typeface="Trebuchet MS"/>
              <a:buChar char="●"/>
            </a:pPr>
            <a:r>
              <a:rPr lang="en-US" sz="2500">
                <a:highlight>
                  <a:srgbClr val="FFFFFF"/>
                </a:highlight>
                <a:latin typeface="Trebuchet MS"/>
                <a:ea typeface="Trebuchet MS"/>
                <a:cs typeface="Trebuchet MS"/>
                <a:sym typeface="Trebuchet MS"/>
              </a:rPr>
              <a:t>Patients with Liver disease have been continuously increasing because of excessive consumption of alcohol, inhale of harmful gases, intake of contaminated food, pickles and drugs.</a:t>
            </a:r>
            <a:endParaRPr sz="2500">
              <a:highlight>
                <a:srgbClr val="FFFFFF"/>
              </a:highlight>
              <a:latin typeface="Trebuchet MS"/>
              <a:ea typeface="Trebuchet MS"/>
              <a:cs typeface="Trebuchet MS"/>
              <a:sym typeface="Trebuchet MS"/>
            </a:endParaRPr>
          </a:p>
          <a:p>
            <a:pPr indent="-387350" lvl="0" marL="457200" marR="0" rtl="0" algn="l">
              <a:spcBef>
                <a:spcPts val="0"/>
              </a:spcBef>
              <a:spcAft>
                <a:spcPts val="0"/>
              </a:spcAft>
              <a:buSzPts val="2500"/>
              <a:buFont typeface="Trebuchet MS"/>
              <a:buChar char="●"/>
            </a:pPr>
            <a:r>
              <a:rPr lang="en-US" sz="2500">
                <a:highlight>
                  <a:srgbClr val="FFFFFF"/>
                </a:highlight>
                <a:latin typeface="Trebuchet MS"/>
                <a:ea typeface="Trebuchet MS"/>
                <a:cs typeface="Trebuchet MS"/>
                <a:sym typeface="Trebuchet MS"/>
              </a:rPr>
              <a:t>Infected lungs can cause many diseases like pneumonia.</a:t>
            </a:r>
            <a:endParaRPr sz="2500">
              <a:highlight>
                <a:srgbClr val="FFFFFF"/>
              </a:highlight>
              <a:latin typeface="Trebuchet MS"/>
              <a:ea typeface="Trebuchet MS"/>
              <a:cs typeface="Trebuchet MS"/>
              <a:sym typeface="Trebuchet MS"/>
            </a:endParaRPr>
          </a:p>
          <a:p>
            <a:pPr indent="0" lvl="0" marL="457200" marR="0" rtl="0" algn="l">
              <a:spcBef>
                <a:spcPts val="0"/>
              </a:spcBef>
              <a:spcAft>
                <a:spcPts val="0"/>
              </a:spcAft>
              <a:buNone/>
            </a:pPr>
            <a:r>
              <a:t/>
            </a:r>
            <a:endParaRPr sz="2500">
              <a:highlight>
                <a:srgbClr val="FFFFFF"/>
              </a:highlight>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p:nvPr/>
        </p:nvSpPr>
        <p:spPr>
          <a:xfrm>
            <a:off x="661059" y="964411"/>
            <a:ext cx="9302337"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Trebuchet MS"/>
                <a:ea typeface="Trebuchet MS"/>
                <a:cs typeface="Trebuchet MS"/>
                <a:sym typeface="Trebuchet MS"/>
              </a:rPr>
              <a:t>So keeping all this in mind we have designed a software which will predict the user’s health conditions on the basis of medical tests. </a:t>
            </a:r>
            <a:endParaRPr/>
          </a:p>
          <a:p>
            <a:pPr indent="0" lvl="0" marL="0" marR="0" rtl="0" algn="l">
              <a:spcBef>
                <a:spcPts val="0"/>
              </a:spcBef>
              <a:spcAft>
                <a:spcPts val="0"/>
              </a:spcAft>
              <a:buNone/>
            </a:pPr>
            <a:r>
              <a:rPr lang="en-US" sz="3600">
                <a:solidFill>
                  <a:schemeClr val="dk1"/>
                </a:solidFill>
                <a:latin typeface="Trebuchet MS"/>
                <a:ea typeface="Trebuchet MS"/>
                <a:cs typeface="Trebuchet MS"/>
                <a:sym typeface="Trebuchet MS"/>
              </a:rPr>
              <a:t>So that user can have time to be cautious and prepare for the disease which can be cured or prevented at this stage. </a:t>
            </a:r>
            <a:endParaRPr/>
          </a:p>
        </p:txBody>
      </p:sp>
      <p:pic>
        <p:nvPicPr>
          <p:cNvPr descr="icon-lightbulb - AMT" id="160" name="Google Shape;160;p20"/>
          <p:cNvPicPr preferRelativeResize="0"/>
          <p:nvPr/>
        </p:nvPicPr>
        <p:blipFill rotWithShape="1">
          <a:blip r:embed="rId3">
            <a:alphaModFix/>
          </a:blip>
          <a:srcRect b="0" l="0" r="0" t="0"/>
          <a:stretch/>
        </p:blipFill>
        <p:spPr>
          <a:xfrm>
            <a:off x="9322130" y="4511139"/>
            <a:ext cx="2481943" cy="21768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nvSpPr>
        <p:spPr>
          <a:xfrm>
            <a:off x="665018" y="534390"/>
            <a:ext cx="1023653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0">
                <a:solidFill>
                  <a:schemeClr val="dk1"/>
                </a:solidFill>
                <a:latin typeface="Trebuchet MS"/>
                <a:ea typeface="Trebuchet MS"/>
                <a:cs typeface="Trebuchet MS"/>
                <a:sym typeface="Trebuchet MS"/>
              </a:rPr>
              <a:t>Idea &amp; Approach</a:t>
            </a:r>
            <a:endParaRPr sz="8000">
              <a:solidFill>
                <a:schemeClr val="dk1"/>
              </a:solidFill>
              <a:latin typeface="Trebuchet MS"/>
              <a:ea typeface="Trebuchet MS"/>
              <a:cs typeface="Trebuchet MS"/>
              <a:sym typeface="Trebuchet MS"/>
            </a:endParaRPr>
          </a:p>
        </p:txBody>
      </p:sp>
      <p:sp>
        <p:nvSpPr>
          <p:cNvPr id="166" name="Google Shape;166;p21"/>
          <p:cNvSpPr txBox="1"/>
          <p:nvPr/>
        </p:nvSpPr>
        <p:spPr>
          <a:xfrm>
            <a:off x="570016" y="2018805"/>
            <a:ext cx="10497900" cy="397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rebuchet MS"/>
                <a:ea typeface="Trebuchet MS"/>
                <a:cs typeface="Trebuchet MS"/>
                <a:sym typeface="Trebuchet MS"/>
              </a:rPr>
              <a:t>Our software consists of ML models for various diseases:</a:t>
            </a:r>
            <a:endParaRPr/>
          </a:p>
          <a:p>
            <a:pPr indent="-285750" lvl="1" marL="742950" marR="0" rtl="0" algn="l">
              <a:spcBef>
                <a:spcPts val="0"/>
              </a:spcBef>
              <a:spcAft>
                <a:spcPts val="0"/>
              </a:spcAft>
              <a:buClr>
                <a:schemeClr val="dk1"/>
              </a:buClr>
              <a:buSzPts val="2800"/>
              <a:buFont typeface="Arial"/>
              <a:buChar char="•"/>
            </a:pPr>
            <a:r>
              <a:rPr lang="en-US" sz="2800">
                <a:solidFill>
                  <a:schemeClr val="dk1"/>
                </a:solidFill>
                <a:latin typeface="Trebuchet MS"/>
                <a:ea typeface="Trebuchet MS"/>
                <a:cs typeface="Trebuchet MS"/>
                <a:sym typeface="Trebuchet MS"/>
              </a:rPr>
              <a:t>Heart diseases prediction</a:t>
            </a:r>
            <a:endParaRPr/>
          </a:p>
          <a:p>
            <a:pPr indent="-285750" lvl="1" marL="742950" marR="0" rtl="0" algn="l">
              <a:spcBef>
                <a:spcPts val="0"/>
              </a:spcBef>
              <a:spcAft>
                <a:spcPts val="0"/>
              </a:spcAft>
              <a:buClr>
                <a:schemeClr val="dk1"/>
              </a:buClr>
              <a:buSzPts val="2800"/>
              <a:buFont typeface="Arial"/>
              <a:buChar char="•"/>
            </a:pPr>
            <a:r>
              <a:rPr lang="en-US" sz="2800">
                <a:solidFill>
                  <a:schemeClr val="dk1"/>
                </a:solidFill>
                <a:latin typeface="Trebuchet MS"/>
                <a:ea typeface="Trebuchet MS"/>
                <a:cs typeface="Trebuchet MS"/>
                <a:sym typeface="Trebuchet MS"/>
              </a:rPr>
              <a:t>Liver diseases prediction</a:t>
            </a:r>
            <a:endParaRPr sz="2800">
              <a:solidFill>
                <a:schemeClr val="dk1"/>
              </a:solidFill>
              <a:latin typeface="Trebuchet MS"/>
              <a:ea typeface="Trebuchet MS"/>
              <a:cs typeface="Trebuchet MS"/>
              <a:sym typeface="Trebuchet MS"/>
            </a:endParaRPr>
          </a:p>
          <a:p>
            <a:pPr indent="-285750" lvl="1" marL="742950" marR="0" rtl="0" algn="l">
              <a:spcBef>
                <a:spcPts val="0"/>
              </a:spcBef>
              <a:spcAft>
                <a:spcPts val="0"/>
              </a:spcAft>
              <a:buClr>
                <a:schemeClr val="dk1"/>
              </a:buClr>
              <a:buSzPts val="2800"/>
              <a:buFont typeface="Trebuchet MS"/>
              <a:buChar char="•"/>
            </a:pPr>
            <a:r>
              <a:rPr lang="en-US" sz="2800">
                <a:solidFill>
                  <a:schemeClr val="dk1"/>
                </a:solidFill>
                <a:latin typeface="Trebuchet MS"/>
                <a:ea typeface="Trebuchet MS"/>
                <a:cs typeface="Trebuchet MS"/>
                <a:sym typeface="Trebuchet MS"/>
              </a:rPr>
              <a:t>Lung diseases prediction </a:t>
            </a:r>
            <a:endParaRPr sz="2800">
              <a:solidFill>
                <a:schemeClr val="dk1"/>
              </a:solidFill>
              <a:latin typeface="Trebuchet MS"/>
              <a:ea typeface="Trebuchet MS"/>
              <a:cs typeface="Trebuchet MS"/>
              <a:sym typeface="Trebuchet MS"/>
            </a:endParaRPr>
          </a:p>
          <a:p>
            <a:pPr indent="-285750" lvl="1" marL="742950" marR="0" rtl="0" algn="l">
              <a:spcBef>
                <a:spcPts val="0"/>
              </a:spcBef>
              <a:spcAft>
                <a:spcPts val="0"/>
              </a:spcAft>
              <a:buClr>
                <a:schemeClr val="dk1"/>
              </a:buClr>
              <a:buSzPts val="2800"/>
              <a:buFont typeface="Arial"/>
              <a:buChar char="•"/>
            </a:pPr>
            <a:r>
              <a:rPr lang="en-US" sz="2800">
                <a:solidFill>
                  <a:schemeClr val="dk1"/>
                </a:solidFill>
                <a:latin typeface="Trebuchet MS"/>
                <a:ea typeface="Trebuchet MS"/>
                <a:cs typeface="Trebuchet MS"/>
                <a:sym typeface="Trebuchet MS"/>
              </a:rPr>
              <a:t>Cancer prediction</a:t>
            </a:r>
            <a:endParaRPr/>
          </a:p>
          <a:p>
            <a:pPr indent="-285750" lvl="1" marL="742950" marR="0" rtl="0" algn="l">
              <a:spcBef>
                <a:spcPts val="0"/>
              </a:spcBef>
              <a:spcAft>
                <a:spcPts val="0"/>
              </a:spcAft>
              <a:buClr>
                <a:schemeClr val="dk1"/>
              </a:buClr>
              <a:buSzPts val="2800"/>
              <a:buFont typeface="Arial"/>
              <a:buChar char="•"/>
            </a:pPr>
            <a:r>
              <a:rPr lang="en-US" sz="2800">
                <a:solidFill>
                  <a:schemeClr val="dk1"/>
                </a:solidFill>
                <a:latin typeface="Trebuchet MS"/>
                <a:ea typeface="Trebuchet MS"/>
                <a:cs typeface="Trebuchet MS"/>
                <a:sym typeface="Trebuchet MS"/>
              </a:rPr>
              <a:t>Pneumonia</a:t>
            </a:r>
            <a:endParaRPr/>
          </a:p>
          <a:p>
            <a:pPr indent="-285750" lvl="1" marL="742950" marR="0" rtl="0" algn="l">
              <a:spcBef>
                <a:spcPts val="0"/>
              </a:spcBef>
              <a:spcAft>
                <a:spcPts val="0"/>
              </a:spcAft>
              <a:buClr>
                <a:schemeClr val="dk1"/>
              </a:buClr>
              <a:buSzPts val="2800"/>
              <a:buFont typeface="Arial"/>
              <a:buChar char="•"/>
            </a:pPr>
            <a:r>
              <a:rPr lang="en-US" sz="2800">
                <a:solidFill>
                  <a:schemeClr val="dk1"/>
                </a:solidFill>
                <a:latin typeface="Trebuchet MS"/>
                <a:ea typeface="Trebuchet MS"/>
                <a:cs typeface="Trebuchet MS"/>
                <a:sym typeface="Trebuchet MS"/>
              </a:rPr>
              <a:t>No need to fill details (OCR will detect)</a:t>
            </a:r>
            <a:endParaRPr/>
          </a:p>
          <a:p>
            <a:pPr indent="-285750" lvl="1" marL="742950" marR="0" rtl="0" algn="l">
              <a:spcBef>
                <a:spcPts val="0"/>
              </a:spcBef>
              <a:spcAft>
                <a:spcPts val="0"/>
              </a:spcAft>
              <a:buClr>
                <a:schemeClr val="dk1"/>
              </a:buClr>
              <a:buSzPts val="2800"/>
              <a:buFont typeface="Arial"/>
              <a:buChar char="•"/>
            </a:pPr>
            <a:r>
              <a:rPr lang="en-US" sz="2800">
                <a:solidFill>
                  <a:schemeClr val="dk1"/>
                </a:solidFill>
                <a:latin typeface="Trebuchet MS"/>
                <a:ea typeface="Trebuchet MS"/>
                <a:cs typeface="Trebuchet MS"/>
                <a:sym typeface="Trebuchet MS"/>
              </a:rPr>
              <a:t>Prediction of diseases at early stages even</a:t>
            </a:r>
            <a:endParaRPr sz="2800">
              <a:solidFill>
                <a:schemeClr val="dk1"/>
              </a:solidFill>
              <a:latin typeface="Trebuchet MS"/>
              <a:ea typeface="Trebuchet MS"/>
              <a:cs typeface="Trebuchet MS"/>
              <a:sym typeface="Trebuchet MS"/>
            </a:endParaRPr>
          </a:p>
          <a:p>
            <a:pPr indent="0" lvl="0" marL="914400" marR="0" rtl="0" algn="l">
              <a:spcBef>
                <a:spcPts val="0"/>
              </a:spcBef>
              <a:spcAft>
                <a:spcPts val="0"/>
              </a:spcAft>
              <a:buNone/>
            </a:pPr>
            <a:r>
              <a:rPr lang="en-US" sz="2800">
                <a:solidFill>
                  <a:schemeClr val="dk1"/>
                </a:solidFill>
                <a:latin typeface="Trebuchet MS"/>
                <a:ea typeface="Trebuchet MS"/>
                <a:cs typeface="Trebuchet MS"/>
                <a:sym typeface="Trebuchet MS"/>
              </a:rPr>
              <a:t>when doctors can’t detect</a:t>
            </a:r>
            <a:r>
              <a:rPr b="0" i="0" lang="en-US" sz="2800" u="none" cap="none" strike="noStrike">
                <a:solidFill>
                  <a:schemeClr val="dk1"/>
                </a:solidFill>
                <a:latin typeface="Trebuchet MS"/>
                <a:ea typeface="Trebuchet MS"/>
                <a:cs typeface="Trebuchet MS"/>
                <a:sym typeface="Trebuchet MS"/>
              </a:rPr>
              <a:t>.</a:t>
            </a:r>
            <a:endParaRPr b="0" i="0" sz="2800" u="none" cap="none" strike="noStrike">
              <a:solidFill>
                <a:schemeClr val="dk1"/>
              </a:solidFill>
              <a:latin typeface="Trebuchet MS"/>
              <a:ea typeface="Trebuchet MS"/>
              <a:cs typeface="Trebuchet MS"/>
              <a:sym typeface="Trebuchet MS"/>
            </a:endParaRPr>
          </a:p>
        </p:txBody>
      </p:sp>
      <p:pic>
        <p:nvPicPr>
          <p:cNvPr descr="Announcement, bell, notice, notification, announcing, message icon -  Download on Iconfinder" id="167" name="Google Shape;167;p21"/>
          <p:cNvPicPr preferRelativeResize="0"/>
          <p:nvPr/>
        </p:nvPicPr>
        <p:blipFill rotWithShape="1">
          <a:blip r:embed="rId3">
            <a:alphaModFix/>
          </a:blip>
          <a:srcRect b="0" l="0" r="0" t="0"/>
          <a:stretch/>
        </p:blipFill>
        <p:spPr>
          <a:xfrm>
            <a:off x="8965871" y="3788229"/>
            <a:ext cx="2945080" cy="3059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nvSpPr>
        <p:spPr>
          <a:xfrm>
            <a:off x="605642" y="368135"/>
            <a:ext cx="10640290"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chemeClr val="dk1"/>
                </a:solidFill>
                <a:latin typeface="Trebuchet MS"/>
                <a:ea typeface="Trebuchet MS"/>
                <a:cs typeface="Trebuchet MS"/>
                <a:sym typeface="Trebuchet MS"/>
              </a:rPr>
              <a:t>Flow of Control</a:t>
            </a:r>
            <a:endParaRPr sz="6600">
              <a:solidFill>
                <a:schemeClr val="dk1"/>
              </a:solidFill>
              <a:latin typeface="Trebuchet MS"/>
              <a:ea typeface="Trebuchet MS"/>
              <a:cs typeface="Trebuchet MS"/>
              <a:sym typeface="Trebuchet MS"/>
            </a:endParaRPr>
          </a:p>
        </p:txBody>
      </p:sp>
      <p:pic>
        <p:nvPicPr>
          <p:cNvPr id="173" name="Google Shape;173;p22"/>
          <p:cNvPicPr preferRelativeResize="0"/>
          <p:nvPr/>
        </p:nvPicPr>
        <p:blipFill rotWithShape="1">
          <a:blip r:embed="rId3">
            <a:alphaModFix/>
          </a:blip>
          <a:srcRect b="11543" l="2167" r="1054" t="24325"/>
          <a:stretch/>
        </p:blipFill>
        <p:spPr>
          <a:xfrm>
            <a:off x="196463" y="1751675"/>
            <a:ext cx="11799074" cy="439572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3"/>
          <p:cNvPicPr preferRelativeResize="0"/>
          <p:nvPr/>
        </p:nvPicPr>
        <p:blipFill>
          <a:blip r:embed="rId3">
            <a:alphaModFix/>
          </a:blip>
          <a:stretch>
            <a:fillRect/>
          </a:stretch>
        </p:blipFill>
        <p:spPr>
          <a:xfrm>
            <a:off x="3466450" y="171550"/>
            <a:ext cx="8258726" cy="3929350"/>
          </a:xfrm>
          <a:prstGeom prst="rect">
            <a:avLst/>
          </a:prstGeom>
          <a:noFill/>
          <a:ln cap="flat" cmpd="sng" w="19050">
            <a:solidFill>
              <a:schemeClr val="dk2"/>
            </a:solidFill>
            <a:prstDash val="solid"/>
            <a:round/>
            <a:headEnd len="sm" w="sm" type="none"/>
            <a:tailEnd len="sm" w="sm" type="none"/>
          </a:ln>
        </p:spPr>
      </p:pic>
      <p:pic>
        <p:nvPicPr>
          <p:cNvPr id="179" name="Google Shape;179;p23"/>
          <p:cNvPicPr preferRelativeResize="0"/>
          <p:nvPr/>
        </p:nvPicPr>
        <p:blipFill>
          <a:blip r:embed="rId4">
            <a:alphaModFix/>
          </a:blip>
          <a:stretch>
            <a:fillRect/>
          </a:stretch>
        </p:blipFill>
        <p:spPr>
          <a:xfrm>
            <a:off x="381826" y="286500"/>
            <a:ext cx="2857500" cy="5629275"/>
          </a:xfrm>
          <a:prstGeom prst="rect">
            <a:avLst/>
          </a:prstGeom>
          <a:noFill/>
          <a:ln>
            <a:noFill/>
          </a:ln>
        </p:spPr>
      </p:pic>
      <p:pic>
        <p:nvPicPr>
          <p:cNvPr id="180" name="Google Shape;180;p23"/>
          <p:cNvPicPr preferRelativeResize="0"/>
          <p:nvPr/>
        </p:nvPicPr>
        <p:blipFill>
          <a:blip r:embed="rId5">
            <a:alphaModFix/>
          </a:blip>
          <a:stretch>
            <a:fillRect/>
          </a:stretch>
        </p:blipFill>
        <p:spPr>
          <a:xfrm>
            <a:off x="4424300" y="4253300"/>
            <a:ext cx="3557142" cy="247145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4"/>
          <p:cNvPicPr preferRelativeResize="0"/>
          <p:nvPr/>
        </p:nvPicPr>
        <p:blipFill rotWithShape="1">
          <a:blip r:embed="rId3">
            <a:alphaModFix/>
          </a:blip>
          <a:srcRect b="20873" l="10326" r="15063" t="0"/>
          <a:stretch/>
        </p:blipFill>
        <p:spPr>
          <a:xfrm>
            <a:off x="2462275" y="1003551"/>
            <a:ext cx="9287226" cy="5540150"/>
          </a:xfrm>
          <a:prstGeom prst="rect">
            <a:avLst/>
          </a:prstGeom>
          <a:noFill/>
          <a:ln>
            <a:noFill/>
          </a:ln>
        </p:spPr>
      </p:pic>
      <p:cxnSp>
        <p:nvCxnSpPr>
          <p:cNvPr id="186" name="Google Shape;186;p24"/>
          <p:cNvCxnSpPr/>
          <p:nvPr/>
        </p:nvCxnSpPr>
        <p:spPr>
          <a:xfrm flipH="1">
            <a:off x="1933325" y="2693625"/>
            <a:ext cx="1090800" cy="16500"/>
          </a:xfrm>
          <a:prstGeom prst="straightConnector1">
            <a:avLst/>
          </a:prstGeom>
          <a:noFill/>
          <a:ln cap="flat" cmpd="sng" w="9525">
            <a:solidFill>
              <a:schemeClr val="dk2"/>
            </a:solidFill>
            <a:prstDash val="solid"/>
            <a:round/>
            <a:headEnd len="med" w="med" type="none"/>
            <a:tailEnd len="med" w="med" type="triangle"/>
          </a:ln>
        </p:spPr>
      </p:cxnSp>
      <p:sp>
        <p:nvSpPr>
          <p:cNvPr id="187" name="Google Shape;187;p24"/>
          <p:cNvSpPr txBox="1"/>
          <p:nvPr/>
        </p:nvSpPr>
        <p:spPr>
          <a:xfrm>
            <a:off x="545225" y="2501775"/>
            <a:ext cx="13881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Trebuchet MS"/>
                <a:ea typeface="Trebuchet MS"/>
                <a:cs typeface="Trebuchet MS"/>
                <a:sym typeface="Trebuchet MS"/>
              </a:rPr>
              <a:t>LAB REPORTS</a:t>
            </a:r>
            <a:endParaRPr b="1">
              <a:latin typeface="Trebuchet MS"/>
              <a:ea typeface="Trebuchet MS"/>
              <a:cs typeface="Trebuchet MS"/>
              <a:sym typeface="Trebuchet MS"/>
            </a:endParaRPr>
          </a:p>
        </p:txBody>
      </p:sp>
      <p:cxnSp>
        <p:nvCxnSpPr>
          <p:cNvPr id="188" name="Google Shape;188;p24"/>
          <p:cNvCxnSpPr>
            <a:stCxn id="187" idx="2"/>
          </p:cNvCxnSpPr>
          <p:nvPr/>
        </p:nvCxnSpPr>
        <p:spPr>
          <a:xfrm>
            <a:off x="1239275" y="2901975"/>
            <a:ext cx="0" cy="386400"/>
          </a:xfrm>
          <a:prstGeom prst="straightConnector1">
            <a:avLst/>
          </a:prstGeom>
          <a:noFill/>
          <a:ln cap="flat" cmpd="sng" w="9525">
            <a:solidFill>
              <a:schemeClr val="dk2"/>
            </a:solidFill>
            <a:prstDash val="solid"/>
            <a:round/>
            <a:headEnd len="med" w="med" type="none"/>
            <a:tailEnd len="med" w="med" type="triangle"/>
          </a:ln>
        </p:spPr>
      </p:cxnSp>
      <p:sp>
        <p:nvSpPr>
          <p:cNvPr id="189" name="Google Shape;189;p24"/>
          <p:cNvSpPr txBox="1"/>
          <p:nvPr/>
        </p:nvSpPr>
        <p:spPr>
          <a:xfrm>
            <a:off x="264275" y="3288375"/>
            <a:ext cx="1950000" cy="7080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Trebuchet MS"/>
                <a:ea typeface="Trebuchet MS"/>
                <a:cs typeface="Trebuchet MS"/>
                <a:sym typeface="Trebuchet MS"/>
              </a:rPr>
              <a:t>ML Based Health Predictor System</a:t>
            </a:r>
            <a:endParaRPr b="1" sz="1700">
              <a:latin typeface="Trebuchet MS"/>
              <a:ea typeface="Trebuchet MS"/>
              <a:cs typeface="Trebuchet MS"/>
              <a:sym typeface="Trebuchet MS"/>
            </a:endParaRPr>
          </a:p>
        </p:txBody>
      </p:sp>
      <p:cxnSp>
        <p:nvCxnSpPr>
          <p:cNvPr id="190" name="Google Shape;190;p24"/>
          <p:cNvCxnSpPr>
            <a:stCxn id="189" idx="2"/>
          </p:cNvCxnSpPr>
          <p:nvPr/>
        </p:nvCxnSpPr>
        <p:spPr>
          <a:xfrm>
            <a:off x="1239275" y="3996375"/>
            <a:ext cx="0" cy="640500"/>
          </a:xfrm>
          <a:prstGeom prst="straightConnector1">
            <a:avLst/>
          </a:prstGeom>
          <a:noFill/>
          <a:ln cap="flat" cmpd="sng" w="9525">
            <a:solidFill>
              <a:schemeClr val="dk2"/>
            </a:solidFill>
            <a:prstDash val="solid"/>
            <a:round/>
            <a:headEnd len="med" w="med" type="none"/>
            <a:tailEnd len="med" w="med" type="triangle"/>
          </a:ln>
        </p:spPr>
      </p:cxnSp>
      <p:sp>
        <p:nvSpPr>
          <p:cNvPr id="191" name="Google Shape;191;p24"/>
          <p:cNvSpPr txBox="1"/>
          <p:nvPr/>
        </p:nvSpPr>
        <p:spPr>
          <a:xfrm>
            <a:off x="545225" y="4544475"/>
            <a:ext cx="1388100" cy="615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Trebuchet MS"/>
                <a:ea typeface="Trebuchet MS"/>
                <a:cs typeface="Trebuchet MS"/>
                <a:sym typeface="Trebuchet MS"/>
              </a:rPr>
              <a:t>Predicted: Kidney Cancer</a:t>
            </a:r>
            <a:endParaRPr b="1">
              <a:latin typeface="Trebuchet MS"/>
              <a:ea typeface="Trebuchet MS"/>
              <a:cs typeface="Trebuchet MS"/>
              <a:sym typeface="Trebuchet MS"/>
            </a:endParaRPr>
          </a:p>
        </p:txBody>
      </p:sp>
      <p:cxnSp>
        <p:nvCxnSpPr>
          <p:cNvPr id="192" name="Google Shape;192;p24"/>
          <p:cNvCxnSpPr>
            <a:stCxn id="191" idx="2"/>
          </p:cNvCxnSpPr>
          <p:nvPr/>
        </p:nvCxnSpPr>
        <p:spPr>
          <a:xfrm>
            <a:off x="1239275" y="5160075"/>
            <a:ext cx="0" cy="574200"/>
          </a:xfrm>
          <a:prstGeom prst="straightConnector1">
            <a:avLst/>
          </a:prstGeom>
          <a:noFill/>
          <a:ln cap="flat" cmpd="sng" w="9525">
            <a:solidFill>
              <a:schemeClr val="dk2"/>
            </a:solidFill>
            <a:prstDash val="solid"/>
            <a:round/>
            <a:headEnd len="med" w="med" type="none"/>
            <a:tailEnd len="med" w="med" type="triangle"/>
          </a:ln>
        </p:spPr>
      </p:cxnSp>
      <p:sp>
        <p:nvSpPr>
          <p:cNvPr id="193" name="Google Shape;193;p24"/>
          <p:cNvSpPr txBox="1"/>
          <p:nvPr/>
        </p:nvSpPr>
        <p:spPr>
          <a:xfrm>
            <a:off x="470975" y="5734275"/>
            <a:ext cx="1536600" cy="1046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Trebuchet MS"/>
                <a:ea typeface="Trebuchet MS"/>
                <a:cs typeface="Trebuchet MS"/>
                <a:sym typeface="Trebuchet MS"/>
              </a:rPr>
              <a:t>Consult with specialist to treat it at early stages.</a:t>
            </a:r>
            <a:endParaRPr b="1">
              <a:latin typeface="Trebuchet MS"/>
              <a:ea typeface="Trebuchet MS"/>
              <a:cs typeface="Trebuchet MS"/>
              <a:sym typeface="Trebuchet MS"/>
            </a:endParaRPr>
          </a:p>
        </p:txBody>
      </p:sp>
      <p:sp>
        <p:nvSpPr>
          <p:cNvPr id="194" name="Google Shape;194;p24"/>
          <p:cNvSpPr/>
          <p:nvPr/>
        </p:nvSpPr>
        <p:spPr>
          <a:xfrm>
            <a:off x="8874075" y="627975"/>
            <a:ext cx="2082300" cy="1189800"/>
          </a:xfrm>
          <a:prstGeom prst="wedgeRectCallout">
            <a:avLst>
              <a:gd fmla="val -18255" name="adj1"/>
              <a:gd fmla="val 83335" name="adj2"/>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600"/>
              <a:t>REPORT looks fine to me. Don’t worry take these pills, no need to worry. </a:t>
            </a:r>
            <a:endParaRPr b="1" sz="1600"/>
          </a:p>
        </p:txBody>
      </p:sp>
      <p:sp>
        <p:nvSpPr>
          <p:cNvPr id="195" name="Google Shape;195;p24"/>
          <p:cNvSpPr/>
          <p:nvPr/>
        </p:nvSpPr>
        <p:spPr>
          <a:xfrm>
            <a:off x="3437275" y="611425"/>
            <a:ext cx="2264100" cy="1189800"/>
          </a:xfrm>
          <a:prstGeom prst="wedgeRoundRectCallout">
            <a:avLst>
              <a:gd fmla="val -25914" name="adj1"/>
              <a:gd fmla="val 80560" name="adj2"/>
              <a:gd fmla="val 0" name="adj3"/>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600"/>
              <a:t>Precaution is better than cure. I think I should consult a specialist right now</a:t>
            </a:r>
            <a:endParaRPr b="1"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nvSpPr>
        <p:spPr>
          <a:xfrm>
            <a:off x="783771" y="581891"/>
            <a:ext cx="9915897"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0">
                <a:solidFill>
                  <a:schemeClr val="dk1"/>
                </a:solidFill>
                <a:latin typeface="Trebuchet MS"/>
                <a:ea typeface="Trebuchet MS"/>
                <a:cs typeface="Trebuchet MS"/>
                <a:sym typeface="Trebuchet MS"/>
              </a:rPr>
              <a:t>Conclusion</a:t>
            </a:r>
            <a:endParaRPr b="1" sz="8000">
              <a:solidFill>
                <a:schemeClr val="dk1"/>
              </a:solidFill>
              <a:latin typeface="Trebuchet MS"/>
              <a:ea typeface="Trebuchet MS"/>
              <a:cs typeface="Trebuchet MS"/>
              <a:sym typeface="Trebuchet MS"/>
            </a:endParaRPr>
          </a:p>
        </p:txBody>
      </p:sp>
      <p:sp>
        <p:nvSpPr>
          <p:cNvPr id="201" name="Google Shape;201;p25"/>
          <p:cNvSpPr txBox="1"/>
          <p:nvPr/>
        </p:nvSpPr>
        <p:spPr>
          <a:xfrm>
            <a:off x="831336" y="1905333"/>
            <a:ext cx="9820800" cy="403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rebuchet MS"/>
                <a:ea typeface="Trebuchet MS"/>
                <a:cs typeface="Trebuchet MS"/>
                <a:sym typeface="Trebuchet MS"/>
              </a:rPr>
              <a:t>We believe that our solution is innovative, user-friendly and have the potential to improve the health sector. It will be beneficial and useful for the users as it also consider the comfort of the users. The solution is based on advance technologies including machine learning. We have read many research papers and this project is made by combining their studies.</a:t>
            </a:r>
            <a:endParaRPr sz="1000"/>
          </a:p>
        </p:txBody>
      </p:sp>
      <p:pic>
        <p:nvPicPr>
          <p:cNvPr descr="Businessman Writes Conclusion, Report Concept. Paperwork, Sheets.. Royalty  Free Cliparts, Vectors, And Stock Illustration. Image 69075694." id="202" name="Google Shape;202;p25"/>
          <p:cNvPicPr preferRelativeResize="0"/>
          <p:nvPr/>
        </p:nvPicPr>
        <p:blipFill rotWithShape="1">
          <a:blip r:embed="rId3">
            <a:alphaModFix/>
          </a:blip>
          <a:srcRect b="0" l="0" r="0" t="0"/>
          <a:stretch/>
        </p:blipFill>
        <p:spPr>
          <a:xfrm>
            <a:off x="9766450" y="4338875"/>
            <a:ext cx="2293349" cy="2419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descr="thank-you-png-icon-17633 - LIQE - Leadership in Quality Engineering (LiQE),  2016" id="207" name="Google Shape;207;p26"/>
          <p:cNvPicPr preferRelativeResize="0"/>
          <p:nvPr/>
        </p:nvPicPr>
        <p:blipFill rotWithShape="1">
          <a:blip r:embed="rId3">
            <a:alphaModFix/>
          </a:blip>
          <a:srcRect b="0" l="0" r="0" t="0"/>
          <a:stretch/>
        </p:blipFill>
        <p:spPr>
          <a:xfrm>
            <a:off x="2493819" y="166111"/>
            <a:ext cx="6448300" cy="6448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