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58" r:id="rId6"/>
    <p:sldId id="264" r:id="rId7"/>
    <p:sldId id="266" r:id="rId8"/>
    <p:sldId id="262" r:id="rId9"/>
    <p:sldId id="263" r:id="rId10"/>
    <p:sldId id="265" r:id="rId11"/>
    <p:sldId id="267" r:id="rId12"/>
    <p:sldId id="269" r:id="rId13"/>
    <p:sldId id="270" r:id="rId14"/>
    <p:sldId id="271" r:id="rId15"/>
    <p:sldId id="272" r:id="rId16"/>
    <p:sldId id="273" r:id="rId17"/>
    <p:sldId id="274" r:id="rId18"/>
    <p:sldId id="275" r:id="rId19"/>
    <p:sldId id="276"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Date and Time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Following modules are used to work with date, time, and duration.</a:t>
            </a:r>
          </a:p>
          <a:p>
            <a:r>
              <a:rPr lang="en-US" sz="2000" dirty="0" smtClean="0">
                <a:latin typeface="Times New Roman" pitchFamily="18" charset="0"/>
                <a:cs typeface="Times New Roman" pitchFamily="18" charset="0"/>
              </a:rPr>
              <a:t>time</a:t>
            </a:r>
          </a:p>
          <a:p>
            <a:r>
              <a:rPr lang="en-US" sz="2000" dirty="0" err="1" smtClean="0">
                <a:latin typeface="Times New Roman" pitchFamily="18" charset="0"/>
                <a:cs typeface="Times New Roman" pitchFamily="18" charset="0"/>
              </a:rPr>
              <a:t>datetime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581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date class’s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smtClean="0">
                <a:latin typeface="Times New Roman" pitchFamily="18" charset="0"/>
                <a:cs typeface="Times New Roman" pitchFamily="18" charset="0"/>
              </a:rPr>
              <a:t>today() Method – </a:t>
            </a:r>
            <a:r>
              <a:rPr lang="en-US" sz="1800" dirty="0">
                <a:latin typeface="Times New Roman" pitchFamily="18" charset="0"/>
                <a:cs typeface="Times New Roman" pitchFamily="18" charset="0"/>
              </a:rPr>
              <a:t>This method is used to get the current </a:t>
            </a:r>
            <a:r>
              <a:rPr lang="en-US" sz="1800" dirty="0" smtClean="0">
                <a:latin typeface="Times New Roman" pitchFamily="18" charset="0"/>
                <a:cs typeface="Times New Roman" pitchFamily="18" charset="0"/>
              </a:rPr>
              <a:t>date. It returns only date. </a:t>
            </a:r>
          </a:p>
          <a:p>
            <a:pPr marL="0" indent="0">
              <a:buNone/>
            </a:pPr>
            <a:r>
              <a:rPr lang="en-US" sz="1800" dirty="0" smtClean="0">
                <a:latin typeface="Times New Roman" pitchFamily="18" charset="0"/>
                <a:cs typeface="Times New Roman" pitchFamily="18" charset="0"/>
              </a:rPr>
              <a:t>Ex:- </a:t>
            </a:r>
            <a:r>
              <a:rPr lang="en-US" sz="1800" dirty="0" err="1" smtClean="0">
                <a:latin typeface="Times New Roman" pitchFamily="18" charset="0"/>
                <a:cs typeface="Times New Roman" pitchFamily="18" charset="0"/>
              </a:rPr>
              <a:t>date.today</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26643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time class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smtClean="0">
                <a:latin typeface="Times New Roman" pitchFamily="18" charset="0"/>
                <a:cs typeface="Times New Roman" pitchFamily="18" charset="0"/>
              </a:rPr>
              <a:t>time object - </a:t>
            </a:r>
            <a:r>
              <a:rPr lang="en-US" sz="1800" dirty="0">
                <a:latin typeface="Times New Roman" pitchFamily="18" charset="0"/>
                <a:cs typeface="Times New Roman" pitchFamily="18" charset="0"/>
              </a:rPr>
              <a:t>A </a:t>
            </a:r>
            <a:r>
              <a:rPr lang="en-US" sz="1800" dirty="0" smtClean="0">
                <a:latin typeface="Times New Roman" pitchFamily="18" charset="0"/>
                <a:cs typeface="Times New Roman" pitchFamily="18" charset="0"/>
              </a:rPr>
              <a:t>time </a:t>
            </a:r>
            <a:r>
              <a:rPr lang="en-US" sz="1800" dirty="0">
                <a:latin typeface="Times New Roman" pitchFamily="18" charset="0"/>
                <a:cs typeface="Times New Roman" pitchFamily="18" charset="0"/>
              </a:rPr>
              <a:t>object is </a:t>
            </a:r>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object containing </a:t>
            </a:r>
            <a:r>
              <a:rPr lang="en-US" sz="1800" dirty="0" smtClean="0">
                <a:latin typeface="Times New Roman" pitchFamily="18" charset="0"/>
                <a:cs typeface="Times New Roman" pitchFamily="18" charset="0"/>
              </a:rPr>
              <a:t>information of local time of day, independent of any particular day, and subject to adjustment via a </a:t>
            </a:r>
            <a:r>
              <a:rPr lang="en-US" sz="1800" dirty="0" err="1" smtClean="0">
                <a:latin typeface="Times New Roman" pitchFamily="18" charset="0"/>
                <a:cs typeface="Times New Roman" pitchFamily="18" charset="0"/>
              </a:rPr>
              <a:t>tzinfo</a:t>
            </a:r>
            <a:r>
              <a:rPr lang="en-US" sz="1800" dirty="0" smtClean="0">
                <a:latin typeface="Times New Roman" pitchFamily="18" charset="0"/>
                <a:cs typeface="Times New Roman" pitchFamily="18" charset="0"/>
              </a:rPr>
              <a:t> object.</a:t>
            </a:r>
          </a:p>
        </p:txBody>
      </p:sp>
    </p:spTree>
    <p:extLst>
      <p:ext uri="{BB962C8B-B14F-4D97-AF65-F5344CB8AC3E}">
        <p14:creationId xmlns:p14="http://schemas.microsoft.com/office/powerpoint/2010/main" val="24796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r>
              <a:rPr lang="en-US" sz="4000" b="1" u="sng" dirty="0">
                <a:latin typeface="Times New Roman" pitchFamily="18" charset="0"/>
                <a:cs typeface="Times New Roman" pitchFamily="18" charset="0"/>
              </a:rPr>
              <a:t>Creating Object of time Class</a:t>
            </a: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err="1" smtClean="0">
                <a:latin typeface="Times New Roman" pitchFamily="18" charset="0"/>
                <a:cs typeface="Times New Roman" pitchFamily="18" charset="0"/>
              </a:rPr>
              <a:t>object_name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time(hour=0, minute=0, second=0, microsecond=0, </a:t>
            </a:r>
            <a:r>
              <a:rPr lang="en-US" sz="1800" dirty="0" err="1" smtClean="0">
                <a:latin typeface="Times New Roman" pitchFamily="18" charset="0"/>
                <a:cs typeface="Times New Roman" pitchFamily="18" charset="0"/>
              </a:rPr>
              <a:t>tzinfo</a:t>
            </a:r>
            <a:r>
              <a:rPr lang="en-US" sz="1800" dirty="0" smtClean="0">
                <a:latin typeface="Times New Roman" pitchFamily="18" charset="0"/>
                <a:cs typeface="Times New Roman" pitchFamily="18" charset="0"/>
              </a:rPr>
              <a:t>=None,*, fold=0)</a:t>
            </a:r>
          </a:p>
          <a:p>
            <a:pPr marL="0" indent="0">
              <a:buNone/>
            </a:pPr>
            <a:r>
              <a:rPr lang="en-US" sz="1800" dirty="0">
                <a:latin typeface="Times New Roman" pitchFamily="18" charset="0"/>
                <a:cs typeface="Times New Roman" pitchFamily="18" charset="0"/>
              </a:rPr>
              <a:t>All arguments are optional. </a:t>
            </a:r>
            <a:r>
              <a:rPr lang="en-US" sz="1800" dirty="0" err="1">
                <a:latin typeface="Times New Roman" pitchFamily="18" charset="0"/>
                <a:cs typeface="Times New Roman" pitchFamily="18" charset="0"/>
              </a:rPr>
              <a:t>tzinfo</a:t>
            </a:r>
            <a:r>
              <a:rPr lang="en-US" sz="1800" dirty="0">
                <a:latin typeface="Times New Roman" pitchFamily="18" charset="0"/>
                <a:cs typeface="Times New Roman" pitchFamily="18" charset="0"/>
              </a:rPr>
              <a:t> may be None, or an instance of a </a:t>
            </a:r>
            <a:r>
              <a:rPr lang="en-US" sz="1800" dirty="0" err="1">
                <a:latin typeface="Times New Roman" pitchFamily="18" charset="0"/>
                <a:cs typeface="Times New Roman" pitchFamily="18" charset="0"/>
              </a:rPr>
              <a:t>tzinfo</a:t>
            </a:r>
            <a:r>
              <a:rPr lang="en-US" sz="1800" dirty="0">
                <a:latin typeface="Times New Roman" pitchFamily="18" charset="0"/>
                <a:cs typeface="Times New Roman" pitchFamily="18" charset="0"/>
              </a:rPr>
              <a:t> subclass. The remaining arguments may be integers, in the following ranges:</a:t>
            </a:r>
          </a:p>
          <a:p>
            <a:pPr marL="0" indent="0">
              <a:buNone/>
            </a:pPr>
            <a:r>
              <a:rPr lang="en-US" sz="1800" dirty="0">
                <a:cs typeface="Times New Roman" pitchFamily="18" charset="0"/>
              </a:rPr>
              <a:t>0 &lt;= hour &lt; 24,</a:t>
            </a:r>
          </a:p>
          <a:p>
            <a:pPr marL="0" indent="0">
              <a:buNone/>
            </a:pPr>
            <a:r>
              <a:rPr lang="en-US" sz="1800" dirty="0">
                <a:cs typeface="Times New Roman" pitchFamily="18" charset="0"/>
              </a:rPr>
              <a:t>0 &lt;= minute &lt; 60,</a:t>
            </a:r>
          </a:p>
          <a:p>
            <a:pPr marL="0" indent="0">
              <a:buNone/>
            </a:pPr>
            <a:r>
              <a:rPr lang="en-US" sz="1800" dirty="0">
                <a:cs typeface="Times New Roman" pitchFamily="18" charset="0"/>
              </a:rPr>
              <a:t>0 &lt;= second &lt; 60,</a:t>
            </a:r>
          </a:p>
          <a:p>
            <a:pPr marL="0" indent="0">
              <a:buNone/>
            </a:pPr>
            <a:r>
              <a:rPr lang="en-US" sz="1800" dirty="0">
                <a:cs typeface="Times New Roman" pitchFamily="18" charset="0"/>
              </a:rPr>
              <a:t>0 &lt;= microsecond &lt; 1000000,</a:t>
            </a:r>
          </a:p>
          <a:p>
            <a:pPr marL="0" indent="0">
              <a:buNone/>
            </a:pPr>
            <a:r>
              <a:rPr lang="en-US" sz="1800" dirty="0">
                <a:cs typeface="Times New Roman" pitchFamily="18" charset="0"/>
              </a:rPr>
              <a:t>fold in [0, 1].</a:t>
            </a:r>
          </a:p>
          <a:p>
            <a:pPr marL="0" indent="0">
              <a:buNone/>
            </a:pPr>
            <a:r>
              <a:rPr lang="en-US" sz="1800" dirty="0">
                <a:latin typeface="Times New Roman" pitchFamily="18" charset="0"/>
                <a:cs typeface="Times New Roman" pitchFamily="18" charset="0"/>
              </a:rPr>
              <a:t>All default to 0 except </a:t>
            </a:r>
            <a:r>
              <a:rPr lang="en-US" sz="1800" dirty="0" err="1">
                <a:latin typeface="Times New Roman" pitchFamily="18" charset="0"/>
                <a:cs typeface="Times New Roman" pitchFamily="18" charset="0"/>
              </a:rPr>
              <a:t>tzinfo</a:t>
            </a:r>
            <a:r>
              <a:rPr lang="en-US" sz="1800" dirty="0">
                <a:latin typeface="Times New Roman" pitchFamily="18" charset="0"/>
                <a:cs typeface="Times New Roman" pitchFamily="18" charset="0"/>
              </a:rPr>
              <a:t>, which defaults to None</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a:t>
            </a: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time(hour=5, minute=34, second=30)</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289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timedelta</a:t>
            </a:r>
            <a:r>
              <a:rPr lang="en-US" sz="4000" b="1" u="sng" dirty="0" smtClean="0">
                <a:latin typeface="Times New Roman" pitchFamily="18" charset="0"/>
                <a:cs typeface="Times New Roman" pitchFamily="18" charset="0"/>
              </a:rPr>
              <a:t> class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err="1" smtClean="0">
                <a:latin typeface="Times New Roman" pitchFamily="18" charset="0"/>
                <a:cs typeface="Times New Roman" pitchFamily="18" charset="0"/>
              </a:rPr>
              <a:t>timedelta</a:t>
            </a:r>
            <a:r>
              <a:rPr lang="en-US" sz="1800" dirty="0" smtClean="0">
                <a:latin typeface="Times New Roman" pitchFamily="18" charset="0"/>
                <a:cs typeface="Times New Roman" pitchFamily="18" charset="0"/>
              </a:rPr>
              <a:t> object </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timedelta</a:t>
            </a:r>
            <a:r>
              <a:rPr lang="en-US" sz="1800" dirty="0">
                <a:latin typeface="Times New Roman" pitchFamily="18" charset="0"/>
                <a:cs typeface="Times New Roman" pitchFamily="18" charset="0"/>
              </a:rPr>
              <a:t> object represents a duration, the difference between two dates or times</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It is possible to know the future dates or previous dates using </a:t>
            </a:r>
            <a:r>
              <a:rPr lang="en-US" sz="1800" dirty="0" err="1" smtClean="0">
                <a:latin typeface="Times New Roman" pitchFamily="18" charset="0"/>
                <a:cs typeface="Times New Roman" pitchFamily="18" charset="0"/>
              </a:rPr>
              <a:t>timedelta</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37036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r>
              <a:rPr lang="en-US" sz="4000" b="1" u="sng" dirty="0">
                <a:latin typeface="Times New Roman" pitchFamily="18" charset="0"/>
                <a:cs typeface="Times New Roman" pitchFamily="18" charset="0"/>
              </a:rPr>
              <a:t>Creating Object of </a:t>
            </a:r>
            <a:r>
              <a:rPr lang="en-US" sz="4000" b="1" u="sng" dirty="0" err="1" smtClean="0">
                <a:latin typeface="Times New Roman" pitchFamily="18" charset="0"/>
                <a:cs typeface="Times New Roman" pitchFamily="18" charset="0"/>
              </a:rPr>
              <a:t>timedelta</a:t>
            </a:r>
            <a:r>
              <a:rPr lang="en-US" sz="4000" b="1" u="sng" dirty="0" smtClean="0">
                <a:latin typeface="Times New Roman" pitchFamily="18" charset="0"/>
                <a:cs typeface="Times New Roman" pitchFamily="18" charset="0"/>
              </a:rPr>
              <a:t> </a:t>
            </a:r>
            <a:r>
              <a:rPr lang="en-US" sz="4000" b="1" u="sng" dirty="0">
                <a:latin typeface="Times New Roman" pitchFamily="18" charset="0"/>
                <a:cs typeface="Times New Roman" pitchFamily="18" charset="0"/>
              </a:rPr>
              <a:t>Class</a:t>
            </a: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600" dirty="0" err="1" smtClean="0">
                <a:latin typeface="Times New Roman" pitchFamily="18" charset="0"/>
                <a:cs typeface="Times New Roman" pitchFamily="18" charset="0"/>
              </a:rPr>
              <a:t>object_name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timedelta</a:t>
            </a:r>
            <a:r>
              <a:rPr lang="en-US" sz="1600" dirty="0">
                <a:latin typeface="Times New Roman" pitchFamily="18" charset="0"/>
                <a:cs typeface="Times New Roman" pitchFamily="18" charset="0"/>
              </a:rPr>
              <a:t>(days=0, seconds=0, microseconds=0, milliseconds=0, minutes=0, hours=0, weeks=0</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All arguments are optional and default to 0. Arguments may be integers or floats, and may be positive or negative.</a:t>
            </a:r>
          </a:p>
          <a:p>
            <a:pPr marL="0" indent="0">
              <a:buNone/>
            </a:pPr>
            <a:r>
              <a:rPr lang="en-US" sz="1600" dirty="0">
                <a:latin typeface="Times New Roman" pitchFamily="18" charset="0"/>
                <a:cs typeface="Times New Roman" pitchFamily="18" charset="0"/>
              </a:rPr>
              <a:t>Only days, seconds and microseconds are stored internally. Arguments are converted to those units:</a:t>
            </a:r>
          </a:p>
          <a:p>
            <a:pPr marL="0" indent="0">
              <a:buNone/>
            </a:pPr>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millisecond is converted to 1000 microseconds.</a:t>
            </a:r>
          </a:p>
          <a:p>
            <a:pPr marL="0" indent="0">
              <a:buNone/>
            </a:pPr>
            <a:r>
              <a:rPr lang="en-US" sz="1600" dirty="0">
                <a:latin typeface="Times New Roman" pitchFamily="18" charset="0"/>
                <a:cs typeface="Times New Roman" pitchFamily="18" charset="0"/>
              </a:rPr>
              <a:t>A minute is converted to 60 seconds.</a:t>
            </a:r>
          </a:p>
          <a:p>
            <a:pPr marL="0" indent="0">
              <a:buNone/>
            </a:pPr>
            <a:r>
              <a:rPr lang="en-US" sz="1600" dirty="0">
                <a:latin typeface="Times New Roman" pitchFamily="18" charset="0"/>
                <a:cs typeface="Times New Roman" pitchFamily="18" charset="0"/>
              </a:rPr>
              <a:t>An hour is converted to 3600 seconds.</a:t>
            </a:r>
          </a:p>
          <a:p>
            <a:pPr marL="0" indent="0">
              <a:buNone/>
            </a:pPr>
            <a:r>
              <a:rPr lang="en-US" sz="1600" dirty="0">
                <a:latin typeface="Times New Roman" pitchFamily="18" charset="0"/>
                <a:cs typeface="Times New Roman" pitchFamily="18" charset="0"/>
              </a:rPr>
              <a:t>A week is converted to 7 days</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a:t>
            </a:r>
            <a:r>
              <a:rPr lang="en-US" sz="1600" dirty="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td </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timedelta</a:t>
            </a:r>
            <a:r>
              <a:rPr lang="en-US" sz="1600" dirty="0" smtClean="0">
                <a:latin typeface="Times New Roman" pitchFamily="18" charset="0"/>
                <a:cs typeface="Times New Roman" pitchFamily="18" charset="0"/>
              </a:rPr>
              <a:t>(days=10)</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3919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Comparing Two Dates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We can compare date class and </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 class objects using </a:t>
            </a:r>
            <a:r>
              <a:rPr lang="en-US" sz="2000" dirty="0" smtClean="0">
                <a:cs typeface="Times New Roman" pitchFamily="18" charset="0"/>
              </a:rPr>
              <a:t>==, &lt;,  &gt;. </a:t>
            </a:r>
          </a:p>
          <a:p>
            <a:pPr marL="0" indent="0">
              <a:buNone/>
            </a:pPr>
            <a:r>
              <a:rPr lang="en-US" sz="2000" dirty="0" smtClean="0">
                <a:latin typeface="Times New Roman" pitchFamily="18" charset="0"/>
                <a:cs typeface="Times New Roman" pitchFamily="18" charset="0"/>
              </a:rPr>
              <a:t>The comparison will return either True or False.</a:t>
            </a:r>
          </a:p>
          <a:p>
            <a:pPr marL="0" indent="0">
              <a:buNone/>
            </a:pPr>
            <a:r>
              <a:rPr lang="en-US" sz="2000" dirty="0" smtClean="0">
                <a:latin typeface="Times New Roman" pitchFamily="18" charset="0"/>
                <a:cs typeface="Times New Roman" pitchFamily="18" charset="0"/>
              </a:rPr>
              <a:t>d1 = date(year=2019, month=6, day=30)</a:t>
            </a:r>
          </a:p>
          <a:p>
            <a:pPr marL="0" indent="0">
              <a:buNone/>
            </a:pPr>
            <a:r>
              <a:rPr lang="en-US" sz="2000" dirty="0" smtClean="0">
                <a:latin typeface="Times New Roman" pitchFamily="18" charset="0"/>
                <a:cs typeface="Times New Roman" pitchFamily="18" charset="0"/>
              </a:rPr>
              <a:t>d2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date(year=2016, </a:t>
            </a:r>
            <a:r>
              <a:rPr lang="en-US" sz="2000" dirty="0">
                <a:latin typeface="Times New Roman" pitchFamily="18" charset="0"/>
                <a:cs typeface="Times New Roman" pitchFamily="18" charset="0"/>
              </a:rPr>
              <a:t>month=6, day=30</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1 == d2</a:t>
            </a:r>
          </a:p>
          <a:p>
            <a:pPr marL="0" indent="0">
              <a:buNone/>
            </a:pPr>
            <a:r>
              <a:rPr lang="en-US" sz="2000" dirty="0" smtClean="0">
                <a:latin typeface="Times New Roman" pitchFamily="18" charset="0"/>
                <a:cs typeface="Times New Roman" pitchFamily="18" charset="0"/>
              </a:rPr>
              <a:t>d1 &lt; d2</a:t>
            </a:r>
          </a:p>
          <a:p>
            <a:pPr marL="0" indent="0">
              <a:buNone/>
            </a:pP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1 &gt; d2</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577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Formatting Date and Time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err="1" smtClean="0">
                <a:latin typeface="Times New Roman" pitchFamily="18" charset="0"/>
                <a:cs typeface="Times New Roman" pitchFamily="18" charset="0"/>
              </a:rPr>
              <a:t>strftime</a:t>
            </a:r>
            <a:r>
              <a:rPr lang="en-US" sz="2000" dirty="0" smtClean="0">
                <a:latin typeface="Times New Roman" pitchFamily="18" charset="0"/>
                <a:cs typeface="Times New Roman" pitchFamily="18" charset="0"/>
              </a:rPr>
              <a:t>() Method – This method is used to format the content of </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 date and time class object. </a:t>
            </a:r>
            <a:r>
              <a:rPr lang="en-US" sz="2000" dirty="0" err="1" smtClean="0">
                <a:latin typeface="Times New Roman" pitchFamily="18" charset="0"/>
                <a:cs typeface="Times New Roman" pitchFamily="18" charset="0"/>
              </a:rPr>
              <a:t>strftime</a:t>
            </a:r>
            <a:r>
              <a:rPr lang="en-US" sz="2000" dirty="0" smtClean="0">
                <a:latin typeface="Times New Roman" pitchFamily="18" charset="0"/>
                <a:cs typeface="Times New Roman" pitchFamily="18" charset="0"/>
              </a:rPr>
              <a:t> represents string format to time. This method convert the object into a specified format and returns the formatted string. </a:t>
            </a: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datetime.today</a:t>
            </a: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newdt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dt.strftime</a:t>
            </a:r>
            <a:r>
              <a:rPr lang="en-US" sz="2000" dirty="0" smtClean="0">
                <a:latin typeface="Times New Roman" pitchFamily="18" charset="0"/>
                <a:cs typeface="Times New Roman" pitchFamily="18" charset="0"/>
              </a:rPr>
              <a:t>(“%B, %d, %Y”) </a:t>
            </a:r>
            <a:endParaRPr lang="en-IN" sz="2000" dirty="0">
              <a:latin typeface="Times New Roman" pitchFamily="18" charset="0"/>
              <a:cs typeface="Times New Roman" pitchFamily="18" charset="0"/>
            </a:endParaRPr>
          </a:p>
        </p:txBody>
      </p:sp>
      <p:sp>
        <p:nvSpPr>
          <p:cNvPr id="4" name="TextBox 3"/>
          <p:cNvSpPr txBox="1"/>
          <p:nvPr/>
        </p:nvSpPr>
        <p:spPr>
          <a:xfrm>
            <a:off x="3581400" y="3638550"/>
            <a:ext cx="139448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Format Code</a:t>
            </a:r>
            <a:endParaRPr lang="en-IN" dirty="0"/>
          </a:p>
        </p:txBody>
      </p:sp>
      <p:cxnSp>
        <p:nvCxnSpPr>
          <p:cNvPr id="6" name="Straight Arrow Connector 5"/>
          <p:cNvCxnSpPr>
            <a:stCxn id="4" idx="1"/>
          </p:cNvCxnSpPr>
          <p:nvPr/>
        </p:nvCxnSpPr>
        <p:spPr>
          <a:xfrm flipH="1" flipV="1">
            <a:off x="2895600" y="3028950"/>
            <a:ext cx="685800" cy="794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9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 Code</a:t>
            </a:r>
            <a:endParaRPr lang="en-IN" sz="4000" b="1" u="sng"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0198153"/>
              </p:ext>
            </p:extLst>
          </p:nvPr>
        </p:nvGraphicFramePr>
        <p:xfrm>
          <a:off x="457200" y="1002030"/>
          <a:ext cx="8229600" cy="3017520"/>
        </p:xfrm>
        <a:graphic>
          <a:graphicData uri="http://schemas.openxmlformats.org/drawingml/2006/table">
            <a:tbl>
              <a:tblPr firstRow="1" bandRow="1">
                <a:tableStyleId>{5940675A-B579-460E-94D1-54222C63F5DA}</a:tableStyleId>
              </a:tblPr>
              <a:tblGrid>
                <a:gridCol w="1371600"/>
                <a:gridCol w="4114800"/>
                <a:gridCol w="2743200"/>
              </a:tblGrid>
              <a:tr h="228600">
                <a:tc>
                  <a:txBody>
                    <a:bodyPr/>
                    <a:lstStyle/>
                    <a:p>
                      <a:pPr algn="ctr"/>
                      <a:r>
                        <a:rPr lang="en-US" sz="1600" b="1" dirty="0" smtClean="0">
                          <a:latin typeface="Times New Roman" pitchFamily="18" charset="0"/>
                          <a:cs typeface="Times New Roman" pitchFamily="18" charset="0"/>
                        </a:rPr>
                        <a:t>Format Code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smtClean="0">
                          <a:latin typeface="Times New Roman" pitchFamily="18" charset="0"/>
                          <a:cs typeface="Times New Roman" pitchFamily="18" charset="0"/>
                        </a:rPr>
                        <a:t>Meaning</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smtClean="0">
                          <a:latin typeface="Times New Roman" pitchFamily="18" charset="0"/>
                          <a:cs typeface="Times New Roman" pitchFamily="18" charset="0"/>
                        </a:rPr>
                        <a:t>Example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r>
              <a:tr h="228600">
                <a:tc>
                  <a:txBody>
                    <a:bodyPr/>
                    <a:lstStyle/>
                    <a:p>
                      <a:pPr algn="ctr"/>
                      <a:r>
                        <a:rPr lang="en-US" sz="1600" dirty="0" smtClean="0">
                          <a:latin typeface="+mn-lt"/>
                          <a:cs typeface="Times New Roman" pitchFamily="18" charset="0"/>
                        </a:rPr>
                        <a:t>%a</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Weekday in</a:t>
                      </a:r>
                      <a:r>
                        <a:rPr lang="en-US" sz="1600" baseline="0" dirty="0" smtClean="0">
                          <a:latin typeface="Times New Roman" pitchFamily="18" charset="0"/>
                          <a:cs typeface="Times New Roman" pitchFamily="18" charset="0"/>
                        </a:rPr>
                        <a:t> short name</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Sun, Mon,…., Sat</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%A</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Weekday in full name</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Sunday, Monday,…, Saturday</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%d</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Day of month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 02,….,30, 31</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%b</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Month in short Name</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Jan, Feb, ……, Dec</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%B</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Month in full Name</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January,</a:t>
                      </a:r>
                      <a:r>
                        <a:rPr lang="en-US" sz="1600" baseline="0" dirty="0" smtClean="0">
                          <a:latin typeface="Times New Roman" pitchFamily="18" charset="0"/>
                          <a:cs typeface="Times New Roman" pitchFamily="18" charset="0"/>
                        </a:rPr>
                        <a:t>….., December</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%m</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Month in number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 02, ….,</a:t>
                      </a:r>
                      <a:r>
                        <a:rPr lang="en-US" sz="1600" baseline="0" dirty="0" smtClean="0">
                          <a:latin typeface="Times New Roman" pitchFamily="18" charset="0"/>
                          <a:cs typeface="Times New Roman" pitchFamily="18" charset="0"/>
                        </a:rPr>
                        <a:t> 12</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%y</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Year in short with 0 padded,</a:t>
                      </a:r>
                      <a:r>
                        <a:rPr lang="en-US" sz="1600" baseline="0" dirty="0" smtClean="0">
                          <a:latin typeface="Times New Roman" pitchFamily="18" charset="0"/>
                          <a:cs typeface="Times New Roman" pitchFamily="18" charset="0"/>
                        </a:rPr>
                        <a:t> without century</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 01, 02,…., 99</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%Y</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Year in Full with century</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0001, 0002, </a:t>
                      </a:r>
                      <a:r>
                        <a:rPr lang="en-US" sz="1600" baseline="0" dirty="0" smtClean="0">
                          <a:latin typeface="Times New Roman" pitchFamily="18" charset="0"/>
                          <a:cs typeface="Times New Roman" pitchFamily="18" charset="0"/>
                        </a:rPr>
                        <a:t>….., 9999</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60315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 Code</a:t>
            </a:r>
            <a:endParaRPr lang="en-IN" sz="4000" b="1" u="sng"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5875423"/>
              </p:ext>
            </p:extLst>
          </p:nvPr>
        </p:nvGraphicFramePr>
        <p:xfrm>
          <a:off x="457200" y="1002030"/>
          <a:ext cx="8229600" cy="3596640"/>
        </p:xfrm>
        <a:graphic>
          <a:graphicData uri="http://schemas.openxmlformats.org/drawingml/2006/table">
            <a:tbl>
              <a:tblPr firstRow="1" bandRow="1">
                <a:tableStyleId>{5940675A-B579-460E-94D1-54222C63F5DA}</a:tableStyleId>
              </a:tblPr>
              <a:tblGrid>
                <a:gridCol w="1371600"/>
                <a:gridCol w="4114800"/>
                <a:gridCol w="2743200"/>
              </a:tblGrid>
              <a:tr h="228600">
                <a:tc>
                  <a:txBody>
                    <a:bodyPr/>
                    <a:lstStyle/>
                    <a:p>
                      <a:pPr algn="ctr"/>
                      <a:r>
                        <a:rPr lang="en-US" sz="1600" b="1" dirty="0" smtClean="0">
                          <a:latin typeface="Times New Roman" pitchFamily="18" charset="0"/>
                          <a:cs typeface="Times New Roman" pitchFamily="18" charset="0"/>
                        </a:rPr>
                        <a:t>Format Code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smtClean="0">
                          <a:latin typeface="Times New Roman" pitchFamily="18" charset="0"/>
                          <a:cs typeface="Times New Roman" pitchFamily="18" charset="0"/>
                        </a:rPr>
                        <a:t>Meaning</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smtClean="0">
                          <a:latin typeface="Times New Roman" pitchFamily="18" charset="0"/>
                          <a:cs typeface="Times New Roman" pitchFamily="18" charset="0"/>
                        </a:rPr>
                        <a:t>Example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r>
              <a:tr h="228600">
                <a:tc>
                  <a:txBody>
                    <a:bodyPr/>
                    <a:lstStyle/>
                    <a:p>
                      <a:pPr algn="ctr"/>
                      <a:r>
                        <a:rPr lang="en-US" sz="1600" dirty="0" smtClean="0">
                          <a:latin typeface="+mn-lt"/>
                          <a:cs typeface="Times New Roman" pitchFamily="18" charset="0"/>
                        </a:rPr>
                        <a:t>%H</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Hours with 0 padded (24 hours clock)</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 01, 02,……, 23</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%I</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Hours with 0 padded (12 hours clock)</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a:t>
                      </a:r>
                      <a:r>
                        <a:rPr lang="en-US" sz="1600" baseline="0" dirty="0" smtClean="0">
                          <a:latin typeface="Times New Roman" pitchFamily="18" charset="0"/>
                          <a:cs typeface="Times New Roman" pitchFamily="18" charset="0"/>
                        </a:rPr>
                        <a:t> 02,…., 12</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%p</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AM/PM</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AM, PM</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%M</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Minute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00, 01,</a:t>
                      </a:r>
                      <a:r>
                        <a:rPr lang="en-US" sz="1600" baseline="0" dirty="0" smtClean="0">
                          <a:latin typeface="Times New Roman" pitchFamily="18" charset="0"/>
                          <a:cs typeface="Times New Roman" pitchFamily="18" charset="0"/>
                        </a:rPr>
                        <a:t> ….., 59</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%S</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Second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00, 01,</a:t>
                      </a:r>
                      <a:r>
                        <a:rPr lang="en-US" sz="1600" baseline="0" dirty="0" smtClean="0">
                          <a:latin typeface="Times New Roman" pitchFamily="18" charset="0"/>
                          <a:cs typeface="Times New Roman" pitchFamily="18" charset="0"/>
                        </a:rPr>
                        <a:t> ….., 59</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%f</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Microsecond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000000,……, 999999</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%Z</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Time zone name</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(empty), UTC, CST, EST</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%j</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Day number of year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001,</a:t>
                      </a:r>
                      <a:r>
                        <a:rPr lang="en-US" sz="1600" baseline="0" dirty="0" smtClean="0">
                          <a:latin typeface="Times New Roman" pitchFamily="18" charset="0"/>
                          <a:cs typeface="Times New Roman" pitchFamily="18" charset="0"/>
                        </a:rPr>
                        <a:t> 002,……, 366</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%U</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Week number of the year, Sunday as the first day of week with 0 padded</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00, 01, ……., 53</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0407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 Code</a:t>
            </a:r>
            <a:endParaRPr lang="en-IN" sz="4000" b="1" u="sng"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35711"/>
              </p:ext>
            </p:extLst>
          </p:nvPr>
        </p:nvGraphicFramePr>
        <p:xfrm>
          <a:off x="457200" y="1002030"/>
          <a:ext cx="8229600" cy="2651760"/>
        </p:xfrm>
        <a:graphic>
          <a:graphicData uri="http://schemas.openxmlformats.org/drawingml/2006/table">
            <a:tbl>
              <a:tblPr firstRow="1" bandRow="1">
                <a:tableStyleId>{5940675A-B579-460E-94D1-54222C63F5DA}</a:tableStyleId>
              </a:tblPr>
              <a:tblGrid>
                <a:gridCol w="1371600"/>
                <a:gridCol w="4114800"/>
                <a:gridCol w="2743200"/>
              </a:tblGrid>
              <a:tr h="228600">
                <a:tc>
                  <a:txBody>
                    <a:bodyPr/>
                    <a:lstStyle/>
                    <a:p>
                      <a:pPr algn="ctr"/>
                      <a:r>
                        <a:rPr lang="en-US" sz="1600" b="1" dirty="0" smtClean="0">
                          <a:latin typeface="Times New Roman" pitchFamily="18" charset="0"/>
                          <a:cs typeface="Times New Roman" pitchFamily="18" charset="0"/>
                        </a:rPr>
                        <a:t>Format Code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smtClean="0">
                          <a:latin typeface="Times New Roman" pitchFamily="18" charset="0"/>
                          <a:cs typeface="Times New Roman" pitchFamily="18" charset="0"/>
                        </a:rPr>
                        <a:t>Meaning</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smtClean="0">
                          <a:latin typeface="Times New Roman" pitchFamily="18" charset="0"/>
                          <a:cs typeface="Times New Roman" pitchFamily="18" charset="0"/>
                        </a:rPr>
                        <a:t>Example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r>
              <a:tr h="228600">
                <a:tc>
                  <a:txBody>
                    <a:bodyPr/>
                    <a:lstStyle/>
                    <a:p>
                      <a:pPr algn="ctr"/>
                      <a:r>
                        <a:rPr lang="en-US" sz="1600" dirty="0" smtClean="0">
                          <a:latin typeface="+mn-lt"/>
                          <a:cs typeface="Times New Roman" pitchFamily="18" charset="0"/>
                        </a:rPr>
                        <a:t>%c</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Locale’s appropriate date and time representation</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Tue Jan</a:t>
                      </a:r>
                      <a:r>
                        <a:rPr lang="en-US" sz="1600" baseline="0" dirty="0" smtClean="0">
                          <a:latin typeface="Times New Roman" pitchFamily="18" charset="0"/>
                          <a:cs typeface="Times New Roman" pitchFamily="18" charset="0"/>
                        </a:rPr>
                        <a:t> 30 21:30:00 2019</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%x</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Locale’s appropriate date representation</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08/16/88 (None);</a:t>
                      </a:r>
                    </a:p>
                    <a:p>
                      <a:r>
                        <a:rPr lang="en-IN" sz="1600" dirty="0" smtClean="0">
                          <a:latin typeface="Times New Roman" pitchFamily="18" charset="0"/>
                          <a:cs typeface="Times New Roman" pitchFamily="18" charset="0"/>
                        </a:rPr>
                        <a:t>08/16/1988 (</a:t>
                      </a:r>
                      <a:r>
                        <a:rPr lang="en-IN" sz="1600" dirty="0" err="1" smtClean="0">
                          <a:latin typeface="Times New Roman" pitchFamily="18" charset="0"/>
                          <a:cs typeface="Times New Roman" pitchFamily="18" charset="0"/>
                        </a:rPr>
                        <a:t>en_US</a:t>
                      </a:r>
                      <a:r>
                        <a:rPr lang="en-IN" sz="1600" dirty="0" smtClean="0">
                          <a:latin typeface="Times New Roman" pitchFamily="18" charset="0"/>
                          <a:cs typeface="Times New Roman" pitchFamily="18" charset="0"/>
                        </a:rPr>
                        <a:t>);</a:t>
                      </a:r>
                    </a:p>
                    <a:p>
                      <a:r>
                        <a:rPr lang="en-IN" sz="1600" dirty="0" smtClean="0">
                          <a:latin typeface="Times New Roman" pitchFamily="18" charset="0"/>
                          <a:cs typeface="Times New Roman" pitchFamily="18" charset="0"/>
                        </a:rPr>
                        <a:t>16.08.1988 (</a:t>
                      </a:r>
                      <a:r>
                        <a:rPr lang="en-IN" sz="1600" dirty="0" err="1" smtClean="0">
                          <a:latin typeface="Times New Roman" pitchFamily="18" charset="0"/>
                          <a:cs typeface="Times New Roman" pitchFamily="18" charset="0"/>
                        </a:rPr>
                        <a:t>de_DE</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%X</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Locale’s appropriate time representation</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21:30:00 (</a:t>
                      </a:r>
                      <a:r>
                        <a:rPr lang="en-IN" sz="1600" dirty="0" err="1" smtClean="0">
                          <a:latin typeface="Times New Roman" pitchFamily="18" charset="0"/>
                          <a:cs typeface="Times New Roman" pitchFamily="18" charset="0"/>
                        </a:rPr>
                        <a:t>en_US</a:t>
                      </a:r>
                      <a:r>
                        <a:rPr lang="en-IN" sz="1600" dirty="0" smtClean="0">
                          <a:latin typeface="Times New Roman" pitchFamily="18" charset="0"/>
                          <a:cs typeface="Times New Roman" pitchFamily="18" charset="0"/>
                        </a:rPr>
                        <a:t>);</a:t>
                      </a:r>
                    </a:p>
                    <a:p>
                      <a:r>
                        <a:rPr lang="en-IN" sz="1600" dirty="0" smtClean="0">
                          <a:latin typeface="Times New Roman" pitchFamily="18" charset="0"/>
                          <a:cs typeface="Times New Roman" pitchFamily="18" charset="0"/>
                        </a:rPr>
                        <a:t>21:30:00 (</a:t>
                      </a:r>
                      <a:r>
                        <a:rPr lang="en-IN" sz="1600" dirty="0" err="1" smtClean="0">
                          <a:latin typeface="Times New Roman" pitchFamily="18" charset="0"/>
                          <a:cs typeface="Times New Roman" pitchFamily="18" charset="0"/>
                        </a:rPr>
                        <a:t>de_DE</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txBody>
                  <a:tcPr/>
                </a:tc>
              </a:tr>
              <a:tr h="228600">
                <a:tc>
                  <a:txBody>
                    <a:bodyPr/>
                    <a:lstStyle/>
                    <a:p>
                      <a:pPr algn="ctr"/>
                      <a:r>
                        <a:rPr lang="en-US" sz="1600" dirty="0" smtClean="0">
                          <a:latin typeface="+mn-lt"/>
                          <a:cs typeface="Times New Roman" pitchFamily="18" charset="0"/>
                        </a:rPr>
                        <a:t>%%</a:t>
                      </a:r>
                      <a:endParaRPr lang="en-IN" sz="1600" dirty="0">
                        <a:latin typeface="+mn-lt"/>
                        <a:cs typeface="Times New Roman" pitchFamily="18" charset="0"/>
                      </a:endParaRPr>
                    </a:p>
                  </a:txBody>
                  <a:tcPr/>
                </a:tc>
                <a:tc>
                  <a:txBody>
                    <a:bodyPr/>
                    <a:lstStyle/>
                    <a:p>
                      <a:r>
                        <a:rPr lang="en-US" sz="1600" dirty="0" smtClean="0">
                          <a:latin typeface="Times New Roman" pitchFamily="18" charset="0"/>
                          <a:cs typeface="Times New Roman" pitchFamily="18" charset="0"/>
                        </a:rPr>
                        <a:t>A literal ‘%’ character</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txBody>
                  <a:tcPr/>
                </a:tc>
              </a:tr>
            </a:tbl>
          </a:graphicData>
        </a:graphic>
      </p:graphicFrame>
      <p:sp>
        <p:nvSpPr>
          <p:cNvPr id="3" name="Rectangle 2"/>
          <p:cNvSpPr/>
          <p:nvPr/>
        </p:nvSpPr>
        <p:spPr>
          <a:xfrm>
            <a:off x="381000" y="3714750"/>
            <a:ext cx="8077200" cy="307777"/>
          </a:xfrm>
          <a:prstGeom prst="rect">
            <a:avLst/>
          </a:prstGeom>
        </p:spPr>
        <p:txBody>
          <a:bodyPr wrap="square">
            <a:spAutoFit/>
          </a:bodyPr>
          <a:lstStyle/>
          <a:p>
            <a:r>
              <a:rPr lang="en-IN" sz="1400" dirty="0"/>
              <a:t>https://</a:t>
            </a:r>
            <a:r>
              <a:rPr lang="en-IN" sz="1400" dirty="0" smtClean="0"/>
              <a:t>docs.python.org/3.7/library/datetime.html#strftime-and-strptime-behavior</a:t>
            </a:r>
            <a:endParaRPr lang="en-IN" sz="1400" dirty="0"/>
          </a:p>
        </p:txBody>
      </p:sp>
    </p:spTree>
    <p:extLst>
      <p:ext uri="{BB962C8B-B14F-4D97-AF65-F5344CB8AC3E}">
        <p14:creationId xmlns:p14="http://schemas.microsoft.com/office/powerpoint/2010/main" val="229725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85072"/>
          </a:xfrm>
        </p:spPr>
        <p:txBody>
          <a:bodyPr>
            <a:normAutofit/>
          </a:bodyPr>
          <a:lstStyle/>
          <a:p>
            <a:r>
              <a:rPr lang="en-US" sz="1800" dirty="0" smtClean="0">
                <a:latin typeface="Times New Roman" pitchFamily="18" charset="0"/>
                <a:cs typeface="Times New Roman" pitchFamily="18" charset="0"/>
              </a:rPr>
              <a:t>Epoch - The epoch is the point where the time starts, and is platform dependent. This point is taken as the January 1</a:t>
            </a:r>
            <a:r>
              <a:rPr lang="en-US" sz="1800" baseline="30000" dirty="0" smtClean="0">
                <a:latin typeface="Times New Roman" pitchFamily="18" charset="0"/>
                <a:cs typeface="Times New Roman" pitchFamily="18" charset="0"/>
              </a:rPr>
              <a:t>st</a:t>
            </a:r>
            <a:r>
              <a:rPr lang="en-US" sz="1800" dirty="0" smtClean="0">
                <a:latin typeface="Times New Roman" pitchFamily="18" charset="0"/>
                <a:cs typeface="Times New Roman" pitchFamily="18" charset="0"/>
              </a:rPr>
              <a:t> of the current </a:t>
            </a:r>
            <a:r>
              <a:rPr lang="en-US" sz="1800" dirty="0">
                <a:latin typeface="Times New Roman" pitchFamily="18" charset="0"/>
                <a:cs typeface="Times New Roman" pitchFamily="18" charset="0"/>
              </a:rPr>
              <a:t>year, 00:00:00.  </a:t>
            </a:r>
            <a:r>
              <a:rPr lang="en-US" sz="1800" dirty="0" smtClean="0">
                <a:latin typeface="Times New Roman" pitchFamily="18" charset="0"/>
                <a:cs typeface="Times New Roman" pitchFamily="18" charset="0"/>
              </a:rPr>
              <a:t>For Unix, the epoch is January 1</a:t>
            </a:r>
            <a:r>
              <a:rPr lang="en-US" sz="1800" baseline="30000" dirty="0" smtClean="0">
                <a:latin typeface="Times New Roman" pitchFamily="18" charset="0"/>
                <a:cs typeface="Times New Roman" pitchFamily="18" charset="0"/>
              </a:rPr>
              <a:t>st</a:t>
            </a:r>
            <a:r>
              <a:rPr lang="en-US" sz="1800" dirty="0" smtClean="0">
                <a:latin typeface="Times New Roman" pitchFamily="18" charset="0"/>
                <a:cs typeface="Times New Roman" pitchFamily="18" charset="0"/>
              </a:rPr>
              <a:t> 1970, 00:00:00 (UTC)</a:t>
            </a: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UTC - UTC </a:t>
            </a:r>
            <a:r>
              <a:rPr lang="en-US" sz="1800" dirty="0">
                <a:latin typeface="Times New Roman" pitchFamily="18" charset="0"/>
                <a:cs typeface="Times New Roman" pitchFamily="18" charset="0"/>
              </a:rPr>
              <a:t>is Coordinated Universal Time (formerly known as Greenwich Mean Time, or GMT). The acronym UTC is not a mistake but a compromise between English and French.</a:t>
            </a:r>
          </a:p>
          <a:p>
            <a:pPr marL="0" indent="0">
              <a:buNone/>
            </a:pP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DST - DST </a:t>
            </a:r>
            <a:r>
              <a:rPr lang="en-US" sz="1800" dirty="0">
                <a:latin typeface="Times New Roman" pitchFamily="18" charset="0"/>
                <a:cs typeface="Times New Roman" pitchFamily="18" charset="0"/>
              </a:rPr>
              <a:t>is Daylight Saving Time, an adjustment of the </a:t>
            </a:r>
            <a:r>
              <a:rPr lang="en-US" sz="1800" dirty="0" err="1">
                <a:latin typeface="Times New Roman" pitchFamily="18" charset="0"/>
                <a:cs typeface="Times New Roman" pitchFamily="18" charset="0"/>
              </a:rPr>
              <a:t>timezone</a:t>
            </a:r>
            <a:r>
              <a:rPr lang="en-US" sz="1800" dirty="0">
                <a:latin typeface="Times New Roman" pitchFamily="18" charset="0"/>
                <a:cs typeface="Times New Roman" pitchFamily="18" charset="0"/>
              </a:rPr>
              <a:t> by (usually) one hour during part of the year. DST rules are magic (determined by local law) and can change from year to year.</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1537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Time Modules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581400"/>
          </a:xfrm>
        </p:spPr>
        <p:txBody>
          <a:bodyPr>
            <a:normAutofit/>
          </a:bodyPr>
          <a:lstStyle/>
          <a:p>
            <a:r>
              <a:rPr lang="en-US" sz="1800" dirty="0" smtClean="0">
                <a:latin typeface="Times New Roman" pitchFamily="18" charset="0"/>
                <a:cs typeface="Times New Roman" pitchFamily="18" charset="0"/>
              </a:rPr>
              <a:t>time ( ) Function – </a:t>
            </a:r>
            <a:r>
              <a:rPr lang="en-US" sz="1800" dirty="0">
                <a:latin typeface="Times New Roman" pitchFamily="18" charset="0"/>
                <a:cs typeface="Times New Roman" pitchFamily="18" charset="0"/>
              </a:rPr>
              <a:t>This function return the time in seconds since the epoch as a floating point number. The specific date of the epoch and the handling of leap seconds is platform dependent</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ctime</a:t>
            </a:r>
            <a:r>
              <a:rPr lang="en-US" sz="1800" dirty="0" smtClean="0">
                <a:latin typeface="Times New Roman" pitchFamily="18" charset="0"/>
                <a:cs typeface="Times New Roman" pitchFamily="18" charset="0"/>
              </a:rPr>
              <a:t> ( ) Function – This function is used to get current date and time. When we pass epoch time in seconds to the function, it returns corresponding date and time in string format. When we do not pass epoch time, it returns current date and time in string format.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7671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Time Modules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1219200"/>
          </a:xfrm>
        </p:spPr>
        <p:txBody>
          <a:bodyPr>
            <a:normAutofit/>
          </a:bodyPr>
          <a:lstStyle/>
          <a:p>
            <a:r>
              <a:rPr lang="en-US" sz="1400" dirty="0" err="1" smtClean="0">
                <a:latin typeface="Times New Roman" pitchFamily="18" charset="0"/>
                <a:cs typeface="Times New Roman" pitchFamily="18" charset="0"/>
              </a:rPr>
              <a:t>localtime</a:t>
            </a:r>
            <a:r>
              <a:rPr lang="en-US" sz="1400" dirty="0" smtClean="0">
                <a:latin typeface="Times New Roman" pitchFamily="18" charset="0"/>
                <a:cs typeface="Times New Roman" pitchFamily="18" charset="0"/>
              </a:rPr>
              <a:t> ( ) Function – This function is used to convert seconds into date and time. It returns an object </a:t>
            </a:r>
            <a:r>
              <a:rPr lang="en-US" sz="1400" i="1" dirty="0" err="1" smtClean="0">
                <a:latin typeface="Times New Roman" pitchFamily="18" charset="0"/>
                <a:cs typeface="Times New Roman" pitchFamily="18" charset="0"/>
              </a:rPr>
              <a:t>struct_time</a:t>
            </a:r>
            <a:r>
              <a:rPr lang="en-US" sz="1400" dirty="0" smtClean="0">
                <a:latin typeface="Times New Roman" pitchFamily="18" charset="0"/>
                <a:cs typeface="Times New Roman" pitchFamily="18" charset="0"/>
              </a:rPr>
              <a:t> which can be used to access the attributes either using an index or using a name.</a:t>
            </a:r>
          </a:p>
        </p:txBody>
      </p:sp>
      <p:graphicFrame>
        <p:nvGraphicFramePr>
          <p:cNvPr id="4" name="Table 3"/>
          <p:cNvGraphicFramePr>
            <a:graphicFrameLocks noGrp="1"/>
          </p:cNvGraphicFramePr>
          <p:nvPr>
            <p:extLst>
              <p:ext uri="{D42A27DB-BD31-4B8C-83A1-F6EECF244321}">
                <p14:modId xmlns:p14="http://schemas.microsoft.com/office/powerpoint/2010/main" val="1869922847"/>
              </p:ext>
            </p:extLst>
          </p:nvPr>
        </p:nvGraphicFramePr>
        <p:xfrm>
          <a:off x="1143000" y="1352550"/>
          <a:ext cx="7086600" cy="3657600"/>
        </p:xfrm>
        <a:graphic>
          <a:graphicData uri="http://schemas.openxmlformats.org/drawingml/2006/table">
            <a:tbl>
              <a:tblPr firstRow="1" bandRow="1">
                <a:tableStyleId>{5940675A-B579-460E-94D1-54222C63F5DA}</a:tableStyleId>
              </a:tblPr>
              <a:tblGrid>
                <a:gridCol w="685800"/>
                <a:gridCol w="1219200"/>
                <a:gridCol w="5181600"/>
              </a:tblGrid>
              <a:tr h="256309">
                <a:tc>
                  <a:txBody>
                    <a:bodyPr/>
                    <a:lstStyle/>
                    <a:p>
                      <a:pPr algn="ctr"/>
                      <a:r>
                        <a:rPr lang="en-US" sz="1400" b="1" dirty="0" smtClean="0">
                          <a:latin typeface="Times New Roman" pitchFamily="18" charset="0"/>
                          <a:cs typeface="Times New Roman" pitchFamily="18" charset="0"/>
                        </a:rPr>
                        <a:t>Index</a:t>
                      </a:r>
                      <a:endParaRPr lang="en-IN" sz="14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400" b="1" dirty="0" smtClean="0">
                          <a:latin typeface="Times New Roman" pitchFamily="18" charset="0"/>
                          <a:cs typeface="Times New Roman" pitchFamily="18" charset="0"/>
                        </a:rPr>
                        <a:t>Attribute</a:t>
                      </a:r>
                      <a:endParaRPr lang="en-IN" sz="14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400" b="1" dirty="0" smtClean="0">
                          <a:latin typeface="Times New Roman" pitchFamily="18" charset="0"/>
                          <a:cs typeface="Times New Roman" pitchFamily="18" charset="0"/>
                        </a:rPr>
                        <a:t>Value</a:t>
                      </a:r>
                      <a:endParaRPr lang="en-IN" sz="1400" b="1" dirty="0">
                        <a:latin typeface="Times New Roman" pitchFamily="18" charset="0"/>
                        <a:cs typeface="Times New Roman" pitchFamily="18" charset="0"/>
                      </a:endParaRPr>
                    </a:p>
                  </a:txBody>
                  <a:tcPr>
                    <a:solidFill>
                      <a:schemeClr val="accent6">
                        <a:lumMod val="40000"/>
                        <a:lumOff val="60000"/>
                      </a:schemeClr>
                    </a:solidFill>
                  </a:tcPr>
                </a:tc>
              </a:tr>
              <a:tr h="256309">
                <a:tc>
                  <a:txBody>
                    <a:bodyPr/>
                    <a:lstStyle/>
                    <a:p>
                      <a:pPr algn="ctr"/>
                      <a:r>
                        <a:rPr lang="en-US" sz="1400" dirty="0" smtClean="0">
                          <a:latin typeface="Times New Roman" pitchFamily="18" charset="0"/>
                          <a:cs typeface="Times New Roman" pitchFamily="18" charset="0"/>
                        </a:rPr>
                        <a:t>0</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tm_year</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4 digit</a:t>
                      </a:r>
                      <a:r>
                        <a:rPr lang="en-US" sz="1400" baseline="0" dirty="0" smtClean="0">
                          <a:latin typeface="Times New Roman" pitchFamily="18" charset="0"/>
                          <a:cs typeface="Times New Roman" pitchFamily="18" charset="0"/>
                        </a:rPr>
                        <a:t> year number e.g. 2019</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1</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tm_mon</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[1, 12]</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tm_mday</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[1, 31]</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tm_hour</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[0, 23]</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4</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tm_min</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[0, 59]</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5</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tm_sec</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[0, 61], including leap</a:t>
                      </a:r>
                      <a:r>
                        <a:rPr lang="en-US" sz="1400" baseline="0" dirty="0" smtClean="0">
                          <a:latin typeface="Times New Roman" pitchFamily="18" charset="0"/>
                          <a:cs typeface="Times New Roman" pitchFamily="18" charset="0"/>
                        </a:rPr>
                        <a:t> seconds</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6</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tm_wday</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[0, 6], Monday is 0</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7</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tm_yday</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Range [1, 366]</a:t>
                      </a:r>
                      <a:endParaRPr lang="en-IN" sz="1400" dirty="0">
                        <a:latin typeface="Times New Roman" pitchFamily="18" charset="0"/>
                        <a:cs typeface="Times New Roman" pitchFamily="18" charset="0"/>
                      </a:endParaRPr>
                    </a:p>
                  </a:txBody>
                  <a:tcPr/>
                </a:tc>
              </a:tr>
              <a:tr h="256309">
                <a:tc>
                  <a:txBody>
                    <a:bodyPr/>
                    <a:lstStyle/>
                    <a:p>
                      <a:pPr algn="ctr"/>
                      <a:r>
                        <a:rPr lang="en-US" sz="1400" dirty="0" smtClean="0">
                          <a:latin typeface="Times New Roman" pitchFamily="18" charset="0"/>
                          <a:cs typeface="Times New Roman" pitchFamily="18" charset="0"/>
                        </a:rPr>
                        <a:t>8</a:t>
                      </a: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tm_isdst</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[0, 1 or -1], 0 = no DST, 1 = DST is in effect, -1 = not known</a:t>
                      </a:r>
                      <a:endParaRPr lang="en-IN" sz="1400" dirty="0">
                        <a:latin typeface="Times New Roman" pitchFamily="18" charset="0"/>
                        <a:cs typeface="Times New Roman" pitchFamily="18" charset="0"/>
                      </a:endParaRPr>
                    </a:p>
                  </a:txBody>
                  <a:tcPr/>
                </a:tc>
              </a:tr>
              <a:tr h="256309">
                <a:tc>
                  <a:txBody>
                    <a:bodyPr/>
                    <a:lstStyle/>
                    <a:p>
                      <a:pPr algn="ct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tm_zone</a:t>
                      </a:r>
                      <a:endParaRPr lang="en-IN"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Timezone</a:t>
                      </a:r>
                      <a:r>
                        <a:rPr lang="en-US" sz="1400" dirty="0" smtClean="0">
                          <a:latin typeface="Times New Roman" pitchFamily="18" charset="0"/>
                          <a:cs typeface="Times New Roman" pitchFamily="18" charset="0"/>
                        </a:rPr>
                        <a:t> name</a:t>
                      </a:r>
                      <a:endParaRPr lang="en-IN" sz="1400" dirty="0">
                        <a:latin typeface="Times New Roman" pitchFamily="18" charset="0"/>
                        <a:cs typeface="Times New Roman" pitchFamily="18" charset="0"/>
                      </a:endParaRPr>
                    </a:p>
                  </a:txBody>
                  <a:tcPr/>
                </a:tc>
              </a:tr>
              <a:tr h="256309">
                <a:tc>
                  <a:txBody>
                    <a:bodyPr/>
                    <a:lstStyle/>
                    <a:p>
                      <a:pPr algn="ctr"/>
                      <a:endParaRPr lang="en-IN" sz="1400" dirty="0">
                        <a:latin typeface="Times New Roman" pitchFamily="18" charset="0"/>
                        <a:cs typeface="Times New Roman" pitchFamily="18" charset="0"/>
                      </a:endParaRPr>
                    </a:p>
                  </a:txBody>
                  <a:tcPr/>
                </a:tc>
                <a:tc>
                  <a:txBody>
                    <a:bodyPr/>
                    <a:lstStyle/>
                    <a:p>
                      <a:pPr algn="ctr"/>
                      <a:r>
                        <a:rPr lang="en-US" sz="1400" dirty="0" err="1" smtClean="0">
                          <a:latin typeface="Times New Roman" pitchFamily="18" charset="0"/>
                          <a:cs typeface="Times New Roman" pitchFamily="18" charset="0"/>
                        </a:rPr>
                        <a:t>tm_gmtoff</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Offset east of UTC in seconds</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08456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datetime</a:t>
            </a:r>
            <a:r>
              <a:rPr lang="en-US" sz="4000" b="1" u="sng" dirty="0" smtClean="0">
                <a:latin typeface="Times New Roman" pitchFamily="18" charset="0"/>
                <a:cs typeface="Times New Roman" pitchFamily="18" charset="0"/>
              </a:rPr>
              <a:t> Module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err="1" smtClean="0">
                <a:latin typeface="Times New Roman" pitchFamily="18" charset="0"/>
                <a:cs typeface="Times New Roman" pitchFamily="18" charset="0"/>
              </a:rPr>
              <a:t>datetime</a:t>
            </a:r>
            <a:r>
              <a:rPr lang="en-US" sz="1800" dirty="0" smtClean="0">
                <a:latin typeface="Times New Roman" pitchFamily="18" charset="0"/>
                <a:cs typeface="Times New Roman" pitchFamily="18" charset="0"/>
              </a:rPr>
              <a:t> – It handles date and time. It has year, month, day, hour, minute, second, microsecond and </a:t>
            </a:r>
            <a:r>
              <a:rPr lang="en-US" sz="1800" dirty="0" err="1" smtClean="0">
                <a:latin typeface="Times New Roman" pitchFamily="18" charset="0"/>
                <a:cs typeface="Times New Roman" pitchFamily="18" charset="0"/>
              </a:rPr>
              <a:t>tzinfo</a:t>
            </a:r>
            <a:r>
              <a:rPr lang="en-US" sz="1800" dirty="0" smtClean="0">
                <a:latin typeface="Times New Roman" pitchFamily="18" charset="0"/>
                <a:cs typeface="Times New Roman" pitchFamily="18" charset="0"/>
              </a:rPr>
              <a:t> attributes</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date – It handles dates of </a:t>
            </a:r>
            <a:r>
              <a:rPr lang="en-US" sz="1800" dirty="0" err="1" smtClean="0">
                <a:latin typeface="Times New Roman" pitchFamily="18" charset="0"/>
                <a:cs typeface="Times New Roman" pitchFamily="18" charset="0"/>
              </a:rPr>
              <a:t>gregorian</a:t>
            </a:r>
            <a:r>
              <a:rPr lang="en-US" sz="1800" dirty="0" smtClean="0">
                <a:latin typeface="Times New Roman" pitchFamily="18" charset="0"/>
                <a:cs typeface="Times New Roman" pitchFamily="18" charset="0"/>
              </a:rPr>
              <a:t> calendar, without taking time zone into consideration. It has year, month and day attributes.</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time – It handles time assuming that every day has exactly 24 x 60 x 60 seconds. It has hour, minute, second, microsecond and </a:t>
            </a:r>
            <a:r>
              <a:rPr lang="en-US" sz="1800" dirty="0" err="1" smtClean="0">
                <a:latin typeface="Times New Roman" pitchFamily="18" charset="0"/>
                <a:cs typeface="Times New Roman" pitchFamily="18" charset="0"/>
              </a:rPr>
              <a:t>tzinfo</a:t>
            </a:r>
            <a:r>
              <a:rPr lang="en-US" sz="1800" dirty="0" smtClean="0">
                <a:latin typeface="Times New Roman" pitchFamily="18" charset="0"/>
                <a:cs typeface="Times New Roman" pitchFamily="18" charset="0"/>
              </a:rPr>
              <a:t> attributes.</a:t>
            </a:r>
          </a:p>
          <a:p>
            <a:pPr marL="0" indent="0">
              <a:buNone/>
            </a:pP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timedelta</a:t>
            </a:r>
            <a:r>
              <a:rPr lang="en-US" sz="1800" dirty="0" smtClean="0">
                <a:latin typeface="Times New Roman" pitchFamily="18" charset="0"/>
                <a:cs typeface="Times New Roman" pitchFamily="18" charset="0"/>
              </a:rPr>
              <a:t> – It handles durations. The duration may be the difference between two date, time or </a:t>
            </a:r>
            <a:r>
              <a:rPr lang="en-US" sz="1800" dirty="0" err="1" smtClean="0">
                <a:latin typeface="Times New Roman" pitchFamily="18" charset="0"/>
                <a:cs typeface="Times New Roman" pitchFamily="18" charset="0"/>
              </a:rPr>
              <a:t>datetime</a:t>
            </a:r>
            <a:r>
              <a:rPr lang="en-US" sz="1800" dirty="0" smtClean="0">
                <a:latin typeface="Times New Roman" pitchFamily="18" charset="0"/>
                <a:cs typeface="Times New Roman" pitchFamily="18" charset="0"/>
              </a:rPr>
              <a:t> instances.</a:t>
            </a:r>
          </a:p>
        </p:txBody>
      </p:sp>
    </p:spTree>
    <p:extLst>
      <p:ext uri="{BB962C8B-B14F-4D97-AF65-F5344CB8AC3E}">
        <p14:creationId xmlns:p14="http://schemas.microsoft.com/office/powerpoint/2010/main" val="8449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datetime</a:t>
            </a:r>
            <a:r>
              <a:rPr lang="en-US" sz="4000" b="1" u="sng" dirty="0" smtClean="0">
                <a:latin typeface="Times New Roman" pitchFamily="18" charset="0"/>
                <a:cs typeface="Times New Roman" pitchFamily="18" charset="0"/>
              </a:rPr>
              <a:t> class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514600"/>
          </a:xfrm>
        </p:spPr>
        <p:txBody>
          <a:bodyPr>
            <a:noAutofit/>
          </a:bodyPr>
          <a:lstStyle/>
          <a:p>
            <a:pPr marL="0" indent="0">
              <a:buNone/>
            </a:pPr>
            <a:r>
              <a:rPr lang="en-US" sz="1600" dirty="0" err="1" smtClean="0">
                <a:latin typeface="Times New Roman" pitchFamily="18" charset="0"/>
                <a:cs typeface="Times New Roman" pitchFamily="18" charset="0"/>
              </a:rPr>
              <a:t>datetime</a:t>
            </a:r>
            <a:r>
              <a:rPr lang="en-US" sz="1600" dirty="0" smtClean="0">
                <a:latin typeface="Times New Roman" pitchFamily="18" charset="0"/>
                <a:cs typeface="Times New Roman" pitchFamily="18" charset="0"/>
              </a:rPr>
              <a:t> object </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datetime</a:t>
            </a:r>
            <a:r>
              <a:rPr lang="en-US" sz="1600" dirty="0">
                <a:latin typeface="Times New Roman" pitchFamily="18" charset="0"/>
                <a:cs typeface="Times New Roman" pitchFamily="18" charset="0"/>
              </a:rPr>
              <a:t> object is a single object containing all the information from a date object and a time object</a:t>
            </a:r>
            <a:r>
              <a:rPr lang="en-US" sz="16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94971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r>
              <a:rPr lang="en-US" sz="4000" b="1" u="sng" dirty="0">
                <a:latin typeface="Times New Roman" pitchFamily="18" charset="0"/>
                <a:cs typeface="Times New Roman" pitchFamily="18" charset="0"/>
              </a:rPr>
              <a:t>Creating </a:t>
            </a:r>
            <a:r>
              <a:rPr lang="en-US" sz="4000" b="1" u="sng" dirty="0" smtClean="0">
                <a:latin typeface="Times New Roman" pitchFamily="18" charset="0"/>
                <a:cs typeface="Times New Roman" pitchFamily="18" charset="0"/>
              </a:rPr>
              <a:t>Object of </a:t>
            </a:r>
            <a:r>
              <a:rPr lang="en-US" sz="4000" b="1" u="sng" dirty="0" err="1" smtClean="0">
                <a:latin typeface="Times New Roman" pitchFamily="18" charset="0"/>
                <a:cs typeface="Times New Roman" pitchFamily="18" charset="0"/>
              </a:rPr>
              <a:t>datetime</a:t>
            </a:r>
            <a:r>
              <a:rPr lang="en-US" sz="4000" b="1" u="sng" dirty="0" smtClean="0">
                <a:latin typeface="Times New Roman" pitchFamily="18" charset="0"/>
                <a:cs typeface="Times New Roman" pitchFamily="18" charset="0"/>
              </a:rPr>
              <a:t> Class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114800"/>
          </a:xfrm>
        </p:spPr>
        <p:txBody>
          <a:bodyPr>
            <a:noAutofit/>
          </a:bodyPr>
          <a:lstStyle/>
          <a:p>
            <a:pPr marL="0" indent="0">
              <a:buNone/>
            </a:pPr>
            <a:r>
              <a:rPr lang="en-US" sz="1400" dirty="0" err="1" smtClean="0">
                <a:latin typeface="Times New Roman" pitchFamily="18" charset="0"/>
                <a:cs typeface="Times New Roman" pitchFamily="18" charset="0"/>
              </a:rPr>
              <a:t>object_name</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datetime</a:t>
            </a:r>
            <a:r>
              <a:rPr lang="en-US" sz="1400" dirty="0">
                <a:latin typeface="Times New Roman" pitchFamily="18" charset="0"/>
                <a:cs typeface="Times New Roman" pitchFamily="18" charset="0"/>
              </a:rPr>
              <a:t>(year, month, day, hour=0, minute=0, second=0, microsecond=0, </a:t>
            </a:r>
            <a:r>
              <a:rPr lang="en-US" sz="1400" dirty="0" err="1">
                <a:latin typeface="Times New Roman" pitchFamily="18" charset="0"/>
                <a:cs typeface="Times New Roman" pitchFamily="18" charset="0"/>
              </a:rPr>
              <a:t>tzinfo</a:t>
            </a:r>
            <a:r>
              <a:rPr lang="en-US" sz="1400" dirty="0">
                <a:latin typeface="Times New Roman" pitchFamily="18" charset="0"/>
                <a:cs typeface="Times New Roman" pitchFamily="18" charset="0"/>
              </a:rPr>
              <a:t>=None, *, fold=0</a:t>
            </a:r>
            <a:r>
              <a:rPr lang="en-US" sz="1400" dirty="0" smtClean="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The year, month and day arguments are required. </a:t>
            </a:r>
            <a:r>
              <a:rPr lang="en-US" sz="1400" dirty="0" err="1">
                <a:latin typeface="Times New Roman" pitchFamily="18" charset="0"/>
                <a:cs typeface="Times New Roman" pitchFamily="18" charset="0"/>
              </a:rPr>
              <a:t>tzinfo</a:t>
            </a:r>
            <a:r>
              <a:rPr lang="en-US" sz="1400" dirty="0">
                <a:latin typeface="Times New Roman" pitchFamily="18" charset="0"/>
                <a:cs typeface="Times New Roman" pitchFamily="18" charset="0"/>
              </a:rPr>
              <a:t> may be None, or an instance of a </a:t>
            </a:r>
            <a:r>
              <a:rPr lang="en-US" sz="1400" dirty="0" err="1">
                <a:latin typeface="Times New Roman" pitchFamily="18" charset="0"/>
                <a:cs typeface="Times New Roman" pitchFamily="18" charset="0"/>
              </a:rPr>
              <a:t>tzinfo</a:t>
            </a:r>
            <a:r>
              <a:rPr lang="en-US" sz="1400" dirty="0">
                <a:latin typeface="Times New Roman" pitchFamily="18" charset="0"/>
                <a:cs typeface="Times New Roman" pitchFamily="18" charset="0"/>
              </a:rPr>
              <a:t> subclass. The remaining arguments may be integers, in the following ranges</a:t>
            </a:r>
            <a:r>
              <a:rPr lang="en-US" sz="1400" dirty="0" smtClean="0">
                <a:latin typeface="Times New Roman" pitchFamily="18" charset="0"/>
                <a:cs typeface="Times New Roman" pitchFamily="18" charset="0"/>
              </a:rPr>
              <a:t>:</a:t>
            </a:r>
          </a:p>
          <a:p>
            <a:pPr marL="0" indent="0">
              <a:buNone/>
            </a:pPr>
            <a:r>
              <a:rPr lang="en-US" sz="1400" dirty="0">
                <a:cs typeface="Times New Roman" pitchFamily="18" charset="0"/>
              </a:rPr>
              <a:t>MINYEAR &lt;= year &lt;= MAXYEAR,</a:t>
            </a:r>
          </a:p>
          <a:p>
            <a:pPr marL="0" indent="0">
              <a:buNone/>
            </a:pPr>
            <a:r>
              <a:rPr lang="en-US" sz="1400" dirty="0">
                <a:cs typeface="Times New Roman" pitchFamily="18" charset="0"/>
              </a:rPr>
              <a:t>1 &lt;= month &lt;= 12,</a:t>
            </a:r>
          </a:p>
          <a:p>
            <a:pPr marL="0" indent="0">
              <a:buNone/>
            </a:pPr>
            <a:r>
              <a:rPr lang="en-US" sz="1400" dirty="0">
                <a:cs typeface="Times New Roman" pitchFamily="18" charset="0"/>
              </a:rPr>
              <a:t>1 &lt;= day &lt;= number of days in the given month and year,</a:t>
            </a:r>
          </a:p>
          <a:p>
            <a:pPr marL="0" indent="0">
              <a:buNone/>
            </a:pPr>
            <a:r>
              <a:rPr lang="en-US" sz="1400" dirty="0">
                <a:cs typeface="Times New Roman" pitchFamily="18" charset="0"/>
              </a:rPr>
              <a:t>0 &lt;= hour &lt; 24,</a:t>
            </a:r>
          </a:p>
          <a:p>
            <a:pPr marL="0" indent="0">
              <a:buNone/>
            </a:pPr>
            <a:r>
              <a:rPr lang="en-US" sz="1400" dirty="0">
                <a:cs typeface="Times New Roman" pitchFamily="18" charset="0"/>
              </a:rPr>
              <a:t>0 &lt;= minute &lt; 60,</a:t>
            </a:r>
          </a:p>
          <a:p>
            <a:pPr marL="0" indent="0">
              <a:buNone/>
            </a:pPr>
            <a:r>
              <a:rPr lang="en-US" sz="1400" dirty="0">
                <a:cs typeface="Times New Roman" pitchFamily="18" charset="0"/>
              </a:rPr>
              <a:t>0 &lt;= second &lt; 60,</a:t>
            </a:r>
          </a:p>
          <a:p>
            <a:pPr marL="0" indent="0">
              <a:buNone/>
            </a:pPr>
            <a:r>
              <a:rPr lang="en-US" sz="1400" dirty="0">
                <a:cs typeface="Times New Roman" pitchFamily="18" charset="0"/>
              </a:rPr>
              <a:t>0 &lt;= microsecond &lt; 1000000,</a:t>
            </a:r>
          </a:p>
          <a:p>
            <a:pPr marL="0" indent="0">
              <a:buNone/>
            </a:pPr>
            <a:r>
              <a:rPr lang="en-US" sz="1400" dirty="0">
                <a:cs typeface="Times New Roman" pitchFamily="18" charset="0"/>
              </a:rPr>
              <a:t>fold in [0, 1</a:t>
            </a:r>
            <a:r>
              <a:rPr lang="en-US" sz="1400" dirty="0" smtClean="0">
                <a:cs typeface="Times New Roman" pitchFamily="18" charset="0"/>
              </a:rPr>
              <a:t>].</a:t>
            </a:r>
          </a:p>
          <a:p>
            <a:pPr marL="0" indent="0">
              <a:buNone/>
            </a:pPr>
            <a:r>
              <a:rPr lang="en-US" sz="1400" dirty="0">
                <a:latin typeface="Times New Roman" pitchFamily="18" charset="0"/>
                <a:cs typeface="Times New Roman" pitchFamily="18" charset="0"/>
              </a:rPr>
              <a:t>The </a:t>
            </a:r>
            <a:r>
              <a:rPr lang="en-US" sz="1400" b="1" dirty="0">
                <a:latin typeface="Times New Roman" pitchFamily="18" charset="0"/>
                <a:cs typeface="Times New Roman" pitchFamily="18" charset="0"/>
              </a:rPr>
              <a:t>fold</a:t>
            </a:r>
            <a:r>
              <a:rPr lang="en-US" sz="1400" dirty="0">
                <a:latin typeface="Times New Roman" pitchFamily="18" charset="0"/>
                <a:cs typeface="Times New Roman" pitchFamily="18" charset="0"/>
              </a:rPr>
              <a:t> parameter specifies whether there was any fold in time. A fold in time means a reverse back of the clock time. In countries following Daylight Saving time during the end of summer clocks are reversed back by 1 hour. This reverse back is a fold in time.</a:t>
            </a:r>
          </a:p>
          <a:p>
            <a:pPr marL="0" indent="0">
              <a:buNone/>
            </a:pPr>
            <a:r>
              <a:rPr lang="en-US" sz="1400"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means a splat operator. Using a splat operator a tuple can be unpacked and a time object can be constructed out of the values from the tuple</a:t>
            </a:r>
            <a:r>
              <a:rPr lang="en-US" sz="1400" dirty="0" smtClean="0">
                <a:latin typeface="Times New Roman" pitchFamily="18" charset="0"/>
                <a:cs typeface="Times New Roman" pitchFamily="18" charset="0"/>
              </a:rPr>
              <a:t>.</a:t>
            </a:r>
          </a:p>
        </p:txBody>
      </p:sp>
      <p:sp>
        <p:nvSpPr>
          <p:cNvPr id="4" name="Rectangle 3"/>
          <p:cNvSpPr/>
          <p:nvPr/>
        </p:nvSpPr>
        <p:spPr>
          <a:xfrm>
            <a:off x="3352800" y="3039130"/>
            <a:ext cx="4953000" cy="523220"/>
          </a:xfrm>
          <a:prstGeom prst="rect">
            <a:avLst/>
          </a:prstGeom>
        </p:spPr>
        <p:txBody>
          <a:bodyPr wrap="square">
            <a:spAutoFit/>
          </a:bodyPr>
          <a:lstStyle/>
          <a:p>
            <a:r>
              <a:rPr lang="en-US" sz="1400" dirty="0">
                <a:cs typeface="Times New Roman" pitchFamily="18" charset="0"/>
              </a:rPr>
              <a:t>Ex:- </a:t>
            </a:r>
          </a:p>
          <a:p>
            <a:r>
              <a:rPr lang="en-US" sz="1400" dirty="0" err="1">
                <a:cs typeface="Times New Roman" pitchFamily="18" charset="0"/>
              </a:rPr>
              <a:t>dt</a:t>
            </a:r>
            <a:r>
              <a:rPr lang="en-US" sz="1400" dirty="0">
                <a:cs typeface="Times New Roman" pitchFamily="18" charset="0"/>
              </a:rPr>
              <a:t> = </a:t>
            </a:r>
            <a:r>
              <a:rPr lang="en-US" sz="1400" dirty="0" err="1">
                <a:latin typeface="Times New Roman" pitchFamily="18" charset="0"/>
                <a:cs typeface="Times New Roman" pitchFamily="18" charset="0"/>
              </a:rPr>
              <a:t>datetime</a:t>
            </a:r>
            <a:r>
              <a:rPr lang="en-US" sz="1400" dirty="0">
                <a:latin typeface="Times New Roman" pitchFamily="18" charset="0"/>
                <a:cs typeface="Times New Roman" pitchFamily="18" charset="0"/>
              </a:rPr>
              <a:t>(year=2019, month=6, day=30, hour=5, minute=34)</a:t>
            </a:r>
            <a:endParaRPr lang="en-US" sz="1400" dirty="0">
              <a:cs typeface="Times New Roman" pitchFamily="18" charset="0"/>
            </a:endParaRPr>
          </a:p>
        </p:txBody>
      </p:sp>
    </p:spTree>
    <p:extLst>
      <p:ext uri="{BB962C8B-B14F-4D97-AF65-F5344CB8AC3E}">
        <p14:creationId xmlns:p14="http://schemas.microsoft.com/office/powerpoint/2010/main" val="40959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datetime</a:t>
            </a:r>
            <a:r>
              <a:rPr lang="en-US" sz="4000" b="1" u="sng" dirty="0" smtClean="0">
                <a:latin typeface="Times New Roman" pitchFamily="18" charset="0"/>
                <a:cs typeface="Times New Roman" pitchFamily="18" charset="0"/>
              </a:rPr>
              <a:t> class’s 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smtClean="0">
                <a:latin typeface="Times New Roman" pitchFamily="18" charset="0"/>
                <a:cs typeface="Times New Roman" pitchFamily="18" charset="0"/>
              </a:rPr>
              <a:t>now() – This method is used to get the current date and time. We can provide </a:t>
            </a:r>
            <a:r>
              <a:rPr lang="en-US" sz="1800" dirty="0" err="1" smtClean="0">
                <a:latin typeface="Times New Roman" pitchFamily="18" charset="0"/>
                <a:cs typeface="Times New Roman" pitchFamily="18" charset="0"/>
              </a:rPr>
              <a:t>timezone</a:t>
            </a:r>
            <a:r>
              <a:rPr lang="en-US" sz="1800" dirty="0" smtClean="0">
                <a:latin typeface="Times New Roman" pitchFamily="18" charset="0"/>
                <a:cs typeface="Times New Roman" pitchFamily="18" charset="0"/>
              </a:rPr>
              <a:t> information to this method. If the </a:t>
            </a:r>
            <a:r>
              <a:rPr lang="en-US" sz="1800" dirty="0" err="1" smtClean="0">
                <a:latin typeface="Times New Roman" pitchFamily="18" charset="0"/>
                <a:cs typeface="Times New Roman" pitchFamily="18" charset="0"/>
              </a:rPr>
              <a:t>timezone</a:t>
            </a:r>
            <a:r>
              <a:rPr lang="en-US" sz="1800" dirty="0" smtClean="0">
                <a:latin typeface="Times New Roman" pitchFamily="18" charset="0"/>
                <a:cs typeface="Times New Roman" pitchFamily="18" charset="0"/>
              </a:rPr>
              <a:t> is not provided, then it takes the local time zone</a:t>
            </a:r>
            <a:r>
              <a:rPr lang="en-US" sz="1800" dirty="0">
                <a:latin typeface="Times New Roman" pitchFamily="18" charset="0"/>
                <a:cs typeface="Times New Roman" pitchFamily="18" charset="0"/>
              </a:rPr>
              <a:t>. It returns an object that contains date and time information in any </a:t>
            </a:r>
            <a:r>
              <a:rPr lang="en-US" sz="1800" dirty="0" err="1">
                <a:latin typeface="Times New Roman" pitchFamily="18" charset="0"/>
                <a:cs typeface="Times New Roman" pitchFamily="18" charset="0"/>
              </a:rPr>
              <a:t>timezone</a:t>
            </a:r>
            <a:r>
              <a:rPr lang="en-US" sz="1800" dirty="0" smtClean="0">
                <a:latin typeface="Times New Roman" pitchFamily="18" charset="0"/>
                <a:cs typeface="Times New Roman" pitchFamily="18" charset="0"/>
              </a:rPr>
              <a:t>. We can use day, month, year, hour, minute and second.</a:t>
            </a:r>
          </a:p>
          <a:p>
            <a:pPr marL="0" indent="0">
              <a:buNone/>
            </a:pPr>
            <a:r>
              <a:rPr lang="en-US" sz="1800" dirty="0" smtClean="0">
                <a:latin typeface="Times New Roman" pitchFamily="18" charset="0"/>
                <a:cs typeface="Times New Roman" pitchFamily="18" charset="0"/>
              </a:rPr>
              <a:t>Ex:- </a:t>
            </a:r>
            <a:r>
              <a:rPr lang="en-US" sz="1800" dirty="0" err="1" smtClean="0">
                <a:latin typeface="Times New Roman" pitchFamily="18" charset="0"/>
                <a:cs typeface="Times New Roman" pitchFamily="18" charset="0"/>
              </a:rPr>
              <a:t>datetime.now</a:t>
            </a:r>
            <a:r>
              <a:rPr lang="en-US" sz="180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today() – </a:t>
            </a:r>
            <a:r>
              <a:rPr lang="en-US" sz="1800" dirty="0">
                <a:latin typeface="Times New Roman" pitchFamily="18" charset="0"/>
                <a:cs typeface="Times New Roman" pitchFamily="18" charset="0"/>
              </a:rPr>
              <a:t>This method is used to get the current date and time. </a:t>
            </a:r>
            <a:r>
              <a:rPr lang="en-US" sz="1800" dirty="0" smtClean="0">
                <a:latin typeface="Times New Roman" pitchFamily="18" charset="0"/>
                <a:cs typeface="Times New Roman" pitchFamily="18" charset="0"/>
              </a:rPr>
              <a:t>It returns the date and time information. </a:t>
            </a:r>
          </a:p>
          <a:p>
            <a:pPr marL="0" indent="0">
              <a:buNone/>
            </a:pPr>
            <a:r>
              <a:rPr lang="en-US" sz="1800" dirty="0" smtClean="0">
                <a:latin typeface="Times New Roman" pitchFamily="18" charset="0"/>
                <a:cs typeface="Times New Roman" pitchFamily="18" charset="0"/>
              </a:rPr>
              <a:t>Ex:- </a:t>
            </a:r>
            <a:r>
              <a:rPr lang="en-US" sz="1800" dirty="0" err="1" smtClean="0">
                <a:latin typeface="Times New Roman" pitchFamily="18" charset="0"/>
                <a:cs typeface="Times New Roman" pitchFamily="18" charset="0"/>
              </a:rPr>
              <a:t>datetime.today</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92715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date class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smtClean="0">
                <a:latin typeface="Times New Roman" pitchFamily="18" charset="0"/>
                <a:cs typeface="Times New Roman" pitchFamily="18" charset="0"/>
              </a:rPr>
              <a:t>date object - </a:t>
            </a:r>
            <a:r>
              <a:rPr lang="en-US" sz="1800" dirty="0">
                <a:latin typeface="Times New Roman" pitchFamily="18" charset="0"/>
                <a:cs typeface="Times New Roman" pitchFamily="18" charset="0"/>
              </a:rPr>
              <a:t>A </a:t>
            </a:r>
            <a:r>
              <a:rPr lang="en-US" sz="1800" dirty="0" smtClean="0">
                <a:latin typeface="Times New Roman" pitchFamily="18" charset="0"/>
                <a:cs typeface="Times New Roman" pitchFamily="18" charset="0"/>
              </a:rPr>
              <a:t>date </a:t>
            </a:r>
            <a:r>
              <a:rPr lang="en-US" sz="1800" dirty="0">
                <a:latin typeface="Times New Roman" pitchFamily="18" charset="0"/>
                <a:cs typeface="Times New Roman" pitchFamily="18" charset="0"/>
              </a:rPr>
              <a:t>object is </a:t>
            </a:r>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object containing </a:t>
            </a:r>
            <a:r>
              <a:rPr lang="en-US" sz="1800" dirty="0" smtClean="0">
                <a:latin typeface="Times New Roman" pitchFamily="18" charset="0"/>
                <a:cs typeface="Times New Roman" pitchFamily="18" charset="0"/>
              </a:rPr>
              <a:t>information of year, month and day</a:t>
            </a:r>
          </a:p>
          <a:p>
            <a:pPr marL="0" indent="0">
              <a:buNone/>
            </a:pPr>
            <a:endParaRPr lang="en-US" sz="1800" b="1" u="sng" dirty="0" smtClean="0">
              <a:latin typeface="Times New Roman" pitchFamily="18" charset="0"/>
              <a:cs typeface="Times New Roman" pitchFamily="18" charset="0"/>
            </a:endParaRPr>
          </a:p>
          <a:p>
            <a:pPr marL="0" indent="0">
              <a:buNone/>
            </a:pPr>
            <a:r>
              <a:rPr lang="en-US" sz="1800" b="1" u="sng" dirty="0" smtClean="0">
                <a:latin typeface="Times New Roman" pitchFamily="18" charset="0"/>
                <a:cs typeface="Times New Roman" pitchFamily="18" charset="0"/>
              </a:rPr>
              <a:t>Creating Object of date Class</a:t>
            </a:r>
          </a:p>
          <a:p>
            <a:pPr marL="0" indent="0">
              <a:buNone/>
            </a:pPr>
            <a:r>
              <a:rPr lang="en-US" sz="1800" dirty="0" err="1" smtClean="0">
                <a:latin typeface="Times New Roman" pitchFamily="18" charset="0"/>
                <a:cs typeface="Times New Roman" pitchFamily="18" charset="0"/>
              </a:rPr>
              <a:t>object_name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date(year, month, day</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All </a:t>
            </a:r>
            <a:r>
              <a:rPr lang="en-US" sz="1800" dirty="0">
                <a:latin typeface="Times New Roman" pitchFamily="18" charset="0"/>
                <a:cs typeface="Times New Roman" pitchFamily="18" charset="0"/>
              </a:rPr>
              <a:t>arguments are required. Arguments may be integers, in the following ranges:</a:t>
            </a:r>
          </a:p>
          <a:p>
            <a:pPr marL="0" indent="0">
              <a:buNone/>
            </a:pPr>
            <a:r>
              <a:rPr lang="en-US" sz="1800" dirty="0">
                <a:cs typeface="Times New Roman" pitchFamily="18" charset="0"/>
              </a:rPr>
              <a:t>MINYEAR &lt;= year &lt;= MAXYEAR</a:t>
            </a:r>
          </a:p>
          <a:p>
            <a:pPr marL="0" indent="0">
              <a:buNone/>
            </a:pPr>
            <a:r>
              <a:rPr lang="en-US" sz="1800" dirty="0">
                <a:cs typeface="Times New Roman" pitchFamily="18" charset="0"/>
              </a:rPr>
              <a:t>1 &lt;= month &lt;= 12</a:t>
            </a:r>
          </a:p>
          <a:p>
            <a:pPr marL="0" indent="0">
              <a:buNone/>
            </a:pPr>
            <a:r>
              <a:rPr lang="en-US" sz="1800" dirty="0">
                <a:cs typeface="Times New Roman" pitchFamily="18" charset="0"/>
              </a:rPr>
              <a:t>1 &lt;= day &lt;= number of days in the given month and </a:t>
            </a:r>
            <a:r>
              <a:rPr lang="en-US" sz="1800" dirty="0" smtClean="0">
                <a:cs typeface="Times New Roman" pitchFamily="18" charset="0"/>
              </a:rPr>
              <a:t>year</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d = date(year=2019, month=6, day=30</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46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1626</Words>
  <Application>Microsoft Office PowerPoint</Application>
  <PresentationFormat>On-screen Show (16:9)</PresentationFormat>
  <Paragraphs>213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Date and Time</vt:lpstr>
      <vt:lpstr>PowerPoint Presentation</vt:lpstr>
      <vt:lpstr>Time Modules</vt:lpstr>
      <vt:lpstr>Time Modules</vt:lpstr>
      <vt:lpstr>datetime Module</vt:lpstr>
      <vt:lpstr>datetime class</vt:lpstr>
      <vt:lpstr>Creating Object of datetime Class</vt:lpstr>
      <vt:lpstr>datetime class’s Methods</vt:lpstr>
      <vt:lpstr>date class</vt:lpstr>
      <vt:lpstr>date class’s Method</vt:lpstr>
      <vt:lpstr>time class</vt:lpstr>
      <vt:lpstr>Creating Object of time Class</vt:lpstr>
      <vt:lpstr>timedelta class</vt:lpstr>
      <vt:lpstr>Creating Object of timedelta Class</vt:lpstr>
      <vt:lpstr>Comparing Two Dates</vt:lpstr>
      <vt:lpstr>Formatting Date and Time</vt:lpstr>
      <vt:lpstr>Format Code</vt:lpstr>
      <vt:lpstr>Format Code</vt:lpstr>
      <vt:lpstr>Format Code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and Time</dc:title>
  <dc:creator>RK</dc:creator>
  <cp:lastModifiedBy>RK</cp:lastModifiedBy>
  <cp:revision>63</cp:revision>
  <dcterms:created xsi:type="dcterms:W3CDTF">2006-08-16T00:00:00Z</dcterms:created>
  <dcterms:modified xsi:type="dcterms:W3CDTF">2019-08-14T18:32:29Z</dcterms:modified>
</cp:coreProperties>
</file>