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7" r:id="rId4"/>
    <p:sldId id="262" r:id="rId5"/>
    <p:sldId id="264" r:id="rId6"/>
    <p:sldId id="265"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67" y="-25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52400" y="1543050"/>
            <a:ext cx="8839200" cy="30289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57150"/>
            <a:ext cx="8229600" cy="663179"/>
          </a:xfrm>
        </p:spPr>
        <p:txBody>
          <a:bodyPr>
            <a:normAutofit/>
          </a:bodyPr>
          <a:lstStyle/>
          <a:p>
            <a:r>
              <a:rPr lang="en-US" sz="3200" b="1" u="sng" dirty="0" smtClean="0">
                <a:latin typeface="Times New Roman" pitchFamily="18" charset="0"/>
                <a:cs typeface="Times New Roman" pitchFamily="18" charset="0"/>
              </a:rPr>
              <a:t>Database</a:t>
            </a:r>
            <a:endParaRPr lang="en-US"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28650"/>
            <a:ext cx="8229600" cy="914400"/>
          </a:xfrm>
        </p:spPr>
        <p:txBody>
          <a:bodyPr>
            <a:normAutofit/>
          </a:bodyPr>
          <a:lstStyle/>
          <a:p>
            <a:pPr marL="0" indent="0">
              <a:buNone/>
            </a:pPr>
            <a:r>
              <a:rPr lang="en-US" sz="2000" dirty="0" smtClean="0">
                <a:latin typeface="Times New Roman" pitchFamily="18" charset="0"/>
                <a:cs typeface="Times New Roman" pitchFamily="18" charset="0"/>
              </a:rPr>
              <a:t>Database is integrated collection of related information along with the details so that it is available to the several user for the different application.</a:t>
            </a:r>
          </a:p>
        </p:txBody>
      </p:sp>
      <p:graphicFrame>
        <p:nvGraphicFramePr>
          <p:cNvPr id="4" name="Table 3"/>
          <p:cNvGraphicFramePr>
            <a:graphicFrameLocks noGrp="1"/>
          </p:cNvGraphicFramePr>
          <p:nvPr>
            <p:extLst>
              <p:ext uri="{D42A27DB-BD31-4B8C-83A1-F6EECF244321}">
                <p14:modId xmlns:p14="http://schemas.microsoft.com/office/powerpoint/2010/main" val="465726409"/>
              </p:ext>
            </p:extLst>
          </p:nvPr>
        </p:nvGraphicFramePr>
        <p:xfrm>
          <a:off x="1371600" y="3173730"/>
          <a:ext cx="6096000" cy="1127760"/>
        </p:xfrm>
        <a:graphic>
          <a:graphicData uri="http://schemas.openxmlformats.org/drawingml/2006/table">
            <a:tbl>
              <a:tblPr firstRow="1" bandRow="1">
                <a:tableStyleId>{5940675A-B579-460E-94D1-54222C63F5DA}</a:tableStyleId>
              </a:tblPr>
              <a:tblGrid>
                <a:gridCol w="1524000"/>
                <a:gridCol w="1524000"/>
                <a:gridCol w="1524000"/>
                <a:gridCol w="1524000"/>
              </a:tblGrid>
              <a:tr h="278130">
                <a:tc>
                  <a:txBody>
                    <a:bodyPr/>
                    <a:lstStyle/>
                    <a:p>
                      <a:pPr algn="ctr"/>
                      <a:r>
                        <a:rPr lang="en-US" sz="1400" b="1" dirty="0" smtClean="0">
                          <a:latin typeface="Times New Roman" pitchFamily="18" charset="0"/>
                          <a:cs typeface="Times New Roman" pitchFamily="18" charset="0"/>
                        </a:rPr>
                        <a:t>Roll Number</a:t>
                      </a:r>
                      <a:endParaRPr lang="en-US" sz="1400" b="1" dirty="0">
                        <a:latin typeface="Times New Roman" pitchFamily="18" charset="0"/>
                        <a:cs typeface="Times New Roman" pitchFamily="18" charset="0"/>
                      </a:endParaRPr>
                    </a:p>
                  </a:txBody>
                  <a:tcPr marT="34290" marB="34290">
                    <a:solidFill>
                      <a:schemeClr val="accent2">
                        <a:lumMod val="40000"/>
                        <a:lumOff val="60000"/>
                      </a:schemeClr>
                    </a:solidFill>
                  </a:tcPr>
                </a:tc>
                <a:tc>
                  <a:txBody>
                    <a:bodyPr/>
                    <a:lstStyle/>
                    <a:p>
                      <a:pPr algn="ctr"/>
                      <a:r>
                        <a:rPr lang="en-US" sz="1400" b="1" dirty="0" smtClean="0">
                          <a:latin typeface="Times New Roman" pitchFamily="18" charset="0"/>
                          <a:cs typeface="Times New Roman" pitchFamily="18" charset="0"/>
                        </a:rPr>
                        <a:t>Name </a:t>
                      </a:r>
                      <a:endParaRPr lang="en-US" sz="1400" b="1" dirty="0">
                        <a:latin typeface="Times New Roman" pitchFamily="18" charset="0"/>
                        <a:cs typeface="Times New Roman" pitchFamily="18" charset="0"/>
                      </a:endParaRPr>
                    </a:p>
                  </a:txBody>
                  <a:tcPr marT="34290" marB="34290">
                    <a:solidFill>
                      <a:schemeClr val="accent2">
                        <a:lumMod val="40000"/>
                        <a:lumOff val="60000"/>
                      </a:schemeClr>
                    </a:solidFill>
                  </a:tcPr>
                </a:tc>
                <a:tc>
                  <a:txBody>
                    <a:bodyPr/>
                    <a:lstStyle/>
                    <a:p>
                      <a:pPr algn="ctr"/>
                      <a:r>
                        <a:rPr lang="en-US" sz="1400" b="1" dirty="0" smtClean="0">
                          <a:latin typeface="Times New Roman" pitchFamily="18" charset="0"/>
                          <a:cs typeface="Times New Roman" pitchFamily="18" charset="0"/>
                        </a:rPr>
                        <a:t>Address</a:t>
                      </a:r>
                      <a:endParaRPr lang="en-US" sz="1400" b="1" dirty="0">
                        <a:latin typeface="Times New Roman" pitchFamily="18" charset="0"/>
                        <a:cs typeface="Times New Roman" pitchFamily="18" charset="0"/>
                      </a:endParaRPr>
                    </a:p>
                  </a:txBody>
                  <a:tcPr marT="34290" marB="34290">
                    <a:solidFill>
                      <a:schemeClr val="accent2">
                        <a:lumMod val="40000"/>
                        <a:lumOff val="60000"/>
                      </a:schemeClr>
                    </a:solidFill>
                  </a:tcPr>
                </a:tc>
                <a:tc>
                  <a:txBody>
                    <a:bodyPr/>
                    <a:lstStyle/>
                    <a:p>
                      <a:pPr algn="ctr"/>
                      <a:r>
                        <a:rPr lang="en-US" sz="1400" b="1" dirty="0" smtClean="0">
                          <a:latin typeface="Times New Roman" pitchFamily="18" charset="0"/>
                          <a:cs typeface="Times New Roman" pitchFamily="18" charset="0"/>
                        </a:rPr>
                        <a:t>Fees </a:t>
                      </a:r>
                      <a:endParaRPr lang="en-US" sz="1400" b="1" dirty="0">
                        <a:latin typeface="Times New Roman" pitchFamily="18" charset="0"/>
                        <a:cs typeface="Times New Roman" pitchFamily="18" charset="0"/>
                      </a:endParaRPr>
                    </a:p>
                  </a:txBody>
                  <a:tcPr marT="34290" marB="34290">
                    <a:solidFill>
                      <a:schemeClr val="accent2">
                        <a:lumMod val="40000"/>
                        <a:lumOff val="60000"/>
                      </a:schemeClr>
                    </a:solidFill>
                  </a:tcPr>
                </a:tc>
              </a:tr>
              <a:tr h="278130">
                <a:tc>
                  <a:txBody>
                    <a:bodyPr/>
                    <a:lstStyle/>
                    <a:p>
                      <a:pPr algn="ctr"/>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Rahul</a:t>
                      </a:r>
                      <a:endParaRPr lang="en-US" sz="1400"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Delhi</a:t>
                      </a:r>
                      <a:endParaRPr lang="en-US" sz="1400"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10000</a:t>
                      </a:r>
                      <a:endParaRPr lang="en-US" sz="1400" dirty="0">
                        <a:latin typeface="Times New Roman" pitchFamily="18" charset="0"/>
                        <a:cs typeface="Times New Roman" pitchFamily="18" charset="0"/>
                      </a:endParaRPr>
                    </a:p>
                  </a:txBody>
                  <a:tcPr marT="34290" marB="34290"/>
                </a:tc>
              </a:tr>
              <a:tr h="278130">
                <a:tc>
                  <a:txBody>
                    <a:bodyPr/>
                    <a:lstStyle/>
                    <a:p>
                      <a:pPr algn="ctr"/>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Raj</a:t>
                      </a:r>
                      <a:endParaRPr lang="en-US" sz="1400"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Mumbai</a:t>
                      </a:r>
                      <a:endParaRPr lang="en-US" sz="1400"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5000</a:t>
                      </a:r>
                      <a:endParaRPr lang="en-US" sz="1400" dirty="0">
                        <a:latin typeface="Times New Roman" pitchFamily="18" charset="0"/>
                        <a:cs typeface="Times New Roman" pitchFamily="18" charset="0"/>
                      </a:endParaRPr>
                    </a:p>
                  </a:txBody>
                  <a:tcPr marT="34290" marB="34290"/>
                </a:tc>
              </a:tr>
              <a:tr h="278130">
                <a:tc>
                  <a:txBody>
                    <a:bodyPr/>
                    <a:lstStyle/>
                    <a:p>
                      <a:pPr algn="ctr"/>
                      <a:r>
                        <a:rPr lang="en-US" sz="1400" dirty="0" smtClean="0">
                          <a:latin typeface="Times New Roman" pitchFamily="18" charset="0"/>
                          <a:cs typeface="Times New Roman" pitchFamily="18" charset="0"/>
                        </a:rPr>
                        <a:t>3</a:t>
                      </a:r>
                      <a:endParaRPr lang="en-US" sz="1400" dirty="0">
                        <a:latin typeface="Times New Roman" pitchFamily="18" charset="0"/>
                        <a:cs typeface="Times New Roman" pitchFamily="18" charset="0"/>
                      </a:endParaRPr>
                    </a:p>
                  </a:txBody>
                  <a:tcPr marT="34290" marB="34290"/>
                </a:tc>
                <a:tc>
                  <a:txBody>
                    <a:bodyPr/>
                    <a:lstStyle/>
                    <a:p>
                      <a:pPr algn="ctr"/>
                      <a:r>
                        <a:rPr lang="en-US" sz="1400" dirty="0" err="1" smtClean="0">
                          <a:latin typeface="Times New Roman" pitchFamily="18" charset="0"/>
                          <a:cs typeface="Times New Roman" pitchFamily="18" charset="0"/>
                        </a:rPr>
                        <a:t>Rohit</a:t>
                      </a:r>
                      <a:endParaRPr lang="en-US" sz="1400"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Kolkata</a:t>
                      </a:r>
                      <a:endParaRPr lang="en-US" sz="1400" dirty="0">
                        <a:latin typeface="Times New Roman" pitchFamily="18" charset="0"/>
                        <a:cs typeface="Times New Roman" pitchFamily="18" charset="0"/>
                      </a:endParaRPr>
                    </a:p>
                  </a:txBody>
                  <a:tcPr marT="34290" marB="34290"/>
                </a:tc>
                <a:tc>
                  <a:txBody>
                    <a:bodyPr/>
                    <a:lstStyle/>
                    <a:p>
                      <a:pPr algn="ctr"/>
                      <a:r>
                        <a:rPr lang="en-US" sz="1400" dirty="0" smtClean="0">
                          <a:latin typeface="Times New Roman" pitchFamily="18" charset="0"/>
                          <a:cs typeface="Times New Roman" pitchFamily="18" charset="0"/>
                        </a:rPr>
                        <a:t>15000</a:t>
                      </a:r>
                      <a:endParaRPr lang="en-US" sz="1400" dirty="0">
                        <a:latin typeface="Times New Roman" pitchFamily="18" charset="0"/>
                        <a:cs typeface="Times New Roman" pitchFamily="18" charset="0"/>
                      </a:endParaRPr>
                    </a:p>
                  </a:txBody>
                  <a:tcPr marT="34290" marB="34290"/>
                </a:tc>
              </a:tr>
            </a:tbl>
          </a:graphicData>
        </a:graphic>
      </p:graphicFrame>
      <p:sp>
        <p:nvSpPr>
          <p:cNvPr id="5" name="TextBox 4"/>
          <p:cNvSpPr txBox="1"/>
          <p:nvPr/>
        </p:nvSpPr>
        <p:spPr>
          <a:xfrm>
            <a:off x="3657600" y="2114550"/>
            <a:ext cx="1039067"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Student</a:t>
            </a:r>
            <a:endParaRPr lang="en-US" sz="2000" b="1" dirty="0">
              <a:latin typeface="Times New Roman" pitchFamily="18" charset="0"/>
              <a:cs typeface="Times New Roman" pitchFamily="18" charset="0"/>
            </a:endParaRPr>
          </a:p>
        </p:txBody>
      </p:sp>
      <p:sp>
        <p:nvSpPr>
          <p:cNvPr id="6" name="TextBox 5"/>
          <p:cNvSpPr txBox="1"/>
          <p:nvPr/>
        </p:nvSpPr>
        <p:spPr>
          <a:xfrm>
            <a:off x="1371600" y="2580501"/>
            <a:ext cx="3280642" cy="369332"/>
          </a:xfrm>
          <a:prstGeom prst="rect">
            <a:avLst/>
          </a:prstGeom>
          <a:noFill/>
        </p:spPr>
        <p:txBody>
          <a:bodyPr wrap="none" rtlCol="0">
            <a:spAutoFit/>
          </a:bodyPr>
          <a:lstStyle/>
          <a:p>
            <a:r>
              <a:rPr lang="en-US" dirty="0" smtClean="0">
                <a:latin typeface="Times New Roman" pitchFamily="18" charset="0"/>
                <a:cs typeface="Times New Roman" pitchFamily="18" charset="0"/>
              </a:rPr>
              <a:t>Table Name: </a:t>
            </a:r>
            <a:r>
              <a:rPr lang="en-US" b="1" dirty="0" smtClean="0">
                <a:latin typeface="Times New Roman" pitchFamily="18" charset="0"/>
                <a:cs typeface="Times New Roman" pitchFamily="18" charset="0"/>
              </a:rPr>
              <a:t>Computer Science </a:t>
            </a:r>
            <a:endParaRPr lang="en-US" b="1" dirty="0">
              <a:latin typeface="Times New Roman" pitchFamily="18" charset="0"/>
              <a:cs typeface="Times New Roman" pitchFamily="18" charset="0"/>
            </a:endParaRPr>
          </a:p>
        </p:txBody>
      </p:sp>
      <p:sp>
        <p:nvSpPr>
          <p:cNvPr id="7" name="TextBox 6"/>
          <p:cNvSpPr txBox="1"/>
          <p:nvPr/>
        </p:nvSpPr>
        <p:spPr>
          <a:xfrm>
            <a:off x="4696667" y="1771650"/>
            <a:ext cx="1479892"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Database Name</a:t>
            </a:r>
            <a:endParaRPr lang="en-US" sz="1600" dirty="0">
              <a:latin typeface="Times New Roman" pitchFamily="18" charset="0"/>
              <a:cs typeface="Times New Roman" pitchFamily="18" charset="0"/>
            </a:endParaRPr>
          </a:p>
        </p:txBody>
      </p:sp>
      <p:cxnSp>
        <p:nvCxnSpPr>
          <p:cNvPr id="9" name="Straight Arrow Connector 8"/>
          <p:cNvCxnSpPr>
            <a:stCxn id="7" idx="1"/>
          </p:cNvCxnSpPr>
          <p:nvPr/>
        </p:nvCxnSpPr>
        <p:spPr>
          <a:xfrm flipH="1">
            <a:off x="4267202" y="1940927"/>
            <a:ext cx="429465" cy="1736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2514602" y="2719000"/>
            <a:ext cx="3047999" cy="481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3810001" y="2959700"/>
            <a:ext cx="367133" cy="240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177134" y="2959700"/>
            <a:ext cx="623467" cy="240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177134" y="2959700"/>
            <a:ext cx="2223667" cy="240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503317" y="2603584"/>
            <a:ext cx="2630720"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Column or Field</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or Attributes</a:t>
            </a:r>
            <a:endParaRPr lang="en-US" sz="1600" dirty="0">
              <a:latin typeface="Times New Roman" pitchFamily="18" charset="0"/>
              <a:cs typeface="Times New Roman" pitchFamily="18" charset="0"/>
            </a:endParaRPr>
          </a:p>
        </p:txBody>
      </p:sp>
      <p:cxnSp>
        <p:nvCxnSpPr>
          <p:cNvPr id="27" name="Straight Connector 26"/>
          <p:cNvCxnSpPr/>
          <p:nvPr/>
        </p:nvCxnSpPr>
        <p:spPr>
          <a:xfrm>
            <a:off x="609600" y="2321742"/>
            <a:ext cx="0" cy="1850209"/>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09600" y="4171950"/>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609600" y="3886200"/>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09600" y="3600450"/>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28600" y="2114550"/>
            <a:ext cx="2231958"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Row  or Record or Tuple</a:t>
            </a:r>
            <a:endParaRPr lang="en-US" sz="1600" dirty="0">
              <a:latin typeface="Times New Roman" pitchFamily="18" charset="0"/>
              <a:cs typeface="Times New Roman" pitchFamily="18" charset="0"/>
            </a:endParaRPr>
          </a:p>
        </p:txBody>
      </p:sp>
      <p:sp>
        <p:nvSpPr>
          <p:cNvPr id="35" name="TextBox 34"/>
          <p:cNvSpPr txBox="1"/>
          <p:nvPr/>
        </p:nvSpPr>
        <p:spPr>
          <a:xfrm>
            <a:off x="2819401" y="2160717"/>
            <a:ext cx="688009"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latin typeface="Times New Roman" pitchFamily="18" charset="0"/>
                <a:cs typeface="Times New Roman" pitchFamily="18" charset="0"/>
              </a:rPr>
              <a:t>Entity</a:t>
            </a:r>
            <a:endParaRPr lang="en-US" sz="1600" dirty="0">
              <a:latin typeface="Times New Roman" pitchFamily="18" charset="0"/>
              <a:cs typeface="Times New Roman" pitchFamily="18" charset="0"/>
            </a:endParaRPr>
          </a:p>
        </p:txBody>
      </p:sp>
      <p:cxnSp>
        <p:nvCxnSpPr>
          <p:cNvPr id="39" name="Straight Arrow Connector 38"/>
          <p:cNvCxnSpPr>
            <a:stCxn id="35" idx="2"/>
          </p:cNvCxnSpPr>
          <p:nvPr/>
        </p:nvCxnSpPr>
        <p:spPr>
          <a:xfrm>
            <a:off x="3163406" y="2499271"/>
            <a:ext cx="344003" cy="10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538575" y="4786792"/>
            <a:ext cx="1137427"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400" b="1" dirty="0" smtClean="0">
                <a:latin typeface="Times New Roman" pitchFamily="18" charset="0"/>
                <a:cs typeface="Times New Roman" pitchFamily="18" charset="0"/>
              </a:rPr>
              <a:t>DATABASE</a:t>
            </a:r>
            <a:endParaRPr lang="en-US" sz="1400" b="1" dirty="0">
              <a:latin typeface="Times New Roman" pitchFamily="18" charset="0"/>
              <a:cs typeface="Times New Roman" pitchFamily="18" charset="0"/>
            </a:endParaRPr>
          </a:p>
        </p:txBody>
      </p:sp>
      <p:cxnSp>
        <p:nvCxnSpPr>
          <p:cNvPr id="45" name="Straight Arrow Connector 44"/>
          <p:cNvCxnSpPr>
            <a:stCxn id="41" idx="0"/>
          </p:cNvCxnSpPr>
          <p:nvPr/>
        </p:nvCxnSpPr>
        <p:spPr>
          <a:xfrm flipV="1">
            <a:off x="4107289" y="4572000"/>
            <a:ext cx="134876" cy="21479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2737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20"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edge">
                                      <p:cBhvr>
                                        <p:cTn id="77" dur="20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500"/>
                                        <p:tgtEl>
                                          <p:spTgt spid="41"/>
                                        </p:tgtEl>
                                      </p:cBhvr>
                                    </p:animEffect>
                                  </p:childTnLst>
                                </p:cTn>
                              </p:par>
                              <p:par>
                                <p:cTn id="83" presetID="10"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build="p"/>
      <p:bldP spid="5" grpId="0"/>
      <p:bldP spid="6" grpId="0"/>
      <p:bldP spid="7" grpId="0" animBg="1"/>
      <p:bldP spid="23" grpId="0" animBg="1"/>
      <p:bldP spid="34" grpId="0" animBg="1"/>
      <p:bldP spid="35"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irect Access Storage 3"/>
          <p:cNvSpPr/>
          <p:nvPr/>
        </p:nvSpPr>
        <p:spPr>
          <a:xfrm>
            <a:off x="457200" y="564573"/>
            <a:ext cx="8305800" cy="4343400"/>
          </a:xfrm>
          <a:prstGeom prst="flowChartMagneticDrum">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63005845"/>
              </p:ext>
            </p:extLst>
          </p:nvPr>
        </p:nvGraphicFramePr>
        <p:xfrm>
          <a:off x="1089856" y="961614"/>
          <a:ext cx="2491544" cy="1828800"/>
        </p:xfrm>
        <a:graphic>
          <a:graphicData uri="http://schemas.openxmlformats.org/drawingml/2006/table">
            <a:tbl>
              <a:tblPr firstRow="1" bandRow="1">
                <a:tableStyleId>{5940675A-B579-460E-94D1-54222C63F5DA}</a:tableStyleId>
              </a:tblPr>
              <a:tblGrid>
                <a:gridCol w="1196144"/>
                <a:gridCol w="1295400"/>
              </a:tblGrid>
              <a:tr h="314960">
                <a:tc>
                  <a:txBody>
                    <a:bodyPr/>
                    <a:lstStyle/>
                    <a:p>
                      <a:pPr algn="ctr"/>
                      <a:r>
                        <a:rPr lang="en-US" b="1" dirty="0" err="1" smtClean="0">
                          <a:latin typeface="Times New Roman" pitchFamily="18" charset="0"/>
                          <a:cs typeface="Times New Roman" pitchFamily="18" charset="0"/>
                        </a:rPr>
                        <a:t>user_id</a:t>
                      </a:r>
                      <a:endParaRPr lang="en-US" b="1" dirty="0">
                        <a:latin typeface="Times New Roman" pitchFamily="18" charset="0"/>
                        <a:cs typeface="Times New Roman" pitchFamily="18" charset="0"/>
                      </a:endParaRPr>
                    </a:p>
                  </a:txBody>
                  <a:tcPr>
                    <a:solidFill>
                      <a:schemeClr val="tx2">
                        <a:lumMod val="20000"/>
                        <a:lumOff val="80000"/>
                      </a:schemeClr>
                    </a:solidFill>
                  </a:tcPr>
                </a:tc>
                <a:tc>
                  <a:txBody>
                    <a:bodyPr/>
                    <a:lstStyle/>
                    <a:p>
                      <a:pPr algn="ctr"/>
                      <a:r>
                        <a:rPr lang="en-US" b="1" dirty="0" smtClean="0">
                          <a:latin typeface="Times New Roman" pitchFamily="18" charset="0"/>
                          <a:cs typeface="Times New Roman" pitchFamily="18" charset="0"/>
                        </a:rPr>
                        <a:t>password</a:t>
                      </a:r>
                      <a:endParaRPr lang="en-US" b="1" dirty="0">
                        <a:latin typeface="Times New Roman" pitchFamily="18" charset="0"/>
                        <a:cs typeface="Times New Roman" pitchFamily="18" charset="0"/>
                      </a:endParaRPr>
                    </a:p>
                  </a:txBody>
                  <a:tcPr>
                    <a:solidFill>
                      <a:schemeClr val="tx2">
                        <a:lumMod val="20000"/>
                        <a:lumOff val="80000"/>
                      </a:schemeClr>
                    </a:solidFill>
                  </a:tcPr>
                </a:tc>
              </a:tr>
              <a:tr h="314960">
                <a:tc>
                  <a:txBody>
                    <a:bodyPr/>
                    <a:lstStyle/>
                    <a:p>
                      <a:pPr algn="ctr"/>
                      <a:r>
                        <a:rPr lang="en-US" dirty="0" smtClean="0">
                          <a:latin typeface="Times New Roman" pitchFamily="18" charset="0"/>
                          <a:cs typeface="Times New Roman" pitchFamily="18" charset="0"/>
                        </a:rPr>
                        <a:t>Sam12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Xyz</a:t>
                      </a:r>
                      <a:endParaRPr lang="en-US" dirty="0">
                        <a:latin typeface="Times New Roman" pitchFamily="18" charset="0"/>
                        <a:cs typeface="Times New Roman" pitchFamily="18" charset="0"/>
                      </a:endParaRPr>
                    </a:p>
                  </a:txBody>
                  <a:tcPr/>
                </a:tc>
              </a:tr>
              <a:tr h="314960">
                <a:tc>
                  <a:txBody>
                    <a:bodyPr/>
                    <a:lstStyle/>
                    <a:p>
                      <a:pPr algn="ctr"/>
                      <a:r>
                        <a:rPr lang="en-US" dirty="0" smtClean="0">
                          <a:latin typeface="Times New Roman" pitchFamily="18" charset="0"/>
                          <a:cs typeface="Times New Roman" pitchFamily="18" charset="0"/>
                        </a:rPr>
                        <a:t>Rony23</a:t>
                      </a:r>
                      <a:endParaRPr lang="en-US" dirty="0">
                        <a:latin typeface="Times New Roman" pitchFamily="18" charset="0"/>
                        <a:cs typeface="Times New Roman" pitchFamily="18" charset="0"/>
                      </a:endParaRPr>
                    </a:p>
                  </a:txBody>
                  <a:tcPr/>
                </a:tc>
                <a:tc>
                  <a:txBody>
                    <a:bodyPr/>
                    <a:lstStyle/>
                    <a:p>
                      <a:pPr algn="ctr"/>
                      <a:r>
                        <a:rPr lang="en-US" dirty="0" err="1" smtClean="0">
                          <a:latin typeface="Times New Roman" pitchFamily="18" charset="0"/>
                          <a:cs typeface="Times New Roman" pitchFamily="18" charset="0"/>
                        </a:rPr>
                        <a:t>Zxy</a:t>
                      </a:r>
                      <a:endParaRPr lang="en-US" dirty="0">
                        <a:latin typeface="Times New Roman" pitchFamily="18" charset="0"/>
                        <a:cs typeface="Times New Roman" pitchFamily="18" charset="0"/>
                      </a:endParaRPr>
                    </a:p>
                  </a:txBody>
                  <a:tcPr/>
                </a:tc>
              </a:tr>
              <a:tr h="314960">
                <a:tc>
                  <a:txBody>
                    <a:bodyPr/>
                    <a:lstStyle/>
                    <a:p>
                      <a:pPr algn="ctr"/>
                      <a:r>
                        <a:rPr lang="en-US" dirty="0" smtClean="0">
                          <a:latin typeface="Times New Roman" pitchFamily="18" charset="0"/>
                          <a:cs typeface="Times New Roman" pitchFamily="18" charset="0"/>
                        </a:rPr>
                        <a:t>John90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Qwerty</a:t>
                      </a:r>
                      <a:endParaRPr lang="en-US" dirty="0">
                        <a:latin typeface="Times New Roman" pitchFamily="18" charset="0"/>
                        <a:cs typeface="Times New Roman" pitchFamily="18" charset="0"/>
                      </a:endParaRPr>
                    </a:p>
                  </a:txBody>
                  <a:tcPr/>
                </a:tc>
              </a:tr>
              <a:tr h="314960">
                <a:tc>
                  <a:txBody>
                    <a:bodyPr/>
                    <a:lstStyle/>
                    <a:p>
                      <a:pPr algn="ctr"/>
                      <a:r>
                        <a:rPr lang="en-US" dirty="0" smtClean="0">
                          <a:latin typeface="Times New Roman" pitchFamily="18" charset="0"/>
                          <a:cs typeface="Times New Roman" pitchFamily="18" charset="0"/>
                        </a:rPr>
                        <a:t>James</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iuytr23</a:t>
                      </a:r>
                      <a:endParaRPr lang="en-US" dirty="0">
                        <a:latin typeface="Times New Roman" pitchFamily="18" charset="0"/>
                        <a:cs typeface="Times New Roman" pitchFamily="18"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67458927"/>
              </p:ext>
            </p:extLst>
          </p:nvPr>
        </p:nvGraphicFramePr>
        <p:xfrm>
          <a:off x="2895600" y="3166110"/>
          <a:ext cx="2971800" cy="1463040"/>
        </p:xfrm>
        <a:graphic>
          <a:graphicData uri="http://schemas.openxmlformats.org/drawingml/2006/table">
            <a:tbl>
              <a:tblPr firstRow="1" bandRow="1">
                <a:tableStyleId>{5940675A-B579-460E-94D1-54222C63F5DA}</a:tableStyleId>
              </a:tblPr>
              <a:tblGrid>
                <a:gridCol w="1485900"/>
                <a:gridCol w="1485900"/>
              </a:tblGrid>
              <a:tr h="325235">
                <a:tc>
                  <a:txBody>
                    <a:bodyPr/>
                    <a:lstStyle/>
                    <a:p>
                      <a:pPr algn="ctr"/>
                      <a:r>
                        <a:rPr lang="en-US" b="1" dirty="0" err="1" smtClean="0">
                          <a:latin typeface="Times New Roman" pitchFamily="18" charset="0"/>
                          <a:cs typeface="Times New Roman" pitchFamily="18" charset="0"/>
                        </a:rPr>
                        <a:t>page_name</a:t>
                      </a:r>
                      <a:endParaRPr lang="en-US" b="1" dirty="0">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US" b="1" dirty="0" smtClean="0">
                          <a:latin typeface="Times New Roman" pitchFamily="18" charset="0"/>
                          <a:cs typeface="Times New Roman" pitchFamily="18" charset="0"/>
                        </a:rPr>
                        <a:t>likes</a:t>
                      </a:r>
                      <a:endParaRPr lang="en-US" b="1" dirty="0">
                        <a:latin typeface="Times New Roman" pitchFamily="18" charset="0"/>
                        <a:cs typeface="Times New Roman" pitchFamily="18" charset="0"/>
                      </a:endParaRPr>
                    </a:p>
                  </a:txBody>
                  <a:tcPr>
                    <a:solidFill>
                      <a:schemeClr val="accent2">
                        <a:lumMod val="20000"/>
                        <a:lumOff val="80000"/>
                      </a:schemeClr>
                    </a:solidFill>
                  </a:tcPr>
                </a:tc>
              </a:tr>
              <a:tr h="325235">
                <a:tc>
                  <a:txBody>
                    <a:bodyPr/>
                    <a:lstStyle/>
                    <a:p>
                      <a:pPr algn="ctr"/>
                      <a:r>
                        <a:rPr lang="en-US" dirty="0" smtClean="0">
                          <a:latin typeface="Times New Roman" pitchFamily="18" charset="0"/>
                          <a:cs typeface="Times New Roman" pitchFamily="18" charset="0"/>
                        </a:rPr>
                        <a:t>Geeky Shows</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3000</a:t>
                      </a:r>
                      <a:endParaRPr lang="en-US" dirty="0">
                        <a:latin typeface="Times New Roman" pitchFamily="18" charset="0"/>
                        <a:cs typeface="Times New Roman" pitchFamily="18" charset="0"/>
                      </a:endParaRPr>
                    </a:p>
                  </a:txBody>
                  <a:tcPr/>
                </a:tc>
              </a:tr>
              <a:tr h="325235">
                <a:tc>
                  <a:txBody>
                    <a:bodyPr/>
                    <a:lstStyle/>
                    <a:p>
                      <a:pPr algn="ctr"/>
                      <a:r>
                        <a:rPr lang="en-US" dirty="0" err="1" smtClean="0">
                          <a:latin typeface="Times New Roman" pitchFamily="18" charset="0"/>
                          <a:cs typeface="Times New Roman" pitchFamily="18" charset="0"/>
                        </a:rPr>
                        <a:t>Etc</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100000</a:t>
                      </a:r>
                      <a:endParaRPr lang="en-US" dirty="0">
                        <a:latin typeface="Times New Roman" pitchFamily="18" charset="0"/>
                        <a:cs typeface="Times New Roman" pitchFamily="18" charset="0"/>
                      </a:endParaRPr>
                    </a:p>
                  </a:txBody>
                  <a:tcPr/>
                </a:tc>
              </a:tr>
              <a:tr h="325235">
                <a:tc>
                  <a:txBody>
                    <a:bodyPr/>
                    <a:lstStyle/>
                    <a:p>
                      <a:pPr algn="ctr"/>
                      <a:r>
                        <a:rPr lang="en-US" dirty="0" smtClean="0">
                          <a:latin typeface="Times New Roman" pitchFamily="18" charset="0"/>
                          <a:cs typeface="Times New Roman" pitchFamily="18" charset="0"/>
                        </a:rPr>
                        <a:t>Other</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5000000</a:t>
                      </a:r>
                      <a:endParaRPr lang="en-US" dirty="0">
                        <a:latin typeface="Times New Roman" pitchFamily="18" charset="0"/>
                        <a:cs typeface="Times New Roman" pitchFamily="18" charset="0"/>
                      </a:endParaRPr>
                    </a:p>
                  </a:txBody>
                  <a:tcPr/>
                </a:tc>
              </a:tr>
            </a:tbl>
          </a:graphicData>
        </a:graphic>
      </p:graphicFrame>
      <p:sp>
        <p:nvSpPr>
          <p:cNvPr id="7" name="TextBox 6"/>
          <p:cNvSpPr txBox="1"/>
          <p:nvPr/>
        </p:nvSpPr>
        <p:spPr>
          <a:xfrm>
            <a:off x="1371600" y="602218"/>
            <a:ext cx="1951112" cy="369332"/>
          </a:xfrm>
          <a:prstGeom prst="rect">
            <a:avLst/>
          </a:prstGeom>
          <a:noFill/>
        </p:spPr>
        <p:txBody>
          <a:bodyPr wrap="none" rtlCol="0">
            <a:spAutoFit/>
          </a:bodyPr>
          <a:lstStyle/>
          <a:p>
            <a:r>
              <a:rPr lang="en-US" dirty="0" smtClean="0">
                <a:latin typeface="Times New Roman" pitchFamily="18" charset="0"/>
                <a:cs typeface="Times New Roman" pitchFamily="18" charset="0"/>
              </a:rPr>
              <a:t>Table Name: Users</a:t>
            </a:r>
            <a:endParaRPr lang="en-US" dirty="0">
              <a:latin typeface="Times New Roman" pitchFamily="18" charset="0"/>
              <a:cs typeface="Times New Roman" pitchFamily="18" charset="0"/>
            </a:endParaRPr>
          </a:p>
        </p:txBody>
      </p:sp>
      <p:sp>
        <p:nvSpPr>
          <p:cNvPr id="8" name="TextBox 7"/>
          <p:cNvSpPr txBox="1"/>
          <p:nvPr/>
        </p:nvSpPr>
        <p:spPr>
          <a:xfrm>
            <a:off x="3352800" y="2811087"/>
            <a:ext cx="1963936" cy="369332"/>
          </a:xfrm>
          <a:prstGeom prst="rect">
            <a:avLst/>
          </a:prstGeom>
          <a:noFill/>
        </p:spPr>
        <p:txBody>
          <a:bodyPr wrap="none" rtlCol="0">
            <a:spAutoFit/>
          </a:bodyPr>
          <a:lstStyle/>
          <a:p>
            <a:r>
              <a:rPr lang="en-US" dirty="0" smtClean="0">
                <a:latin typeface="Times New Roman" pitchFamily="18" charset="0"/>
                <a:cs typeface="Times New Roman" pitchFamily="18" charset="0"/>
              </a:rPr>
              <a:t>Table Name: Pages</a:t>
            </a:r>
            <a:endParaRPr lang="en-US" dirty="0">
              <a:latin typeface="Times New Roman" pitchFamily="18" charset="0"/>
              <a:cs typeface="Times New Roman" pitchFamily="18" charset="0"/>
            </a:endParaRPr>
          </a:p>
        </p:txBody>
      </p:sp>
      <p:sp>
        <p:nvSpPr>
          <p:cNvPr id="9" name="TextBox 8"/>
          <p:cNvSpPr txBox="1"/>
          <p:nvPr/>
        </p:nvSpPr>
        <p:spPr>
          <a:xfrm rot="2783363">
            <a:off x="6715691" y="2474663"/>
            <a:ext cx="1661032"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Facebook</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79815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dirty="0" smtClean="0">
                <a:latin typeface="Times New Roman" pitchFamily="18" charset="0"/>
                <a:cs typeface="Times New Roman" pitchFamily="18" charset="0"/>
              </a:rPr>
              <a:t>Python Supports various Databases</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r>
              <a:rPr lang="en-IN" sz="2000" dirty="0" smtClean="0">
                <a:latin typeface="Times New Roman" pitchFamily="18" charset="0"/>
                <a:cs typeface="Times New Roman" pitchFamily="18" charset="0"/>
              </a:rPr>
              <a:t>MySQL</a:t>
            </a:r>
          </a:p>
          <a:p>
            <a:r>
              <a:rPr lang="en-IN" sz="2000" dirty="0" smtClean="0">
                <a:latin typeface="Times New Roman" pitchFamily="18" charset="0"/>
                <a:cs typeface="Times New Roman" pitchFamily="18" charset="0"/>
              </a:rPr>
              <a:t>MS-SQL</a:t>
            </a:r>
          </a:p>
          <a:p>
            <a:r>
              <a:rPr lang="en-IN" sz="2000" dirty="0" smtClean="0">
                <a:latin typeface="Times New Roman" pitchFamily="18" charset="0"/>
                <a:cs typeface="Times New Roman" pitchFamily="18" charset="0"/>
              </a:rPr>
              <a:t>SQLite</a:t>
            </a:r>
          </a:p>
          <a:p>
            <a:r>
              <a:rPr lang="en-IN" sz="2000" dirty="0" err="1" smtClean="0">
                <a:latin typeface="Times New Roman" pitchFamily="18" charset="0"/>
                <a:cs typeface="Times New Roman" pitchFamily="18" charset="0"/>
              </a:rPr>
              <a:t>MongoDB</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Oracle OCI8</a:t>
            </a:r>
          </a:p>
          <a:p>
            <a:r>
              <a:rPr lang="en-IN" sz="2000" dirty="0" err="1" smtClean="0">
                <a:latin typeface="Times New Roman" pitchFamily="18" charset="0"/>
                <a:cs typeface="Times New Roman" pitchFamily="18" charset="0"/>
              </a:rPr>
              <a:t>PostgreSQL</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Firebird</a:t>
            </a:r>
          </a:p>
          <a:p>
            <a:r>
              <a:rPr lang="en-US" sz="2000" dirty="0" smtClean="0">
                <a:latin typeface="Times New Roman" pitchFamily="18" charset="0"/>
                <a:cs typeface="Times New Roman" pitchFamily="18" charset="0"/>
              </a:rPr>
              <a:t>MS Access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8109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IN" sz="4000" b="1" u="sng" dirty="0" smtClean="0">
                <a:latin typeface="Times New Roman" pitchFamily="18" charset="0"/>
                <a:cs typeface="Times New Roman" pitchFamily="18" charset="0"/>
              </a:rPr>
              <a:t>MySQL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400" dirty="0" smtClean="0">
                <a:latin typeface="Times New Roman" pitchFamily="18" charset="0"/>
                <a:cs typeface="Times New Roman" pitchFamily="18" charset="0"/>
              </a:rPr>
              <a:t>MySQL is </a:t>
            </a:r>
            <a:r>
              <a:rPr lang="en-US" sz="2400" dirty="0">
                <a:latin typeface="Times New Roman" pitchFamily="18" charset="0"/>
                <a:cs typeface="Times New Roman" pitchFamily="18" charset="0"/>
              </a:rPr>
              <a:t>an open source database management system application which will help us to manage the database like store and retrieve data.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53122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CRUD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lstStyle/>
          <a:p>
            <a:r>
              <a:rPr lang="en-IN" dirty="0" smtClean="0">
                <a:latin typeface="Times New Roman" pitchFamily="18" charset="0"/>
                <a:cs typeface="Times New Roman" pitchFamily="18" charset="0"/>
              </a:rPr>
              <a:t>Create</a:t>
            </a:r>
          </a:p>
          <a:p>
            <a:r>
              <a:rPr lang="en-IN" dirty="0" smtClean="0">
                <a:latin typeface="Times New Roman" pitchFamily="18" charset="0"/>
                <a:cs typeface="Times New Roman" pitchFamily="18" charset="0"/>
              </a:rPr>
              <a:t>Read</a:t>
            </a:r>
          </a:p>
          <a:p>
            <a:r>
              <a:rPr lang="en-IN" dirty="0" smtClean="0">
                <a:latin typeface="Times New Roman" pitchFamily="18" charset="0"/>
                <a:cs typeface="Times New Roman" pitchFamily="18" charset="0"/>
              </a:rPr>
              <a:t>Update</a:t>
            </a:r>
          </a:p>
          <a:p>
            <a:r>
              <a:rPr lang="en-IN" dirty="0" smtClean="0">
                <a:latin typeface="Times New Roman" pitchFamily="18" charset="0"/>
                <a:cs typeface="Times New Roman" pitchFamily="18" charset="0"/>
              </a:rPr>
              <a:t>Delete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278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Requirements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86200"/>
          </a:xfrm>
        </p:spPr>
        <p:txBody>
          <a:bodyPr>
            <a:normAutofit/>
          </a:bodyPr>
          <a:lstStyle/>
          <a:p>
            <a:r>
              <a:rPr lang="en-US" sz="1800" dirty="0" smtClean="0">
                <a:latin typeface="Times New Roman" pitchFamily="18" charset="0"/>
                <a:cs typeface="Times New Roman" pitchFamily="18" charset="0"/>
              </a:rPr>
              <a:t>SQL – To write </a:t>
            </a:r>
            <a:r>
              <a:rPr lang="en-US" sz="1800" dirty="0" err="1" smtClean="0">
                <a:latin typeface="Times New Roman" pitchFamily="18" charset="0"/>
                <a:cs typeface="Times New Roman" pitchFamily="18" charset="0"/>
              </a:rPr>
              <a:t>sql</a:t>
            </a:r>
            <a:r>
              <a:rPr lang="en-US" sz="1800" dirty="0" smtClean="0">
                <a:latin typeface="Times New Roman" pitchFamily="18" charset="0"/>
                <a:cs typeface="Times New Roman" pitchFamily="18" charset="0"/>
              </a:rPr>
              <a:t> queries.</a:t>
            </a:r>
          </a:p>
          <a:p>
            <a:pPr marL="0" indent="0">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MySQL – We have to install MySQL in our system. It is an open source database management system application which will help us to manage the database like store and retrieve data. We have to set the path variable to bin directory of MySQL server.</a:t>
            </a:r>
          </a:p>
          <a:p>
            <a:pPr marL="0" indent="0">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Connector or Driver – A connector is a program that establishes connection between Python programs and MySQL database without installing connector it is not possible make communication between python program and MySQL database.</a:t>
            </a:r>
          </a:p>
        </p:txBody>
      </p:sp>
    </p:spTree>
    <p:extLst>
      <p:ext uri="{BB962C8B-B14F-4D97-AF65-F5344CB8AC3E}">
        <p14:creationId xmlns:p14="http://schemas.microsoft.com/office/powerpoint/2010/main" val="277199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225</Words>
  <Application>Microsoft Office PowerPoint</Application>
  <PresentationFormat>On-screen Show (16:9)</PresentationFormat>
  <Paragraphs>68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Database</vt:lpstr>
      <vt:lpstr>PowerPoint Presentation</vt:lpstr>
      <vt:lpstr>Python Supports various Databases</vt:lpstr>
      <vt:lpstr>MySQL</vt:lpstr>
      <vt:lpstr>CRUD</vt:lpstr>
      <vt:lpstr>Requirements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RK</dc:creator>
  <cp:lastModifiedBy>RK</cp:lastModifiedBy>
  <cp:revision>19</cp:revision>
  <dcterms:created xsi:type="dcterms:W3CDTF">2006-08-16T00:00:00Z</dcterms:created>
  <dcterms:modified xsi:type="dcterms:W3CDTF">2019-09-03T16:30:41Z</dcterms:modified>
</cp:coreProperties>
</file>