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60" r:id="rId6"/>
    <p:sldId id="261"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Thread Synchronization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800" dirty="0">
                <a:latin typeface="Times New Roman" pitchFamily="18" charset="0"/>
                <a:cs typeface="Times New Roman" pitchFamily="18" charset="0"/>
              </a:rPr>
              <a:t>Many threads trying to access the same object can lead to problems like making data inconsistent or getting unexpected </a:t>
            </a:r>
            <a:r>
              <a:rPr lang="en-US" sz="1800" dirty="0" smtClean="0">
                <a:latin typeface="Times New Roman" pitchFamily="18" charset="0"/>
                <a:cs typeface="Times New Roman" pitchFamily="18" charset="0"/>
              </a:rPr>
              <a:t>output So When a thread is already accessing an object, preventing any other thread accessing the same object is called Thread Synchronization. </a:t>
            </a:r>
          </a:p>
          <a:p>
            <a:pPr marL="0" indent="0">
              <a:buNone/>
            </a:pPr>
            <a:r>
              <a:rPr lang="en-US" sz="1800" dirty="0" smtClean="0">
                <a:latin typeface="Times New Roman" pitchFamily="18" charset="0"/>
                <a:cs typeface="Times New Roman" pitchFamily="18" charset="0"/>
              </a:rPr>
              <a:t>The object on which the threads are synchronized is called Synchronized Object or Mutually Exclusive Lock(</a:t>
            </a:r>
            <a:r>
              <a:rPr lang="en-US" sz="1800" dirty="0" err="1" smtClean="0">
                <a:latin typeface="Times New Roman" pitchFamily="18" charset="0"/>
                <a:cs typeface="Times New Roman" pitchFamily="18" charset="0"/>
              </a:rPr>
              <a:t>mutex</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Thread Synchronization is recommended when multiple threads are acting on the same object simultaneously.</a:t>
            </a:r>
          </a:p>
          <a:p>
            <a:pPr marL="0" indent="0">
              <a:buNone/>
            </a:pPr>
            <a:r>
              <a:rPr lang="en-US" sz="1800" dirty="0" smtClean="0">
                <a:latin typeface="Times New Roman" pitchFamily="18" charset="0"/>
                <a:cs typeface="Times New Roman" pitchFamily="18" charset="0"/>
              </a:rPr>
              <a:t>There are following techniques to do Thread Synchronization:</a:t>
            </a:r>
          </a:p>
          <a:p>
            <a:r>
              <a:rPr lang="en-US" sz="1600" dirty="0" smtClean="0">
                <a:latin typeface="Times New Roman" pitchFamily="18" charset="0"/>
                <a:cs typeface="Times New Roman" pitchFamily="18" charset="0"/>
              </a:rPr>
              <a:t>Using Locks</a:t>
            </a:r>
          </a:p>
          <a:p>
            <a:r>
              <a:rPr lang="en-US" sz="1600" dirty="0">
                <a:latin typeface="Times New Roman" pitchFamily="18" charset="0"/>
                <a:cs typeface="Times New Roman" pitchFamily="18" charset="0"/>
              </a:rPr>
              <a:t>Using </a:t>
            </a:r>
            <a:r>
              <a:rPr lang="en-US" sz="1600" dirty="0" err="1">
                <a:latin typeface="Times New Roman" pitchFamily="18" charset="0"/>
                <a:cs typeface="Times New Roman" pitchFamily="18" charset="0"/>
              </a:rPr>
              <a:t>RLock</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(Re-Entrant Lock</a:t>
            </a:r>
            <a:r>
              <a:rPr lang="en-US" sz="1600" dirty="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Using Semaphores</a:t>
            </a:r>
          </a:p>
        </p:txBody>
      </p:sp>
    </p:spTree>
    <p:extLst>
      <p:ext uri="{BB962C8B-B14F-4D97-AF65-F5344CB8AC3E}">
        <p14:creationId xmlns:p14="http://schemas.microsoft.com/office/powerpoint/2010/main" val="224912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Locks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86200"/>
          </a:xfrm>
        </p:spPr>
        <p:txBody>
          <a:bodyPr>
            <a:noAutofit/>
          </a:bodyPr>
          <a:lstStyle/>
          <a:p>
            <a:pPr marL="0" indent="0">
              <a:buNone/>
            </a:pPr>
            <a:r>
              <a:rPr lang="en-US" sz="1600" dirty="0">
                <a:latin typeface="Times New Roman" pitchFamily="18" charset="0"/>
                <a:cs typeface="Times New Roman" pitchFamily="18" charset="0"/>
              </a:rPr>
              <a:t>Locks are typically used to synchronize access to a shared resource. </a:t>
            </a:r>
            <a:r>
              <a:rPr lang="en-US" sz="1600" dirty="0" smtClean="0">
                <a:latin typeface="Times New Roman" pitchFamily="18" charset="0"/>
                <a:cs typeface="Times New Roman" pitchFamily="18" charset="0"/>
              </a:rPr>
              <a:t>Lock can be used to lock the object in which </a:t>
            </a:r>
            <a:r>
              <a:rPr lang="en-US" sz="1600" dirty="0">
                <a:latin typeface="Times New Roman" pitchFamily="18" charset="0"/>
                <a:cs typeface="Times New Roman" pitchFamily="18" charset="0"/>
              </a:rPr>
              <a:t>the thread is acting. A Lock has only two </a:t>
            </a:r>
            <a:r>
              <a:rPr lang="en-US" sz="1600" dirty="0" smtClean="0">
                <a:latin typeface="Times New Roman" pitchFamily="18" charset="0"/>
                <a:cs typeface="Times New Roman" pitchFamily="18" charset="0"/>
              </a:rPr>
              <a:t>states, </a:t>
            </a:r>
            <a:r>
              <a:rPr lang="en-US" sz="1600" dirty="0">
                <a:latin typeface="Times New Roman" pitchFamily="18" charset="0"/>
                <a:cs typeface="Times New Roman" pitchFamily="18" charset="0"/>
              </a:rPr>
              <a:t> locked and unlocked. It is created in the unlocked state. </a:t>
            </a:r>
            <a:endParaRPr lang="en-US" sz="1600" dirty="0" smtClean="0">
              <a:latin typeface="Times New Roman" pitchFamily="18" charset="0"/>
              <a:cs typeface="Times New Roman" pitchFamily="18" charset="0"/>
            </a:endParaRPr>
          </a:p>
        </p:txBody>
      </p:sp>
      <p:pic>
        <p:nvPicPr>
          <p:cNvPr id="4" name="Picture 3"/>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9961"/>
          <a:stretch/>
        </p:blipFill>
        <p:spPr>
          <a:xfrm>
            <a:off x="3124200" y="1581150"/>
            <a:ext cx="3581400" cy="2793206"/>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6107" b="24366"/>
          <a:stretch/>
        </p:blipFill>
        <p:spPr>
          <a:xfrm>
            <a:off x="3116865" y="1809749"/>
            <a:ext cx="3581400" cy="2183687"/>
          </a:xfrm>
          <a:prstGeom prst="rect">
            <a:avLst/>
          </a:prstGeom>
        </p:spPr>
      </p:pic>
      <p:pic>
        <p:nvPicPr>
          <p:cNvPr id="6" name="Picture 5"/>
          <p:cNvPicPr>
            <a:picLocks noChangeAspect="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556947" y="2493186"/>
            <a:ext cx="788117" cy="180260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332415"/>
            <a:ext cx="892756" cy="2041941"/>
          </a:xfrm>
          <a:prstGeom prst="rect">
            <a:avLst/>
          </a:prstGeom>
        </p:spPr>
      </p:pic>
    </p:spTree>
    <p:extLst>
      <p:ext uri="{BB962C8B-B14F-4D97-AF65-F5344CB8AC3E}">
        <p14:creationId xmlns:p14="http://schemas.microsoft.com/office/powerpoint/2010/main" val="163114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0 0 L 0.25 0 E" pathEditMode="relative" ptsTypes="">
                                      <p:cBhvr>
                                        <p:cTn id="32" dur="2000" fill="hold"/>
                                        <p:tgtEl>
                                          <p:spTgt spid="6"/>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dirty="0">
                <a:latin typeface="Times New Roman" pitchFamily="18" charset="0"/>
                <a:cs typeface="Times New Roman" pitchFamily="18" charset="0"/>
              </a:rPr>
              <a:t>acquire( )</a:t>
            </a:r>
            <a:endParaRPr lang="en-IN" dirty="0"/>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1600" dirty="0" smtClean="0">
                <a:latin typeface="Times New Roman" pitchFamily="18" charset="0"/>
                <a:cs typeface="Times New Roman" pitchFamily="18" charset="0"/>
              </a:rPr>
              <a:t>This method is used </a:t>
            </a:r>
            <a:r>
              <a:rPr lang="en-US" sz="1600" dirty="0">
                <a:latin typeface="Times New Roman" pitchFamily="18" charset="0"/>
                <a:cs typeface="Times New Roman" pitchFamily="18" charset="0"/>
              </a:rPr>
              <a:t>to changes the state to locked and returns immediately. When the state is locked, acquire() blocks until a call to release() in another thread changes it to unlocked, then the acquire() call resets it to locked and returns</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Syntax:- acquire(blocking=True, </a:t>
            </a:r>
            <a:r>
              <a:rPr lang="en-US" sz="1600" dirty="0" smtClean="0">
                <a:latin typeface="Times New Roman" pitchFamily="18" charset="0"/>
                <a:cs typeface="Times New Roman" pitchFamily="18" charset="0"/>
              </a:rPr>
              <a:t>timeout = -</a:t>
            </a:r>
            <a:r>
              <a:rPr lang="en-US" sz="1600" dirty="0">
                <a:latin typeface="Times New Roman" pitchFamily="18" charset="0"/>
                <a:cs typeface="Times New Roman" pitchFamily="18" charset="0"/>
              </a:rPr>
              <a:t>1</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True – It blocks </a:t>
            </a:r>
            <a:r>
              <a:rPr lang="en-US" sz="1600" dirty="0">
                <a:latin typeface="Times New Roman" pitchFamily="18" charset="0"/>
                <a:cs typeface="Times New Roman" pitchFamily="18" charset="0"/>
              </a:rPr>
              <a:t>until the lock is unlocked, then set it to locked and return True.</a:t>
            </a:r>
          </a:p>
          <a:p>
            <a:r>
              <a:rPr lang="en-US" sz="1600" dirty="0" smtClean="0">
                <a:latin typeface="Times New Roman" pitchFamily="18" charset="0"/>
                <a:cs typeface="Times New Roman" pitchFamily="18" charset="0"/>
              </a:rPr>
              <a:t>False - It does </a:t>
            </a:r>
            <a:r>
              <a:rPr lang="en-US" sz="1600" dirty="0">
                <a:latin typeface="Times New Roman" pitchFamily="18" charset="0"/>
                <a:cs typeface="Times New Roman" pitchFamily="18" charset="0"/>
              </a:rPr>
              <a:t>not block. If a call with blocking set to True would block, return False immediately; otherwise, set the lock to locked and return True.</a:t>
            </a:r>
          </a:p>
          <a:p>
            <a:r>
              <a:rPr lang="en-US" sz="1600" dirty="0" smtClean="0">
                <a:latin typeface="Times New Roman" pitchFamily="18" charset="0"/>
                <a:cs typeface="Times New Roman" pitchFamily="18" charset="0"/>
              </a:rPr>
              <a:t>Timeout - When </a:t>
            </a:r>
            <a:r>
              <a:rPr lang="en-US" sz="1600" dirty="0">
                <a:latin typeface="Times New Roman" pitchFamily="18" charset="0"/>
                <a:cs typeface="Times New Roman" pitchFamily="18" charset="0"/>
              </a:rPr>
              <a:t>invoked with the floating-point timeout argument set to a positive value, block for at most the number of seconds specified by timeout and as long as the lock cannot be acquired. A timeout argument of -1 specifies an unbounded wait. It is forbidden to specify a timeout when blocking is false.</a:t>
            </a:r>
          </a:p>
          <a:p>
            <a:r>
              <a:rPr lang="en-US" sz="1600" dirty="0">
                <a:latin typeface="Times New Roman" pitchFamily="18" charset="0"/>
                <a:cs typeface="Times New Roman" pitchFamily="18" charset="0"/>
              </a:rPr>
              <a:t>The return value is True if the lock is acquired successfully, False if not (for example if the timeout expired).</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74064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dirty="0">
                <a:latin typeface="Times New Roman" pitchFamily="18" charset="0"/>
                <a:cs typeface="Times New Roman" pitchFamily="18" charset="0"/>
              </a:rPr>
              <a:t>release( )</a:t>
            </a:r>
            <a:endParaRPr lang="en-IN"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method is used to release </a:t>
            </a:r>
            <a:r>
              <a:rPr lang="en-US" sz="2000" dirty="0">
                <a:latin typeface="Times New Roman" pitchFamily="18" charset="0"/>
                <a:cs typeface="Times New Roman" pitchFamily="18" charset="0"/>
              </a:rPr>
              <a:t>a lock. This can be called from any thread, not only the thread which has acquired the lock.</a:t>
            </a:r>
          </a:p>
          <a:p>
            <a:pPr marL="0" indent="0">
              <a:buNone/>
            </a:pPr>
            <a:r>
              <a:rPr lang="en-US" sz="2000" dirty="0">
                <a:latin typeface="Times New Roman" pitchFamily="18" charset="0"/>
                <a:cs typeface="Times New Roman" pitchFamily="18" charset="0"/>
              </a:rPr>
              <a:t>When the lock is locked, reset it to unlocked, and return. If any other threads are blocked waiting for the lock to become unlocked, allow exactly one of them to proceed.</a:t>
            </a:r>
          </a:p>
          <a:p>
            <a:pPr marL="0" indent="0">
              <a:buNone/>
            </a:pPr>
            <a:r>
              <a:rPr lang="en-US" sz="2000" dirty="0">
                <a:latin typeface="Times New Roman" pitchFamily="18" charset="0"/>
                <a:cs typeface="Times New Roman" pitchFamily="18" charset="0"/>
              </a:rPr>
              <a:t>When invoked on an unlocked lock, a </a:t>
            </a:r>
            <a:r>
              <a:rPr lang="en-US" sz="2000" dirty="0" err="1">
                <a:latin typeface="Times New Roman" pitchFamily="18" charset="0"/>
                <a:cs typeface="Times New Roman" pitchFamily="18" charset="0"/>
              </a:rPr>
              <a:t>RuntimeError</a:t>
            </a:r>
            <a:r>
              <a:rPr lang="en-US" sz="2000" dirty="0">
                <a:latin typeface="Times New Roman" pitchFamily="18" charset="0"/>
                <a:cs typeface="Times New Roman" pitchFamily="18" charset="0"/>
              </a:rPr>
              <a:t> is raised.</a:t>
            </a:r>
          </a:p>
          <a:p>
            <a:pPr marL="0" indent="0">
              <a:buNone/>
            </a:pPr>
            <a:r>
              <a:rPr lang="en-US" sz="2000" dirty="0">
                <a:latin typeface="Times New Roman" pitchFamily="18" charset="0"/>
                <a:cs typeface="Times New Roman" pitchFamily="18" charset="0"/>
              </a:rPr>
              <a:t>There is no return value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Syntax:- release( )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8594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err="1" smtClean="0">
                <a:latin typeface="Times New Roman" pitchFamily="18" charset="0"/>
                <a:cs typeface="Times New Roman" pitchFamily="18" charset="0"/>
              </a:rPr>
              <a:t>RLock</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86200"/>
          </a:xfrm>
        </p:spPr>
        <p:txBody>
          <a:bodyPr>
            <a:noAutofit/>
          </a:bodyPr>
          <a:lstStyle/>
          <a:p>
            <a:pPr marL="0" indent="0">
              <a:buNone/>
            </a:pPr>
            <a:r>
              <a:rPr lang="en-US" sz="1600" dirty="0">
                <a:latin typeface="Times New Roman" pitchFamily="18" charset="0"/>
                <a:cs typeface="Times New Roman" pitchFamily="18" charset="0"/>
              </a:rPr>
              <a:t>A reentrant lock is a synchronization primitive that may be acquired multiple times by the same thread</a:t>
            </a:r>
            <a:r>
              <a:rPr lang="en-US" sz="1600" dirty="0" smtClean="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The standard Lock doesn’t know which thread is currently holding </a:t>
            </a:r>
            <a:r>
              <a:rPr lang="en-US" sz="1600" dirty="0" smtClean="0">
                <a:latin typeface="Times New Roman" pitchFamily="18" charset="0"/>
                <a:cs typeface="Times New Roman" pitchFamily="18" charset="0"/>
              </a:rPr>
              <a:t>the lock</a:t>
            </a:r>
            <a:r>
              <a:rPr lang="en-US" sz="1600" dirty="0">
                <a:latin typeface="Times New Roman" pitchFamily="18" charset="0"/>
                <a:cs typeface="Times New Roman" pitchFamily="18" charset="0"/>
              </a:rPr>
              <a:t>. If the lock is held, any thread that attempts to acquire it </a:t>
            </a:r>
            <a:r>
              <a:rPr lang="en-US" sz="1600" dirty="0" smtClean="0">
                <a:latin typeface="Times New Roman" pitchFamily="18" charset="0"/>
                <a:cs typeface="Times New Roman" pitchFamily="18" charset="0"/>
              </a:rPr>
              <a:t>will block</a:t>
            </a:r>
            <a:r>
              <a:rPr lang="en-US" sz="1600" dirty="0">
                <a:latin typeface="Times New Roman" pitchFamily="18" charset="0"/>
                <a:cs typeface="Times New Roman" pitchFamily="18" charset="0"/>
              </a:rPr>
              <a:t>, even if the same thread itself is already holding the </a:t>
            </a:r>
            <a:r>
              <a:rPr lang="en-US" sz="1600" dirty="0" smtClean="0">
                <a:latin typeface="Times New Roman" pitchFamily="18" charset="0"/>
                <a:cs typeface="Times New Roman" pitchFamily="18" charset="0"/>
              </a:rPr>
              <a:t>lock. In </a:t>
            </a:r>
            <a:r>
              <a:rPr lang="en-US" sz="1600" dirty="0">
                <a:latin typeface="Times New Roman" pitchFamily="18" charset="0"/>
                <a:cs typeface="Times New Roman" pitchFamily="18" charset="0"/>
              </a:rPr>
              <a:t>such cases, </a:t>
            </a:r>
            <a:r>
              <a:rPr lang="en-US" sz="1600" dirty="0" err="1">
                <a:latin typeface="Times New Roman" pitchFamily="18" charset="0"/>
                <a:cs typeface="Times New Roman" pitchFamily="18" charset="0"/>
              </a:rPr>
              <a:t>RLock</a:t>
            </a:r>
            <a:r>
              <a:rPr lang="en-US" sz="1600" dirty="0">
                <a:latin typeface="Times New Roman" pitchFamily="18" charset="0"/>
                <a:cs typeface="Times New Roman" pitchFamily="18" charset="0"/>
              </a:rPr>
              <a:t> (re-entrant lock) is used. </a:t>
            </a:r>
          </a:p>
          <a:p>
            <a:pPr marL="0" indent="0">
              <a:buNone/>
            </a:pPr>
            <a:r>
              <a:rPr lang="en-US" sz="1600" dirty="0">
                <a:latin typeface="Times New Roman" pitchFamily="18" charset="0"/>
                <a:cs typeface="Times New Roman" pitchFamily="18" charset="0"/>
              </a:rPr>
              <a:t>A reentrant lock must be released by the thread that acquired it. Once a thread has acquired a reentrant lock, the same thread may acquire it again without blocking; the thread must release it once for each time it has acquired it.</a:t>
            </a:r>
          </a:p>
        </p:txBody>
      </p:sp>
    </p:spTree>
    <p:extLst>
      <p:ext uri="{BB962C8B-B14F-4D97-AF65-F5344CB8AC3E}">
        <p14:creationId xmlns:p14="http://schemas.microsoft.com/office/powerpoint/2010/main" val="220256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Semaphore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86200"/>
          </a:xfrm>
        </p:spPr>
        <p:txBody>
          <a:bodyPr>
            <a:noAutofit/>
          </a:bodyPr>
          <a:lstStyle/>
          <a:p>
            <a:pPr marL="0" indent="0">
              <a:buNone/>
            </a:pPr>
            <a:r>
              <a:rPr lang="en-US" sz="1600" dirty="0">
                <a:latin typeface="Times New Roman" pitchFamily="18" charset="0"/>
                <a:cs typeface="Times New Roman" pitchFamily="18" charset="0"/>
              </a:rPr>
              <a:t>This is one of the oldest synchronization primitives in the history of computer science, invented by the early Dutch computer scientist </a:t>
            </a:r>
            <a:r>
              <a:rPr lang="en-US" sz="1600" dirty="0" err="1">
                <a:latin typeface="Times New Roman" pitchFamily="18" charset="0"/>
                <a:cs typeface="Times New Roman" pitchFamily="18" charset="0"/>
              </a:rPr>
              <a:t>Edsger</a:t>
            </a:r>
            <a:r>
              <a:rPr lang="en-US" sz="1600" dirty="0">
                <a:latin typeface="Times New Roman" pitchFamily="18" charset="0"/>
                <a:cs typeface="Times New Roman" pitchFamily="18" charset="0"/>
              </a:rPr>
              <a:t> W. </a:t>
            </a:r>
            <a:r>
              <a:rPr lang="en-US" sz="1600" dirty="0" err="1">
                <a:latin typeface="Times New Roman" pitchFamily="18" charset="0"/>
                <a:cs typeface="Times New Roman" pitchFamily="18" charset="0"/>
              </a:rPr>
              <a:t>Dijkstra</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 semaphore manages an internal counter which is decremented by each acquire() call and incremented by each release() call.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counter can never go below zero; when acquire() finds that it is zero, it blocks, waiting until some other thread calls </a:t>
            </a:r>
            <a:r>
              <a:rPr lang="en-US" sz="1600">
                <a:latin typeface="Times New Roman" pitchFamily="18" charset="0"/>
                <a:cs typeface="Times New Roman" pitchFamily="18" charset="0"/>
              </a:rPr>
              <a:t>release</a:t>
            </a:r>
            <a:r>
              <a:rPr lang="en-US" sz="160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It’s usually better to use the </a:t>
            </a:r>
            <a:r>
              <a:rPr lang="en-US" sz="1600" dirty="0" err="1">
                <a:latin typeface="Times New Roman" pitchFamily="18" charset="0"/>
                <a:cs typeface="Times New Roman" pitchFamily="18" charset="0"/>
              </a:rPr>
              <a:t>BoundedSemaphore</a:t>
            </a:r>
            <a:r>
              <a:rPr lang="en-US" sz="1600" dirty="0">
                <a:latin typeface="Times New Roman" pitchFamily="18" charset="0"/>
                <a:cs typeface="Times New Roman" pitchFamily="18" charset="0"/>
              </a:rPr>
              <a:t> class, which considers it to be an error to call release more often than you’ve called acquire.</a:t>
            </a: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86397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Dead Lock</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800" dirty="0">
                <a:latin typeface="Times New Roman" pitchFamily="18" charset="0"/>
                <a:cs typeface="Times New Roman" pitchFamily="18" charset="0"/>
              </a:rPr>
              <a:t>A Deadlock is a situation where each of the </a:t>
            </a:r>
            <a:r>
              <a:rPr lang="en-US" sz="1800" dirty="0" smtClean="0">
                <a:latin typeface="Times New Roman" pitchFamily="18" charset="0"/>
                <a:cs typeface="Times New Roman" pitchFamily="18" charset="0"/>
              </a:rPr>
              <a:t>process </a:t>
            </a:r>
            <a:r>
              <a:rPr lang="en-US" sz="1800" dirty="0">
                <a:latin typeface="Times New Roman" pitchFamily="18" charset="0"/>
                <a:cs typeface="Times New Roman" pitchFamily="18" charset="0"/>
              </a:rPr>
              <a:t>waits for a resource which is being assigned to some another process. In this situation, none of the process gets executed since the resource it needs, is held by some other process which is also waiting for some other resource to be released.</a:t>
            </a:r>
            <a:endParaRPr lang="en-IN" sz="1800" dirty="0">
              <a:latin typeface="Times New Roman" pitchFamily="18" charset="0"/>
              <a:cs typeface="Times New Roman" pitchFamily="18" charset="0"/>
            </a:endParaRPr>
          </a:p>
        </p:txBody>
      </p:sp>
      <p:sp>
        <p:nvSpPr>
          <p:cNvPr id="4" name="Oval 3"/>
          <p:cNvSpPr/>
          <p:nvPr/>
        </p:nvSpPr>
        <p:spPr>
          <a:xfrm>
            <a:off x="1676400" y="2495550"/>
            <a:ext cx="609600" cy="533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P1</a:t>
            </a:r>
            <a:endParaRPr lang="en-IN" dirty="0"/>
          </a:p>
        </p:txBody>
      </p:sp>
      <p:sp>
        <p:nvSpPr>
          <p:cNvPr id="5" name="Oval 4"/>
          <p:cNvSpPr/>
          <p:nvPr/>
        </p:nvSpPr>
        <p:spPr>
          <a:xfrm>
            <a:off x="1752600" y="3638550"/>
            <a:ext cx="609600" cy="533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P2</a:t>
            </a:r>
            <a:endParaRPr lang="en-IN" dirty="0"/>
          </a:p>
        </p:txBody>
      </p:sp>
      <p:sp>
        <p:nvSpPr>
          <p:cNvPr id="6" name="Rectangle 5"/>
          <p:cNvSpPr/>
          <p:nvPr/>
        </p:nvSpPr>
        <p:spPr>
          <a:xfrm>
            <a:off x="2895600" y="3105150"/>
            <a:ext cx="6096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R1</a:t>
            </a:r>
            <a:endParaRPr lang="en-IN" dirty="0"/>
          </a:p>
        </p:txBody>
      </p:sp>
      <p:sp>
        <p:nvSpPr>
          <p:cNvPr id="7" name="Rectangle 6"/>
          <p:cNvSpPr/>
          <p:nvPr/>
        </p:nvSpPr>
        <p:spPr>
          <a:xfrm>
            <a:off x="609600" y="3181350"/>
            <a:ext cx="6096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R2</a:t>
            </a:r>
            <a:endParaRPr lang="en-IN" dirty="0"/>
          </a:p>
        </p:txBody>
      </p:sp>
      <p:cxnSp>
        <p:nvCxnSpPr>
          <p:cNvPr id="9" name="Straight Arrow Connector 8"/>
          <p:cNvCxnSpPr>
            <a:stCxn id="4" idx="6"/>
            <a:endCxn id="6" idx="1"/>
          </p:cNvCxnSpPr>
          <p:nvPr/>
        </p:nvCxnSpPr>
        <p:spPr>
          <a:xfrm>
            <a:off x="2286000" y="2762250"/>
            <a:ext cx="6096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1"/>
            <a:endCxn id="7" idx="3"/>
          </p:cNvCxnSpPr>
          <p:nvPr/>
        </p:nvCxnSpPr>
        <p:spPr>
          <a:xfrm flipH="1" flipV="1">
            <a:off x="1219200" y="3371850"/>
            <a:ext cx="622674" cy="344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6"/>
            <a:endCxn id="6" idx="1"/>
          </p:cNvCxnSpPr>
          <p:nvPr/>
        </p:nvCxnSpPr>
        <p:spPr>
          <a:xfrm flipV="1">
            <a:off x="2362200" y="3295650"/>
            <a:ext cx="53340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4" idx="2"/>
          </p:cNvCxnSpPr>
          <p:nvPr/>
        </p:nvCxnSpPr>
        <p:spPr>
          <a:xfrm flipH="1">
            <a:off x="1219200" y="2762250"/>
            <a:ext cx="45720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334000" y="2495550"/>
            <a:ext cx="2747612" cy="369332"/>
          </a:xfrm>
          <a:prstGeom prst="rect">
            <a:avLst/>
          </a:prstGeom>
          <a:noFill/>
        </p:spPr>
        <p:txBody>
          <a:bodyPr wrap="none" rtlCol="0">
            <a:spAutoFit/>
          </a:bodyPr>
          <a:lstStyle/>
          <a:p>
            <a:r>
              <a:rPr lang="en-US" smtClean="0"/>
              <a:t>Terrorist </a:t>
            </a:r>
            <a:r>
              <a:rPr lang="en-US" dirty="0" smtClean="0"/>
              <a:t>and </a:t>
            </a:r>
            <a:r>
              <a:rPr lang="en-US" smtClean="0"/>
              <a:t>army example</a:t>
            </a:r>
            <a:endParaRPr lang="en-IN" dirty="0"/>
          </a:p>
        </p:txBody>
      </p:sp>
    </p:spTree>
    <p:extLst>
      <p:ext uri="{BB962C8B-B14F-4D97-AF65-F5344CB8AC3E}">
        <p14:creationId xmlns:p14="http://schemas.microsoft.com/office/powerpoint/2010/main" val="153928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inVertic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704</Words>
  <Application>Microsoft Office PowerPoint</Application>
  <PresentationFormat>On-screen Show (16:9)</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Thread Synchronization</vt:lpstr>
      <vt:lpstr>Locks</vt:lpstr>
      <vt:lpstr>acquire( )</vt:lpstr>
      <vt:lpstr>release( )</vt:lpstr>
      <vt:lpstr>RLock</vt:lpstr>
      <vt:lpstr>Semaphore</vt:lpstr>
      <vt:lpstr>Dead Lock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Synchronization</dc:title>
  <dc:creator>RK</dc:creator>
  <cp:lastModifiedBy>RK</cp:lastModifiedBy>
  <cp:revision>38</cp:revision>
  <dcterms:created xsi:type="dcterms:W3CDTF">2006-08-16T00:00:00Z</dcterms:created>
  <dcterms:modified xsi:type="dcterms:W3CDTF">2019-08-24T17:44:44Z</dcterms:modified>
</cp:coreProperties>
</file>