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21099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F9538-F087-4C2D-BA91-C067A3FD509D}" type="datetimeFigureOut">
              <a:rPr lang="en-IN" smtClean="0"/>
              <a:t>30-11-2020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346281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3472388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0387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2976767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3766329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3405018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4065079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85712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155654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272943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F9538-F087-4C2D-BA91-C067A3FD509D}" type="datetimeFigureOut">
              <a:rPr lang="en-IN" smtClean="0"/>
              <a:t>30-11-2020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206979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F9538-F087-4C2D-BA91-C067A3FD509D}" type="datetimeFigureOut">
              <a:rPr lang="en-IN" smtClean="0"/>
              <a:t>30-11-2020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157701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106280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61014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FF9538-F087-4C2D-BA91-C067A3FD509D}" type="datetimeFigureOut">
              <a:rPr lang="en-IN" smtClean="0"/>
              <a:t>30-11-2020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257225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F9538-F087-4C2D-BA91-C067A3FD509D}" type="datetimeFigureOut">
              <a:rPr lang="en-IN" smtClean="0"/>
              <a:t>30-11-2020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95B18-FC08-402D-A8FA-2D05AAEEA306}" type="slidenum">
              <a:rPr lang="en-IN" smtClean="0"/>
              <a:t>‹#›</a:t>
            </a:fld>
            <a:endParaRPr lang="en-IN"/>
          </a:p>
        </p:txBody>
      </p:sp>
    </p:spTree>
    <p:extLst>
      <p:ext uri="{BB962C8B-B14F-4D97-AF65-F5344CB8AC3E}">
        <p14:creationId xmlns:p14="http://schemas.microsoft.com/office/powerpoint/2010/main" val="61872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FF9538-F087-4C2D-BA91-C067A3FD509D}" type="datetimeFigureOut">
              <a:rPr lang="en-IN" smtClean="0"/>
              <a:t>30-11-2020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195B18-FC08-402D-A8FA-2D05AAEEA306}" type="slidenum">
              <a:rPr lang="en-IN" smtClean="0"/>
              <a:t>‹#›</a:t>
            </a:fld>
            <a:endParaRPr lang="en-IN"/>
          </a:p>
        </p:txBody>
      </p:sp>
    </p:spTree>
    <p:extLst>
      <p:ext uri="{BB962C8B-B14F-4D97-AF65-F5344CB8AC3E}">
        <p14:creationId xmlns:p14="http://schemas.microsoft.com/office/powerpoint/2010/main" val="2847813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B932-A6D8-4D52-8E65-1491B47C3C32}"/>
              </a:ext>
            </a:extLst>
          </p:cNvPr>
          <p:cNvSpPr>
            <a:spLocks noGrp="1"/>
          </p:cNvSpPr>
          <p:nvPr>
            <p:ph type="ctrTitle"/>
          </p:nvPr>
        </p:nvSpPr>
        <p:spPr>
          <a:xfrm>
            <a:off x="1154955" y="1878509"/>
            <a:ext cx="8825658" cy="3329581"/>
          </a:xfrm>
        </p:spPr>
        <p:txBody>
          <a:bodyPr/>
          <a:lstStyle/>
          <a:p>
            <a:pPr fontAlgn="base"/>
            <a:r>
              <a:rPr lang="en-IN" sz="4000" b="1" i="0" dirty="0">
                <a:solidFill>
                  <a:srgbClr val="FFFFFF"/>
                </a:solidFill>
                <a:effectLst/>
                <a:highlight>
                  <a:srgbClr val="FF0000"/>
                </a:highlight>
                <a:latin typeface="zeitung"/>
              </a:rPr>
              <a:t>Life Expectancy (WHO)</a:t>
            </a:r>
            <a:br>
              <a:rPr lang="en-IN" sz="4000" b="1" i="0" dirty="0">
                <a:solidFill>
                  <a:srgbClr val="FFFFFF"/>
                </a:solidFill>
                <a:effectLst/>
                <a:highlight>
                  <a:srgbClr val="FF0000"/>
                </a:highlight>
                <a:latin typeface="zeitung"/>
              </a:rPr>
            </a:br>
            <a:br>
              <a:rPr lang="en-IN" sz="4000" b="1" i="0" dirty="0">
                <a:solidFill>
                  <a:srgbClr val="FFFFFF"/>
                </a:solidFill>
                <a:effectLst/>
                <a:highlight>
                  <a:srgbClr val="FF0000"/>
                </a:highlight>
                <a:latin typeface="Inter"/>
              </a:rPr>
            </a:br>
            <a:endParaRPr lang="en-IN" sz="4000" dirty="0">
              <a:highlight>
                <a:srgbClr val="FF0000"/>
              </a:highlight>
            </a:endParaRPr>
          </a:p>
        </p:txBody>
      </p:sp>
      <p:sp>
        <p:nvSpPr>
          <p:cNvPr id="3" name="Subtitle 2">
            <a:extLst>
              <a:ext uri="{FF2B5EF4-FFF2-40B4-BE49-F238E27FC236}">
                <a16:creationId xmlns:a16="http://schemas.microsoft.com/office/drawing/2014/main" id="{EDC3E661-A4C3-48DE-9768-FB277B937495}"/>
              </a:ext>
            </a:extLst>
          </p:cNvPr>
          <p:cNvSpPr>
            <a:spLocks noGrp="1"/>
          </p:cNvSpPr>
          <p:nvPr>
            <p:ph type="subTitle" idx="1"/>
          </p:nvPr>
        </p:nvSpPr>
        <p:spPr/>
        <p:txBody>
          <a:bodyPr/>
          <a:lstStyle/>
          <a:p>
            <a:r>
              <a:rPr lang="en-IN" b="1" i="0" dirty="0">
                <a:solidFill>
                  <a:srgbClr val="FFFFFF"/>
                </a:solidFill>
                <a:effectLst/>
                <a:highlight>
                  <a:srgbClr val="000080"/>
                </a:highlight>
                <a:latin typeface="Inter"/>
              </a:rPr>
              <a:t>Statistical Analysis on factors influencing Life Expectancy</a:t>
            </a:r>
            <a:endParaRPr lang="en-IN" dirty="0">
              <a:highlight>
                <a:srgbClr val="000080"/>
              </a:highlight>
            </a:endParaRPr>
          </a:p>
        </p:txBody>
      </p:sp>
    </p:spTree>
    <p:extLst>
      <p:ext uri="{BB962C8B-B14F-4D97-AF65-F5344CB8AC3E}">
        <p14:creationId xmlns:p14="http://schemas.microsoft.com/office/powerpoint/2010/main" val="47034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CFCB-7110-4246-8602-9CB0CCF7A0EC}"/>
              </a:ext>
            </a:extLst>
          </p:cNvPr>
          <p:cNvSpPr>
            <a:spLocks noGrp="1"/>
          </p:cNvSpPr>
          <p:nvPr>
            <p:ph type="title"/>
          </p:nvPr>
        </p:nvSpPr>
        <p:spPr>
          <a:xfrm>
            <a:off x="727969" y="790070"/>
            <a:ext cx="9404723" cy="1400530"/>
          </a:xfrm>
        </p:spPr>
        <p:txBody>
          <a:bodyPr/>
          <a:lstStyle/>
          <a:p>
            <a:r>
              <a:rPr lang="en-US" dirty="0">
                <a:latin typeface="zeitung"/>
              </a:rPr>
              <a:t>PROBLEM AND DATASET</a:t>
            </a:r>
            <a:endParaRPr lang="en-IN" dirty="0">
              <a:latin typeface="zeitung"/>
            </a:endParaRPr>
          </a:p>
        </p:txBody>
      </p:sp>
      <p:sp>
        <p:nvSpPr>
          <p:cNvPr id="3" name="TextBox 2">
            <a:extLst>
              <a:ext uri="{FF2B5EF4-FFF2-40B4-BE49-F238E27FC236}">
                <a16:creationId xmlns:a16="http://schemas.microsoft.com/office/drawing/2014/main" id="{81AD2E6D-9F20-4588-A3AD-50348A717FBD}"/>
              </a:ext>
            </a:extLst>
          </p:cNvPr>
          <p:cNvSpPr txBox="1"/>
          <p:nvPr/>
        </p:nvSpPr>
        <p:spPr>
          <a:xfrm>
            <a:off x="727969" y="2388136"/>
            <a:ext cx="7874494" cy="2893100"/>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accent3">
                    <a:lumMod val="20000"/>
                    <a:lumOff val="80000"/>
                  </a:schemeClr>
                </a:solidFill>
                <a:highlight>
                  <a:srgbClr val="008000"/>
                </a:highlight>
                <a:latin typeface="zeitung"/>
              </a:rPr>
              <a:t>Initially in past, there has been a lot of study taken place on many factors influencing the mortality and the life expectancy, with their dependence to factors and variables which might be income-specific, or demographic. </a:t>
            </a:r>
          </a:p>
          <a:p>
            <a:pPr marL="285750" indent="-285750">
              <a:buFont typeface="Arial" panose="020B0604020202020204" pitchFamily="34" charset="0"/>
              <a:buChar char="•"/>
            </a:pPr>
            <a:r>
              <a:rPr lang="en-IN" sz="1400" dirty="0">
                <a:solidFill>
                  <a:schemeClr val="accent3">
                    <a:lumMod val="20000"/>
                    <a:lumOff val="80000"/>
                  </a:schemeClr>
                </a:solidFill>
                <a:highlight>
                  <a:srgbClr val="008000"/>
                </a:highlight>
                <a:latin typeface="zeitung"/>
              </a:rPr>
              <a:t>There were certain variables that were not being taken into consideration. Some of these variables would be vaccination/immunization and HDI (Human Development Index). </a:t>
            </a:r>
          </a:p>
          <a:p>
            <a:pPr marL="285750" indent="-285750">
              <a:buFont typeface="Arial" panose="020B0604020202020204" pitchFamily="34" charset="0"/>
              <a:buChar char="•"/>
            </a:pPr>
            <a:r>
              <a:rPr lang="en-IN" sz="1400" dirty="0">
                <a:solidFill>
                  <a:schemeClr val="accent3">
                    <a:lumMod val="20000"/>
                    <a:lumOff val="80000"/>
                  </a:schemeClr>
                </a:solidFill>
                <a:highlight>
                  <a:srgbClr val="008000"/>
                </a:highlight>
                <a:latin typeface="zeitung"/>
              </a:rPr>
              <a:t>Most of the previous research done had been performed by taking data of just a single year itself, for all the nations. </a:t>
            </a:r>
          </a:p>
          <a:p>
            <a:pPr marL="285750" indent="-285750">
              <a:buFont typeface="Arial" panose="020B0604020202020204" pitchFamily="34" charset="0"/>
              <a:buChar char="•"/>
            </a:pPr>
            <a:r>
              <a:rPr lang="en-IN" sz="1400" dirty="0">
                <a:solidFill>
                  <a:schemeClr val="accent3">
                    <a:lumMod val="20000"/>
                    <a:lumOff val="80000"/>
                  </a:schemeClr>
                </a:solidFill>
                <a:highlight>
                  <a:srgbClr val="008000"/>
                </a:highlight>
                <a:latin typeface="zeitung"/>
              </a:rPr>
              <a:t>This project gives us the motivation to solve the issues of both the factors by formulating some regression models, by considering the data from a period of 2000 to 2015 for all the countries. Since the observations this dataset are based on different countries, it will be easier for a country to determine the predicting factor which is contributing to lower value of life expectancy. This will help in letting countries understand which factors should be given more importance in order to efficiently improve the life expectancy of its population.</a:t>
            </a:r>
          </a:p>
        </p:txBody>
      </p:sp>
    </p:spTree>
    <p:extLst>
      <p:ext uri="{BB962C8B-B14F-4D97-AF65-F5344CB8AC3E}">
        <p14:creationId xmlns:p14="http://schemas.microsoft.com/office/powerpoint/2010/main" val="54575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3F9-378E-49E9-BB6B-77E614FF3364}"/>
              </a:ext>
            </a:extLst>
          </p:cNvPr>
          <p:cNvSpPr>
            <a:spLocks noGrp="1"/>
          </p:cNvSpPr>
          <p:nvPr>
            <p:ph type="title"/>
          </p:nvPr>
        </p:nvSpPr>
        <p:spPr>
          <a:xfrm>
            <a:off x="761522" y="461595"/>
            <a:ext cx="9404723" cy="1400530"/>
          </a:xfrm>
        </p:spPr>
        <p:txBody>
          <a:bodyPr/>
          <a:lstStyle/>
          <a:p>
            <a:r>
              <a:rPr lang="en-IN" sz="3600" dirty="0">
                <a:highlight>
                  <a:srgbClr val="000080"/>
                </a:highlight>
                <a:latin typeface="zeitung"/>
              </a:rPr>
              <a:t>Why is what we have done important/ useful?</a:t>
            </a:r>
          </a:p>
        </p:txBody>
      </p:sp>
      <p:sp>
        <p:nvSpPr>
          <p:cNvPr id="3" name="TextBox 2">
            <a:extLst>
              <a:ext uri="{FF2B5EF4-FFF2-40B4-BE49-F238E27FC236}">
                <a16:creationId xmlns:a16="http://schemas.microsoft.com/office/drawing/2014/main" id="{37956FEF-349A-4D6E-B43F-98559CF15226}"/>
              </a:ext>
            </a:extLst>
          </p:cNvPr>
          <p:cNvSpPr txBox="1"/>
          <p:nvPr/>
        </p:nvSpPr>
        <p:spPr>
          <a:xfrm>
            <a:off x="941033" y="1988598"/>
            <a:ext cx="6613864"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zeitung"/>
              </a:rPr>
              <a:t>Will be easier for a country to determine the predicting factor which is contributing to lower value of life expectancy. </a:t>
            </a:r>
          </a:p>
          <a:p>
            <a:pPr marL="285750" indent="-285750">
              <a:buFont typeface="Arial" panose="020B0604020202020204" pitchFamily="34" charset="0"/>
              <a:buChar char="•"/>
            </a:pPr>
            <a:r>
              <a:rPr lang="en-IN" dirty="0">
                <a:latin typeface="zeitung"/>
              </a:rPr>
              <a:t>Help in letting countries understand which factors should be given more importance in order to efficiently improve the life expectancy of its population.</a:t>
            </a:r>
          </a:p>
        </p:txBody>
      </p:sp>
      <p:sp>
        <p:nvSpPr>
          <p:cNvPr id="4" name="TextBox 3">
            <a:extLst>
              <a:ext uri="{FF2B5EF4-FFF2-40B4-BE49-F238E27FC236}">
                <a16:creationId xmlns:a16="http://schemas.microsoft.com/office/drawing/2014/main" id="{95031682-3240-472B-A1B8-F702D30C830B}"/>
              </a:ext>
            </a:extLst>
          </p:cNvPr>
          <p:cNvSpPr txBox="1"/>
          <p:nvPr/>
        </p:nvSpPr>
        <p:spPr>
          <a:xfrm>
            <a:off x="1171852" y="4536489"/>
            <a:ext cx="4847208" cy="1200329"/>
          </a:xfrm>
          <a:prstGeom prst="rect">
            <a:avLst/>
          </a:prstGeom>
          <a:noFill/>
        </p:spPr>
        <p:txBody>
          <a:bodyPr wrap="square" rtlCol="0">
            <a:spAutoFit/>
          </a:bodyPr>
          <a:lstStyle/>
          <a:p>
            <a:r>
              <a:rPr lang="en-IN" dirty="0">
                <a:latin typeface="zeitung"/>
              </a:rPr>
              <a:t>Plan is to find the countries/population where certain areas are lagging improvement and provide them with such facilities, in hope that the life expectancy is definitely going to increase.</a:t>
            </a:r>
          </a:p>
        </p:txBody>
      </p:sp>
    </p:spTree>
    <p:extLst>
      <p:ext uri="{BB962C8B-B14F-4D97-AF65-F5344CB8AC3E}">
        <p14:creationId xmlns:p14="http://schemas.microsoft.com/office/powerpoint/2010/main" val="211489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0D01-81C5-4D17-B619-AF379E8C7129}"/>
              </a:ext>
            </a:extLst>
          </p:cNvPr>
          <p:cNvSpPr>
            <a:spLocks noGrp="1"/>
          </p:cNvSpPr>
          <p:nvPr>
            <p:ph type="title"/>
          </p:nvPr>
        </p:nvSpPr>
        <p:spPr>
          <a:xfrm>
            <a:off x="574089" y="1154054"/>
            <a:ext cx="11043822" cy="1400530"/>
          </a:xfrm>
        </p:spPr>
        <p:txBody>
          <a:bodyPr/>
          <a:lstStyle/>
          <a:p>
            <a:r>
              <a:rPr lang="en-IN" sz="3000" dirty="0">
                <a:highlight>
                  <a:srgbClr val="000080"/>
                </a:highlight>
                <a:latin typeface="zeitung"/>
              </a:rPr>
              <a:t>What is the approach you have taken?</a:t>
            </a:r>
            <a:br>
              <a:rPr lang="en-IN" sz="3000" dirty="0">
                <a:highlight>
                  <a:srgbClr val="000080"/>
                </a:highlight>
                <a:latin typeface="zeitung"/>
              </a:rPr>
            </a:br>
            <a:r>
              <a:rPr lang="en-IN" sz="3000" dirty="0">
                <a:highlight>
                  <a:srgbClr val="000080"/>
                </a:highlight>
                <a:latin typeface="zeitung"/>
              </a:rPr>
              <a:t>How did you evaluate your solution/ the algorithm you implemented?</a:t>
            </a:r>
          </a:p>
        </p:txBody>
      </p:sp>
      <p:sp>
        <p:nvSpPr>
          <p:cNvPr id="3" name="TextBox 2">
            <a:extLst>
              <a:ext uri="{FF2B5EF4-FFF2-40B4-BE49-F238E27FC236}">
                <a16:creationId xmlns:a16="http://schemas.microsoft.com/office/drawing/2014/main" id="{CAE41309-CA60-4642-919D-E677044FAA42}"/>
              </a:ext>
            </a:extLst>
          </p:cNvPr>
          <p:cNvSpPr txBox="1"/>
          <p:nvPr/>
        </p:nvSpPr>
        <p:spPr>
          <a:xfrm>
            <a:off x="574089" y="3244334"/>
            <a:ext cx="4199138" cy="369332"/>
          </a:xfrm>
          <a:prstGeom prst="rect">
            <a:avLst/>
          </a:prstGeom>
          <a:noFill/>
        </p:spPr>
        <p:txBody>
          <a:bodyPr wrap="square" rtlCol="0">
            <a:spAutoFit/>
          </a:bodyPr>
          <a:lstStyle/>
          <a:p>
            <a:r>
              <a:rPr lang="en-US" dirty="0">
                <a:highlight>
                  <a:srgbClr val="000000"/>
                </a:highlight>
                <a:latin typeface="zeitung"/>
              </a:rPr>
              <a:t>*Refer to Jupyter Notebook</a:t>
            </a:r>
            <a:endParaRPr lang="en-IN" dirty="0">
              <a:highlight>
                <a:srgbClr val="000000"/>
              </a:highlight>
              <a:latin typeface="zeitung"/>
            </a:endParaRPr>
          </a:p>
        </p:txBody>
      </p:sp>
    </p:spTree>
    <p:extLst>
      <p:ext uri="{BB962C8B-B14F-4D97-AF65-F5344CB8AC3E}">
        <p14:creationId xmlns:p14="http://schemas.microsoft.com/office/powerpoint/2010/main" val="351990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0F2E82-ABC3-4E1B-8F30-8681B87A628B}"/>
              </a:ext>
            </a:extLst>
          </p:cNvPr>
          <p:cNvSpPr txBox="1"/>
          <p:nvPr/>
        </p:nvSpPr>
        <p:spPr>
          <a:xfrm>
            <a:off x="612561" y="1225091"/>
            <a:ext cx="10573304" cy="830997"/>
          </a:xfrm>
          <a:prstGeom prst="rect">
            <a:avLst/>
          </a:prstGeom>
          <a:noFill/>
        </p:spPr>
        <p:txBody>
          <a:bodyPr wrap="square">
            <a:spAutoFit/>
          </a:bodyPr>
          <a:lstStyle/>
          <a:p>
            <a:r>
              <a:rPr lang="en-IN" sz="2400" dirty="0">
                <a:highlight>
                  <a:srgbClr val="0000FF"/>
                </a:highlight>
                <a:latin typeface="zeitung"/>
              </a:rPr>
              <a:t>Anything interesting that you inferred about the data or learnt through the process? Also, the specific role of each member of the team.</a:t>
            </a:r>
          </a:p>
        </p:txBody>
      </p:sp>
      <p:sp>
        <p:nvSpPr>
          <p:cNvPr id="5" name="TextBox 4">
            <a:extLst>
              <a:ext uri="{FF2B5EF4-FFF2-40B4-BE49-F238E27FC236}">
                <a16:creationId xmlns:a16="http://schemas.microsoft.com/office/drawing/2014/main" id="{ECC27D82-8946-4707-8783-77D69881FE0E}"/>
              </a:ext>
            </a:extLst>
          </p:cNvPr>
          <p:cNvSpPr txBox="1"/>
          <p:nvPr/>
        </p:nvSpPr>
        <p:spPr>
          <a:xfrm>
            <a:off x="719091" y="2583402"/>
            <a:ext cx="6454066" cy="923330"/>
          </a:xfrm>
          <a:prstGeom prst="rect">
            <a:avLst/>
          </a:prstGeom>
          <a:noFill/>
        </p:spPr>
        <p:txBody>
          <a:bodyPr wrap="square" rtlCol="0">
            <a:spAutoFit/>
          </a:bodyPr>
          <a:lstStyle/>
          <a:p>
            <a:pPr marL="285750" indent="-285750">
              <a:buFont typeface="Arial" panose="020B0604020202020204" pitchFamily="34" charset="0"/>
              <a:buChar char="•"/>
            </a:pPr>
            <a:r>
              <a:rPr lang="en-US" dirty="0">
                <a:highlight>
                  <a:srgbClr val="008000"/>
                </a:highlight>
                <a:latin typeface="zeitung"/>
              </a:rPr>
              <a:t>How we Dealt with Outliers</a:t>
            </a:r>
          </a:p>
          <a:p>
            <a:pPr marL="285750" indent="-285750">
              <a:buFont typeface="Arial" panose="020B0604020202020204" pitchFamily="34" charset="0"/>
              <a:buChar char="•"/>
            </a:pPr>
            <a:r>
              <a:rPr lang="en-US" dirty="0">
                <a:highlight>
                  <a:srgbClr val="008000"/>
                </a:highlight>
                <a:latin typeface="zeitung"/>
              </a:rPr>
              <a:t>Year Wise Split Rows</a:t>
            </a:r>
          </a:p>
          <a:p>
            <a:pPr marL="285750" indent="-285750">
              <a:buFont typeface="Arial" panose="020B0604020202020204" pitchFamily="34" charset="0"/>
              <a:buChar char="•"/>
            </a:pPr>
            <a:r>
              <a:rPr lang="en-US" dirty="0">
                <a:highlight>
                  <a:srgbClr val="008000"/>
                </a:highlight>
                <a:latin typeface="zeitung"/>
              </a:rPr>
              <a:t>Experimenting with reduced set of features</a:t>
            </a:r>
            <a:endParaRPr lang="en-IN" dirty="0">
              <a:highlight>
                <a:srgbClr val="008000"/>
              </a:highlight>
              <a:latin typeface="zeitung"/>
            </a:endParaRPr>
          </a:p>
        </p:txBody>
      </p:sp>
      <p:sp>
        <p:nvSpPr>
          <p:cNvPr id="6" name="TextBox 5">
            <a:extLst>
              <a:ext uri="{FF2B5EF4-FFF2-40B4-BE49-F238E27FC236}">
                <a16:creationId xmlns:a16="http://schemas.microsoft.com/office/drawing/2014/main" id="{15E5C6AB-79B4-4053-B5FD-00B0B39CA546}"/>
              </a:ext>
            </a:extLst>
          </p:cNvPr>
          <p:cNvSpPr txBox="1"/>
          <p:nvPr/>
        </p:nvSpPr>
        <p:spPr>
          <a:xfrm>
            <a:off x="967665" y="4580878"/>
            <a:ext cx="10138299" cy="2031325"/>
          </a:xfrm>
          <a:prstGeom prst="rect">
            <a:avLst/>
          </a:prstGeom>
          <a:noFill/>
        </p:spPr>
        <p:txBody>
          <a:bodyPr wrap="square" rtlCol="0">
            <a:spAutoFit/>
          </a:bodyPr>
          <a:lstStyle/>
          <a:p>
            <a:r>
              <a:rPr lang="en-US" b="1" i="1" u="sng" dirty="0">
                <a:highlight>
                  <a:srgbClr val="800000"/>
                </a:highlight>
                <a:latin typeface="zeitung"/>
              </a:rPr>
              <a:t>ROLES:</a:t>
            </a:r>
          </a:p>
          <a:p>
            <a:endParaRPr lang="en-US" b="1" i="1" u="sng" dirty="0">
              <a:highlight>
                <a:srgbClr val="800000"/>
              </a:highlight>
              <a:latin typeface="zeitung"/>
            </a:endParaRPr>
          </a:p>
          <a:p>
            <a:r>
              <a:rPr lang="en-US" b="1" dirty="0">
                <a:highlight>
                  <a:srgbClr val="800000"/>
                </a:highlight>
                <a:latin typeface="zeitung"/>
              </a:rPr>
              <a:t>Priyank Koul					 </a:t>
            </a:r>
            <a:r>
              <a:rPr lang="en-US" dirty="0">
                <a:highlight>
                  <a:srgbClr val="800000"/>
                </a:highlight>
                <a:latin typeface="zeitung"/>
              </a:rPr>
              <a:t>(Team Leader, idea of dataset, Choosing Models and metrics)</a:t>
            </a:r>
          </a:p>
          <a:p>
            <a:r>
              <a:rPr lang="en-IN" b="1" dirty="0" err="1">
                <a:highlight>
                  <a:srgbClr val="800000"/>
                </a:highlight>
                <a:latin typeface="zeitung"/>
              </a:rPr>
              <a:t>Shevgoor</a:t>
            </a:r>
            <a:r>
              <a:rPr lang="en-IN" b="1" dirty="0">
                <a:highlight>
                  <a:srgbClr val="800000"/>
                </a:highlight>
                <a:latin typeface="zeitung"/>
              </a:rPr>
              <a:t> Adithya Kamath		 </a:t>
            </a:r>
            <a:r>
              <a:rPr lang="en-IN" dirty="0">
                <a:highlight>
                  <a:srgbClr val="800000"/>
                </a:highlight>
                <a:latin typeface="zeitung"/>
              </a:rPr>
              <a:t>(Experimenting with Models, trying out different techniques)</a:t>
            </a:r>
          </a:p>
          <a:p>
            <a:r>
              <a:rPr lang="en-IN" b="1" dirty="0" err="1">
                <a:highlight>
                  <a:srgbClr val="800000"/>
                </a:highlight>
                <a:latin typeface="zeitung"/>
              </a:rPr>
              <a:t>Arif</a:t>
            </a:r>
            <a:r>
              <a:rPr lang="en-IN" b="1" dirty="0">
                <a:highlight>
                  <a:srgbClr val="800000"/>
                </a:highlight>
                <a:latin typeface="zeitung"/>
              </a:rPr>
              <a:t> </a:t>
            </a:r>
            <a:r>
              <a:rPr lang="en-IN" b="1" dirty="0" err="1">
                <a:highlight>
                  <a:srgbClr val="800000"/>
                </a:highlight>
                <a:latin typeface="zeitung"/>
              </a:rPr>
              <a:t>Sidiq</a:t>
            </a:r>
            <a:r>
              <a:rPr lang="en-IN" b="1" dirty="0">
                <a:highlight>
                  <a:srgbClr val="800000"/>
                </a:highlight>
                <a:latin typeface="zeitung"/>
              </a:rPr>
              <a:t> </a:t>
            </a:r>
            <a:r>
              <a:rPr lang="en-IN" b="1" dirty="0" err="1">
                <a:highlight>
                  <a:srgbClr val="800000"/>
                </a:highlight>
                <a:latin typeface="zeitung"/>
              </a:rPr>
              <a:t>Wani</a:t>
            </a:r>
            <a:r>
              <a:rPr lang="en-IN" b="1" dirty="0">
                <a:highlight>
                  <a:srgbClr val="800000"/>
                </a:highlight>
                <a:latin typeface="zeitung"/>
              </a:rPr>
              <a:t> 				 </a:t>
            </a:r>
            <a:r>
              <a:rPr lang="en-IN" dirty="0">
                <a:highlight>
                  <a:srgbClr val="800000"/>
                </a:highlight>
                <a:latin typeface="zeitung"/>
              </a:rPr>
              <a:t>(Basic EDA and visualisations, finding inferences.)</a:t>
            </a:r>
          </a:p>
          <a:p>
            <a:r>
              <a:rPr lang="en-IN" b="1" dirty="0">
                <a:highlight>
                  <a:srgbClr val="800000"/>
                </a:highlight>
                <a:latin typeface="zeitung"/>
              </a:rPr>
              <a:t>Ashutosh Rout				 </a:t>
            </a:r>
            <a:r>
              <a:rPr lang="en-IN" dirty="0">
                <a:highlight>
                  <a:srgbClr val="800000"/>
                </a:highlight>
                <a:latin typeface="zeitung"/>
              </a:rPr>
              <a:t>(Basic EDA and visualisations, finding inferences.)</a:t>
            </a:r>
          </a:p>
          <a:p>
            <a:endParaRPr lang="en-IN" dirty="0">
              <a:highlight>
                <a:srgbClr val="800000"/>
              </a:highlight>
              <a:latin typeface="zeitung"/>
            </a:endParaRPr>
          </a:p>
        </p:txBody>
      </p:sp>
    </p:spTree>
    <p:extLst>
      <p:ext uri="{BB962C8B-B14F-4D97-AF65-F5344CB8AC3E}">
        <p14:creationId xmlns:p14="http://schemas.microsoft.com/office/powerpoint/2010/main" val="1328907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142</TotalTime>
  <Words>430</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Inter</vt:lpstr>
      <vt:lpstr>Wingdings 3</vt:lpstr>
      <vt:lpstr>zeitung</vt:lpstr>
      <vt:lpstr>Ion</vt:lpstr>
      <vt:lpstr>Life Expectancy (WHO)  </vt:lpstr>
      <vt:lpstr>PROBLEM AND DATASET</vt:lpstr>
      <vt:lpstr>Why is what we have done important/ useful?</vt:lpstr>
      <vt:lpstr>What is the approach you have taken? How did you evaluate your solution/ the algorithm you implemented?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(WHO)</dc:title>
  <dc:creator>Priyank Koul</dc:creator>
  <cp:lastModifiedBy>Priyank Koul</cp:lastModifiedBy>
  <cp:revision>7</cp:revision>
  <dcterms:created xsi:type="dcterms:W3CDTF">2020-11-30T04:13:05Z</dcterms:created>
  <dcterms:modified xsi:type="dcterms:W3CDTF">2020-11-30T06:35:55Z</dcterms:modified>
</cp:coreProperties>
</file>