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15"/>
  </p:notesMasterIdLst>
  <p:sldIdLst>
    <p:sldId id="256" r:id="rId2"/>
    <p:sldId id="714" r:id="rId3"/>
    <p:sldId id="674" r:id="rId4"/>
    <p:sldId id="713" r:id="rId5"/>
    <p:sldId id="712" r:id="rId6"/>
    <p:sldId id="676" r:id="rId7"/>
    <p:sldId id="715" r:id="rId8"/>
    <p:sldId id="711" r:id="rId9"/>
    <p:sldId id="716" r:id="rId10"/>
    <p:sldId id="718" r:id="rId11"/>
    <p:sldId id="717" r:id="rId12"/>
    <p:sldId id="719" r:id="rId13"/>
    <p:sldId id="30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F74CDC-596F-4E54-A161-9E51EEDC23B7}">
          <p14:sldIdLst>
            <p14:sldId id="256"/>
            <p14:sldId id="714"/>
            <p14:sldId id="674"/>
            <p14:sldId id="713"/>
          </p14:sldIdLst>
        </p14:section>
        <p14:section name="Untitled Section" id="{0CE19211-668B-4787-9462-7EA9265B286C}">
          <p14:sldIdLst>
            <p14:sldId id="712"/>
            <p14:sldId id="676"/>
            <p14:sldId id="715"/>
            <p14:sldId id="711"/>
            <p14:sldId id="716"/>
            <p14:sldId id="718"/>
            <p14:sldId id="717"/>
            <p14:sldId id="719"/>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46" autoAdjust="0"/>
    <p:restoredTop sz="93455" autoAdjust="0"/>
  </p:normalViewPr>
  <p:slideViewPr>
    <p:cSldViewPr snapToGrid="0">
      <p:cViewPr varScale="1">
        <p:scale>
          <a:sx n="64" d="100"/>
          <a:sy n="64" d="100"/>
        </p:scale>
        <p:origin x="660" y="48"/>
      </p:cViewPr>
      <p:guideLst/>
    </p:cSldViewPr>
  </p:slideViewPr>
  <p:outlineViewPr>
    <p:cViewPr>
      <p:scale>
        <a:sx n="33" d="100"/>
        <a:sy n="33" d="100"/>
      </p:scale>
      <p:origin x="0" y="-812"/>
    </p:cViewPr>
  </p:outlin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07F122-C7B7-435B-9F2C-15109303669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97201DC-ABE9-4D65-B47C-B31B504B0BB9}">
      <dgm:prSet phldrT="[Text]"/>
      <dgm:spPr/>
      <dgm:t>
        <a:bodyPr/>
        <a:lstStyle/>
        <a:p>
          <a:r>
            <a:rPr lang="en-US" dirty="0" smtClean="0"/>
            <a:t>Problem Definition</a:t>
          </a:r>
          <a:endParaRPr lang="en-US" dirty="0"/>
        </a:p>
      </dgm:t>
    </dgm:pt>
    <dgm:pt modelId="{7AA5CD8C-6013-41B0-AFA5-2DE07A99F313}" type="parTrans" cxnId="{09E1C979-0B6D-43FD-BB65-8EE7A81ADC0C}">
      <dgm:prSet/>
      <dgm:spPr/>
      <dgm:t>
        <a:bodyPr/>
        <a:lstStyle/>
        <a:p>
          <a:endParaRPr lang="en-US"/>
        </a:p>
      </dgm:t>
    </dgm:pt>
    <dgm:pt modelId="{304B34BC-D6BA-4643-80C6-931C255F19FB}" type="sibTrans" cxnId="{09E1C979-0B6D-43FD-BB65-8EE7A81ADC0C}">
      <dgm:prSet/>
      <dgm:spPr/>
      <dgm:t>
        <a:bodyPr/>
        <a:lstStyle/>
        <a:p>
          <a:endParaRPr lang="en-US"/>
        </a:p>
      </dgm:t>
    </dgm:pt>
    <dgm:pt modelId="{F2EE4BBA-CC7C-496C-976A-A9547AAAABB7}">
      <dgm:prSet/>
      <dgm:spPr/>
      <dgm:t>
        <a:bodyPr/>
        <a:lstStyle/>
        <a:p>
          <a:r>
            <a:rPr lang="en-US" smtClean="0"/>
            <a:t>Data Collection</a:t>
          </a:r>
          <a:endParaRPr lang="en-US"/>
        </a:p>
      </dgm:t>
    </dgm:pt>
    <dgm:pt modelId="{1347049F-E984-4EB5-9B08-75477D767F77}" type="parTrans" cxnId="{7E8A86D8-8C98-4D2E-AF11-435916A11BE6}">
      <dgm:prSet/>
      <dgm:spPr/>
      <dgm:t>
        <a:bodyPr/>
        <a:lstStyle/>
        <a:p>
          <a:endParaRPr lang="en-US"/>
        </a:p>
      </dgm:t>
    </dgm:pt>
    <dgm:pt modelId="{ACCEE957-53CE-4A8B-8742-40A89F4C5E72}" type="sibTrans" cxnId="{7E8A86D8-8C98-4D2E-AF11-435916A11BE6}">
      <dgm:prSet/>
      <dgm:spPr/>
      <dgm:t>
        <a:bodyPr/>
        <a:lstStyle/>
        <a:p>
          <a:endParaRPr lang="en-US"/>
        </a:p>
      </dgm:t>
    </dgm:pt>
    <dgm:pt modelId="{138FDF50-D33D-4303-B0EE-95065E2B90A9}">
      <dgm:prSet/>
      <dgm:spPr/>
      <dgm:t>
        <a:bodyPr/>
        <a:lstStyle/>
        <a:p>
          <a:r>
            <a:rPr lang="en-US" smtClean="0"/>
            <a:t>Data Preprocessing</a:t>
          </a:r>
          <a:endParaRPr lang="en-US"/>
        </a:p>
      </dgm:t>
    </dgm:pt>
    <dgm:pt modelId="{7F3755CA-A6BA-4505-B6D0-F457C59703E3}" type="parTrans" cxnId="{CA45D855-99B9-45E8-A45F-A952FA92C890}">
      <dgm:prSet/>
      <dgm:spPr/>
      <dgm:t>
        <a:bodyPr/>
        <a:lstStyle/>
        <a:p>
          <a:endParaRPr lang="en-US"/>
        </a:p>
      </dgm:t>
    </dgm:pt>
    <dgm:pt modelId="{9EBE21E3-F86D-41A9-B7F0-D58540449836}" type="sibTrans" cxnId="{CA45D855-99B9-45E8-A45F-A952FA92C890}">
      <dgm:prSet/>
      <dgm:spPr/>
      <dgm:t>
        <a:bodyPr/>
        <a:lstStyle/>
        <a:p>
          <a:endParaRPr lang="en-US"/>
        </a:p>
      </dgm:t>
    </dgm:pt>
    <dgm:pt modelId="{0B8518E1-131F-4808-A151-8497B7801234}">
      <dgm:prSet/>
      <dgm:spPr/>
      <dgm:t>
        <a:bodyPr/>
        <a:lstStyle/>
        <a:p>
          <a:r>
            <a:rPr lang="en-US" smtClean="0"/>
            <a:t>Exploratory Data Analysis (EDA)</a:t>
          </a:r>
          <a:endParaRPr lang="en-US"/>
        </a:p>
      </dgm:t>
    </dgm:pt>
    <dgm:pt modelId="{2B6EFD5E-059F-4EB6-99B5-B6FE02E2D3DF}" type="parTrans" cxnId="{38A72AD1-AB6D-45CD-A103-736E24FD1C0F}">
      <dgm:prSet/>
      <dgm:spPr/>
      <dgm:t>
        <a:bodyPr/>
        <a:lstStyle/>
        <a:p>
          <a:endParaRPr lang="en-US"/>
        </a:p>
      </dgm:t>
    </dgm:pt>
    <dgm:pt modelId="{4436FA31-E80E-4C9E-854A-4EEBD064D96E}" type="sibTrans" cxnId="{38A72AD1-AB6D-45CD-A103-736E24FD1C0F}">
      <dgm:prSet/>
      <dgm:spPr/>
      <dgm:t>
        <a:bodyPr/>
        <a:lstStyle/>
        <a:p>
          <a:endParaRPr lang="en-US"/>
        </a:p>
      </dgm:t>
    </dgm:pt>
    <dgm:pt modelId="{CF1D0284-C093-43D5-B9FB-055FD1745A17}">
      <dgm:prSet/>
      <dgm:spPr/>
      <dgm:t>
        <a:bodyPr/>
        <a:lstStyle/>
        <a:p>
          <a:r>
            <a:rPr lang="en-US" smtClean="0"/>
            <a:t>Model Building</a:t>
          </a:r>
          <a:endParaRPr lang="en-US"/>
        </a:p>
      </dgm:t>
    </dgm:pt>
    <dgm:pt modelId="{0C75698F-9BAC-485C-9916-30B138123E7A}" type="parTrans" cxnId="{D953A80E-A455-4E1C-8577-6B931BD9D46D}">
      <dgm:prSet/>
      <dgm:spPr/>
      <dgm:t>
        <a:bodyPr/>
        <a:lstStyle/>
        <a:p>
          <a:endParaRPr lang="en-US"/>
        </a:p>
      </dgm:t>
    </dgm:pt>
    <dgm:pt modelId="{1C3E7671-3C88-481F-8FE2-F13D86FA1CD4}" type="sibTrans" cxnId="{D953A80E-A455-4E1C-8577-6B931BD9D46D}">
      <dgm:prSet/>
      <dgm:spPr/>
      <dgm:t>
        <a:bodyPr/>
        <a:lstStyle/>
        <a:p>
          <a:endParaRPr lang="en-US"/>
        </a:p>
      </dgm:t>
    </dgm:pt>
    <dgm:pt modelId="{9C1CF607-3B4B-4211-A9B1-5D194832327B}">
      <dgm:prSet/>
      <dgm:spPr/>
      <dgm:t>
        <a:bodyPr/>
        <a:lstStyle/>
        <a:p>
          <a:r>
            <a:rPr lang="en-US" smtClean="0"/>
            <a:t>Model Evaluation</a:t>
          </a:r>
          <a:endParaRPr lang="en-US"/>
        </a:p>
      </dgm:t>
    </dgm:pt>
    <dgm:pt modelId="{5A4B38AC-D2FD-4380-8AB8-C1F3673E17FE}" type="parTrans" cxnId="{F0F9D1AD-1DDC-4831-91FF-C77D0DF8581F}">
      <dgm:prSet/>
      <dgm:spPr/>
      <dgm:t>
        <a:bodyPr/>
        <a:lstStyle/>
        <a:p>
          <a:endParaRPr lang="en-US"/>
        </a:p>
      </dgm:t>
    </dgm:pt>
    <dgm:pt modelId="{6F0FB2D4-AA89-467B-962D-F242E79E53E8}" type="sibTrans" cxnId="{F0F9D1AD-1DDC-4831-91FF-C77D0DF8581F}">
      <dgm:prSet/>
      <dgm:spPr/>
      <dgm:t>
        <a:bodyPr/>
        <a:lstStyle/>
        <a:p>
          <a:endParaRPr lang="en-US"/>
        </a:p>
      </dgm:t>
    </dgm:pt>
    <dgm:pt modelId="{2AFF2C5E-3815-422D-99DC-A181D50DCC9F}">
      <dgm:prSet/>
      <dgm:spPr/>
      <dgm:t>
        <a:bodyPr/>
        <a:lstStyle/>
        <a:p>
          <a:r>
            <a:rPr lang="en-US" smtClean="0"/>
            <a:t>Model Interpretation</a:t>
          </a:r>
          <a:endParaRPr lang="en-US"/>
        </a:p>
      </dgm:t>
    </dgm:pt>
    <dgm:pt modelId="{BB5735CA-8242-442E-A28C-526A4881A3D4}" type="parTrans" cxnId="{378622DF-DB19-49FE-B9FC-B723D0AC344D}">
      <dgm:prSet/>
      <dgm:spPr/>
      <dgm:t>
        <a:bodyPr/>
        <a:lstStyle/>
        <a:p>
          <a:endParaRPr lang="en-US"/>
        </a:p>
      </dgm:t>
    </dgm:pt>
    <dgm:pt modelId="{5BC97CEC-7F2D-46D9-AEAB-64616944B3C6}" type="sibTrans" cxnId="{378622DF-DB19-49FE-B9FC-B723D0AC344D}">
      <dgm:prSet/>
      <dgm:spPr/>
      <dgm:t>
        <a:bodyPr/>
        <a:lstStyle/>
        <a:p>
          <a:endParaRPr lang="en-US"/>
        </a:p>
      </dgm:t>
    </dgm:pt>
    <dgm:pt modelId="{70717FE0-5548-4499-BCDA-DBDA39A51E81}">
      <dgm:prSet/>
      <dgm:spPr/>
      <dgm:t>
        <a:bodyPr/>
        <a:lstStyle/>
        <a:p>
          <a:r>
            <a:rPr lang="en-US" smtClean="0"/>
            <a:t>Insights and Reporting</a:t>
          </a:r>
          <a:endParaRPr lang="en-US"/>
        </a:p>
      </dgm:t>
    </dgm:pt>
    <dgm:pt modelId="{F0C8AE6D-C092-4A50-8247-76CAC68BF2E5}" type="parTrans" cxnId="{0159795D-4776-4703-88C7-673B42D2A798}">
      <dgm:prSet/>
      <dgm:spPr/>
      <dgm:t>
        <a:bodyPr/>
        <a:lstStyle/>
        <a:p>
          <a:endParaRPr lang="en-US"/>
        </a:p>
      </dgm:t>
    </dgm:pt>
    <dgm:pt modelId="{2C8C90B5-1598-4314-B60D-C8DF64F973A9}" type="sibTrans" cxnId="{0159795D-4776-4703-88C7-673B42D2A798}">
      <dgm:prSet/>
      <dgm:spPr/>
      <dgm:t>
        <a:bodyPr/>
        <a:lstStyle/>
        <a:p>
          <a:endParaRPr lang="en-US"/>
        </a:p>
      </dgm:t>
    </dgm:pt>
    <dgm:pt modelId="{D0E019FD-148F-47D9-9BB2-FDAFBA89AD93}">
      <dgm:prSet/>
      <dgm:spPr/>
      <dgm:t>
        <a:bodyPr/>
        <a:lstStyle/>
        <a:p>
          <a:r>
            <a:rPr lang="en-US" dirty="0" smtClean="0"/>
            <a:t>Maintenance and Monitoring </a:t>
          </a:r>
          <a:endParaRPr lang="en-US" dirty="0"/>
        </a:p>
      </dgm:t>
    </dgm:pt>
    <dgm:pt modelId="{915A2DF5-3F45-4C1E-810F-6699C652FF71}" type="parTrans" cxnId="{A488773F-05AB-4EC9-9813-E5F0988BE970}">
      <dgm:prSet/>
      <dgm:spPr/>
      <dgm:t>
        <a:bodyPr/>
        <a:lstStyle/>
        <a:p>
          <a:endParaRPr lang="en-US"/>
        </a:p>
      </dgm:t>
    </dgm:pt>
    <dgm:pt modelId="{62FA86C4-5D19-44BC-BF11-1EF10EE7DCC3}" type="sibTrans" cxnId="{A488773F-05AB-4EC9-9813-E5F0988BE970}">
      <dgm:prSet/>
      <dgm:spPr/>
      <dgm:t>
        <a:bodyPr/>
        <a:lstStyle/>
        <a:p>
          <a:endParaRPr lang="en-US"/>
        </a:p>
      </dgm:t>
    </dgm:pt>
    <dgm:pt modelId="{4CA151FA-9D25-4041-9A14-4FFF1FF17A64}" type="pres">
      <dgm:prSet presAssocID="{8407F122-C7B7-435B-9F2C-151093036697}" presName="linear" presStyleCnt="0">
        <dgm:presLayoutVars>
          <dgm:animLvl val="lvl"/>
          <dgm:resizeHandles val="exact"/>
        </dgm:presLayoutVars>
      </dgm:prSet>
      <dgm:spPr/>
      <dgm:t>
        <a:bodyPr/>
        <a:lstStyle/>
        <a:p>
          <a:endParaRPr lang="en-US"/>
        </a:p>
      </dgm:t>
    </dgm:pt>
    <dgm:pt modelId="{C023EB0A-5CD3-462D-A084-F94227944792}" type="pres">
      <dgm:prSet presAssocID="{E97201DC-ABE9-4D65-B47C-B31B504B0BB9}" presName="parentText" presStyleLbl="node1" presStyleIdx="0" presStyleCnt="9">
        <dgm:presLayoutVars>
          <dgm:chMax val="0"/>
          <dgm:bulletEnabled val="1"/>
        </dgm:presLayoutVars>
      </dgm:prSet>
      <dgm:spPr/>
      <dgm:t>
        <a:bodyPr/>
        <a:lstStyle/>
        <a:p>
          <a:endParaRPr lang="en-US"/>
        </a:p>
      </dgm:t>
    </dgm:pt>
    <dgm:pt modelId="{59109A98-9FA2-4016-90D9-051D16BE0CD5}" type="pres">
      <dgm:prSet presAssocID="{304B34BC-D6BA-4643-80C6-931C255F19FB}" presName="spacer" presStyleCnt="0"/>
      <dgm:spPr/>
    </dgm:pt>
    <dgm:pt modelId="{9424A4D2-5824-4B69-B169-B95C649D6E5E}" type="pres">
      <dgm:prSet presAssocID="{F2EE4BBA-CC7C-496C-976A-A9547AAAABB7}" presName="parentText" presStyleLbl="node1" presStyleIdx="1" presStyleCnt="9">
        <dgm:presLayoutVars>
          <dgm:chMax val="0"/>
          <dgm:bulletEnabled val="1"/>
        </dgm:presLayoutVars>
      </dgm:prSet>
      <dgm:spPr/>
      <dgm:t>
        <a:bodyPr/>
        <a:lstStyle/>
        <a:p>
          <a:endParaRPr lang="en-US"/>
        </a:p>
      </dgm:t>
    </dgm:pt>
    <dgm:pt modelId="{9437CF63-4034-4EA3-8141-AE69FA8EA6F0}" type="pres">
      <dgm:prSet presAssocID="{ACCEE957-53CE-4A8B-8742-40A89F4C5E72}" presName="spacer" presStyleCnt="0"/>
      <dgm:spPr/>
    </dgm:pt>
    <dgm:pt modelId="{2647011C-DF37-4579-A084-23AD60777D22}" type="pres">
      <dgm:prSet presAssocID="{138FDF50-D33D-4303-B0EE-95065E2B90A9}" presName="parentText" presStyleLbl="node1" presStyleIdx="2" presStyleCnt="9">
        <dgm:presLayoutVars>
          <dgm:chMax val="0"/>
          <dgm:bulletEnabled val="1"/>
        </dgm:presLayoutVars>
      </dgm:prSet>
      <dgm:spPr/>
      <dgm:t>
        <a:bodyPr/>
        <a:lstStyle/>
        <a:p>
          <a:endParaRPr lang="en-US"/>
        </a:p>
      </dgm:t>
    </dgm:pt>
    <dgm:pt modelId="{568CF4B3-5D5F-4E12-9F62-B629FE75E5A4}" type="pres">
      <dgm:prSet presAssocID="{9EBE21E3-F86D-41A9-B7F0-D58540449836}" presName="spacer" presStyleCnt="0"/>
      <dgm:spPr/>
    </dgm:pt>
    <dgm:pt modelId="{575FB372-92F3-4B42-93D6-F9BA6AFC0660}" type="pres">
      <dgm:prSet presAssocID="{0B8518E1-131F-4808-A151-8497B7801234}" presName="parentText" presStyleLbl="node1" presStyleIdx="3" presStyleCnt="9">
        <dgm:presLayoutVars>
          <dgm:chMax val="0"/>
          <dgm:bulletEnabled val="1"/>
        </dgm:presLayoutVars>
      </dgm:prSet>
      <dgm:spPr/>
      <dgm:t>
        <a:bodyPr/>
        <a:lstStyle/>
        <a:p>
          <a:endParaRPr lang="en-US"/>
        </a:p>
      </dgm:t>
    </dgm:pt>
    <dgm:pt modelId="{6E984147-6412-4AAC-938B-BB9CF2992C5A}" type="pres">
      <dgm:prSet presAssocID="{4436FA31-E80E-4C9E-854A-4EEBD064D96E}" presName="spacer" presStyleCnt="0"/>
      <dgm:spPr/>
    </dgm:pt>
    <dgm:pt modelId="{A5FCBDC7-76C9-4724-B653-714D65978D98}" type="pres">
      <dgm:prSet presAssocID="{CF1D0284-C093-43D5-B9FB-055FD1745A17}" presName="parentText" presStyleLbl="node1" presStyleIdx="4" presStyleCnt="9">
        <dgm:presLayoutVars>
          <dgm:chMax val="0"/>
          <dgm:bulletEnabled val="1"/>
        </dgm:presLayoutVars>
      </dgm:prSet>
      <dgm:spPr/>
      <dgm:t>
        <a:bodyPr/>
        <a:lstStyle/>
        <a:p>
          <a:endParaRPr lang="en-US"/>
        </a:p>
      </dgm:t>
    </dgm:pt>
    <dgm:pt modelId="{5B9093B1-5A43-4EEA-B61C-228D3CFB0A99}" type="pres">
      <dgm:prSet presAssocID="{1C3E7671-3C88-481F-8FE2-F13D86FA1CD4}" presName="spacer" presStyleCnt="0"/>
      <dgm:spPr/>
    </dgm:pt>
    <dgm:pt modelId="{F1C69851-BE62-4FBB-99E8-A6838CBC1668}" type="pres">
      <dgm:prSet presAssocID="{9C1CF607-3B4B-4211-A9B1-5D194832327B}" presName="parentText" presStyleLbl="node1" presStyleIdx="5" presStyleCnt="9">
        <dgm:presLayoutVars>
          <dgm:chMax val="0"/>
          <dgm:bulletEnabled val="1"/>
        </dgm:presLayoutVars>
      </dgm:prSet>
      <dgm:spPr/>
      <dgm:t>
        <a:bodyPr/>
        <a:lstStyle/>
        <a:p>
          <a:endParaRPr lang="en-US"/>
        </a:p>
      </dgm:t>
    </dgm:pt>
    <dgm:pt modelId="{46E66642-8EB1-499D-A008-1066396C4DC4}" type="pres">
      <dgm:prSet presAssocID="{6F0FB2D4-AA89-467B-962D-F242E79E53E8}" presName="spacer" presStyleCnt="0"/>
      <dgm:spPr/>
    </dgm:pt>
    <dgm:pt modelId="{42B537B1-AF01-4195-8424-DF563505F0A7}" type="pres">
      <dgm:prSet presAssocID="{2AFF2C5E-3815-422D-99DC-A181D50DCC9F}" presName="parentText" presStyleLbl="node1" presStyleIdx="6" presStyleCnt="9">
        <dgm:presLayoutVars>
          <dgm:chMax val="0"/>
          <dgm:bulletEnabled val="1"/>
        </dgm:presLayoutVars>
      </dgm:prSet>
      <dgm:spPr/>
      <dgm:t>
        <a:bodyPr/>
        <a:lstStyle/>
        <a:p>
          <a:endParaRPr lang="en-US"/>
        </a:p>
      </dgm:t>
    </dgm:pt>
    <dgm:pt modelId="{566F634B-2C88-4F26-AB93-67C810BBF594}" type="pres">
      <dgm:prSet presAssocID="{5BC97CEC-7F2D-46D9-AEAB-64616944B3C6}" presName="spacer" presStyleCnt="0"/>
      <dgm:spPr/>
    </dgm:pt>
    <dgm:pt modelId="{10A39058-C6B7-47CD-B335-A94B8D5D2FFF}" type="pres">
      <dgm:prSet presAssocID="{70717FE0-5548-4499-BCDA-DBDA39A51E81}" presName="parentText" presStyleLbl="node1" presStyleIdx="7" presStyleCnt="9">
        <dgm:presLayoutVars>
          <dgm:chMax val="0"/>
          <dgm:bulletEnabled val="1"/>
        </dgm:presLayoutVars>
      </dgm:prSet>
      <dgm:spPr/>
      <dgm:t>
        <a:bodyPr/>
        <a:lstStyle/>
        <a:p>
          <a:endParaRPr lang="en-US"/>
        </a:p>
      </dgm:t>
    </dgm:pt>
    <dgm:pt modelId="{2C02888D-13F1-4179-8D35-75A4856D816E}" type="pres">
      <dgm:prSet presAssocID="{2C8C90B5-1598-4314-B60D-C8DF64F973A9}" presName="spacer" presStyleCnt="0"/>
      <dgm:spPr/>
    </dgm:pt>
    <dgm:pt modelId="{3BA11B24-CC4C-4B89-BF8F-5EAE65539F52}" type="pres">
      <dgm:prSet presAssocID="{D0E019FD-148F-47D9-9BB2-FDAFBA89AD93}" presName="parentText" presStyleLbl="node1" presStyleIdx="8" presStyleCnt="9">
        <dgm:presLayoutVars>
          <dgm:chMax val="0"/>
          <dgm:bulletEnabled val="1"/>
        </dgm:presLayoutVars>
      </dgm:prSet>
      <dgm:spPr/>
      <dgm:t>
        <a:bodyPr/>
        <a:lstStyle/>
        <a:p>
          <a:endParaRPr lang="en-US"/>
        </a:p>
      </dgm:t>
    </dgm:pt>
  </dgm:ptLst>
  <dgm:cxnLst>
    <dgm:cxn modelId="{9A85EF68-516F-4E01-B0C6-AF9855D67B59}" type="presOf" srcId="{138FDF50-D33D-4303-B0EE-95065E2B90A9}" destId="{2647011C-DF37-4579-A084-23AD60777D22}" srcOrd="0" destOrd="0" presId="urn:microsoft.com/office/officeart/2005/8/layout/vList2"/>
    <dgm:cxn modelId="{38A72AD1-AB6D-45CD-A103-736E24FD1C0F}" srcId="{8407F122-C7B7-435B-9F2C-151093036697}" destId="{0B8518E1-131F-4808-A151-8497B7801234}" srcOrd="3" destOrd="0" parTransId="{2B6EFD5E-059F-4EB6-99B5-B6FE02E2D3DF}" sibTransId="{4436FA31-E80E-4C9E-854A-4EEBD064D96E}"/>
    <dgm:cxn modelId="{A488773F-05AB-4EC9-9813-E5F0988BE970}" srcId="{8407F122-C7B7-435B-9F2C-151093036697}" destId="{D0E019FD-148F-47D9-9BB2-FDAFBA89AD93}" srcOrd="8" destOrd="0" parTransId="{915A2DF5-3F45-4C1E-810F-6699C652FF71}" sibTransId="{62FA86C4-5D19-44BC-BF11-1EF10EE7DCC3}"/>
    <dgm:cxn modelId="{01FA165A-DABD-4CAF-9C5C-0A3E31109DE4}" type="presOf" srcId="{0B8518E1-131F-4808-A151-8497B7801234}" destId="{575FB372-92F3-4B42-93D6-F9BA6AFC0660}" srcOrd="0" destOrd="0" presId="urn:microsoft.com/office/officeart/2005/8/layout/vList2"/>
    <dgm:cxn modelId="{7E8A86D8-8C98-4D2E-AF11-435916A11BE6}" srcId="{8407F122-C7B7-435B-9F2C-151093036697}" destId="{F2EE4BBA-CC7C-496C-976A-A9547AAAABB7}" srcOrd="1" destOrd="0" parTransId="{1347049F-E984-4EB5-9B08-75477D767F77}" sibTransId="{ACCEE957-53CE-4A8B-8742-40A89F4C5E72}"/>
    <dgm:cxn modelId="{92517B9D-C4F3-4C32-849A-D583AA09E3A2}" type="presOf" srcId="{F2EE4BBA-CC7C-496C-976A-A9547AAAABB7}" destId="{9424A4D2-5824-4B69-B169-B95C649D6E5E}" srcOrd="0" destOrd="0" presId="urn:microsoft.com/office/officeart/2005/8/layout/vList2"/>
    <dgm:cxn modelId="{EEA2E736-747B-4DF9-992D-BDEFB97A8881}" type="presOf" srcId="{2AFF2C5E-3815-422D-99DC-A181D50DCC9F}" destId="{42B537B1-AF01-4195-8424-DF563505F0A7}" srcOrd="0" destOrd="0" presId="urn:microsoft.com/office/officeart/2005/8/layout/vList2"/>
    <dgm:cxn modelId="{36B0D24F-47DC-4B71-B21F-99F01B366F74}" type="presOf" srcId="{E97201DC-ABE9-4D65-B47C-B31B504B0BB9}" destId="{C023EB0A-5CD3-462D-A084-F94227944792}" srcOrd="0" destOrd="0" presId="urn:microsoft.com/office/officeart/2005/8/layout/vList2"/>
    <dgm:cxn modelId="{67AD6FCF-11AE-4968-B3F9-4BA29DFBBF79}" type="presOf" srcId="{9C1CF607-3B4B-4211-A9B1-5D194832327B}" destId="{F1C69851-BE62-4FBB-99E8-A6838CBC1668}" srcOrd="0" destOrd="0" presId="urn:microsoft.com/office/officeart/2005/8/layout/vList2"/>
    <dgm:cxn modelId="{0159795D-4776-4703-88C7-673B42D2A798}" srcId="{8407F122-C7B7-435B-9F2C-151093036697}" destId="{70717FE0-5548-4499-BCDA-DBDA39A51E81}" srcOrd="7" destOrd="0" parTransId="{F0C8AE6D-C092-4A50-8247-76CAC68BF2E5}" sibTransId="{2C8C90B5-1598-4314-B60D-C8DF64F973A9}"/>
    <dgm:cxn modelId="{386A056B-4CE7-47C6-94E0-69B91FBBDC1A}" type="presOf" srcId="{8407F122-C7B7-435B-9F2C-151093036697}" destId="{4CA151FA-9D25-4041-9A14-4FFF1FF17A64}" srcOrd="0" destOrd="0" presId="urn:microsoft.com/office/officeart/2005/8/layout/vList2"/>
    <dgm:cxn modelId="{09E1C979-0B6D-43FD-BB65-8EE7A81ADC0C}" srcId="{8407F122-C7B7-435B-9F2C-151093036697}" destId="{E97201DC-ABE9-4D65-B47C-B31B504B0BB9}" srcOrd="0" destOrd="0" parTransId="{7AA5CD8C-6013-41B0-AFA5-2DE07A99F313}" sibTransId="{304B34BC-D6BA-4643-80C6-931C255F19FB}"/>
    <dgm:cxn modelId="{34253BA1-B996-44D3-BDD3-884E3BC7A8CD}" type="presOf" srcId="{D0E019FD-148F-47D9-9BB2-FDAFBA89AD93}" destId="{3BA11B24-CC4C-4B89-BF8F-5EAE65539F52}" srcOrd="0" destOrd="0" presId="urn:microsoft.com/office/officeart/2005/8/layout/vList2"/>
    <dgm:cxn modelId="{CA45D855-99B9-45E8-A45F-A952FA92C890}" srcId="{8407F122-C7B7-435B-9F2C-151093036697}" destId="{138FDF50-D33D-4303-B0EE-95065E2B90A9}" srcOrd="2" destOrd="0" parTransId="{7F3755CA-A6BA-4505-B6D0-F457C59703E3}" sibTransId="{9EBE21E3-F86D-41A9-B7F0-D58540449836}"/>
    <dgm:cxn modelId="{F0F9D1AD-1DDC-4831-91FF-C77D0DF8581F}" srcId="{8407F122-C7B7-435B-9F2C-151093036697}" destId="{9C1CF607-3B4B-4211-A9B1-5D194832327B}" srcOrd="5" destOrd="0" parTransId="{5A4B38AC-D2FD-4380-8AB8-C1F3673E17FE}" sibTransId="{6F0FB2D4-AA89-467B-962D-F242E79E53E8}"/>
    <dgm:cxn modelId="{378622DF-DB19-49FE-B9FC-B723D0AC344D}" srcId="{8407F122-C7B7-435B-9F2C-151093036697}" destId="{2AFF2C5E-3815-422D-99DC-A181D50DCC9F}" srcOrd="6" destOrd="0" parTransId="{BB5735CA-8242-442E-A28C-526A4881A3D4}" sibTransId="{5BC97CEC-7F2D-46D9-AEAB-64616944B3C6}"/>
    <dgm:cxn modelId="{D953A80E-A455-4E1C-8577-6B931BD9D46D}" srcId="{8407F122-C7B7-435B-9F2C-151093036697}" destId="{CF1D0284-C093-43D5-B9FB-055FD1745A17}" srcOrd="4" destOrd="0" parTransId="{0C75698F-9BAC-485C-9916-30B138123E7A}" sibTransId="{1C3E7671-3C88-481F-8FE2-F13D86FA1CD4}"/>
    <dgm:cxn modelId="{2119D977-CB46-4D02-BF8F-0E95D04AE3FD}" type="presOf" srcId="{70717FE0-5548-4499-BCDA-DBDA39A51E81}" destId="{10A39058-C6B7-47CD-B335-A94B8D5D2FFF}" srcOrd="0" destOrd="0" presId="urn:microsoft.com/office/officeart/2005/8/layout/vList2"/>
    <dgm:cxn modelId="{231C3FA3-A8C8-4C51-9292-7AF600ED0EC9}" type="presOf" srcId="{CF1D0284-C093-43D5-B9FB-055FD1745A17}" destId="{A5FCBDC7-76C9-4724-B653-714D65978D98}" srcOrd="0" destOrd="0" presId="urn:microsoft.com/office/officeart/2005/8/layout/vList2"/>
    <dgm:cxn modelId="{6A4D497A-E6A9-499B-A2A9-43D238EDC3F7}" type="presParOf" srcId="{4CA151FA-9D25-4041-9A14-4FFF1FF17A64}" destId="{C023EB0A-5CD3-462D-A084-F94227944792}" srcOrd="0" destOrd="0" presId="urn:microsoft.com/office/officeart/2005/8/layout/vList2"/>
    <dgm:cxn modelId="{628C7E19-60F3-4843-934C-AB1763421E66}" type="presParOf" srcId="{4CA151FA-9D25-4041-9A14-4FFF1FF17A64}" destId="{59109A98-9FA2-4016-90D9-051D16BE0CD5}" srcOrd="1" destOrd="0" presId="urn:microsoft.com/office/officeart/2005/8/layout/vList2"/>
    <dgm:cxn modelId="{371F3F1E-B3A3-408D-A027-1A52AC57B787}" type="presParOf" srcId="{4CA151FA-9D25-4041-9A14-4FFF1FF17A64}" destId="{9424A4D2-5824-4B69-B169-B95C649D6E5E}" srcOrd="2" destOrd="0" presId="urn:microsoft.com/office/officeart/2005/8/layout/vList2"/>
    <dgm:cxn modelId="{2F3056B4-E3F9-4CC3-AC27-64270963DD12}" type="presParOf" srcId="{4CA151FA-9D25-4041-9A14-4FFF1FF17A64}" destId="{9437CF63-4034-4EA3-8141-AE69FA8EA6F0}" srcOrd="3" destOrd="0" presId="urn:microsoft.com/office/officeart/2005/8/layout/vList2"/>
    <dgm:cxn modelId="{FDC16047-2A2D-40B7-922F-968C50D350A6}" type="presParOf" srcId="{4CA151FA-9D25-4041-9A14-4FFF1FF17A64}" destId="{2647011C-DF37-4579-A084-23AD60777D22}" srcOrd="4" destOrd="0" presId="urn:microsoft.com/office/officeart/2005/8/layout/vList2"/>
    <dgm:cxn modelId="{ADC69ACE-DF3F-4239-A3AC-0599DF8953B1}" type="presParOf" srcId="{4CA151FA-9D25-4041-9A14-4FFF1FF17A64}" destId="{568CF4B3-5D5F-4E12-9F62-B629FE75E5A4}" srcOrd="5" destOrd="0" presId="urn:microsoft.com/office/officeart/2005/8/layout/vList2"/>
    <dgm:cxn modelId="{E8FDA753-B51D-4E93-B689-D61E86718F13}" type="presParOf" srcId="{4CA151FA-9D25-4041-9A14-4FFF1FF17A64}" destId="{575FB372-92F3-4B42-93D6-F9BA6AFC0660}" srcOrd="6" destOrd="0" presId="urn:microsoft.com/office/officeart/2005/8/layout/vList2"/>
    <dgm:cxn modelId="{20B18D75-251F-4C8C-8B55-7EA2D6D493DA}" type="presParOf" srcId="{4CA151FA-9D25-4041-9A14-4FFF1FF17A64}" destId="{6E984147-6412-4AAC-938B-BB9CF2992C5A}" srcOrd="7" destOrd="0" presId="urn:microsoft.com/office/officeart/2005/8/layout/vList2"/>
    <dgm:cxn modelId="{07660028-F818-4A2C-B8FD-8CEBB1304ABC}" type="presParOf" srcId="{4CA151FA-9D25-4041-9A14-4FFF1FF17A64}" destId="{A5FCBDC7-76C9-4724-B653-714D65978D98}" srcOrd="8" destOrd="0" presId="urn:microsoft.com/office/officeart/2005/8/layout/vList2"/>
    <dgm:cxn modelId="{59545529-836A-4546-BE57-8DA6F0164C37}" type="presParOf" srcId="{4CA151FA-9D25-4041-9A14-4FFF1FF17A64}" destId="{5B9093B1-5A43-4EEA-B61C-228D3CFB0A99}" srcOrd="9" destOrd="0" presId="urn:microsoft.com/office/officeart/2005/8/layout/vList2"/>
    <dgm:cxn modelId="{F5AAB84B-9888-4065-9C54-BAB31CF7F503}" type="presParOf" srcId="{4CA151FA-9D25-4041-9A14-4FFF1FF17A64}" destId="{F1C69851-BE62-4FBB-99E8-A6838CBC1668}" srcOrd="10" destOrd="0" presId="urn:microsoft.com/office/officeart/2005/8/layout/vList2"/>
    <dgm:cxn modelId="{94F254AD-05F0-4135-991B-FA2A81E75CA5}" type="presParOf" srcId="{4CA151FA-9D25-4041-9A14-4FFF1FF17A64}" destId="{46E66642-8EB1-499D-A008-1066396C4DC4}" srcOrd="11" destOrd="0" presId="urn:microsoft.com/office/officeart/2005/8/layout/vList2"/>
    <dgm:cxn modelId="{F0E291E2-C4AC-47E3-88BC-AFB25B80F410}" type="presParOf" srcId="{4CA151FA-9D25-4041-9A14-4FFF1FF17A64}" destId="{42B537B1-AF01-4195-8424-DF563505F0A7}" srcOrd="12" destOrd="0" presId="urn:microsoft.com/office/officeart/2005/8/layout/vList2"/>
    <dgm:cxn modelId="{F3DEA4FA-6106-4C6C-ACA7-2F277803A677}" type="presParOf" srcId="{4CA151FA-9D25-4041-9A14-4FFF1FF17A64}" destId="{566F634B-2C88-4F26-AB93-67C810BBF594}" srcOrd="13" destOrd="0" presId="urn:microsoft.com/office/officeart/2005/8/layout/vList2"/>
    <dgm:cxn modelId="{54071862-9C0F-41F2-8EEC-7525A966D5AC}" type="presParOf" srcId="{4CA151FA-9D25-4041-9A14-4FFF1FF17A64}" destId="{10A39058-C6B7-47CD-B335-A94B8D5D2FFF}" srcOrd="14" destOrd="0" presId="urn:microsoft.com/office/officeart/2005/8/layout/vList2"/>
    <dgm:cxn modelId="{7A760579-9896-4893-9666-7EFD9DB9A311}" type="presParOf" srcId="{4CA151FA-9D25-4041-9A14-4FFF1FF17A64}" destId="{2C02888D-13F1-4179-8D35-75A4856D816E}" srcOrd="15" destOrd="0" presId="urn:microsoft.com/office/officeart/2005/8/layout/vList2"/>
    <dgm:cxn modelId="{7B0733DA-574E-419C-BE71-47E1981F2C67}" type="presParOf" srcId="{4CA151FA-9D25-4041-9A14-4FFF1FF17A64}" destId="{3BA11B24-CC4C-4B89-BF8F-5EAE65539F52}" srcOrd="1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3EB0A-5CD3-462D-A084-F94227944792}">
      <dsp:nvSpPr>
        <dsp:cNvPr id="0" name=""/>
        <dsp:cNvSpPr/>
      </dsp:nvSpPr>
      <dsp:spPr>
        <a:xfrm>
          <a:off x="0" y="81378"/>
          <a:ext cx="81788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Problem Definition</a:t>
          </a:r>
          <a:endParaRPr lang="en-US" sz="2200" kern="1200" dirty="0"/>
        </a:p>
      </dsp:txBody>
      <dsp:txXfrm>
        <a:off x="25759" y="107137"/>
        <a:ext cx="8127282" cy="476152"/>
      </dsp:txXfrm>
    </dsp:sp>
    <dsp:sp modelId="{9424A4D2-5824-4B69-B169-B95C649D6E5E}">
      <dsp:nvSpPr>
        <dsp:cNvPr id="0" name=""/>
        <dsp:cNvSpPr/>
      </dsp:nvSpPr>
      <dsp:spPr>
        <a:xfrm>
          <a:off x="0" y="672408"/>
          <a:ext cx="81788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smtClean="0"/>
            <a:t>Data Collection</a:t>
          </a:r>
          <a:endParaRPr lang="en-US" sz="2200" kern="1200"/>
        </a:p>
      </dsp:txBody>
      <dsp:txXfrm>
        <a:off x="25759" y="698167"/>
        <a:ext cx="8127282" cy="476152"/>
      </dsp:txXfrm>
    </dsp:sp>
    <dsp:sp modelId="{2647011C-DF37-4579-A084-23AD60777D22}">
      <dsp:nvSpPr>
        <dsp:cNvPr id="0" name=""/>
        <dsp:cNvSpPr/>
      </dsp:nvSpPr>
      <dsp:spPr>
        <a:xfrm>
          <a:off x="0" y="1263438"/>
          <a:ext cx="81788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smtClean="0"/>
            <a:t>Data Preprocessing</a:t>
          </a:r>
          <a:endParaRPr lang="en-US" sz="2200" kern="1200"/>
        </a:p>
      </dsp:txBody>
      <dsp:txXfrm>
        <a:off x="25759" y="1289197"/>
        <a:ext cx="8127282" cy="476152"/>
      </dsp:txXfrm>
    </dsp:sp>
    <dsp:sp modelId="{575FB372-92F3-4B42-93D6-F9BA6AFC0660}">
      <dsp:nvSpPr>
        <dsp:cNvPr id="0" name=""/>
        <dsp:cNvSpPr/>
      </dsp:nvSpPr>
      <dsp:spPr>
        <a:xfrm>
          <a:off x="0" y="1854468"/>
          <a:ext cx="81788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smtClean="0"/>
            <a:t>Exploratory Data Analysis (EDA)</a:t>
          </a:r>
          <a:endParaRPr lang="en-US" sz="2200" kern="1200"/>
        </a:p>
      </dsp:txBody>
      <dsp:txXfrm>
        <a:off x="25759" y="1880227"/>
        <a:ext cx="8127282" cy="476152"/>
      </dsp:txXfrm>
    </dsp:sp>
    <dsp:sp modelId="{A5FCBDC7-76C9-4724-B653-714D65978D98}">
      <dsp:nvSpPr>
        <dsp:cNvPr id="0" name=""/>
        <dsp:cNvSpPr/>
      </dsp:nvSpPr>
      <dsp:spPr>
        <a:xfrm>
          <a:off x="0" y="2445498"/>
          <a:ext cx="81788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smtClean="0"/>
            <a:t>Model Building</a:t>
          </a:r>
          <a:endParaRPr lang="en-US" sz="2200" kern="1200"/>
        </a:p>
      </dsp:txBody>
      <dsp:txXfrm>
        <a:off x="25759" y="2471257"/>
        <a:ext cx="8127282" cy="476152"/>
      </dsp:txXfrm>
    </dsp:sp>
    <dsp:sp modelId="{F1C69851-BE62-4FBB-99E8-A6838CBC1668}">
      <dsp:nvSpPr>
        <dsp:cNvPr id="0" name=""/>
        <dsp:cNvSpPr/>
      </dsp:nvSpPr>
      <dsp:spPr>
        <a:xfrm>
          <a:off x="0" y="3036528"/>
          <a:ext cx="81788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smtClean="0"/>
            <a:t>Model Evaluation</a:t>
          </a:r>
          <a:endParaRPr lang="en-US" sz="2200" kern="1200"/>
        </a:p>
      </dsp:txBody>
      <dsp:txXfrm>
        <a:off x="25759" y="3062287"/>
        <a:ext cx="8127282" cy="476152"/>
      </dsp:txXfrm>
    </dsp:sp>
    <dsp:sp modelId="{42B537B1-AF01-4195-8424-DF563505F0A7}">
      <dsp:nvSpPr>
        <dsp:cNvPr id="0" name=""/>
        <dsp:cNvSpPr/>
      </dsp:nvSpPr>
      <dsp:spPr>
        <a:xfrm>
          <a:off x="0" y="3627558"/>
          <a:ext cx="81788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smtClean="0"/>
            <a:t>Model Interpretation</a:t>
          </a:r>
          <a:endParaRPr lang="en-US" sz="2200" kern="1200"/>
        </a:p>
      </dsp:txBody>
      <dsp:txXfrm>
        <a:off x="25759" y="3653317"/>
        <a:ext cx="8127282" cy="476152"/>
      </dsp:txXfrm>
    </dsp:sp>
    <dsp:sp modelId="{10A39058-C6B7-47CD-B335-A94B8D5D2FFF}">
      <dsp:nvSpPr>
        <dsp:cNvPr id="0" name=""/>
        <dsp:cNvSpPr/>
      </dsp:nvSpPr>
      <dsp:spPr>
        <a:xfrm>
          <a:off x="0" y="4218588"/>
          <a:ext cx="81788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smtClean="0"/>
            <a:t>Insights and Reporting</a:t>
          </a:r>
          <a:endParaRPr lang="en-US" sz="2200" kern="1200"/>
        </a:p>
      </dsp:txBody>
      <dsp:txXfrm>
        <a:off x="25759" y="4244347"/>
        <a:ext cx="8127282" cy="476152"/>
      </dsp:txXfrm>
    </dsp:sp>
    <dsp:sp modelId="{3BA11B24-CC4C-4B89-BF8F-5EAE65539F52}">
      <dsp:nvSpPr>
        <dsp:cNvPr id="0" name=""/>
        <dsp:cNvSpPr/>
      </dsp:nvSpPr>
      <dsp:spPr>
        <a:xfrm>
          <a:off x="0" y="4809618"/>
          <a:ext cx="81788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Maintenance and Monitoring </a:t>
          </a:r>
          <a:endParaRPr lang="en-US" sz="2200" kern="1200" dirty="0"/>
        </a:p>
      </dsp:txBody>
      <dsp:txXfrm>
        <a:off x="25759" y="4835377"/>
        <a:ext cx="8127282" cy="4761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29-06-2024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7FFB008-8E38-46F5-BCB9-8CFEF233CF3A}" type="slidenum">
              <a:rPr lang="en-IN" smtClean="0"/>
              <a:t>3</a:t>
            </a:fld>
            <a:endParaRPr lang="en-IN" dirty="0"/>
          </a:p>
        </p:txBody>
      </p:sp>
    </p:spTree>
    <p:extLst>
      <p:ext uri="{BB962C8B-B14F-4D97-AF65-F5344CB8AC3E}">
        <p14:creationId xmlns:p14="http://schemas.microsoft.com/office/powerpoint/2010/main" val="2922582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6</a:t>
            </a:fld>
            <a:endParaRPr lang="en-IN" dirty="0"/>
          </a:p>
        </p:txBody>
      </p:sp>
    </p:spTree>
    <p:extLst>
      <p:ext uri="{BB962C8B-B14F-4D97-AF65-F5344CB8AC3E}">
        <p14:creationId xmlns:p14="http://schemas.microsoft.com/office/powerpoint/2010/main" val="1797883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7FFB008-8E38-46F5-BCB9-8CFEF233CF3A}" type="slidenum">
              <a:rPr lang="en-IN" smtClean="0"/>
              <a:t>7</a:t>
            </a:fld>
            <a:endParaRPr lang="en-IN" dirty="0"/>
          </a:p>
        </p:txBody>
      </p:sp>
    </p:spTree>
    <p:extLst>
      <p:ext uri="{BB962C8B-B14F-4D97-AF65-F5344CB8AC3E}">
        <p14:creationId xmlns:p14="http://schemas.microsoft.com/office/powerpoint/2010/main" val="37368526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smtClean="0">
                <a:latin typeface="Calibri" panose="020F0502020204030204" pitchFamily="34" charset="0"/>
              </a:rPr>
              <a:t>Salary Range Prediction</a:t>
            </a:r>
            <a:endParaRPr lang="en-US" sz="4400" b="1" dirty="0">
              <a:latin typeface="Calibri" panose="020F0502020204030204" pitchFamily="34" charset="0"/>
            </a:endParaRPr>
          </a:p>
        </p:txBody>
      </p:sp>
    </p:spTree>
    <p:extLst>
      <p:ext uri="{BB962C8B-B14F-4D97-AF65-F5344CB8AC3E}">
        <p14:creationId xmlns:p14="http://schemas.microsoft.com/office/powerpoint/2010/main" val="1024334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3" y="297278"/>
            <a:ext cx="10834234" cy="612775"/>
          </a:xfrm>
        </p:spPr>
        <p:txBody>
          <a:bodyPr>
            <a:noAutofit/>
          </a:bodyPr>
          <a:lstStyle/>
          <a:p>
            <a:pPr algn="ctr"/>
            <a:r>
              <a:rPr lang="en-US" sz="6000" b="0" dirty="0">
                <a:latin typeface="Rockwell" panose="02060603020205020403" pitchFamily="18" charset="0"/>
              </a:rPr>
              <a:t>MODEL </a:t>
            </a:r>
            <a:r>
              <a:rPr lang="en-US" sz="6000" b="0" dirty="0">
                <a:latin typeface="High Tower Text" panose="02040502050506030303" pitchFamily="18" charset="0"/>
              </a:rPr>
              <a:t>SELECTION</a:t>
            </a:r>
            <a:endParaRPr lang="en-IN" sz="6000" b="0" dirty="0">
              <a:latin typeface="High Tower Text" panose="02040502050506030303" pitchFamily="18" charset="0"/>
            </a:endParaRPr>
          </a:p>
        </p:txBody>
      </p:sp>
      <p:sp>
        <p:nvSpPr>
          <p:cNvPr id="4" name="Rectangle 1"/>
          <p:cNvSpPr>
            <a:spLocks noGrp="1" noChangeArrowheads="1"/>
          </p:cNvSpPr>
          <p:nvPr>
            <p:ph idx="1"/>
          </p:nvPr>
        </p:nvSpPr>
        <p:spPr bwMode="auto">
          <a:xfrm>
            <a:off x="429987" y="910053"/>
            <a:ext cx="11332027"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Linear Regression</a:t>
            </a:r>
            <a:r>
              <a:rPr kumimoji="0" lang="en-US" altLang="en-US" sz="1800" b="0" i="0" u="none" strike="noStrike" cap="none" normalizeH="0" baseline="0" dirty="0" smtClean="0">
                <a:ln>
                  <a:noFill/>
                </a:ln>
                <a:solidFill>
                  <a:schemeClr val="tx1"/>
                </a:solidFill>
                <a:effectLst/>
                <a:latin typeface="Arial" panose="020B0604020202020204" pitchFamily="34" charset="0"/>
              </a:rPr>
              <a:t>: This model assumes a linear relationship between input features (like job category, experience level) and salary. It's straightforward and interpretable but assumes linearity which may limit accuracy if relationships are more complex.</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Decision Tree Regression</a:t>
            </a:r>
            <a:r>
              <a:rPr kumimoji="0" lang="en-US" altLang="en-US" sz="1800" b="0" i="0" u="none" strike="noStrike" cap="none" normalizeH="0" baseline="0" dirty="0" smtClean="0">
                <a:ln>
                  <a:noFill/>
                </a:ln>
                <a:solidFill>
                  <a:schemeClr val="tx1"/>
                </a:solidFill>
                <a:effectLst/>
                <a:latin typeface="Arial" panose="020B0604020202020204" pitchFamily="34" charset="0"/>
              </a:rPr>
              <a:t>: This model breaks down the dataset into smaller subsets while recursively applying a decision tree. It can capture nonlinear relationships and interactions between features, making it flexible for complex data patterns.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Random Forest Regression</a:t>
            </a:r>
            <a:r>
              <a:rPr kumimoji="0" lang="en-US" altLang="en-US" sz="1800" b="0" i="0" u="none" strike="noStrike" cap="none" normalizeH="0" baseline="0" dirty="0" smtClean="0">
                <a:ln>
                  <a:noFill/>
                </a:ln>
                <a:solidFill>
                  <a:schemeClr val="tx1"/>
                </a:solidFill>
                <a:effectLst/>
                <a:latin typeface="Arial" panose="020B0604020202020204" pitchFamily="34" charset="0"/>
              </a:rPr>
              <a:t>: Built on decision trees, random forest creates multiple trees and aggregates their predictions to improve accuracy and reduce overfitting. It handles large datasets well and provides feature importance insights.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Gradient Boosting</a:t>
            </a:r>
            <a:r>
              <a:rPr kumimoji="0" lang="en-US" altLang="en-US" sz="1800" b="0" i="0" u="none" strike="noStrike" cap="none" normalizeH="0" baseline="0" dirty="0" smtClean="0">
                <a:ln>
                  <a:noFill/>
                </a:ln>
                <a:solidFill>
                  <a:schemeClr val="tx1"/>
                </a:solidFill>
                <a:effectLst/>
                <a:latin typeface="Arial" panose="020B0604020202020204" pitchFamily="34" charset="0"/>
              </a:rPr>
              <a:t>: This ensemble technique builds models sequentially, each correcting errors of its predecessor. Gradient boosting is powerful for predictive accuracy and can handle heterogeneous data, though it may be sensitive to overfitting.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7328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6607" y="-1993112"/>
            <a:ext cx="3581402" cy="6169794"/>
          </a:xfrm>
        </p:spPr>
        <p:txBody>
          <a:bodyPr>
            <a:normAutofit/>
          </a:bodyPr>
          <a:lstStyle/>
          <a:p>
            <a:r>
              <a:rPr lang="en-IN" dirty="0"/>
              <a:t>Experiment Chart: Performance Comparison of Regression Models</a:t>
            </a:r>
          </a:p>
        </p:txBody>
      </p:sp>
      <p:graphicFrame>
        <p:nvGraphicFramePr>
          <p:cNvPr id="12" name="Table 11"/>
          <p:cNvGraphicFramePr>
            <a:graphicFrameLocks noGrp="1"/>
          </p:cNvGraphicFramePr>
          <p:nvPr>
            <p:extLst>
              <p:ext uri="{D42A27DB-BD31-4B8C-83A1-F6EECF244321}">
                <p14:modId xmlns:p14="http://schemas.microsoft.com/office/powerpoint/2010/main" val="1508313189"/>
              </p:ext>
            </p:extLst>
          </p:nvPr>
        </p:nvGraphicFramePr>
        <p:xfrm>
          <a:off x="4270010" y="214777"/>
          <a:ext cx="7453560" cy="4585020"/>
        </p:xfrm>
        <a:graphic>
          <a:graphicData uri="http://schemas.openxmlformats.org/drawingml/2006/table">
            <a:tbl>
              <a:tblPr>
                <a:tableStyleId>{3C2FFA5D-87B4-456A-9821-1D502468CF0F}</a:tableStyleId>
              </a:tblPr>
              <a:tblGrid>
                <a:gridCol w="1242260">
                  <a:extLst>
                    <a:ext uri="{9D8B030D-6E8A-4147-A177-3AD203B41FA5}">
                      <a16:colId xmlns:a16="http://schemas.microsoft.com/office/drawing/2014/main" val="3943245416"/>
                    </a:ext>
                  </a:extLst>
                </a:gridCol>
                <a:gridCol w="1242260">
                  <a:extLst>
                    <a:ext uri="{9D8B030D-6E8A-4147-A177-3AD203B41FA5}">
                      <a16:colId xmlns:a16="http://schemas.microsoft.com/office/drawing/2014/main" val="725214519"/>
                    </a:ext>
                  </a:extLst>
                </a:gridCol>
                <a:gridCol w="1242260">
                  <a:extLst>
                    <a:ext uri="{9D8B030D-6E8A-4147-A177-3AD203B41FA5}">
                      <a16:colId xmlns:a16="http://schemas.microsoft.com/office/drawing/2014/main" val="314999272"/>
                    </a:ext>
                  </a:extLst>
                </a:gridCol>
                <a:gridCol w="1242260">
                  <a:extLst>
                    <a:ext uri="{9D8B030D-6E8A-4147-A177-3AD203B41FA5}">
                      <a16:colId xmlns:a16="http://schemas.microsoft.com/office/drawing/2014/main" val="1871229901"/>
                    </a:ext>
                  </a:extLst>
                </a:gridCol>
                <a:gridCol w="1242260">
                  <a:extLst>
                    <a:ext uri="{9D8B030D-6E8A-4147-A177-3AD203B41FA5}">
                      <a16:colId xmlns:a16="http://schemas.microsoft.com/office/drawing/2014/main" val="2526450295"/>
                    </a:ext>
                  </a:extLst>
                </a:gridCol>
                <a:gridCol w="1242260">
                  <a:extLst>
                    <a:ext uri="{9D8B030D-6E8A-4147-A177-3AD203B41FA5}">
                      <a16:colId xmlns:a16="http://schemas.microsoft.com/office/drawing/2014/main" val="3389220731"/>
                    </a:ext>
                  </a:extLst>
                </a:gridCol>
              </a:tblGrid>
              <a:tr h="0">
                <a:tc>
                  <a:txBody>
                    <a:bodyPr/>
                    <a:lstStyle/>
                    <a:p>
                      <a:r>
                        <a:rPr lang="en-IN" sz="1700"/>
                        <a:t>Model</a:t>
                      </a:r>
                    </a:p>
                  </a:txBody>
                  <a:tcPr marL="87947" marR="87947" marT="43974" marB="43974" anchor="ctr"/>
                </a:tc>
                <a:tc>
                  <a:txBody>
                    <a:bodyPr/>
                    <a:lstStyle/>
                    <a:p>
                      <a:r>
                        <a:rPr lang="en-IN" sz="1700"/>
                        <a:t>Train MSE</a:t>
                      </a:r>
                    </a:p>
                  </a:txBody>
                  <a:tcPr marL="87947" marR="87947" marT="43974" marB="43974" anchor="ctr"/>
                </a:tc>
                <a:tc>
                  <a:txBody>
                    <a:bodyPr/>
                    <a:lstStyle/>
                    <a:p>
                      <a:r>
                        <a:rPr lang="en-IN" sz="1700"/>
                        <a:t>Train R^2</a:t>
                      </a:r>
                    </a:p>
                  </a:txBody>
                  <a:tcPr marL="87947" marR="87947" marT="43974" marB="43974" anchor="ctr"/>
                </a:tc>
                <a:tc>
                  <a:txBody>
                    <a:bodyPr/>
                    <a:lstStyle/>
                    <a:p>
                      <a:r>
                        <a:rPr lang="en-IN" sz="1700"/>
                        <a:t>Test MSE</a:t>
                      </a:r>
                    </a:p>
                  </a:txBody>
                  <a:tcPr marL="87947" marR="87947" marT="43974" marB="43974" anchor="ctr"/>
                </a:tc>
                <a:tc>
                  <a:txBody>
                    <a:bodyPr/>
                    <a:lstStyle/>
                    <a:p>
                      <a:r>
                        <a:rPr lang="en-IN" sz="1700"/>
                        <a:t>Test R^2</a:t>
                      </a:r>
                    </a:p>
                  </a:txBody>
                  <a:tcPr marL="87947" marR="87947" marT="43974" marB="43974" anchor="ctr"/>
                </a:tc>
                <a:tc>
                  <a:txBody>
                    <a:bodyPr/>
                    <a:lstStyle/>
                    <a:p>
                      <a:r>
                        <a:rPr lang="en-IN" sz="1700"/>
                        <a:t>Best Parameters</a:t>
                      </a:r>
                    </a:p>
                  </a:txBody>
                  <a:tcPr marL="87947" marR="87947" marT="43974" marB="43974" anchor="ctr"/>
                </a:tc>
                <a:extLst>
                  <a:ext uri="{0D108BD9-81ED-4DB2-BD59-A6C34878D82A}">
                    <a16:rowId xmlns:a16="http://schemas.microsoft.com/office/drawing/2014/main" val="514792683"/>
                  </a:ext>
                </a:extLst>
              </a:tr>
              <a:tr h="0">
                <a:tc>
                  <a:txBody>
                    <a:bodyPr/>
                    <a:lstStyle/>
                    <a:p>
                      <a:r>
                        <a:rPr lang="en-IN" sz="1700"/>
                        <a:t>Linear Regression</a:t>
                      </a:r>
                    </a:p>
                  </a:txBody>
                  <a:tcPr marL="87947" marR="87947" marT="43974" marB="43974" anchor="ctr"/>
                </a:tc>
                <a:tc>
                  <a:txBody>
                    <a:bodyPr/>
                    <a:lstStyle/>
                    <a:p>
                      <a:r>
                        <a:rPr lang="en-IN" sz="1700"/>
                        <a:t>1.211e-19</a:t>
                      </a:r>
                    </a:p>
                  </a:txBody>
                  <a:tcPr marL="87947" marR="87947" marT="43974" marB="43974" anchor="ctr"/>
                </a:tc>
                <a:tc>
                  <a:txBody>
                    <a:bodyPr/>
                    <a:lstStyle/>
                    <a:p>
                      <a:r>
                        <a:rPr lang="en-IN" sz="1700"/>
                        <a:t>1.0</a:t>
                      </a:r>
                    </a:p>
                  </a:txBody>
                  <a:tcPr marL="87947" marR="87947" marT="43974" marB="43974" anchor="ctr">
                    <a:lnB w="28575" cap="flat" cmpd="sng" algn="ctr">
                      <a:solidFill>
                        <a:schemeClr val="tx1"/>
                      </a:solidFill>
                      <a:prstDash val="solid"/>
                      <a:round/>
                      <a:headEnd type="none" w="med" len="med"/>
                      <a:tailEnd type="none" w="med" len="med"/>
                    </a:lnB>
                  </a:tcPr>
                </a:tc>
                <a:tc>
                  <a:txBody>
                    <a:bodyPr/>
                    <a:lstStyle/>
                    <a:p>
                      <a:r>
                        <a:rPr lang="en-IN" sz="1700"/>
                        <a:t>1.499e+08</a:t>
                      </a:r>
                    </a:p>
                  </a:txBody>
                  <a:tcPr marL="87947" marR="87947" marT="43974" marB="43974" anchor="ctr"/>
                </a:tc>
                <a:tc>
                  <a:txBody>
                    <a:bodyPr/>
                    <a:lstStyle/>
                    <a:p>
                      <a:r>
                        <a:rPr lang="en-IN" sz="1700"/>
                        <a:t>0.8873</a:t>
                      </a:r>
                    </a:p>
                  </a:txBody>
                  <a:tcPr marL="87947" marR="87947" marT="43974" marB="43974" anchor="ctr"/>
                </a:tc>
                <a:tc>
                  <a:txBody>
                    <a:bodyPr/>
                    <a:lstStyle/>
                    <a:p>
                      <a:r>
                        <a:rPr lang="en-IN" sz="1700"/>
                        <a:t>N/A</a:t>
                      </a:r>
                    </a:p>
                  </a:txBody>
                  <a:tcPr marL="87947" marR="87947" marT="43974" marB="43974" anchor="ctr"/>
                </a:tc>
                <a:extLst>
                  <a:ext uri="{0D108BD9-81ED-4DB2-BD59-A6C34878D82A}">
                    <a16:rowId xmlns:a16="http://schemas.microsoft.com/office/drawing/2014/main" val="1463796302"/>
                  </a:ext>
                </a:extLst>
              </a:tr>
              <a:tr h="0">
                <a:tc>
                  <a:txBody>
                    <a:bodyPr/>
                    <a:lstStyle/>
                    <a:p>
                      <a:r>
                        <a:rPr lang="en-IN" sz="1700"/>
                        <a:t>Decision Tree Regression</a:t>
                      </a:r>
                    </a:p>
                  </a:txBody>
                  <a:tcPr marL="87947" marR="87947" marT="43974" marB="43974" anchor="ctr"/>
                </a:tc>
                <a:tc>
                  <a:txBody>
                    <a:bodyPr/>
                    <a:lstStyle/>
                    <a:p>
                      <a:r>
                        <a:rPr lang="en-IN" sz="1700" dirty="0"/>
                        <a:t>4.939e-29</a:t>
                      </a:r>
                    </a:p>
                  </a:txBody>
                  <a:tcPr marL="87947" marR="87947" marT="43974" marB="43974" anchor="ctr">
                    <a:lnR w="28575" cap="flat" cmpd="sng" algn="ctr">
                      <a:solidFill>
                        <a:schemeClr val="tx1"/>
                      </a:solidFill>
                      <a:prstDash val="solid"/>
                      <a:round/>
                      <a:headEnd type="none" w="med" len="med"/>
                      <a:tailEnd type="none" w="med" len="med"/>
                    </a:lnR>
                  </a:tcPr>
                </a:tc>
                <a:tc>
                  <a:txBody>
                    <a:bodyPr/>
                    <a:lstStyle/>
                    <a:p>
                      <a:r>
                        <a:rPr lang="en-IN" sz="1700" dirty="0"/>
                        <a:t>1.0</a:t>
                      </a:r>
                    </a:p>
                  </a:txBody>
                  <a:tcPr marL="87947" marR="87947" marT="43974" marB="43974"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IN" sz="1700" dirty="0"/>
                        <a:t>1.007e+05</a:t>
                      </a:r>
                    </a:p>
                  </a:txBody>
                  <a:tcPr marL="87947" marR="87947" marT="43974" marB="43974" anchor="ctr">
                    <a:lnL w="28575" cap="flat" cmpd="sng" algn="ctr">
                      <a:solidFill>
                        <a:schemeClr val="tx1"/>
                      </a:solidFill>
                      <a:prstDash val="solid"/>
                      <a:round/>
                      <a:headEnd type="none" w="med" len="med"/>
                      <a:tailEnd type="none" w="med" len="med"/>
                    </a:lnL>
                  </a:tcPr>
                </a:tc>
                <a:tc>
                  <a:txBody>
                    <a:bodyPr/>
                    <a:lstStyle/>
                    <a:p>
                      <a:r>
                        <a:rPr lang="en-IN" sz="1700"/>
                        <a:t>0.9999</a:t>
                      </a:r>
                    </a:p>
                  </a:txBody>
                  <a:tcPr marL="87947" marR="87947" marT="43974" marB="43974" anchor="ctr"/>
                </a:tc>
                <a:tc>
                  <a:txBody>
                    <a:bodyPr/>
                    <a:lstStyle/>
                    <a:p>
                      <a:r>
                        <a:rPr lang="en-IN" sz="1700"/>
                        <a:t>{'max_depth': None, 'min_samples_split': 2}</a:t>
                      </a:r>
                    </a:p>
                  </a:txBody>
                  <a:tcPr marL="87947" marR="87947" marT="43974" marB="43974" anchor="ctr"/>
                </a:tc>
                <a:extLst>
                  <a:ext uri="{0D108BD9-81ED-4DB2-BD59-A6C34878D82A}">
                    <a16:rowId xmlns:a16="http://schemas.microsoft.com/office/drawing/2014/main" val="1029447471"/>
                  </a:ext>
                </a:extLst>
              </a:tr>
              <a:tr h="0">
                <a:tc>
                  <a:txBody>
                    <a:bodyPr/>
                    <a:lstStyle/>
                    <a:p>
                      <a:r>
                        <a:rPr lang="en-IN" sz="1700"/>
                        <a:t>Random Forest Regression</a:t>
                      </a:r>
                    </a:p>
                  </a:txBody>
                  <a:tcPr marL="87947" marR="87947" marT="43974" marB="43974" anchor="ctr"/>
                </a:tc>
                <a:tc>
                  <a:txBody>
                    <a:bodyPr/>
                    <a:lstStyle/>
                    <a:p>
                      <a:r>
                        <a:rPr lang="en-IN" sz="1700" dirty="0"/>
                        <a:t>96301.09</a:t>
                      </a:r>
                    </a:p>
                  </a:txBody>
                  <a:tcPr marL="87947" marR="87947" marT="43974" marB="43974" anchor="ctr"/>
                </a:tc>
                <a:tc>
                  <a:txBody>
                    <a:bodyPr/>
                    <a:lstStyle/>
                    <a:p>
                      <a:r>
                        <a:rPr lang="en-IN" sz="1700"/>
                        <a:t>0.9999</a:t>
                      </a:r>
                    </a:p>
                  </a:txBody>
                  <a:tcPr marL="87947" marR="87947" marT="43974" marB="43974" anchor="ctr">
                    <a:lnT w="28575" cap="flat" cmpd="sng" algn="ctr">
                      <a:solidFill>
                        <a:schemeClr val="tx1"/>
                      </a:solidFill>
                      <a:prstDash val="solid"/>
                      <a:round/>
                      <a:headEnd type="none" w="med" len="med"/>
                      <a:tailEnd type="none" w="med" len="med"/>
                    </a:lnT>
                  </a:tcPr>
                </a:tc>
                <a:tc>
                  <a:txBody>
                    <a:bodyPr/>
                    <a:lstStyle/>
                    <a:p>
                      <a:r>
                        <a:rPr lang="en-IN" sz="1700"/>
                        <a:t>3.517e+05</a:t>
                      </a:r>
                    </a:p>
                  </a:txBody>
                  <a:tcPr marL="87947" marR="87947" marT="43974" marB="43974" anchor="ctr"/>
                </a:tc>
                <a:tc>
                  <a:txBody>
                    <a:bodyPr/>
                    <a:lstStyle/>
                    <a:p>
                      <a:r>
                        <a:rPr lang="en-IN" sz="1700"/>
                        <a:t>0.9997</a:t>
                      </a:r>
                    </a:p>
                  </a:txBody>
                  <a:tcPr marL="87947" marR="87947" marT="43974" marB="43974" anchor="ctr"/>
                </a:tc>
                <a:tc>
                  <a:txBody>
                    <a:bodyPr/>
                    <a:lstStyle/>
                    <a:p>
                      <a:r>
                        <a:rPr lang="en-IN" sz="1700"/>
                        <a:t>{'max_depth': None, 'n_estimators': 100}</a:t>
                      </a:r>
                    </a:p>
                  </a:txBody>
                  <a:tcPr marL="87947" marR="87947" marT="43974" marB="43974" anchor="ctr"/>
                </a:tc>
                <a:extLst>
                  <a:ext uri="{0D108BD9-81ED-4DB2-BD59-A6C34878D82A}">
                    <a16:rowId xmlns:a16="http://schemas.microsoft.com/office/drawing/2014/main" val="131786476"/>
                  </a:ext>
                </a:extLst>
              </a:tr>
              <a:tr h="0">
                <a:tc>
                  <a:txBody>
                    <a:bodyPr/>
                    <a:lstStyle/>
                    <a:p>
                      <a:r>
                        <a:rPr lang="en-IN" sz="1700"/>
                        <a:t>Gradient Boosting</a:t>
                      </a:r>
                    </a:p>
                  </a:txBody>
                  <a:tcPr marL="87947" marR="87947" marT="43974" marB="43974" anchor="ctr"/>
                </a:tc>
                <a:tc>
                  <a:txBody>
                    <a:bodyPr/>
                    <a:lstStyle/>
                    <a:p>
                      <a:r>
                        <a:rPr lang="en-IN" sz="1700"/>
                        <a:t>349066.61</a:t>
                      </a:r>
                    </a:p>
                  </a:txBody>
                  <a:tcPr marL="87947" marR="87947" marT="43974" marB="43974" anchor="ctr"/>
                </a:tc>
                <a:tc>
                  <a:txBody>
                    <a:bodyPr/>
                    <a:lstStyle/>
                    <a:p>
                      <a:r>
                        <a:rPr lang="en-IN" sz="1700"/>
                        <a:t>0.9997</a:t>
                      </a:r>
                    </a:p>
                  </a:txBody>
                  <a:tcPr marL="87947" marR="87947" marT="43974" marB="43974" anchor="ctr"/>
                </a:tc>
                <a:tc>
                  <a:txBody>
                    <a:bodyPr/>
                    <a:lstStyle/>
                    <a:p>
                      <a:r>
                        <a:rPr lang="en-IN" sz="1700"/>
                        <a:t>4.255e+05</a:t>
                      </a:r>
                    </a:p>
                  </a:txBody>
                  <a:tcPr marL="87947" marR="87947" marT="43974" marB="43974" anchor="ctr"/>
                </a:tc>
                <a:tc>
                  <a:txBody>
                    <a:bodyPr/>
                    <a:lstStyle/>
                    <a:p>
                      <a:r>
                        <a:rPr lang="en-IN" sz="1700"/>
                        <a:t>0.9997</a:t>
                      </a:r>
                    </a:p>
                  </a:txBody>
                  <a:tcPr marL="87947" marR="87947" marT="43974" marB="43974" anchor="ctr"/>
                </a:tc>
                <a:tc>
                  <a:txBody>
                    <a:bodyPr/>
                    <a:lstStyle/>
                    <a:p>
                      <a:r>
                        <a:rPr lang="en-IN" sz="1700" dirty="0"/>
                        <a:t>{'</a:t>
                      </a:r>
                      <a:r>
                        <a:rPr lang="en-IN" sz="1700" dirty="0" err="1"/>
                        <a:t>learning_rate</a:t>
                      </a:r>
                      <a:r>
                        <a:rPr lang="en-IN" sz="1700" dirty="0"/>
                        <a:t>': 0.1, '</a:t>
                      </a:r>
                      <a:r>
                        <a:rPr lang="en-IN" sz="1700" dirty="0" err="1"/>
                        <a:t>n_estimators</a:t>
                      </a:r>
                      <a:r>
                        <a:rPr lang="en-IN" sz="1700" dirty="0"/>
                        <a:t>': 200}</a:t>
                      </a:r>
                    </a:p>
                  </a:txBody>
                  <a:tcPr marL="87947" marR="87947" marT="43974" marB="43974" anchor="ctr"/>
                </a:tc>
                <a:extLst>
                  <a:ext uri="{0D108BD9-81ED-4DB2-BD59-A6C34878D82A}">
                    <a16:rowId xmlns:a16="http://schemas.microsoft.com/office/drawing/2014/main" val="1599498781"/>
                  </a:ext>
                </a:extLst>
              </a:tr>
            </a:tbl>
          </a:graphicData>
        </a:graphic>
      </p:graphicFrame>
      <p:sp>
        <p:nvSpPr>
          <p:cNvPr id="13" name="Rectangle 2"/>
          <p:cNvSpPr>
            <a:spLocks noChangeArrowheads="1"/>
          </p:cNvSpPr>
          <p:nvPr/>
        </p:nvSpPr>
        <p:spPr bwMode="auto">
          <a:xfrm flipV="1">
            <a:off x="5034013" y="91433"/>
            <a:ext cx="884677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 name="Rectangle 13"/>
          <p:cNvSpPr/>
          <p:nvPr/>
        </p:nvSpPr>
        <p:spPr>
          <a:xfrm>
            <a:off x="4270010" y="4799797"/>
            <a:ext cx="7174428" cy="1754326"/>
          </a:xfrm>
          <a:prstGeom prst="rect">
            <a:avLst/>
          </a:prstGeom>
        </p:spPr>
        <p:txBody>
          <a:bodyPr wrap="square">
            <a:spAutoFit/>
          </a:bodyPr>
          <a:lstStyle/>
          <a:p>
            <a:r>
              <a:rPr lang="en-US" b="1" dirty="0"/>
              <a:t>Observations:</a:t>
            </a:r>
          </a:p>
          <a:p>
            <a:pPr>
              <a:buFont typeface="Arial" panose="020B0604020202020204" pitchFamily="34" charset="0"/>
              <a:buChar char="•"/>
            </a:pPr>
            <a:r>
              <a:rPr lang="en-US" b="1" u="sng" dirty="0"/>
              <a:t>Decision Tree Regression </a:t>
            </a:r>
            <a:r>
              <a:rPr lang="en-US" dirty="0"/>
              <a:t>appears to have the best performance based on the test set MSE and R-squared, suggesting it captures complex relationships in the data.</a:t>
            </a:r>
          </a:p>
          <a:p>
            <a:pPr>
              <a:buFont typeface="Arial" panose="020B0604020202020204" pitchFamily="34" charset="0"/>
              <a:buChar char="•"/>
            </a:pPr>
            <a:r>
              <a:rPr lang="en-US" dirty="0"/>
              <a:t>Gradient Boosting and Random Forest also perform well, balancing between model complexity and generalization.</a:t>
            </a: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584" y="2804382"/>
            <a:ext cx="3641448" cy="2425476"/>
          </a:xfrm>
          <a:prstGeom prst="rect">
            <a:avLst/>
          </a:prstGeom>
        </p:spPr>
      </p:pic>
    </p:spTree>
    <p:extLst>
      <p:ext uri="{BB962C8B-B14F-4D97-AF65-F5344CB8AC3E}">
        <p14:creationId xmlns:p14="http://schemas.microsoft.com/office/powerpoint/2010/main" val="10474459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3255" y="-510139"/>
            <a:ext cx="3263768" cy="4207635"/>
          </a:xfrm>
        </p:spPr>
        <p:txBody>
          <a:bodyPr>
            <a:normAutofit/>
          </a:bodyPr>
          <a:lstStyle/>
          <a:p>
            <a:r>
              <a:rPr lang="en-US" sz="5400" dirty="0">
                <a:latin typeface="Sitka Display" panose="02000505000000020004" pitchFamily="2" charset="0"/>
                <a:ea typeface="Sorts Mill Goudy"/>
                <a:cs typeface="Sorts Mill Goudy"/>
                <a:sym typeface="Sorts Mill Goudy"/>
              </a:rPr>
              <a:t>Conclusion</a:t>
            </a:r>
            <a:endParaRPr lang="en-IN" sz="5400" dirty="0">
              <a:latin typeface="Sitka Display" panose="02000505000000020004" pitchFamily="2" charset="0"/>
            </a:endParaRPr>
          </a:p>
        </p:txBody>
      </p:sp>
      <p:sp>
        <p:nvSpPr>
          <p:cNvPr id="4" name="Rectangle 1"/>
          <p:cNvSpPr>
            <a:spLocks noGrp="1" noChangeArrowheads="1"/>
          </p:cNvSpPr>
          <p:nvPr>
            <p:ph idx="1"/>
          </p:nvPr>
        </p:nvSpPr>
        <p:spPr bwMode="auto">
          <a:xfrm>
            <a:off x="4398745" y="374739"/>
            <a:ext cx="7141945"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Decision Tree Regression</a:t>
            </a:r>
            <a:r>
              <a:rPr kumimoji="0" lang="en-US" altLang="en-US" sz="1800" b="0" i="0" u="none" strike="noStrike" cap="none" normalizeH="0" baseline="0" dirty="0" smtClean="0">
                <a:ln>
                  <a:noFill/>
                </a:ln>
                <a:solidFill>
                  <a:schemeClr val="tx1"/>
                </a:solidFill>
                <a:effectLst/>
                <a:latin typeface="Arial" panose="020B0604020202020204" pitchFamily="34" charset="0"/>
              </a:rPr>
              <a:t> shows exceptional performance with near-perfect fit on both training and test datasets, making it the top-performing model.</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Random Forest</a:t>
            </a:r>
            <a:r>
              <a:rPr kumimoji="0" lang="en-US" altLang="en-US" sz="1800" b="0" i="0" u="none" strike="noStrike" cap="none" normalizeH="0" baseline="0" dirty="0" smtClean="0">
                <a:ln>
                  <a:noFill/>
                </a:ln>
                <a:solidFill>
                  <a:schemeClr val="tx1"/>
                </a:solidFill>
                <a:effectLst/>
                <a:latin typeface="Arial" panose="020B0604020202020204" pitchFamily="34" charset="0"/>
              </a:rPr>
              <a:t> and </a:t>
            </a:r>
            <a:r>
              <a:rPr kumimoji="0" lang="en-US" altLang="en-US" sz="1800" b="1" i="0" u="none" strike="noStrike" cap="none" normalizeH="0" baseline="0" dirty="0" smtClean="0">
                <a:ln>
                  <a:noFill/>
                </a:ln>
                <a:solidFill>
                  <a:schemeClr val="tx1"/>
                </a:solidFill>
                <a:effectLst/>
                <a:latin typeface="Arial" panose="020B0604020202020204" pitchFamily="34" charset="0"/>
              </a:rPr>
              <a:t>Gradient Boosting</a:t>
            </a:r>
            <a:r>
              <a:rPr kumimoji="0" lang="en-US" altLang="en-US" sz="1800" b="0" i="0" u="none" strike="noStrike" cap="none" normalizeH="0" baseline="0" dirty="0" smtClean="0">
                <a:ln>
                  <a:noFill/>
                </a:ln>
                <a:solidFill>
                  <a:schemeClr val="tx1"/>
                </a:solidFill>
                <a:effectLst/>
                <a:latin typeface="Arial" panose="020B0604020202020204" pitchFamily="34" charset="0"/>
              </a:rPr>
              <a:t> also perform well, balancing between complexity and generalization.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Linear Regression</a:t>
            </a:r>
            <a:r>
              <a:rPr kumimoji="0" lang="en-US" altLang="en-US" sz="1800" b="0" i="0" u="none" strike="noStrike" cap="none" normalizeH="0" baseline="0" dirty="0" smtClean="0">
                <a:ln>
                  <a:noFill/>
                </a:ln>
                <a:solidFill>
                  <a:schemeClr val="tx1"/>
                </a:solidFill>
                <a:effectLst/>
                <a:latin typeface="Arial" panose="020B0604020202020204" pitchFamily="34" charset="0"/>
              </a:rPr>
              <a:t> achieved perfect training fit but struggled with test set performance, indicating limitations in capturing complex relationships.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Recommendation:</a:t>
            </a:r>
            <a:r>
              <a:rPr kumimoji="0" lang="en-US" altLang="en-US" sz="1800" b="0" i="0" u="none" strike="noStrike" cap="none" normalizeH="0" baseline="0" dirty="0" smtClean="0">
                <a:ln>
                  <a:noFill/>
                </a:ln>
                <a:solidFill>
                  <a:schemeClr val="tx1"/>
                </a:solidFill>
                <a:effectLst/>
                <a:latin typeface="Arial" panose="020B0604020202020204" pitchFamily="34" charset="0"/>
              </a:rPr>
              <a:t> Implement Decision Tree Regression for its strong predictive capabilities, with further tuning of </a:t>
            </a:r>
            <a:r>
              <a:rPr kumimoji="0" lang="en-US" altLang="en-US" sz="1800" b="0" i="0" u="none" strike="noStrike" cap="none" normalizeH="0" baseline="0" dirty="0" err="1" smtClean="0">
                <a:ln>
                  <a:noFill/>
                </a:ln>
                <a:solidFill>
                  <a:schemeClr val="tx1"/>
                </a:solidFill>
                <a:effectLst/>
                <a:latin typeface="Arial" panose="020B0604020202020204" pitchFamily="34" charset="0"/>
              </a:rPr>
              <a:t>hyperparameters</a:t>
            </a:r>
            <a:r>
              <a:rPr kumimoji="0" lang="en-US" altLang="en-US" sz="1800" b="0" i="0" u="none" strike="noStrike" cap="none" normalizeH="0" baseline="0" dirty="0" smtClean="0">
                <a:ln>
                  <a:noFill/>
                </a:ln>
                <a:solidFill>
                  <a:schemeClr val="tx1"/>
                </a:solidFill>
                <a:effectLst/>
                <a:latin typeface="Arial" panose="020B0604020202020204" pitchFamily="34" charset="0"/>
              </a:rPr>
              <a:t> for optimization. Consider ensemble methods for robustness, and continue refining models with additional data and techniques for improved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329314"/>
            <a:ext cx="4177364" cy="4528686"/>
          </a:xfrm>
          <a:prstGeom prst="rect">
            <a:avLst/>
          </a:prstGeom>
        </p:spPr>
      </p:pic>
    </p:spTree>
    <p:extLst>
      <p:ext uri="{BB962C8B-B14F-4D97-AF65-F5344CB8AC3E}">
        <p14:creationId xmlns:p14="http://schemas.microsoft.com/office/powerpoint/2010/main" val="213683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a:xfrm>
            <a:off x="538843" y="-1"/>
            <a:ext cx="10974275" cy="3853543"/>
          </a:xfrm>
        </p:spPr>
        <p:txBody>
          <a:bodyPr>
            <a:normAutofit/>
          </a:bodyPr>
          <a:lstStyle/>
          <a:p>
            <a:r>
              <a:rPr lang="en-IN" dirty="0" smtClean="0"/>
              <a:t>          </a:t>
            </a:r>
            <a:r>
              <a:rPr lang="en-IN" sz="7300" dirty="0" smtClean="0"/>
              <a:t>Salary Range  </a:t>
            </a:r>
            <a:br>
              <a:rPr lang="en-IN" sz="7300" dirty="0" smtClean="0"/>
            </a:br>
            <a:r>
              <a:rPr lang="en-IN" sz="7300" dirty="0"/>
              <a:t> </a:t>
            </a:r>
            <a:r>
              <a:rPr lang="en-IN" sz="7300" dirty="0" smtClean="0"/>
              <a:t>    Prediction</a:t>
            </a:r>
            <a:endParaRPr lang="en-IN" sz="7300" dirty="0"/>
          </a:p>
        </p:txBody>
      </p:sp>
      <p:sp>
        <p:nvSpPr>
          <p:cNvPr id="5" name="Content Placeholder 4"/>
          <p:cNvSpPr>
            <a:spLocks noGrp="1"/>
          </p:cNvSpPr>
          <p:nvPr>
            <p:ph idx="1"/>
          </p:nvPr>
        </p:nvSpPr>
        <p:spPr>
          <a:xfrm>
            <a:off x="678884" y="3575957"/>
            <a:ext cx="10834234" cy="2497184"/>
          </a:xfrm>
        </p:spPr>
        <p:txBody>
          <a:bodyPr/>
          <a:lstStyle/>
          <a:p>
            <a:r>
              <a:rPr lang="en-US" sz="3200" dirty="0"/>
              <a:t>In this project, we aim to develop a predictive model for estimating the salary range of job postings. By leveraging a dataset containing various job-related features, we employ machine learning techniques to predict the average salary based on specific job criteria.</a:t>
            </a:r>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1877" y="238606"/>
            <a:ext cx="3376328" cy="3376328"/>
          </a:xfrm>
          <a:prstGeom prst="rect">
            <a:avLst/>
          </a:prstGeom>
        </p:spPr>
      </p:pic>
    </p:spTree>
    <p:extLst>
      <p:ext uri="{BB962C8B-B14F-4D97-AF65-F5344CB8AC3E}">
        <p14:creationId xmlns:p14="http://schemas.microsoft.com/office/powerpoint/2010/main" val="1953804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 name="Diagram 47"/>
          <p:cNvGraphicFramePr/>
          <p:nvPr>
            <p:extLst>
              <p:ext uri="{D42A27DB-BD31-4B8C-83A1-F6EECF244321}">
                <p14:modId xmlns:p14="http://schemas.microsoft.com/office/powerpoint/2010/main" val="3271449924"/>
              </p:ext>
            </p:extLst>
          </p:nvPr>
        </p:nvGraphicFramePr>
        <p:xfrm>
          <a:off x="1981200" y="719666"/>
          <a:ext cx="81788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0" name="Right Arrow 49"/>
          <p:cNvSpPr/>
          <p:nvPr/>
        </p:nvSpPr>
        <p:spPr>
          <a:xfrm>
            <a:off x="1164657" y="933651"/>
            <a:ext cx="664143" cy="308008"/>
          </a:xfrm>
          <a:prstGeom prst="rightArrow">
            <a:avLst>
              <a:gd name="adj1" fmla="val 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ight Arrow 50"/>
          <p:cNvSpPr/>
          <p:nvPr/>
        </p:nvSpPr>
        <p:spPr>
          <a:xfrm flipV="1">
            <a:off x="1164657" y="1557688"/>
            <a:ext cx="664143" cy="299988"/>
          </a:xfrm>
          <a:prstGeom prst="rightArrow">
            <a:avLst>
              <a:gd name="adj1" fmla="val 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ight Arrow 51"/>
          <p:cNvSpPr/>
          <p:nvPr/>
        </p:nvSpPr>
        <p:spPr>
          <a:xfrm flipV="1">
            <a:off x="1164655" y="3266515"/>
            <a:ext cx="664143" cy="299988"/>
          </a:xfrm>
          <a:prstGeom prst="rightArrow">
            <a:avLst>
              <a:gd name="adj1" fmla="val 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ight Arrow 52"/>
          <p:cNvSpPr/>
          <p:nvPr/>
        </p:nvSpPr>
        <p:spPr>
          <a:xfrm flipV="1">
            <a:off x="1164657" y="2121814"/>
            <a:ext cx="664143" cy="299988"/>
          </a:xfrm>
          <a:prstGeom prst="rightArrow">
            <a:avLst>
              <a:gd name="adj1" fmla="val 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ight Arrow 53"/>
          <p:cNvSpPr/>
          <p:nvPr/>
        </p:nvSpPr>
        <p:spPr>
          <a:xfrm flipV="1">
            <a:off x="1164655" y="3868126"/>
            <a:ext cx="664143" cy="299988"/>
          </a:xfrm>
          <a:prstGeom prst="rightArrow">
            <a:avLst>
              <a:gd name="adj1" fmla="val 0"/>
              <a:gd name="adj2" fmla="val 660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ight Arrow 54"/>
          <p:cNvSpPr/>
          <p:nvPr/>
        </p:nvSpPr>
        <p:spPr>
          <a:xfrm flipV="1">
            <a:off x="1164656" y="2664904"/>
            <a:ext cx="664143" cy="299988"/>
          </a:xfrm>
          <a:prstGeom prst="rightArrow">
            <a:avLst>
              <a:gd name="adj1" fmla="val 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ight Arrow 56"/>
          <p:cNvSpPr/>
          <p:nvPr/>
        </p:nvSpPr>
        <p:spPr>
          <a:xfrm flipV="1">
            <a:off x="1164655" y="5579359"/>
            <a:ext cx="664143" cy="299988"/>
          </a:xfrm>
          <a:prstGeom prst="rightArrow">
            <a:avLst>
              <a:gd name="adj1" fmla="val 0"/>
              <a:gd name="adj2" fmla="val 660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ight Arrow 57"/>
          <p:cNvSpPr/>
          <p:nvPr/>
        </p:nvSpPr>
        <p:spPr>
          <a:xfrm flipV="1">
            <a:off x="1164655" y="4573748"/>
            <a:ext cx="664143" cy="299988"/>
          </a:xfrm>
          <a:prstGeom prst="rightArrow">
            <a:avLst>
              <a:gd name="adj1" fmla="val 0"/>
              <a:gd name="adj2" fmla="val 660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Right Arrow 58"/>
          <p:cNvSpPr/>
          <p:nvPr/>
        </p:nvSpPr>
        <p:spPr>
          <a:xfrm flipV="1">
            <a:off x="1164655" y="5076553"/>
            <a:ext cx="664143" cy="299988"/>
          </a:xfrm>
          <a:prstGeom prst="rightArrow">
            <a:avLst>
              <a:gd name="adj1" fmla="val 0"/>
              <a:gd name="adj2" fmla="val 660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72459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a:xfrm>
            <a:off x="678881" y="177801"/>
            <a:ext cx="5107239" cy="1636436"/>
          </a:xfrm>
        </p:spPr>
        <p:txBody>
          <a:bodyPr/>
          <a:lstStyle/>
          <a:p>
            <a:r>
              <a:rPr lang="en-US" sz="3600" dirty="0">
                <a:latin typeface="Rockwell" panose="02060603020205020403" pitchFamily="18" charset="0"/>
              </a:rPr>
              <a:t>INTRODUCTION</a:t>
            </a:r>
            <a:endParaRPr lang="en-IN" dirty="0"/>
          </a:p>
        </p:txBody>
      </p:sp>
      <p:sp>
        <p:nvSpPr>
          <p:cNvPr id="6" name="Rectangle 2"/>
          <p:cNvSpPr>
            <a:spLocks noGrp="1" noChangeArrowheads="1"/>
          </p:cNvSpPr>
          <p:nvPr>
            <p:ph idx="1"/>
          </p:nvPr>
        </p:nvSpPr>
        <p:spPr bwMode="auto">
          <a:xfrm>
            <a:off x="-140109" y="1814236"/>
            <a:ext cx="621016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This project focuses on predicting average salaries for job postings by analyzing features like </a:t>
            </a:r>
            <a:r>
              <a:rPr kumimoji="0" lang="en-US" altLang="en-US" sz="1800" b="1" i="0" u="none" strike="noStrike" cap="none" normalizeH="0" baseline="0" dirty="0" smtClean="0">
                <a:ln>
                  <a:noFill/>
                </a:ln>
                <a:solidFill>
                  <a:schemeClr val="tx1"/>
                </a:solidFill>
                <a:effectLst/>
                <a:latin typeface="Arial" panose="020B0604020202020204" pitchFamily="34" charset="0"/>
              </a:rPr>
              <a:t>job ID</a:t>
            </a:r>
            <a:r>
              <a:rPr kumimoji="0" lang="en-US" altLang="en-US" sz="1800" b="0" i="0" u="none" strike="noStrike" cap="none" normalizeH="0" baseline="0" dirty="0" smtClean="0">
                <a:ln>
                  <a:noFill/>
                </a:ln>
                <a:solidFill>
                  <a:schemeClr val="tx1"/>
                </a:solidFill>
                <a:effectLst/>
                <a:latin typeface="Arial" panose="020B0604020202020204" pitchFamily="34" charset="0"/>
              </a:rPr>
              <a:t>, number of positions, and </a:t>
            </a:r>
            <a:r>
              <a:rPr kumimoji="0" lang="en-US" altLang="en-US" sz="1800" b="1" i="0" u="sng" strike="noStrike" cap="none" normalizeH="0" baseline="0" dirty="0" smtClean="0">
                <a:ln>
                  <a:noFill/>
                </a:ln>
                <a:solidFill>
                  <a:schemeClr val="tx1"/>
                </a:solidFill>
                <a:effectLst/>
                <a:latin typeface="Arial" panose="020B0604020202020204" pitchFamily="34" charset="0"/>
              </a:rPr>
              <a:t>salary ranges</a:t>
            </a:r>
            <a:r>
              <a:rPr kumimoji="0" lang="en-US" altLang="en-US" sz="1800" b="0" i="0" u="none" strike="noStrike" cap="none" normalizeH="0" baseline="0" dirty="0" smtClean="0">
                <a:ln>
                  <a:noFill/>
                </a:ln>
                <a:solidFill>
                  <a:schemeClr val="tx1"/>
                </a:solidFill>
                <a:effectLst/>
                <a:latin typeface="Arial" panose="020B0604020202020204" pitchFamily="34" charset="0"/>
              </a:rPr>
              <a:t>. By using machine learning techniques, we aim to provide insights into salary trends and key factors that influence salaries. Our goal is to support HR departments and job seekers in making informed decisions about salary expectations and job applications.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7540" y="529389"/>
            <a:ext cx="5477838" cy="5409398"/>
          </a:xfrm>
          <a:prstGeom prst="rect">
            <a:avLst/>
          </a:prstGeom>
        </p:spPr>
      </p:pic>
    </p:spTree>
    <p:extLst>
      <p:ext uri="{BB962C8B-B14F-4D97-AF65-F5344CB8AC3E}">
        <p14:creationId xmlns:p14="http://schemas.microsoft.com/office/powerpoint/2010/main" val="1344420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endParaRPr lang="en-IN" dirty="0"/>
          </a:p>
        </p:txBody>
      </p:sp>
      <p:sp>
        <p:nvSpPr>
          <p:cNvPr id="7" name="Content Placeholder 6"/>
          <p:cNvSpPr>
            <a:spLocks noGrp="1"/>
          </p:cNvSpPr>
          <p:nvPr>
            <p:ph idx="1"/>
          </p:nvPr>
        </p:nvSpPr>
        <p:spPr>
          <a:xfrm>
            <a:off x="0" y="1948344"/>
            <a:ext cx="7966841" cy="4909656"/>
          </a:xfrm>
        </p:spPr>
        <p:txBody>
          <a:bodyPr>
            <a:normAutofit fontScale="85000" lnSpcReduction="10000"/>
          </a:bodyPr>
          <a:lstStyle/>
          <a:p>
            <a:r>
              <a:rPr lang="en-US" b="1" dirty="0"/>
              <a:t>EDA Process for Salary Range Prediction</a:t>
            </a:r>
          </a:p>
          <a:p>
            <a:r>
              <a:rPr lang="en-US" b="1" dirty="0"/>
              <a:t>Data Inspection:</a:t>
            </a:r>
            <a:r>
              <a:rPr lang="en-US" dirty="0"/>
              <a:t> Reviewed dataset features such as job ID, number of positions, salary ranges, and agency details.</a:t>
            </a:r>
          </a:p>
          <a:p>
            <a:r>
              <a:rPr lang="en-US" b="1" dirty="0"/>
              <a:t>Handling Missing Values:</a:t>
            </a:r>
            <a:r>
              <a:rPr lang="en-US" dirty="0"/>
              <a:t> Identified and resolved missing data for completeness.</a:t>
            </a:r>
          </a:p>
          <a:p>
            <a:r>
              <a:rPr lang="en-US" b="1" dirty="0"/>
              <a:t>Categorical Encoding:</a:t>
            </a:r>
            <a:r>
              <a:rPr lang="en-US" dirty="0"/>
              <a:t> Converted categorical variables (e.g., agency, job title) to numerical using one-hot encoding.</a:t>
            </a:r>
          </a:p>
          <a:p>
            <a:r>
              <a:rPr lang="en-US" b="1" dirty="0"/>
              <a:t>Distribution Analysis:</a:t>
            </a:r>
            <a:r>
              <a:rPr lang="en-US" dirty="0"/>
              <a:t> Analyzed numerical feature distributions to understand their spread.</a:t>
            </a:r>
          </a:p>
          <a:p>
            <a:r>
              <a:rPr lang="en-US" b="1" dirty="0"/>
              <a:t>Correlation Analysis:</a:t>
            </a:r>
            <a:r>
              <a:rPr lang="en-US" dirty="0"/>
              <a:t> Explored feature relationships to identify salary predictors.</a:t>
            </a:r>
          </a:p>
          <a:p>
            <a:r>
              <a:rPr lang="en-US" b="1" dirty="0"/>
              <a:t>Visualization:</a:t>
            </a:r>
            <a:r>
              <a:rPr lang="en-US" dirty="0"/>
              <a:t> Used histograms, box plots, and scatter plots to identify patterns and trends.</a:t>
            </a:r>
          </a:p>
          <a:p>
            <a:endParaRPr lang="en-US" dirty="0" smtClean="0"/>
          </a:p>
        </p:txBody>
      </p:sp>
      <p:sp>
        <p:nvSpPr>
          <p:cNvPr id="8" name="Rectangle 7"/>
          <p:cNvSpPr/>
          <p:nvPr/>
        </p:nvSpPr>
        <p:spPr>
          <a:xfrm>
            <a:off x="-130629" y="0"/>
            <a:ext cx="12322629" cy="1562100"/>
          </a:xfrm>
          <a:prstGeom prst="rect">
            <a:avLst/>
          </a:prstGeom>
          <a:solidFill>
            <a:schemeClr val="tx1">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dirty="0"/>
              <a:t>Exploratory Data Analysis (EDA)</a:t>
            </a:r>
            <a:endParaRPr lang="en-IN" sz="5400" spc="50" dirty="0">
              <a:ln w="0"/>
              <a:solidFill>
                <a:schemeClr val="bg2"/>
              </a:solidFill>
              <a:effectLst>
                <a:innerShdw blurRad="63500" dist="50800" dir="13500000">
                  <a:srgbClr val="000000">
                    <a:alpha val="50000"/>
                  </a:srgbClr>
                </a:innerShdw>
              </a:effectLst>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1229" y="1562100"/>
            <a:ext cx="4225158" cy="2768162"/>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8724" y="4173920"/>
            <a:ext cx="3018369" cy="1829315"/>
          </a:xfrm>
          <a:prstGeom prst="rect">
            <a:avLst/>
          </a:prstGeom>
        </p:spPr>
      </p:pic>
    </p:spTree>
    <p:extLst>
      <p:ext uri="{BB962C8B-B14F-4D97-AF65-F5344CB8AC3E}">
        <p14:creationId xmlns:p14="http://schemas.microsoft.com/office/powerpoint/2010/main" val="1594365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p:txBody>
          <a:bodyPr>
            <a:normAutofit/>
          </a:bodyPr>
          <a:lstStyle/>
          <a:p>
            <a:pPr lvl="0">
              <a:lnSpc>
                <a:spcPct val="100000"/>
              </a:lnSpc>
              <a:spcBef>
                <a:spcPts val="0"/>
              </a:spcBef>
              <a:defRPr/>
            </a:pPr>
            <a:r>
              <a:rPr lang="en-US" sz="3600" dirty="0">
                <a:solidFill>
                  <a:prstClr val="black"/>
                </a:solidFill>
                <a:latin typeface="Rockwell" panose="02060603020205020403" pitchFamily="18" charset="0"/>
              </a:rPr>
              <a:t>DISTRIBUTION OF </a:t>
            </a:r>
            <a:r>
              <a:rPr lang="en-US" sz="3600" dirty="0" smtClean="0">
                <a:solidFill>
                  <a:prstClr val="black"/>
                </a:solidFill>
                <a:latin typeface="Rockwell" panose="02060603020205020403" pitchFamily="18" charset="0"/>
              </a:rPr>
              <a:t>NUMERICAL VARIABLE</a:t>
            </a:r>
            <a:endParaRPr lang="en-IN" sz="3600" dirty="0">
              <a:solidFill>
                <a:prstClr val="black"/>
              </a:solidFill>
              <a:latin typeface="Rockwell" panose="02060603020205020403" pitchFamily="18" charset="0"/>
            </a:endParaRPr>
          </a:p>
        </p:txBody>
      </p:sp>
      <p:pic>
        <p:nvPicPr>
          <p:cNvPr id="20" name="Content Placeholder 19"/>
          <p:cNvPicPr>
            <a:picLocks noGrp="1" noChangeAspect="1"/>
          </p:cNvPicPr>
          <p:nvPr>
            <p:ph idx="1"/>
          </p:nvPr>
        </p:nvPicPr>
        <p:blipFill>
          <a:blip r:embed="rId3"/>
          <a:stretch>
            <a:fillRect/>
          </a:stretch>
        </p:blipFill>
        <p:spPr>
          <a:xfrm>
            <a:off x="5783107" y="1436274"/>
            <a:ext cx="6408893" cy="4398962"/>
          </a:xfrm>
          <a:prstGeom prst="rect">
            <a:avLst/>
          </a:prstGeom>
        </p:spPr>
      </p:pic>
      <p:sp>
        <p:nvSpPr>
          <p:cNvPr id="3" name="AutoShape 1" descr="data:image/png;base64,iVBORw0KGgoAAAANSUhEUgAABdEAAAPdCAYAAABlRyFLAAAAOXRFWHRTb2Z0d2FyZQBNYXRwbG90bGliIHZlcnNpb24zLjguMCwgaHR0cHM6Ly9tYXRwbG90bGliLm9yZy81sbWrAAAACXBIWXMAAA9hAAAPYQGoP6dpAADXo0lEQVR4nOzdeVxVdf7H8feV5QoIV8EAr3tJbriUTC45ieOCGlg5jToa6mRlYy7kVuaU2gIupZamVuOoaWYzkzZaM6bmUoaaG5Vm2mKaCWKFoKYscn5/9OPkFY6yXBbl9Xw8eNQ953O+53u+wOVzP37P99gMwzAEAAAAAAAAAADyqVLeHQAAAAAAAAAAoKKiiA4AAAAAAAAAgAWK6AAAAAAAAAAAWKCIDgAAAAAAAACABYroAAAAAAAAAABYoIgOAAAAAAAAAIAFiugAAAAAAAAAAFigiA4AAAAAAAAAgAWK6AAAAAAAAAAAWKCIDgCXWbJkiWw2m3bv3l3g/ujoaDVo0MBlW4MGDTRkyJAinScxMVFTpkzR6dOni9fRSuitt95S8+bN5ePjI5vNpqSkpALjtmzZIpvNpn//+99FPsfVvv/FOX7KlCmy2Wzml6+vr+rUqaOoqCjNnTtXZ86cKda5AABA5UOuWnEVNVe12Wzavn17vv1DhgxRtWrVSrm3Bfvuu+9ks9n0/PPPl8v5i+rnn39W//79FRwcLJvNprvvvtsyNjIy0iUn9/HxUatWrTRnzhzl5ua6vW95v6vfffeduW3FihWaM2dOgfE2m01Tpkxxez8AuIdneXcAAK4Hq1evVkBAQJGOSUxM1NSpUzVkyBBVr169dDp2HTl16pRiY2PVo0cPzZ8/X3a7XTfffHN5d6tI1q1bJ4fDoaysLJ04cUIffPCBJkyYoJkzZ2rt2rVq1apVeXcRAABch8hVS19xc9UJEyboo48+KoMeXp+eeeYZrV69Wv/4xz900003KTAw8IrxN954o9544w1JUmpqqhYuXKhHH31UycnJmj59ulv7duedd2r79u2qVauWuW3FihXav3+/4uLi8sVv375dderUcWsfALgPRXQAcINbbrmlvLtQZNnZ2bLZbPL0vDb+FBw+fFjZ2dm677771KlTp/LuTrG0adNGNWvWNF/3799fI0aMUKdOndS7d28dPnxYdru9HHsIAACuR+Sqpa84uWqPHj20bt06rV27VjExMaXcw4rFXd/f/fv366abbtLAgQMLFe/j46N27dqZr3v27KkmTZpo3rx5evbZZ+Xl5VWi/lzqhhtu0A033FDo+Ev7BaDiYTkXAHCDy2+Rzc3N1bPPPqvGjRvLx8dH1atXV8uWLfXiiy9K+nV5j/Hjx0uSGjZsaN5SuGXLFvP4GTNmqEmTJrLb7QoODtagQYN0/Phxl/MahqH4+HjVr19fVatWVUREhDZs2KDIyEhFRkaacXm3jC5btkxjx45V7dq1Zbfb9fXXX+vUqVMaPny4mjVrpmrVqik4OFh/+MMf8s2Iybu1c+bMmZo+fboaNGggHx8fRUZGmh8aHn/8cTmdTjkcDt1zzz1KTU0t1PitWbNG7du3l6+vr/z9/dWtWzeXW1uHDBmijh07SpL69esnm83mcn2FtW3bNnXp0kX+/v7y9fVVhw4d9N577xUYm5aWpr/85S8KDAyUn5+fYmJi9O233xb5nFfTqlUrTZo0SceOHdNbb73l9vYBAADIVStmrjpkyBA1a9ZMEydO1MWLF68Ya7XUx+Xf27wlRDZt2qQHH3xQQUFBCggI0KBBg3Tu3DmlpKSob9++ql69umrVqqVx48YpOzs7X7u5ubl67rnnVK9ePfN798EHH+SL++qrrzRgwAAFBwfLbreradOmevnll11irvT9tfLzzz9r+PDhql27try9vXXjjTdq0qRJyszMlPTb93vjxo06ePBgvp/RwvLy8lKbNm30yy+/6NSpU5J+LczfddddqlGjhqpWrarWrVtr6dKl+cbnSr9DUv7lXCIjI/Xee+/p6NGjLsvK5Cnoe1yYvuSN75tvvqlJkybJ6XQqICBAXbt21aFDh1xi9+3bp+joaPP75XQ6deedd+b73QWQ37XxT7oAUA4uXryonJycfNsNw7jqsTNmzNCUKVP0t7/9TXfccYeys7P15ZdfmmtKPvDAA/r55581d+5crVq1yrzFr1mzZpKkv/71r3r11Vc1YsQIRUdH67vvvtOTTz6pLVu2aO/eveZs5kmTJikhIUEPPfSQ+vTpo++//14PPPCAsrOzC7x9dOLEiWrfvr0WLlyoKlWqKDg42EwWJ0+erNDQUJ09e1arV69WZGSkPvjgg3wfAF5++WW1bNlSL7/8sk6fPq2xY8cqJiZGbdu2lZeXl/7xj3/o6NGjGjdunB544AGtWbPmimO1YsUKDRw4UN27d9ebb76pzMxMzZgxwzx/x44d9eSTT+q2227TI488ovj4eHXu3LnItyRv3bpV3bp1U8uWLbVo0SLZ7XbNnz9fMTExevPNN9WvXz+X+KFDh6pbt25asWKFvv/+e/3tb39TZGSkPvvsM7ff0ty7d29NmDBBH374oQYNGuTWtgEAwPWJXPXaz1U9PDyUkJCgu+66S0uXLtX9999/1WMK64EHHlCfPn20cuVK7du3T0888YRycnJ06NAh9enTRw899JA2btyo6dOny+l0asyYMS7Hz5s3T/Xr1zfXC58xY4Z69uyprVu3qn379pKkL774Qh06dFC9evX0wgsvKDQ0VO+//75GjRqlH3/8UZMnT3Zps6Dvb0EuXLigzp0765tvvtHUqVPVsmVLffTRR0pISFBSUpLee+891apVS9u3b9fw4cOVnp5uLtGS9zNaFN988408PT1Vo0YNHTp0SB06dFBwcLBeeuklBQUFafny5RoyZIhOnjypCRMmSLr671BB5s+fr4ceekjffPONVq9efdV+FbYveZ544gndfvvt+vvf/66MjAw99thjiomJ0cGDB+Xh4aFz586pW7duatiwoV5++WWFhIQoJSVFmzdv5hlNQGEYAAAXixcvNiRd8at+/foux9SvX98YPHiw+To6Otpo3br1Fc8zc+ZMQ5Jx5MgRl+0HDx40JBnDhw932b5z505DkvHEE08YhmEYP//8s2G3241+/fq5xG3fvt2QZHTq1MnctnnzZkOScccdd1z1+nNycozs7GyjS5cuxj333GNuP3LkiCHJaNWqlXHx4kVz+5w5cwxJRu/evV3aiYuLMyQZ6enplue6ePGi4XQ6jRYtWri0eebMGSM4ONjo0KFDvmv417/+ddVrKCi2Xbt2RnBwsHHmzBmXaw0PDzfq1Klj5ObmGobx2/f/0ms3DMP4+OOPDUnGs88+e8Vz5x2/a9cuc9vkyZMNScapU6cKPOb8+fOGJKNnz55XvTYAAFC5katef7lqx44djTp16hjnz583DMMwBg8ebPj5+bkcI8mYPHlyvrYu/97m/XyMHDnSJe7uu+82JBmzZs1y2d66dWvj1ltvNV/njaPT6TT7YxiGkZGRYQQGBhpdu3Y1t0VFRRl16tTJN4YjRowwqlatavz8888u11uY769hGMbChQsNScY///lPl+3Tp083JBnr1683t3Xq1Mlo3rx5odrNi83Ozjays7ONEydOGI8//rghyfjTn/5kGIZh9O/f37Db7caxY8dcju3Zs6fh6+trnD592jCMwv0O5X0vLv0duvPOO/P9fua5/Htc2L7kjW+vXr1c4v75z38akozt27cbhmEYu3fvNiQZ77zzzhX7DaBgLOcCABZef/117dq1K99X3q2aV3Lbbbfp008/1fDhw/X+++8rIyOj0OfdvHmzJLnclpnXZtOmTc3bKHfs2KHMzEz17dvXJa5du3Zq0KBBgW3/8Y9/LHD7woULdeutt6pq1ary9PSUl5eXPvjgAx08eDBfbK9evVSlym9/Ppo2bSrp1wfnXCpv+7Fjxyyu9NfZFSdOnFBsbKxLm9WqVdMf//hH7dixQ7/88ovl8YV17tw57dy5U/fee6+qVatmbvfw8FBsbKyOHz+e71bHy9dV7NChg+rXr29+f9zJKMSMMQAAgEuRq14/uer06dN1/Phxl6VASio6Otrl9ZXG4ejRo/mO79Onj6pWrWq+9vf3V0xMjD788ENdvHhRFy5c0AcffKB77rlHvr6+ysnJMb969eqlCxcuaMeOHS5tWn1/L7dp0yb5+fnp3nvvddme9zNX0LIyhXXgwAF5eXnJy8tLTqdTL7zwggYOHKjXXnvNPHeXLl1Ut27dfOf+5ZdfzGV8SvI7VFiF7Uue3r17u7xu2bKlJJnf30aNGqlGjRp67LHHtHDhQn3xxRdu7zNwPaOIDgAWmjZtqoiIiHxfDofjqsdOnDhRzz//vHbs2KGePXsqKChIXbp00e7du6967E8//SRJLk9xz+N0Os39ef8NCQnJF1fQNqs2Z82apb/+9a9q27at3n77be3YsUO7du1Sjx49dP78+Xzxlz/x3tvb+4rbL1y4UGBfLr0Gq2vNzc1VWlqa5fGFlZaWJsMwLM9zaV/yhIaG5osNDQ3NF+cOeYltXl8AAACuhlz1+slVO3TooLvvvlvTpk1zS3tS0cahoDGwyoWzsrJ09uxZ/fTTT8rJydHcuXPNonTeV69evSRJP/74o8vxBY1jQX766SeFhoa6rBcuScHBwfL09CxRPn7TTTdp165d2r17t/bv36/Tp09r+fLl5u/NTz/9VKjPDCX5HSqswvYlT1BQkMtru90uSebvicPh0NatW9W6dWs98cQTat68uZxOpyZPnlzguvgAXLEmOgCUAk9PT40ZM0ZjxozR6dOntXHjRj3xxBOKiorS999/L19fX8tj85Kf5ORk1alTx2XfiRMnzDUm8+JOnjyZr42UlJQCZ/hcnohK0vLlyxUZGakFCxa4bC+LdfEuvdbLnThxQlWqVFGNGjVKfJ4aNWqoSpUqlueRZI5rnpSUlHyxKSkpatSoUYn7c7m8tTiL87BUAACAoiJXLZyyylUlKSEhQeHh4YqPjy9wv91uNx+qeanSmOAhWefC3t7eqlatmry8vMy7Oh955JEC22jYsKHL64K+vwUJCgrSzp07ZRiGyzGpqanKycnJl7cXRd5DUq907sJ8ZijJ71BhFbYvRdGiRQutXLlShmHos88+05IlS/T000/Lx8dHjz/+eIn7DFzPmIkOAKWsevXquvfee/XII4/o559/Np/OfvnMgDx/+MMfJP36geFSu3bt0sGDB9WlSxdJUtu2bWW32/XWW2+5xO3YsaPAWzKt2Gw2sy95Pvvss3y3B5aGxo0bq3bt2lqxYoXLkibnzp3T22+/rfbt27slAfXz81Pbtm21atUql/HOzc3V8uXLVadOnXwPt8p7OFGexMREHT161O2F7k8//VTx8fFq0KBBvtudAQAAShu5qrWyylUlqUmTJrr//vs1d+7cApeYadCggT777DOXbZs2bdLZs2fdcv7LrVq1ymWG+pkzZ7R27Vr9/ve/l4eHh3x9fdW5c2ft27dPLVu2LPCuiMtnRhdWly5ddPbsWb3zzjsu219//XVzf2np0qWLNm3aZBaqLz23r6+v2rVrl+8Yq9+hgtjt9gLvoHBXXwrLZrOpVatWmj17tqpXr669e/cWuy2gsmAmOgCUgpiYGIWHhysiIkI33HCDjh49qjlz5qh+/foKCwuT9OssAEl68cUXNXjwYHl5ealx48Zq3LixHnroIc2dO1dVqlRRz5499d133+nJJ59U3bp19eijj0r69VbMMWPGKCEhQTVq1NA999yj48ePa+rUqapVq5bLuo1XEh0drWeeeUaTJ09Wp06ddOjQIT399NNq2LChcnJySmeA/l+VKlU0Y8YMDRw4UNHR0Ro2bJgyMzM1c+ZMnT59WtOmTStR+5fOXElISFC3bt3UuXNnjRs3Tt7e3po/f77279+vN998M9/MmN27d+uBBx7Qn/70J33//feaNGmSateureHDhxe7P3v27JHD4VB2drZOnDihDz74QMuWLVNwcLDWrl1r3mYLAABQmshVC6e0c9XLTZkyRW+88YY2b94sPz8/l32xsbF68skn9dRTT6lTp0764osvNG/evEIt31McHh4e6tatm8aMGaPc3FxNnz5dGRkZmjp1qhnz4osvqmPHjvr973+vv/71r2rQoIHOnDmjr7/+WmvXrtWmTZuKde5Bgwbp5Zdf1uDBg/Xdd9+pRYsW2rZtm+Lj49WrVy917drVXZeZz+TJk/Xuu++qc+fOeuqppxQYGKg33nhD7733nmbMmGGOd2F+hwrSokULrVq1SgsWLFCbNm1UpUoVy5nxhe1LYb377ruaP3++7r77bt14440yDEOrVq3S6dOn1a1btyK1BVRGFNEBoBR07txZb7/9tv7+978rIyNDoaGh6tatm5588kl5eXlJ+nXpjokTJ2rp0qV67bXXlJubq82bN5u3q950001atGiRXn75ZTkcDvXo0UMJCQkuMzqee+45+fn5aeHChVq8eLGaNGmiBQsWaNKkSapevXqh+jpp0iT98ssvWrRokWbMmKFmzZpp4cKFWr16tbZs2VIKo+NqwIAB8vPzU0JCgvr16ycPDw+1a9dOmzdvVocOHYrVZt4Dni6dtdSpUydt2rRJkydP1pAhQ5Sbm6tWrVppzZo1+R68JEmLFi3SsmXL1L9/f2VmZqpz58568cUX860jWRQ9evQw+xUYGKgWLVpo+vTp+stf/iJ/f/9itwsAAFAU5KqFVxq5qhWn06m4uLgCl3QZP368MjIytGTJEj3//PO67bbb9M9//lN33XWXW/uQZ8SIEbpw4YJGjRql1NRUNW/eXO+9955uv/12M6ZZs2bau3evnnnmGf3tb39TamqqqlevrrCwMHNd9OKoWrWqNm/erEmTJmnmzJk6deqUateurXHjxmny5MnuuDxLjRs3VmJiop544gk98sgjOn/+vJo2barFixe7PEy3ML9DBRk9erQOHDigJ554Qunp6TIMw+Uuh+L0pbDCwsJUvXp1zZgxQydOnJC3t7caN26sJUuWaPDgwUVuD6hsbIbVbysA4Jp05MgRNWnSRJMnT9YTTzxR3t0pF7Nnz9aYMWN04MABNWvWrLy7AwAAgP9HrgoAuBZRRAeAa9inn36qN998Ux06dFBAQIAOHTqkGTNmKCMjQ/v371dISEh5d7FMHThwQPv27dP48eMVGhqqffv2lXeXAAAAKi1yVQDA9YLlXADgGubn56fdu3dr0aJFOn36tBwOhyIjI/Xcc89Vyg8lI0aM0J49e9SpUyfNnTu3vLsDAABQqZGrAgCuF8xEBwAAAAAAAADAQuEehw0AAAAAAAAAQCVEER0AAAAAAAAAAAusiV5Iubm5OnHihPz9/WWz2cq7OwAAALhGGYahM2fOyN/fXwEBAeSWRUReDgAAAHfJy82dTqeqVLGeb04RvZBOnDihunXrlnc3AAAAcB1JT09XQEBAeXfjmkJeDgAAAHf7/vvvVadOHcv9FNELyd/fX9KvA8oHHQAAABRXRkaG6tatq++//97MMVF45OUAAABwl7zc/Gp5OUX0Qsq7VTQgIIBkHQAAACXGUi7FQ14OAAAAd7taXs6DRQEAAAAAAAAAsEARHQAAAAAAAAAACxTRAQAAAAAAAACwQBEdAAAAAAAAAAALFNEBAAAAAAAAALBAER0AAAAAAAAAAAsU0QEAAAAAAAAAsEARHQAAAAAAAAAACxTRAQAAAAAAAACwQBEdAAAAAAAAAAALFNEBAAAAAAAAALBAER0AAAAAAAAAAAvlWkT/8MMPFRMTI6fTKZvNpnfeecdlv2EYmjJlipxOp3x8fBQZGakDBw64xGRmZmrkyJGqWbOm/Pz81Lt3bx0/ftwlJi0tTbGxsXI4HHI4HIqNjdXp06dL+eoAAAAAAAAAANe6ci2inzt3Tq1atdK8efMK3D9jxgzNmjVL8+bN065duxQaGqpu3brpzJkzZkxcXJxWr16tlStXatu2bTp79qyio6N18eJFM2bAgAFKSkrSunXrtG7dOiUlJSk2NrbUrw8AAAAAAAAAcG2zGYZhlHcnJMlms2n16tW6++67Jf06C93pdCouLk6PPfaYpF9nnYeEhGj69OkaNmyY0tPTdcMNN2jZsmXq16+fJOnEiROqW7eu/vvf/yoqKkoHDx5Us2bNtGPHDrVt21aStGPHDrVv315ffvmlGjduXGB/MjMzlZmZab7OyMhQ3bp19dNPPykgIKAURwIAAADXs4yMDAUFBSk9PZ28shgyMjLkcDgYPwAAAJRYYXNLzzLsU5EcOXJEKSkp6t69u7nNbrerU6dOSkxM1LBhw7Rnzx5lZ2e7xDidToWHhysxMVFRUVHavn27HA6HWUCXpHbt2snhcCgxMdGyiJ6QkKCpU6fm27579275+fm58UoBAABQmZw7d668uwAAAACgCCpsET0lJUWSFBIS4rI9JCRER48eNWO8vb1Vo0aNfDF5x6ekpCg4ODhf+8HBwWZMQSZOnKgxY8aYr/NmokdERDDjBQAAAMWWkZFR3l0AAAAAUAQVtoiex2azubw2DCPftstdHlNQ/NXasdvtstvt+bZ7enrK07PCDxsAAMB1KSbGve2tXeve9gqDXPLadT38/AEAAKDoyvXBolcSGhoqSflmi6emppqz00NDQ5WVlaW0tLQrxpw8eTJf+6dOnco3yx0AAAAAAAAAgEtV2CJ6w4YNFRoaqg0bNpjbsrKytHXrVnXo0EGS1KZNG3l5ebnEJCcna//+/WZM+/btlZ6erk8++cSM2blzp9LT080YAAAAAAAAAAAKUq73kp49e1Zff/21+frIkSNKSkpSYGCg6tWrp7i4OMXHxyssLExhYWGKj4+Xr6+vBgwYIElyOBwaOnSoxo4dq6CgIAUGBmrcuHFq0aKFunbtKklq2rSpevTooQcffFCvvPKKJOmhhx5SdHS05UNFAQAAAAAAAACQyrmIvnv3bnXu3Nl8nfcgz8GDB2vJkiWaMGGCzp8/r+HDhystLU1t27bV+vXr5e/vbx4ze/ZseXp6qm/fvjp//ry6dOmiJUuWyMPDw4x54403NGrUKHXv3l2S1Lt3b82bN6+MrhIAAAAAAAAAcK2yGYZhlHcnrgUZGRlyOBxKT09XQEBAeXcHAACgUroeHuxIXlky5Tl+18PPHwAAAH5T2Nyywq6JDgAAAAAAAABAeaOIDgAAAAAAAACABYroAAAAAAAAAABYoIgOAAAAAAAAAIAFiugAAAAAAAAAAFigiA4AAAAAAAAAgAWK6AAAAAAAAAAAWKCIDgAAAAAAAACABYroAAAAAAAAAABYoIgOAAAAAAAAAIAFiugAAAAAAAAAAFigiA4AAAAAAAAAgAWK6AAAAAAAAAAAWKCIDgAAAAAAAACABYroAAAAAAAAAABYoIgOAAAAAAAAAIAFiugAAAAAAAAAAFigiA4AAAAAAAAAgAWK6AAAAAAAAAAAWKCIDgAAAAAAAACABYroAAAAAAAAAABYoIgOAAAAAAAAAIAFiugAAAAAAAAAAFigiA4AAAAAAAAAgAWK6AAAAAAAAAAAWKCIDgAAAAAAAACABYroAAAAAAAAAABYoIgOAAAAAAAAAIAFiugAAAAAAAAAAFigiA4AAAAAAAAAgAWK6AAAAAAAAAAAWKCIDgAAAAAAAACABYroAAAAAAAAAABYoIgOAAAAAAAAAIAFiugAAAAAAAAAAFigiA4AAAAAAAAAgAWK6AAAAAAAAAAAWKCIDgAAAAAAAACABYroAAAAAAAAAABYoIgOAAAAAAAAAIAFiugAAAAAAAAAAFigiA4AAAAAAAAAgAWK6AAAAAAAAAAAWKCIDgAAAAAAAACABYroAAAAAAAAAABYoIgOAAAAAAAAAIAFiugAAAAAAAAAAFigiA4AAAAAAAAAgAWK6AAAAAAAAAAAWKCIDgAAAAAAAACABYroAAAAAAAAAABYoIgOAAAAAAAAAIAFiugAAAAAAAAAAFigiA4AAADARUJCgmw2m+Li4sxthmFoypQpcjqd8vHxUWRkpA4cOOByXGZmpkaOHKmaNWvKz89PvXv31vHjx11i0tLSFBsbK4fDIYfDodjYWJ0+fboMrgoAAAAoHoroAAAAAEy7du3Sq6++qpYtW7psnzFjhmbNmqV58+Zp165dCg0NVbdu3XTmzBkzJi4uTqtXr9bKlSu1bds2nT17VtHR0bp48aIZM2DAACUlJWndunVat26dkpKSFBsbW2bXBwAAABSVZ3l3AAAAAEDFcPbsWQ0cOFCvvfaann32WXO7YRiaM2eOJk2apD59+kiSli5dqpCQEK1YsULDhg1Tenq6Fi1apGXLlqlr166SpOXLl6tu3brauHGjoqKidPDgQa1bt047duxQ27ZtJUmvvfaa2rdvr0OHDqlx48b5+pSZmanMzEzzdUZGhiQpJydHOTk5pTYWBfHwcG97Zdx9AAAAXKaw+SRFdAAAAACSpEceeUR33nmnunbt6lJEP3LkiFJSUtS9e3dzm91uV6dOnZSYmKhhw4Zpz549ys7OdolxOp0KDw9XYmKioqKitH37djkcDrOALknt2rWTw+FQYmJigUX0hIQETZ06Nd/23bt3y8/Pz12XXihRUe5tb+dO97YHAACAojl37lyh4iiiAwAAANDKlSu1d+9e7dq1K9++lJQUSVJISIjL9pCQEB09etSM8fb2Vo0aNfLF5B2fkpKi4ODgfO0HBwebMZebOHGixowZY77OyMhQ3bp1FRERoYCAgCJcYcnNnOne9h580L3tAQAAoGjy7nK8GoroAAAAQCX3/fffa/To0Vq/fr2qVq1qGWez2VxeG4aRb9vlLo8pKP5K7djtdtnt9nzbPT095elZth9nLlna3S3KuPsAAAC4TGHzSR4sCgAAAFRye/bsUWpqqtq0aWMWp7du3aqXXnpJnp6e5gz0y2eLp6ammvtCQ0OVlZWltLS0K8acPHky3/lPnTqVb5Y7AAAAUFFQRAcAAAAquS5duujzzz9XUlKS+RUREaGBAwcqKSlJN954o0JDQ7VhwwbzmKysLG3dulUdOnSQJLVp00ZeXl4uMcnJydq/f78Z0759e6Wnp+uTTz4xY3bu3Kn09HQzBgAAAKhouIEQAAAAqOT8/f0VHh7uss3Pz09BQUHm9ri4OMXHxyssLExhYWGKj4+Xr6+vBgwYIElyOBwaOnSoxo4dq6CgIAUGBmrcuHFq0aKFunbtKklq2rSpevTooQcffFCvvPKKJOmhhx5SdHR0gQ8VBQAAACoCiugAAAAArmrChAk6f/68hg8frrS0NLVt21br16+Xv7+/GTN79mx5enqqb9++On/+vLp06aIlS5bIw8PDjHnjjTc0atQode/eXZLUu3dvzZs3r8yvBwAAACgsm2EYRnl34lqQkZEhh8Oh9PR0BQQElHd3AAAAKqWYGPe2t3ate9srDPLKkinP8bsefv4AAADwm8LmlqyJDgAAAAAAAACABYroAAAAAAAAAABYoIgOAAAAAAAAAIAFiugAAAAAAAAAAFio0EX0nJwc/e1vf1PDhg3l4+OjG2+8UU8//bRyc3PNGMMwNGXKFDmdTvn4+CgyMlIHDhxwaSczM1MjR45UzZo15efnp969e+v48eNlfTkAAAAAAAAAgGtMhS6iT58+XQsXLtS8efN08OBBzZgxQzNnztTcuXPNmBkzZmjWrFmaN2+edu3apdDQUHXr1k1nzpwxY+Li4rR69WqtXLlS27Zt09mzZxUdHa2LFy+Wx2UBAAAAAAAAAK4RnuXdgSvZvn277rrrLt15552SpAYNGujNN9/U7t27Jf06C33OnDmaNGmS+vTpI0launSpQkJCtGLFCg0bNkzp6elatGiRli1bpq5du0qSli9frrp162rjxo2Kiooq8NyZmZnKzMw0X2dkZEj6dXZ8Tk5OqV0zAAAArHl4uLe98kjryCUBAACAa0uFLqJ37NhRCxcu1OHDh3XzzTfr008/1bZt2zRnzhxJ0pEjR5SSkqLu3bubx9jtdnXq1EmJiYkaNmyY9uzZo+zsbJcYp9Op8PBwJSYmWhbRExISNHXq1Hzbd+/eLT8/P/deKAAAAArFInUrtp073dteYZw7d67sTwoAAACg2Cp0Ef2xxx5Tenq6mjRpIg8PD128eFHPPfec/vznP0uSUlJSJEkhISEux4WEhOjo0aNmjLe3t2rUqJEvJu/4gkycOFFjxowxX2dkZKhu3bqKiIhQQECAW64PAAAARTNzpnvbe/BB97ZXGHl3OAIAAAC4NlToIvpbb72l5cuXa8WKFWrevLmSkpIUFxcnp9OpwYMHm3E2m83lOMMw8m273NVi7Ha77HZ7vu2enp7y9KzQwwYAAHDdcvcjbcojrSOXBAAAAK4tFTqDHz9+vB5//HH1799fktSiRQsdPXpUCQkJGjx4sEJDQyX9Otu8Vq1a5nGpqanm7PTQ0FBlZWUpLS3NZTZ6amqqOnToUIZXAwAAAAAAAAC41lQp7w5cyS+//KIqVVy76OHhodzcXElSw4YNFRoaqg0bNpj7s7KytHXrVrNA3qZNG3l5ebnEJCcna//+/RTRAQAAAAAAAABXVKFnosfExOi5555TvXr11Lx5c+3bt0+zZs3S/fffL+nXZVzi4uIUHx+vsLAwhYWFKT4+Xr6+vhowYIAkyeFwaOjQoRo7dqyCgoIUGBiocePGqUWLFuratWt5Xh4AAAAAAAAAoIKr0EX0uXPn6sknn9Tw4cOVmpoqp9OpYcOG6amnnjJjJkyYoPPnz2v48OFKS0tT27ZttX79evn7+5sxs2fPlqenp/r27avz58+rS5cuWrJkiTw8PMrjsgAAAAAAAAAA1wibYRhGeXfiWpCRkSGHw6H09HQFBASUd3cAAAAqpZgY97a3dq172ysM8sqSKc/xux5+/gAAAPCbwuaWFXpNdAAAAAAAAAAAyhNFdAAAAAAAAAAALFBEBwAAAAAAAADAAkV0AAAAAAAAAAAsUEQHAAAAAAAAAMACRXQAAAAAAAAAACxQRAcAAAAAAAAAwAJFdAAAAAAAAAAALFBEBwAAAAAAAADAAkV0AAAAAAAAAAAsUEQHAAAAAAAAAMACRXQAAAAAAAAAACxQRAcAAAAAAAAAwAJFdAAAAAAAAAAALFBEBwAAAAAAAADAAkV0AAAAAAAAAAAsUEQHAAAAAAAAAMACRXQAAAAAAAAAACxQRAcAAAAAAAAAwAJFdAAAAAAAAAAALFBEBwAAAAAAAADAAkV0AAAAAAAAAAAsUEQHAAAAAAAAAMACRXQAAAAAAAAAACxQRAcAAAAAAAAAwAJFdAAAAAAAAAAALFBEBwAAAAAAAADAAkV0AAAAAAAAAAAsUEQHAAAAAAAAAMACRXQAAAAAAAAAACxQRAcAAAAAAAAAwAJFdAAAAAAAAAAALFBEBwAAAAAAAADAAkV0AAAAAAAAAAAsUEQHAAAAAAAAAMACRXQAAAAAAAAAACxQRAcAAAAAAAAAwAJFdAAAAAAAAAAALFBEBwAAAAAAAADAAkV0AAAAAAAAAAAsUEQHAAAAAAAAAMACRXQAAAAAAAAAACxQRAcAAAAAAAAAwAJFdAAAAAAAAAAALFBEBwAAAAAAAADAAkV0AAAAAAAAAAAsUEQHAAAAAAAAAMACRXQAAAAAAAAAACxQRAcAAAAAAAAAwAJFdAAAAAAAAAAALFBEBwAAAAAAAADAAkV0AAAAAAAAAAAsUEQHAAAAAAAAAMACRXQAAAAAAAAAACxQRAcAAAAAAAAAwAJFdAAAAAAAAAAALFBEBwAAAAAAAADAAkV0AAAAoJJbsGCBWrZsqYCAAAUEBKh9+/b63//+Z+43DENTpkyR0+mUj4+PIiMjdeDAAZc2MjMzNXLkSNWsWVN+fn7q3bu3jh8/7hKTlpam2NhYORwOORwOxcbG6vTp02VxiQAAAECxUUQHAAAAKrk6depo2rRp2r17t3bv3q0//OEPuuuuu8xC+YwZMzRr1izNmzdPu3btUmhoqLp166YzZ86YbcTFxWn16tVauXKltm3bprNnzyo6OloXL140YwYMGKCkpCStW7dO69atU1JSkmJjY8v8egEAAICisBmGYZR3J64FGRkZcjgcSk9PV0BAQHl3BwAAoFKKiXFve2vXure9wrhW8srAwEDNnDlT999/v5xOp+Li4vTYY49J+nXWeUhIiKZPn65hw4YpPT1dN9xwg5YtW6Z+/fpJkk6cOKG6devqv//9r6KionTw4EE1a9ZMO3bsUNu2bSVJO3bsUPv27fXll1+qcePGBfYjMzNTmZmZ5uuMjAzVrVtXP/30U5mP3733ure9f//bve0BAACgaDIyMhQUFHTV3NyzDPsEAAAAoIK7ePGi/vWvf+ncuXNq3769jhw5opSUFHXv3t2Msdvt6tSpkxITEzVs2DDt2bNH2dnZLjFOp1Ph4eFKTExUVFSUtm/fLofDYRbQJaldu3ZyOBxKTEy0LKInJCRo6tSp+bbv3r1bfn5+brzyq4uKcm97O3e6tz0AAAAUzblz5woVRxEdAAAAgD7//HO1b99eFy5cULVq1bR69Wo1a9ZMiYmJkqSQkBCX+JCQEB09elSSlJKSIm9vb9WoUSNfTEpKihkTHByc77zBwcFmTEEmTpyoMWPGmK/zZqJHRESU+Uz0mTPd296DD7q3PQAAABRNRkZGoeIoogMAAABQ48aNlZSUpNOnT+vtt9/W4MGDtXXrVnO/zWZziTcMI9+2y10eU1D81dqx2+2y2+35tnt6esrTs2w/zlyyvLtblHH3AQAAcJnC5pM8WBQAAACAvL291ahRI0VERCghIUGtWrXSiy++qNDQUEnKN1s8NTXVnJ0eGhqqrKwspaWlXTHm5MmT+c576tSpfLPcAQAAgIqEIjoAAACAfAzDUGZmpho2bKjQ0FBt2LDB3JeVlaWtW7eqQ4cOkqQ2bdrIy8vLJSY5OVn79+83Y9q3b6/09HR98sknZszOnTuVnp5uxgAAAAAVETcQAgAAAJXcE088oZ49e6pu3bo6c+aMVq5cqS1btmjdunWy2WyKi4tTfHy8wsLCFBYWpvj4ePn6+mrAgAGSJIfDoaFDh2rs2LEKCgpSYGCgxo0bpxYtWqhr166SpKZNm6pHjx568MEH9corr0iSHnroIUVHR1s+VBQAAACoCCiiAwAAAJXcyZMnFRsbq+TkZDkcDrVs2VLr1q1Tt27dJEkTJkzQ+fPnNXz4cKWlpalt27Zav369/P39zTZmz54tT09P9e3bV+fPn1eXLl20ZMkSeXh4mDFvvPGGRo0ape7du0uSevfurXnz5pXtxQIAAABFZDMMwyjvTlwLMjIy5HA4lJ6eroCAgPLuDgAAQKUUE+Pe9taudW97hUFeWTLlOX7Xw88fAAAAflPY3LLCr4n+ww8/6L777lNQUJB8fX3VunVr7dmzx9xvGIamTJkip9MpHx8fRUZG6sCBAy5tZGZmauTIkapZs6b8/PzUu3dvHT9+vKwvBQAAAAAAAABwjanQRfS0tDTdfvvt8vLy0v/+9z998cUXeuGFF1S9enUzZsaMGZo1a5bmzZunXbt2KTQ0VN26ddOZM2fMmLi4OK1evVorV67Utm3bdPbsWUVHR+vixYvlcFUAAAAAAAAAgGtFsdZEP3LkiBo2bOjuvuQzffp01a1bV4sXLza3NWjQwPx/wzA0Z84cTZo0SX369JEkLV26VCEhIVqxYoWGDRum9PR0LVq0SMuWLTMfarR8+XLVrVtXGzduVFRUVKlfBwAAQGXl7uUvkF9Z5eYAAABAZVWsInqjRo10xx13aOjQobr33ntVtWpVd/dLkrRmzRpFRUXpT3/6k7Zu3aratWtr+PDhevDBByX9+oEhJSXFfDCRJNntdnXq1EmJiYkaNmyY9uzZo+zsbJcYp9Op8PBwJSYmWhbRMzMzlZmZab7OyMiQJOXk5CgnJ6c0LhcAAOC6c8kzJSuk8kjr3J1LllVuDgAAAFRWxSqif/rpp/rHP/6hsWPHasSIEerXr5+GDh2q2267za2d+/bbb7VgwQKNGTNGTzzxhD755BONGjVKdrtdgwYNUkpKiiQpJCTE5biQkBAdPXpUkpSSkiJvb2/VqFEjX0ze8QVJSEjQ1KlT823fvXu3/Pz8SnppAAAAlUJFv+lv586yP+e5c+fc2l5Z5eYAAABAZVWsInp4eLhmzZqlGTNmaO3atVqyZIk6duyosLAwDR06VLGxsbrhhhtK3Lnc3FxFREQoPj5eknTLLbfowIEDWrBggQYNGmTG2Ww2l+MMw8i37XJXi5k4caLGjBljvs7IyFDdunUVERFxxSe1AgAA4DczZ5Z3D67s/29wLFN5dzi6S1nl5gAAAEBlVawiunmwp6fuuece9erVS/Pnz9fEiRM1btw4TZw4Uf369dP06dNVq1atYrdfq1YtNWvWzGVb06ZN9fbbb0uSQkNDJf062/zS86Smppqz00NDQ5WVlaW0tDSX2eipqanq0KGD5bntdrvsdnuB1+zpWaJhAwAAqDQq+nPcyyOtK61csrRzcwAAAKCyqlKSg3fv3q3hw4erVq1amjVrlsaNG6dvvvlGmzZt0g8//KC77rqrRJ27/fbbdejQIZdthw8fVv369SVJDRs2VGhoqDZs2GDuz8rK0tatW80CeZs2beTl5eUSk5ycrP3791+xiA4AAABcS0o7NwcAAAAqq2JNg5k1a5YWL16sQ4cOqVevXnr99dfVq1cvVanya02+YcOGeuWVV9SkSZMSde7RRx9Vhw4dFB8fr759++qTTz7Rq6++qldffVXSr8u4xMXFKT4+XmFhYQoLC1N8fLx8fX01YMAASZLD4dDQoUM1duxYBQUFKTAwUOPGjVOLFi3UtWvXEvUPAAAAKG9llZsDAAAAlVWxiugLFizQ/fffr7/85S/mkiqXq1evnhYtWlSizv3ud7/T6tWrNXHiRD399NNq2LCh5syZo4EDB5oxEyZM0Pnz5zV8+HClpaWpbdu2Wr9+vfz9/c2Y2bNny9PTU3379tX58+fVpUsXLVmyRB4eHiXqHwAAAFDeyio3BwAAACorm2EYRnl34lqQkZEhh8Oh9PR0HiwKAABQSDEx5d2DK1u7tuzPSV5ZMuU5fu7+eS6Pnz8AAAD8prC5ZbHWRF+8eLH+9a9/5dv+r3/9S0uXLi1OkwAAAACKgdwcAAAAKF3FKqJPmzZNNWvWzLc9ODhY8fHxJe4UAAAAgMIhNwcAAABKV7GK6EePHlXDhg3zba9fv76OHTtW4k4BAAAAKBxycwAAAKB0FauIHhwcrM8++yzf9k8//VRBQUEl7hQAAACAwiE3BwAAAEpXsYro/fv316hRo7R582ZdvHhRFy9e1KZNmzR69Gj179/f3X0EAAAAYIHcHAAAAChdnsU56Nlnn9XRo0fVpUsXeXr+2kRubq4GDRrEuosAAABAGSI3BwAAAEpXsYro3t7eeuutt/TMM8/o008/lY+Pj1q0aKH69eu7u38AAAAAroDcHAAAAChdxSqi57n55pt18803u6svAAAAAIqJ3BwAAAAoHcUqol+8eFFLlizRBx98oNTUVOXm5rrs37Rpk1s6BwAAAODKyM0BAACA0lWsIvro0aO1ZMkS3XnnnQoPD5fNZnN3vwAAAAAUArk5AAAAULqKVURfuXKl/vnPf6pXr17u7g8AAACAIiA3BwAAAEpXleIc5O3trUaNGrm7LwAAAACKiNwcAAAAKF3FKqKPHTtWL774ogzDcHd/AAAAABQBuTkAAABQuoq1nMu2bdu0efNm/e9//1Pz5s3l5eXlsn/VqlVu6RwAAACAKyM3BwAAAEpXsYro1atX1z333OPuvgAAAAAoInJzAAAAoHQVq4i+ePFid/cDAAAAQDGQmwMAAAClq1hroktSTk6ONm7cqFdeeUVnzpyRJJ04cUJnz551W+cAAAAAXB25OQAAAFB6ijUT/ejRo+rRo4eOHTumzMxMdevWTf7+/poxY4YuXLighQsXurufAAAAAApAbg4AAACUrmLNRB89erQiIiKUlpYmHx8fc/s999yjDz74wG2dAwAAAHBl5OYAAABA6SrWTPRt27bp448/lre3t8v2+vXr64cffnBLxwAAAABcHbk5AAAAULqKNRM9NzdXFy9ezLf9+PHj8vf3L3GnAAAAABQOuTkAAABQuopVRO/WrZvmzJljvrbZbDp79qwmT56sXr16uatvAAAAAK6C3BwAAAAoXcVazmX27Nnq3LmzmjVrpgsXLmjAgAH66quvVLNmTb355pvu7iMAAAAAC+TmAAAAQOkqVhHd6XQqKSlJb775pvbu3avc3FwNHTpUAwcOdHmYEQAAAIDSRW4OAAAAlK5iFdElycfHR/fff7/uv/9+d/YHAAAAQBGRmwMAAAClp1hF9Ndff/2K+wcNGlSszgAAAFzvYmLc297ate5tD9cecnMAAACgdBWriD569GiX19nZ2frll1/k7e0tX19fEnUAAACgjJCbAwAAAKWrSnEOSktLc/k6e/asDh06pI4dO/LwIgAAAKAMkZsDAAAApatYRfSChIWFadq0aflmwgAAAAAoW+TmAAAAgPu4rYguSR4eHjpx4oQ7mwQAAABQDOTmAAAAgHsUa030NWvWuLw2DEPJycmaN2+ebr/9drd0DAAAAMDVkZsDAAAApatYRfS7777b5bXNZtMNN9ygP/zhD3rhhRfc0S8AAAAAhUBuDgAAAJSuYhXRc3Nz3d0PAAAAAMVAbg4AAACULreuiQ4AAAAAAAAAwPWkWDPRx4wZU+jYWbNmFecUAAAAAAqB3BwAAAAoXcUqou/bt0979+5VTk6OGjduLEk6fPiwPDw8dOutt5pxNpvNPb0EAAAAUCBycwAAAKB0FauIHhMTI39/fy1dulQ1atSQJKWlpekvf/mLfv/732vs2LFu7SQAAACAgpGbAwAAAKWrWGuiv/DCC0pISDCTdEmqUaOGnn32Wb3wwgtu6xwAAACAKyM3BwAAAEpXsYroGRkZOnnyZL7tqampOnPmTIk7BQAAAKBwyM0BAACA0lWsIvo999yjv/zlL/r3v/+t48eP6/jx4/r3v/+toUOHqk+fPu7uIwAAAAAL5OYAAABA6SrWmugLFy7UuHHjdN999yk7O/vXhjw9NXToUM2cOdOtHQQAAABgjdwcAAAAKF3FKqL7+vpq/vz5mjlzpr755hsZhqFGjRrJz8/P3f0DAAAAcAXk5gAAAEDpKtZyLnmSk5OVnJysm2++WX5+fjIMw139AgAAAFAE5OYAAABA6ShWEf2nn35Sly5ddPPNN6tXr15KTk6WJD3wwAMaO3asWzsIAAAAwBq5OQAAAFC6ilVEf/TRR+Xl5aVjx47J19fX3N6vXz+tW7fObZ0DAAAAcGXk5gAAAEDpKtaa6OvXr9f777+vOnXquGwPCwvT0aNH3dIxAAAAAFdHbg4AAACUrmLNRD937pzLLJc8P/74o+x2e4k7BQAAAKBwyM0BAACA0lWsIvodd9yh119/3Xxts9mUm5urmTNnqnPnzm7rHAAAAIArIzcHAAAASlexlnOZOXOmIiMjtXv3bmVlZWnChAk6cOCAfv75Z3388cfu7iMAAAAAC+TmAAAAQOkq1kz0Zs2a6bPPPtNtt92mbt266dy5c+rTp4/27dunm266yd19BAAAAGCB3BwAAAAoXUWeiZ6dna3u3bvrlVde0dSpU0ujTwAAACgnMTHl3QMUBbk5AAAAUPqKPBPdy8tL+/fvl81mK43+AAAAACgkcnMAAACg9BVrOZdBgwZp0aJF7u4LAAAAgCIiNwcAAABKV7EeLJqVlaW///3v2rBhgyIiIuTn5+eyf9asWW7pHAAAAIArIzcHAAAASleRiujffvutGjRooP379+vWW2+VJB0+fNglhltJAQAAgNJHbg4AAACUjSIV0cPCwpScnKzNmzdLkvr166eXXnpJISEhpdI5AAAAAAUjNwcAAADKRpHWRDcMw+X1//73P507d86tHQIAAABwdeTmAAAAQNko1oNF81yeuAMAAAAoH+TmAAAAQOkoUhHdZrPlW1eRdRYBAACAskduDgAAAJSNIq2JbhiGhgwZIrvdLkm6cOGCHn74Yfn5+bnErVq1yn09BAAAAJAPuTkAAABQNopURB88eLDL6/vuu8+tnQEAAABQOOTmAAAAQNkoUhF98eLFpdUPAAAAAEXgztw8ISFBq1at0pdffikfHx916NBB06dPV+PGjc0YwzA0depUvfrqq0pLS1Pbtm318ssvq3nz5mZMZmamxo0bpzfffFPnz59Xly5dNH/+fNWpU8eMSUtL06hRo7RmzRpJUu/evTV37lxVr17dbdcDAAAAuFOJHiwKAAAA4Nq3detWPfLII9qxY4c2bNignJwcde/eXefOnTNjZsyYoVmzZmnevHnatWuXQkND1a1bN505c8aMiYuL0+rVq7Vy5Upt27ZNZ8+eVXR0tC5evGjGDBgwQElJSVq3bp3WrVunpKQkxcbGlun1AgAAAEVRpJnoAAAAAK4/69atc3m9ePFiBQcHa8+ePbrjjjtkGIbmzJmjSZMmqU+fPpKkpUuXKiQkRCtWrNCwYcOUnp6uRYsWadmyZerataskafny5apbt642btyoqKgoHTx4UOvWrdOOHTvUtm1bSdJrr72m9u3b69ChQy4z3/NkZmYqMzPTfJ2RkSFJysnJUU5OTqmMhxUPD/e2V8bdBwAAwGUKm09SRAcAAADgIj09XZIUGBgoSTpy5IhSUlLUvXt3M8Zut6tTp05KTEzUsGHDtGfPHmVnZ7vEOJ1OhYeHKzExUVFRUdq+fbscDodZQJekdu3ayeFwKDExscAiekJCgqZOnZpv++7du/M9RLW0RUW5t72dO93bHgAAAIrm0jsvr4QiOgAAAACTYRgaM2aMOnbsqPDwcElSSkqKJCkkJMQlNiQkREePHjVjvL29VaNGjXwxecenpKQoODg43zmDg4PNmMtNnDhRY8aMMV9nZGSobt26ioiIUEBAQDGvsnhmznRvew8+6N72AAAAUDR5dzleDUV0AAAAAKYRI0bos88+07Zt2/Lts9lsLq8Nw8i37XKXxxQUf6V27Ha77HZ7vu2enp7y9CzbjzOXLO3uFmXcfQAAAFymsPkkDxYFAAAAIEkaOXKk1qxZo82bN6tOnTrm9tDQUEnKN1s8NTXVnJ0eGhqqrKwspaWlXTHm5MmT+c576tSpfLPcAQAAgIrimiqiJyQkyGazKS4uztxmGIamTJkip9MpHx8fRUZG6sCBAy7HZWZmauTIkapZs6b8/PzUu3dvHT9+vIx7DwAAAFRMhmFoxIgRWrVqlTZt2qSGDRu67G/YsKFCQ0O1YcMGc1tWVpa2bt2qDh06SJLatGkjLy8vl5jk5GTt37/fjGnfvr3S09P1ySefmDE7d+5Uenq6GQMAAABUNNdMEX3Xrl169dVX1bJlS5ftM2bM0KxZszRv3jzt2rVLoaGh6tatm86cOWPGxMXFafXq1Vq5cqW2bdums2fPKjo6WhfdfT8mAAAAcA165JFHtHz5cq1YsUL+/v5KSUlRSkqKzp8/L0nmRJb4+HitXr1a+/fv15AhQ+Tr66sBAwZIkhwOh4YOHaqxY8fqgw8+0L59+3TfffepRYsW6tq1qySpadOm6tGjhx588EHt2LFDO3bs0IMPPqjo6OgCHyoKAAAAVATXRBH97NmzGjhwoF577TWXBxUZhqE5c+Zo0qRJ6tOnj8LDw7V06VL98ssvWrFihSQpPT1dixYt0gsvvKCuXbvqlltu0fLly/X5559r48aN5XVJAAAAQIWxYMECpaenKzIyUrVq1TK/3nrrLTNmwoQJiouL0/DhwxUREaEffvhB69evl7+/vxkze/Zs3X333erbt69uv/12+fr6au3atfLw8DBj3njjDbVo0ULdu3dX9+7d1bJlSy1btqxMrxcAAAAoimviUTaPPPKI7rzzTnXt2lXPPvusuf3IkSNKSUlR9+7dzW12u12dOnVSYmKihg0bpj179ig7O9slxul0Kjw8XImJiYqKiirwnJmZmcrMzDRf5z2pNScnRzk5Oe6+RAAAUElcUkt0C3enJe7uX0VXHmldRcwlDcO4aozNZtOUKVM0ZcoUy5iqVatq7ty5mjt3rmVMYGCgli9fXpxuAgAAAOWiwhfRV65cqb1792rXrl359uU92OjyhxCFhITo6NGjZoy3t7fLDPa8mMsfjHSphIQETZ06Nd/23bt3y8/Pr8jXAQAAIEkW/35fbDt3urc9d/evonP3+BXGuXPnyv6kAAAAAIqtQhfRv//+e40ePVrr169X1apVLeNsNpvLa8Mw8m273NViJk6cqDFjxpivMzIyVLduXUVERCggIKCQVwAAAOBq5kz3tvfgg+5tz939q+jcPX6FkXeHIwAAAIBrQ4Uuou/Zs0epqalq06aNue3ixYv68MMPNW/ePB06dEjSr7PNa9WqZcakpqaas9NDQ0OVlZWltLQ0l9noqamp6tChg+W57Xa77HZ7vu2enp7y9KzQwwYAACowdz/X3N1pSWV77np5pHXkkgAAAMC1pUI/WLRLly76/PPPlZSUZH5FRERo4MCBSkpK0o033qjQ0FBt2LDBPCYrK0tbt241C+Rt2rSRl5eXS0xycrL2799/xSI6AAAAAAAAAAAVehqMv7+/wsPDXbb5+fkpKCjI3B4XF6f4+HiFhYUpLCxM8fHx8vX11YABAyRJDodDQ4cO1dixYxUUFKTAwECNGzdOLVq0UNeuXcv8mgAAAAAAAAAA144KXUQvjAkTJuj8+fMaPny40tLS1LZtW61fv17+/v5mzOzZs+Xp6am+ffvq/Pnz6tKli5YsWSIPD49y7DkAAAAAAAAAoKKzGYZhlHcnrgUZGRlyOBxKT0/nwaIAAKDYYmLc297ate5tz939q+jcPX6FQV5ZMuU5fhX99xcAAABFU9jcskKviQ4AAAAAAAAAQHmiiA4AAAAAAAAAgAWK6AAAAAAAAAAAWKCIDgAAAAAAAACABYroAAAAAAAAAABYoIgOAAAAAAAAAIAFiugAAAAAAAAAAFigiA4AAAAAAAAAgAXP8u4AAAAAii8mprx7AAAAAADXN2aiAwAAAAAAAABggSI6AAAAAAAAAAAWKKIDAAAAAAAAAGCBIjoAAAAAAAAAABYoogMAAAAAAAAAYIEiOgAAAAAAAAAAFiiiAwAAAAAAAABggSI6AAAAAAAAAAAWKKIDAAAAAAAAAGCBIjoAAAAAAAAAABYoogMAAAAAAAAAYIEiOgAAAAAAAAAAFiiiAwAAAAAAAABggSI6AAAAAAAAAAAWKKIDAAAAAAAAAGCBIjoAAAAAAAAAABYoogMAAAAAAAAAYIEiOgAAAAAAAAAAFiiiAwAAAAAAAABggSI6AAAAAAAAAAAWKKIDAAAAAAAAAGCBIjoAAAAAAAAAABYoogMAAAAAAAAAYIEiOgAAAAAAAAAAFiiiAwAAAAAAAABggSI6AAAAAAAAAAAWKKIDAAAAAAAAAGCBIjoAAAAAAAAAABY8y7sDAAAAFVlMTHn3AAAAAABQnpiJDgAAAAAAAACABWaiAwCA6wozxwEAAAAA7sRMdAAAAAAAAAAALFBEBwAAAAAAAADAAsu5AACAcsXyKwAAAACAioyZ6AAAAAAAAAAAWKCIDgAAAAAAAACABYroAAAAAAAAAABYoIgOAAAAAAAAAIAFiugAAAAAAAAAAFigiA4AAAAAAAAAgAWK6AAAAAAAAAAAWKCIDgAAAAAAAACABYroAAAAAAAAAABYoIgOAAAAAAAAAIAFiugAAAAAAAAAAFigiA4AAAAAAAAAgAWK6AAAAAAAAAAAWKCIDgAAAAAAAACABYroAAAAAAAAAABYoIgOAAAAAAAAAIAFiugAAAAAAAAAAFigiA4AAAAAAAAAgAWK6AAAAAAAAAAAWKCIDgAAAAAAAACABYroAAAAAAAAAABYoIgOAAAAAAAAAIAFiugAAAAA9OGHHyomJkZOp1M2m03vvPOOy37DMDRlyhQ5nU75+PgoMjJSBw4ccInJzMzUyJEjVbNmTfn5+al37946fvy4S0xaWppiY2PlcDjkcDgUGxur06dPl/LVAQAAAMVHER0AAACAzp07p1atWmnevHkF7p8xY4ZmzZqlefPmadeuXQoNDVW3bt105swZMyYuLk6rV6/WypUrtW3bNp09e1bR0dG6ePGiGTNgwAAlJSVp3bp1WrdunZKSkhQbG1vq1wcAAAAUl2d5dwAAAABA+evZs6d69uxZ4D7DMDRnzhxNmjRJffr0kSQtXbpUISEhWrFihYYNG6b09HQtWrRIy5YtU9euXSVJy5cvV926dbVx40ZFRUXp4MGDWrdunXbs2KG2bdtKkl577TW1b99ehw4dUuPGjfOdOzMzU5mZmebrjIwMSVJOTo5ycnLcOgZX4+Hh3vbKuPsAAAC4TGHzyQpdRE9ISNCqVav05ZdfysfHRx06dND06dNdkmvDMDR16lS9+uqrSktLU9u2bfXyyy+refPmZkxmZqbGjRunN998U+fPn1eXLl00f/581alTpzwuCwAAALimHDlyRCkpKerevbu5zW63q1OnTkpMTNSwYcO0Z88eZWdnu8Q4nU6Fh4crMTFRUVFR2r59uxwOh1lAl6R27drJ4XAoMTGxwCJ6QkKCpk6dmm/77t275efn5+YrvbKoKPe2t3One9sDAABA0Zw7d65QcRW6iL5161Y98sgj+t3vfqecnBxNmjRJ3bt31xdffGEmzHm3lS5ZskQ333yznn32WXXr1k2HDh2Sv7+/pF9vK127dq1WrlypoKAgjR07VtHR0dqzZ4883D2dBAAAALjOpKSkSJJCQkJctoeEhOjo0aNmjLe3t2rUqJEvJu/4lJQUBQcH52s/ODjYjLncxIkTNWbMGPN1RkaG6tatq4iICAUEBBT/ooph5kz3tvfgg+5tDwAAAEWTd5fj1VToIvq6detcXi9evFjBwcHas2eP7rjjDrfdVgoAAADg6mw2m8trwzDybbvc5TEFxV+pHbvdLrvdnm+7p6enPD3L9uPMJUu7u0UZdx8AAACXKWw+eU2lbenp6ZKkwMBASe67rbQgFWntRQAArmfcFIbyVB5p3bWYS4aGhkr6dSZ5rVq1zO2pqanm7PTQ0FBlZWUpLS3NZTZ6amqqOnToYMacPHkyX/unTp3KN8sdAAAAqCiumSK6YRgaM2aMOnbsqPDwcEnuu620IBVp7UUAAK5n3BSG8lQea1IXdt3FiqRhw4YKDQ3Vhg0bdMstt0iSsrKytHXrVk2fPl2S1KZNG3l5eWnDhg3q27evJCk5OVn79+/XjBkzJEnt27dXenq6PvnkE912222SpJ07dyo9Pd0stAMAAAAVzTVTRB8xYoQ+++wzbdu2Ld8+d9xWermKtPYiAADXM3evMQwURXmsSV3YdRfL2tmzZ/X111+br48cOaKkpCQFBgaqXr16iouLU3x8vMLCwhQWFqb4+Hj5+vpqwIABkiSHw6GhQ4dq7NixCgoKUmBgoMaNG6cWLVqYyyo2bdpUPXr00IMPPqhXXnlFkvTQQw8pOjq6wIeKAgAAABXBNVFEHzlypNasWaMPP/xQderUMbe767bSglSktRcBALieuXuNYaAoyiOtq6i55O7du9W5c2fzdd6EksGDB2vJkiWaMGGCzp8/r+HDhystLU1t27bV+vXr5e/vbx4ze/ZseXp6qm/fvjp//ry6dOmiJUuWyOOSdZveeOMNjRo1ylxusXfv3po3b14ZXSUAAABQdDbDMIzy7oQVwzA0cuRIrV69Wlu2bFFYWFi+/U6nU48++qgmTJgg6dfbSoODgzV9+nTzwaI33HCDli9f7nJbaZ06dfTf//630A8WzcjIkMPhUHp6OjPRAQBwo5iY8u4BKrO1a8v+nOSVJVOe4+fu96vy+PkDAADAbwqbW1bMaTD/75FHHtGKFSv0n//8R/7+/uYa5g6HQz4+PrLZbG65rRQAAAAAAAAAgIJU6CL6ggULJEmRkZEu2xcvXqwhQ4ZIkttuKwUAAAAAAAAA4HIVejmXioTbbgEAKB0s54LyxHIu1x6WcwEAAIC7FDa3rFKGfQIAAAAAAAAA4JpCER0AAAAAAAAAAAsU0QEAAAAAAAAAsFChHywKAAAqHtYwBwAAAABUJsxEBwAAAAAAAADAAkV0AAAAAAAAAAAsUEQHAAAAAAAAAMACRXQAAAAAAAAAACxQRAcAAAAAAAAAwAJFdAAAAAAAAAAALFBEBwAAAAAAAADAAkV0AAAAAAAAAAAsUEQHAAAAAAAAAMACRXQAAAAAAAAAACxQRAcAAAAAAAAAwAJFdAAAAAAAAAAALHiWdwcAAMBvYmLc3+bate5vEwAAAACAyoKZ6AAAAAAAAAAAWKCIDgAAAAAAAACABYroAAAAAAAAAABYYE10AACuc6WxzjoAAAAAAJUFM9EBAAAAAAAAALBAER0AAAAAAAAAAAsU0QEAAAAAAAAAsEARHQAAAAAAAAAACxTRAQAAAAAAAACwQBEdAAAAAAAAAAALnuXdAQDA9SUmxr3trV3r3vYAAAAAAACKgpnoAAAAAAAAAABYoIgOAAAAAAAAAIAFiugAAAAAAAAAAFhgTXQAuMaw5jgAAAAAAEDZoYgOAEAJuPsfNQAAAAAAQMXCci4AAAAAAAAAAFigiA4AAAAAAAAAgAWWcwEAVCosvwIAAAAAAIqCmegAAAAAAAAAAFigiA4AAAAAAAAAgAWK6AAAAAAAAAAAWKCIDgAAAAAAAACABYroAAAAAAAAAABYoIgOAAAAAAAAAIAFiugAAAAAAAAAAFjwLO8OAEBJxcS4t721a93bHkrG3d9fAAAAAACAomAmOgAAAAAAAAAAFiiiAwAAAAAAAABggSI6AAAAAAAAAAAWKKIDAAAAAAAAAGCBIjoAAAAAAAAAABYoogMAAAAAAAAAYIEiOgAAAAAAAAAAFjzLuwMAcL2LiSnvHlxZRe8fAAAAAABAeWImOgAAAAAAAAAAFiiiAwAAAAAAAABggSI6AAAAAAAAAAAWKKIDAAAAAAAAAGCBIjoAAAAAAAAAABYoogMAAAAAAAAAYIEiOgAAAAAAAAAAFiiiAwAAAAAAAABgwbO8OwAAAAAAlVFMjPvbXLvW/W0CAABUdsxEBwAAAAAAAADAAjPRAeAypTErDAAAAAAAANcmZqIDAAAAAAAAAGCBmegAyhwzvQEAAAAAAHCtoIgOXGd4QBUAAAAAAADgPiznAgAAAAAAAACABWaiA7gqll8BAAAAAABAZUURHSXm7gIrS4cAAAAAAAAAqCgqVRF9/vz5mjlzppKTk9W8eXPNmTNHv//978u7WwAAAEClQ25eOpjgAgAA4H6Vpoj+1ltvKS4uTvPnz9ftt9+uV155RT179tQXX3yhevXqlXf3UImxVAoAAKhsyM2vHRTlAQAAJJthGEZ5d6IstG3bVrfeeqsWLFhgbmvatKnuvvtuJSQk5IvPzMxUZmam+To9PV316tXTkSNHFBAQUCZ9zhMb6972li1zb3vu7h8AAEBZcXdeVBgZGRlq2LChvv/+e9WuXVs2m63sO1HOipKbX895OUquPH6HAQDA9SMvNz99+rQcDodlXKWYiZ6VlaU9e/bo8ccfd9nevXt3JSYmFnhMQkKCpk6dmm97w4YNS6WPZSkoqLx7AAAAUDGUZ15Ut25dpaenl3khuLwVNTe/nvNylByfbQAAgDucOXOGIvqPP/6oixcvKiQkxGV7SEiIUlJSCjxm4sSJGjNmjPk6NzdXP//8s4KCgirlbKHLZWRkqG7duvr+++8r3Qe/4mC8iobxKhrGq/AYq6JhvIqG8SqayjxehmHozJkz8vf3l7+/f3l3p8wVNTcvr7y8Mv+MugtjWHKMYckxhiXHGJYcY1hyjGHJMH7W8nJzp9N5xbhKUUTPc3mSbRiGZeJtt9tlt9tdtlWvXr20unbNCggI4JevCBivomG8iobxKjzGqmgYr6JhvIqmso7XlWa5VBaFzc3LOy+vrD+j7sQYlhxjWHKMYckxhiXHGJYcY1gyjF/BCpObVymDfpS7mjVrysPDI9/MltTU1HwzYAAAAACUHnJzAAAAXGsqRRHd29tbbdq00YYNG1y2b9iwQR06dCinXgEAAACVD7k5AAAArjWVZjmXMWPGKDY2VhEREWrfvr1effVVHTt2TA8//HB5d+2aZLfbNXny5Hy31qJgjFfRMF5Fw3gVHmNVNIxX0TBeRcN4VW7XQm7Oz2jJMYYlxxiWHGNYcoxhyTGGJccYlgzjV3I2wzCM8u5EWZk/f75mzJih5ORkhYeHa/bs2brjjjvKu1sAAABApUNuDgAAgGtFpSqiAwAAAAAAAABQFJViTXQAAAAAAAAAAIqDIjoAAAAAAAAAABYoogMAAAAAAAAAYIEiOgAAAAAAAAAAFiiiVwIJCQmy2WyKi4szt509e1YjRoxQnTp15OPjo6ZNm2rBggUux2VmZmrkyJGqWbOm/Pz81Lt3bx0/ftwlJi0tTbGxsXI4HHI4HIqNjdXp06ddYo4dO6aYmBj5+fmpZs2aGjVqlLKyslxiPv/8c3Xq1Ek+Pj6qXbu2nn76aZXVM2+nTJkim83m8hUaGmruNwxDU6ZMkdPplI+PjyIjI3XgwAGXNirLWElXHq/s7Gw99thjatGihfz8/OR0OjVo0CCdOHHCpQ3GK7TA2GHDhslms2nOnDku2xkv1/E6ePCgevfuLYfDIX9/f7Vr107Hjh0z9zNev40X7/X5/fDDD7rvvvsUFBQkX19ftW7dWnv27DH3857/myuNFe/3qAzmz5+vhg0bqmrVqmrTpo0++uij8u5ShZSQkKDf/e538vf3V3BwsO6++24dOnTIJaYw7634TUGf3xjDq3PH3/jKLCcnR3/729/UsGFD+fj46MYbb9TTTz+t3NxcM4YxdPXhhx8qJiZGTqdTNptN77zzjst+d+WV17MrjaE7883r2dV+Di9VkpoDJBm4rn3yySdGgwYNjJYtWxqjR482tz/wwAPGTTfdZGzevNk4cuSI8corrxgeHh7GO++8Y8Y8/PDDRu3atY0NGzYYe/fuNTp37my0atXKyMnJMWN69OhhhIeHG4mJiUZiYqIRHh5uREdHm/tzcnKM8PBwo3PnzsbevXuNDRs2GE6n0xgxYoQZk56eboSEhBj9+/c3Pv/8c+Ptt982/P39jeeff750B+f/TZ482WjevLmRnJxsfqWmppr7p02bZvj7+xtvv/228fnnnxv9+vUzatWqZWRkZJgxlWWsDOPK43X69Gmja9euxltvvWV8+eWXxvbt2422bdsabdq0cWmD8UrNF7d69WqjVatWhtPpNGbPnu2yj/H6bby+/vprIzAw0Bg/fryxd+9e45tvvjHeffdd4+TJk2YM4/XbePFe7+rnn3826tevbwwZMsTYuXOnceTIEWPjxo3G119/bcbwnv+rq40V7/e43q1cudLw8vIyXnvtNeOLL74wRo8ebfj5+RlHjx4t765VOFFRUcbixYuN/fv3G0lJScadd95p1KtXzzh79qwZU5j3VvzK6vMbY3hl7vobX5k9++yzRlBQkPHuu+8aR44cMf71r38Z1apVM+bMmWPGMIau/vvf/xqTJk0y3n77bUOSsXr1apf97sorr2dXGkN35pvXs6v9HOYpac0BhkER/Tp25swZIywszNiwYYPRqVMnlySsefPmxtNPP+0Sf+uttxp/+9vfDMP49c3Ky8vLWLlypbn/hx9+MKpUqWKsW7fOMAzD+OKLLwxJxo4dO8yY7du3G5KML7/80jCMX3+Zq1SpYvzwww9mzJtvvmnY7XYjPT3dMAzDmD9/vuFwOIwLFy6YMQkJCYbT6TRyc3PdNBrWJk+ebLRq1arAfbm5uUZoaKgxbdo0c9uFCxcMh8NhLFy40DCMyjVWhnHl8SrIJ598YkgyP3QyXvkdP37cqF27trF//36jfv36Ln/QGC9X/fr1M+677z7L/YyXK97rXT322GNGx44dLffznv+bq41VQSr7+z2uL7fddpvx8MMPu2xr0qSJ8fjjj5dTj64dqamphiRj69athmEU7r0Vv7L6/MYYXp07/sZXdnfeeadx//33u2zr06ePmXszhld2efHSXXllZXKlAnCe4uSblYnVGJa05oBfsZzLdeyRRx7RnXfeqa5du+bb17FjR61Zs0Y//PCDDMPQ5s2bdfjwYUVFRUmS9uzZo+zsbHXv3t08xul0Kjw8XImJiZKk7du3y+FwqG3btmZMu3bt5HA4XGLCw8PldDrNmKioKGVmZpq31m3fvl2dOnWS3W53iTlx4oS+++479w3IFXz11VdyOp1q2LCh+vfvr2+//VaSdOTIEaWkpLiMg91uV6dOncxrrGxjJVmPV0HS09Nls9lUvXp1SYzX5eOVm5ur2NhYjR8/Xs2bN893LOP123jl5ubqvffe080336yoqCgFBwerbdu2LrerMV6uP1+817tas2aNIiIi9Kc//UnBwcG65ZZb9Nprr5n7ec//zdXGqiC83+N6kZWVpT179rj87EpS9+7dzZ9LWEtPT5ckBQYGSirceyt+ZfX5jTG8Onf8ja/sOnbsqA8++ECHDx+WJH366afatm2bevXqJYkxLCp35ZVwVZx8s7JzR80Bv6KIfp1auXKl9u7dq4SEhAL3v/TSS2rWrJnq1Kkjb29v9ejRQ/Pnz1fHjh0lSSkpKfL29laNGjVcjgsJCVFKSooZExwcnK/t4OBgl5iQkBCX/TVq1JC3t/cVY/Je58WUprZt2+r111/X+++/r9dee00pKSnq0KGDfvrpJ/P8BfXv0v5XlrGSrjxel7tw4YIef/xxDRgwQAEBAWY/Ga/fxmv69Ony9PTUqFGjCjye8fptvFJTU3X27FlNmzZNPXr00Pr163XPPfeoT58+2rp1q9lPxuu3ny/e6119++23WrBggcLCwvT+++/r4Ycf1qhRo/T666+79IP3/KuP1eV4v8f15Mcff9TFixev+F6AghmGoTFjxqhjx44KDw+XVLj3Vlz58xtjeHXu+Btf2T322GP685//rCZNmsjLy0u33HKL4uLi9Oc//1kSY1hU7sor8Zvi5puVnTtqDviVZ3l3AO73/fffa/To0Vq/fr2qVq1aYMxLL72kHTt2aM2aNapfv74+/PBDDR8+XLVq1Spw5noewzBks9nM15f+vztjjP9/EFhBx7pbz549zf9v0aKF2rdvr5tuuklLly5Vu3btLPt3tb5dj2MlXXm8xowZY+7Lzs5W//79lZubq/nz51+13co4Xp06ddKLL76ovXv3Frk/lXG8+vfvL0m666679Oijj0qSWrdurcTERC1cuFCdOnWybLcyjteYMWN4r79Mbm6uIiIiFB8fL0m65ZZbdODAAS1YsECDBg26Yj8r23t+YcdK4v0e16/ivBdUdiNGjNBnn32mbdu25dvHeForzOc3iTG8ktL8G19ZvPXWW1q+fLlWrFih5s2bKykpSXFxcXI6nRo8eLAZxxgWjTvySpQ836ys9uzZ47aaA5iJfl3as2ePUlNT1aZNG3l6esrT01Nbt27VSy+9JE9PT507d05PPPGEZs2apZiYGLVs2VIjRoxQv3799Pzzz0uSQkNDlZWVpbS0NJe2U1NTzX9JDQ0N1cmTJ/Od/9SpUy4xl//LVVpamrKzs68Yk5qaKin/v9qWBT8/P7Vo0UJfffWVQkNDJeWfxXb5OFTWsZJcxytPdna2+vbtqyNHjmjDhg3mvxJLjNel4/XRRx8pNTVV9erVM39Xjx49qrFjx6pBgwaSGK9Lx6tmzZry9PRUs2bNXGKaNm2qY8eOSWK8Lh2v8+fP815/mVq1al3150fiPV+6+ljl4f0e16OaNWvKw8Pjiu8FyG/kyJFas2aNNm/erDp16pjbC/PeWtld7fOb1Z01jOFv3PE3vrIbP368Hn/8cfXv318tWrRQbGysHn30UfPuCMawaNyVV6Lk+WZl5q6aA35FEf061KVLF33++edKSkoyvyIiIjRw4EAlJSXp4sWLys7OVpUqrt9+Dw8P5ebmSpLatGkjLy8vbdiwwdyfnJys/fv3q0OHDpKk9u3bKz09XZ988okZs3PnTqWnp7vE7N+/X8nJyWbM+vXrZbfb1aZNGzPmww8/VFZWlkuM0+k0f6nLUmZmpg4ePKhatWqpYcOGCg0NdRmHrKwsbd261bzGyjxWkut4Sb/9gfvqq6+0ceNGBQUFucQzXr+NV2xsrD777DOX31Wn06nx48fr/fffl8R4XTpe3t7e+t3vfqdDhw65xBw+fFj169eXxHhdOl7Z2dm811/m9ttvv+LPD+/5v7naWEm83+P65e3trTZt2rj87ErShg0bzJ9L/MYwDI0YMUKrVq3Spk2b1LBhQ5f9hXlvreyu9vntxhtvZAyvwh1/4yu7X3755Yp5I2NYNO7KKys7d+SblZm7ag74f6XwsFJUQJc+3T3vdfPmzY3Nmzcb3377rbF48WKjatWqxvz5882Yhx9+2KhTp46xceNGY+/evcYf/vAHo1WrVkZOTo4Z06NHD6Nly5bG9u3bje3btxstWrQwoqOjzf05OTlGeHi40aVLF2Pv3r3Gxo0bjTp16hgjRowwY06fPm2EhIQYf/7zn43PP//cWLVqlREQEGA8//zzpTso/2/s2LHGli1bjG+//dbYsWOHER0dbfj7+xvfffedYRiGMW3aNMPhcBirVq0yPv/8c+PPf/6zUatWLSMjI8Nso7KMlWFcebyys7ON3r17G3Xq1DGSkpKM5ORk8yszM9Nsg/H67efrcpc/KdswGK9Lx2vVqlWGl5eX8eqrrxpfffWVMXfuXMPDw8P46KOPzDYYr9/Gi/d6V5988onh6elpPPfcc8ZXX31lvPHGG4avr6+xfPlyM4b3/F9dbax4v8f1buXKlYaXl5exaNEi44svvjDi4uIMPz8/y7/fldlf//pXw+FwGFu2bHF5L/jll1/MmMK8t8LV5Z/fGMMrc9ff+Mps8ODBRu3atY13333XOHLkiLFq1SqjZs2axoQJE8wYxtDVmTNnjH379hn79u0zJBmzZs0y9u3bZxw9etQwDPflldezK42hO/PN69nVfg4vV9yaAwyDInolcXkSlpycbAwZMsRwOp1G1apVjcaNGxsvvPCCkZuba8acP3/eGDFihBEYGGj4+PgY0dHRxrFjx1za/emnn4yBAwca/v7+hr+/vzFw4EAjLS3NJebo0aPGnXfeafj4+BiBgYHGiBEjjAsXLrjEfPbZZ8bvf/97w263G6GhocaUKVNc+lKa+vXrZ9SqVcvw8vIynE6n0adPH+PAgQPm/tzcXGPy5MlGaGioYbfbjTvuuMP4/PPPXdqoLGNlGFceryNHjhiSCvzavHmz2QbjdcAyvqA/aIyX63gtWrTIaNSokVG1alWjVatWxjvvvOOyn/H6bbx4r89v7dq1Rnh4uGG3240mTZoYr776qst+3vN/c6Wx4v0elcHLL79s1K9f3/D29jZuvfVWY+vWreXdpQrJ6r1g8eLFZkxh3lvh6vLPb4zh1bnjb3xllpGRYYwePdqoV6+eUbVqVePGG280Jk2a5FKsZAxdbd68ucD3v8GDBxuG4b688np2pTF0Z755Pbvaz+HliltzgGHYDOP/n7oEAAAAAAAAAABcsCY6AAAAAAAAAAAWKKIDAAAAAAAAAGCBIjoAAAAAAAAAABYoogMAAAAAAAAAYIEiOgAAAAAAAAAAFiiiAwAAAAAAAABggSI6AAAAAAAAAAAWKKIDAIpky5YtstlsOn36dHl3BQAAAKgwvvvuO9lsNiUlJZV3V0xffvml2rVrp6pVq6p169Zlfv7CjklkZKTi4uLKpE8AUBwU0QEAGjJkiO6+++5SPUeDBg00Z84cl9c2m002m00+Pj5q0KCB+vbtq02bNpVqPwAAAHB9GjJkiGw2m6ZNm+ay/Z133pHNZiunXpWvyZMny8/PT4cOHdIHH3xQYEzeuNlsNnl5eenGG2/UuHHjdO7cuRKfv27dukpOTlZ4eLgk6wk5q1at0jPPPFPi8wFAaaGIDgAoN08//bSSk5N16NAhvf7666pevbq6du2q5557rry7BgAAgGtQ1apVNX36dKWlpZV3V9wmKyur2Md+88036tixo+rXr6+goCDLuB49eig5OVnffvutnn32Wc2fP1/jxo0r9nnzeHh4KDQ0VJ6enleMCwwMlL+/f4nPBwClhSI6AMBFZmamRo0apeDgYFWtWlUdO3bUrl278sV9/PHHatWqlapWraq2bdvq888/L/K5/P39FRoaqnr16umOO+7Qq6++qieffFJPPfWUDh065I7LAQAAQCXStWtXhYaGKiEhwTJmypQp+ZY2mTNnjho0aGC+zrtTMz4+XiEhIapevbqmTp2qnJwcjR8/XoGBgapTp47+8Y9/5Gv/yy+/VIcOHVS1alU1b95cW7Zscdn/xRdfqFevXqpWrZpCQkIUGxurH3/80dwfGRmpESNGaMyYMapZs6a6detW4HXk5ubq6aefVp06dWS329W6dWutW7fO3G+z2bRnzx49/fTTstlsmjJliuWY2O12hYaGqm7duhowYIAGDhyod955R9LVPx+kpaVp4MCBuuGGG+Tj46OwsDAtXrxYkutyLt999506d+4sSapRo4ZsNpuGDBliXvOly7mkpaVp0KBBqlGjhnx9fdWzZ0999dVX5v4lS5aoevXqev/999W0aVNVq1bN/IeAPFu2bNFtt90mPz8/Va9eXbfffruOHj1qOQYAcCUU0QEALiZMmKC3335bS5cu1d69e9WoUSNFRUXp559/dokbP368nn/+ee3atUvBwcHq3bu3srOzS3z+0aNHyzAM/ec//ylxWwAAAKhcPDw8FB8fr7lz5+r48eMlamvTpk06ceKEPvzwQ82aNUtTpkxRdHS0atSooZ07d+rhhx/Www8/rO+//97luPHjx2vs2LHat2+fOnTooN69e+unn36SJCUnJ6tTp05q3bq1du/erXXr1unkyZPq27evSxtLly6Vp6enPv74Y73yyisF9u/FF1/UCy+8oOeff16fffaZoqKi1Lt3b7PYnJycrObNm2vs2LFKTk4u0sxyHx8fM7e/2ueDJ598Ul988YX+97//6eDBg1qwYIFq1qyZr826devq7bffliQdOnRIycnJevHFFws8/5AhQ7R7926tWbNG27dvl2EY6tWrl8vnjV9++UXPP/+8li1bpg8//FDHjh0zrzEnJ0d33323OnXqpM8++0zbt2/XQw89VGmX9QFQchTRAQCmc+fOacGCBZo5c6Z69uypZs2a6bXXXpOPj48WLVrkEjt58mR169ZNLVq00NKlS3Xy5EmtXr26xH0IDAxUcHCwvvvuuxK3BQAAgMrnnnvuUevWrTV58uQStRMYGKiXXnpJjRs31v3336/GjRvrl19+0RNPPKGwsDBNnDhR3t7e+vjjj12OGzFihP74xz+qadOmWrBggRwOh5lLL1iwQLfeeqvi4+PVpEkT3XLLLfrHP/6hzZs36/Dhw2YbjRo10owZM9S4cWM1adKkwP49//zzeuyxx9S/f381btxY06dPV+vWrc3nEOUto1KtWjWFhoaqWrVqhbruTz75RCtWrFCXLl0K9fng2LFjuuWWWxQREaEGDRqoa9euiomJydeuh4eHAgMDJUnBwcEKDQ2Vw+HIF/fVV19pzZo1+vvf/67f//73atWqld544w398MMP5ux4ScrOztbChQsVERGhW2+9VSNGjDDXfc/IyFB6erqio6N10003qWnTpho8eLDq1atXqDEAgMtRRAcAmL755htlZ2fr9ttvN7d5eXnptttu08GDB11i27dvb/5/YGCgGjdunC+muAzDYJYIAAAAim369OlaunSpvvjii2K30bx5c1Wp8lvZJCQkRC1atDBfe3h4KCgoSKmpqS7HXZone3p6KiIiwsyT9+zZo82bN6tatWrmV16R/JtvvjGPi4iIuGLfMjIydOLECZe8XZJuv/32YuXk7777rqpVq6aqVauqffv2uuOOOzR37txCfT7461//qpUrV6p169aaMGGCEhMTi3z+Sx08eFCenp5q27atuS0oKCjf5w1fX1/ddNNN5utatWqZ34vAwEANGTJEUVFRiomJ0Ysvvuiy1AsAFBVFdACAyTAMScpXwC5sUdsdhe+ffvpJp06dUsOGDUvcFgAAACqnO+64Q1FRUXriiSfy7atSpYqZ9+YpaFlCLy8vl9c2m63Abbm5uVftT16enJubq5iYGCUlJbl8ffXVV7rjjjvMeD8/v6u2eWm7eYo7GaVz585KSkrSoUOHdOHCBa1atUrBwcGF+nzQs2dPHT16VHFxcTpx4oS6dOlSooeSXv69KeicUsHfn0uPXbx4sbZv364OHTrorbfe0s0336wdO3YUu18AKjeK6AAAU6NGjeTt7a1t27aZ27Kzs7V79241bdrUJfbSBDQtLU2HDx+2vNW0KF588UVVqVJFd999d4nbAgAAQOU1bdo0rV27Nt/M6BtuuEEpKSkuBdekpCS3nffSPDknJ0d79uwx8+Rbb71VBw4cUIMGDdSoUSOXr8IWziUpICBATqfTJW+XpMTExHx5e2H4+fmpUaNGql+/vktxurCfD2644QYNGTJEy5cv15w5c/Tqq68WeB5vb29J0sWLFy370qxZM+Xk5Gjnzp3mtp9++kmHDx8u8rXdcsstmjhxohITExUeHq4VK1YU6XgAyONZ3h0AAFQcfn5++utf/6rx48crMDBQ9erV04wZM/TLL79o6NChLrFPP/20goKCFBISokmTJqlmzZpFLnyfOXNGKSkpys7O1pEjR7R8+XL9/e9/V0JCgho1auTGKwMAAEBl06JFCw0cOFBz58512R4ZGalTp05pxowZuvfee7Vu3Tr973//U0BAgFvO+/LLLyssLExNmzbV7NmzlZaWpvvvv1+S9Mgjj+i1117Tn//8Z40fP141a9bU119/rZUrV+q1116Th4dHoc8zfvx4TZ48WTfddJNat26txYsXKykpSW+88YZbrkMq3OeDp556Sm3atFHz5s2VmZmpd99917LYXb9+fdlsNr377rvq1auXfHx88q3VHhYWprvuuksPPvigXnnlFfn7++vxxx9X7dq1dddddxWq30eOHNGrr76q3r17y+l06tChQzp8+LAGDRpUsgEBUGkxEx0AoNzcXHl6/vrvqtOmTdMf//hHxcbG6tZbb9XXX3+t999/XzVq1HA5Ztq0aRo9erTatGmj5ORkrVmzxpxZUlhPPfWUatWqpUaNGik2Nlbp6en64IMP9Nhjj7nt2gAAAFB5PfPMM/mWB2natKnmz5+vl19+Wa1atdInn3xSouVHLjdt2jRNnz5drVq10kcffaT//Oc/qlmzpiTJ6XTq448/1sWLFxUVFaXw8HCNHj1aDofDZf31whg1apTGjh2rsWPHqkWLFlq3bp3WrFmjsLAwt11L3vVc6fOBt7e3Jk6cqJYtW+qOO+6Qh4eHVq5cWWBbtWvX1tSpU/X4448rJCREI0aMKDBu8eLFatOmjaKjo9W+fXsZhqH//ve/+ZZwseLr66svv/xSf/zjH3XzzTfroYce0ogRIzRs2LDiDQKASs9mWC02BQCoNHr06KFGjRpp3rx55d0VAAAAAACACoWZ6ABQiaWlpem9997Tli1b1LVr1/LuDgAAAAAAQIXDmugAUIndf//92rVrl8aOHVvo9QUBAAAAAAAqE5ZzAQAAAAAAAADAAsu5AAAAAAAAAABggSI6AAAAAAAAAAAWKKIDAAAAAAAAAGCBIjoAAAAAAAAAABYoogMAAAAAAAAAYIEiOgAAAAAAAAAAFiiiAwAAAAAAAABggSI6AAAAAAAAAAAWKKIDAAAAAAAAAGCBIjoAAAAAAAAAABYoogMAAAAAAAAAYIEiOgAAAAAAAAAAFiiiAwAAAAAAAABggSI6AAAAAAAAAAAWKKIDKLYlS5bIZrNp9+7dBe6Pjo5WgwYNXLY1aNBAQ4YMKdJ5EhMTNWXKFJ0+fbp4Ha2E3nrrLTVv3lw+Pj6y2WxKSkqyjD148KBiY2N14403qmrVqqpZs6ZuvfVWjRgxQhkZGUU+d97PxXfffVf8C3CzvD7lfXl6eqpWrVrq37+/vvrqq/Lunttcfp2Xfo0bN668uwcAACoI8viKizzeVWXI463y98u/tmzZUt5dBSo1z/LuAIDKZfXq1QoICCjSMYmJiZo6daqGDBmi6tWrl07HriOnTp1SbGysevToofnz58tut+vmm28uMHbfvn26/fbb1bRpUz311FNq0KCBfvzxR3366adauXKlxo0bV+TvV0W2ePFiNWnSRBcuXNDHH3+s5557Tps3b9aXX36pGjVqlHf33CbvOi/ldDrLqTcAAOB6QB5f+sjjrV3Pefz27dtdXj/zzDPavHmzNm3a5LK9WbNmZdktAJehiA6gTN1yyy3l3YUiy87ONmc9XAsOHz6s7Oxs3XffferUqdMVY+fMmaMqVapoy5Yt8vf3N7ffe++9euaZZ2QYRml396p++eUX+fr6uqWt8PBwRURESJIiIyN18eJFTZ48We+8847+8pe/uOUcFcGl13k119rPNwAAKB/k8aWPPN7a9ZzHt2vXzuX1DTfcoCpVquTbDqB8sZwLgDJ1+W2gubm5evbZZ9W4cWP5+PioevXqatmypV588UVJ0pQpUzR+/HhJUsOGDfPdypabm6sZM2aoSZMmstvtCg4O1qBBg3T8+HGX8xqGofj4eNWvX19Vq1ZVRESENmzYoMjISEVGRppxW7Zskc1m07JlyzR27FjVrl1bdrtdX3/9tU6dOqXhw4erWbNmqlatmoKDg/WHP/xBH330kcu5vvvuO9lsNs2cOVPTp09XgwYN5OPjo8jISDMxfvzxx+V0OuVwOHTPPfcoNTW1UOO3Zs0atW/fXr6+vvL391e3bt1cZi4MGTJEHTt2lCT169dPNpvN5fou99NPPykgIEDVqlUrcL/NZjP/f8OGDbrrrrtUp04dVa1aVY0aNdKwYcP0448/XrXfhT12ypQpstls2rt3r+69917VqFFDN910k5YtWyabzZZvloYkPf300/Ly8tKJEyeu2o/L5SXiJ0+eNLdduHBBY8eOVevWreVwOBQYGKj27dvrP//5T77jbTabRowYoWXLlqlp06by9fVVq1at9O677+aL/c9//qOWLVvKbrfrxhtv1Isvvmhe76UMw9D8+fPVunVr+fj4qEaNGrr33nv17bffFvn6Lneln29J+sc//qFWrVqpatWqCgwM1D333KODBw+6tDFkyBBV+7/27j4uqjL///gbGRhxBFJMBpSMikqF7qRUbL3JG0rFyt3V0tLKWlrSJDXLXBOtIDXRXS2t1lXLzGrTym+bq6ZZRjeKWWplfVtDTYhWCdBwuDu/P/o53wY4gjjDDPB6Ph48Hp5rrnOd65pzZvjw8TrXad1aX3/9tRITE2Wz2RQREaEnn3xSkvTxxx/r2muvlc1m08UXX6yVK1eedb8BAID3EccTxxPHey+OP3bsmFJSUtShQwcFBgbqggsu0PTp0+VwOM66bQB10zj+OxaAT6uoqFB5eXm18rrMfpg7d67S0tL0l7/8Rb1791ZZWZm+/vpr57qJd999t44dO6ZFixZp7dq1ioiIkPR/t7L9+c9/1nPPPafx48dr6NCh+v777zVjxgy999572rVrl9q1aydJmj59ujIyMvSnP/1Jw4cP16FDh3T33XerrKysxlskp02bpp49e2rp0qVq0aKF2rdvr59++kmSNHPmTNntdh0/flzr1q1T37599e6771YLcp9++mlddtllevrpp/Xzzz9r8uTJSkpKUvfu3RUQEKB//OMfysnJ0ZQpU3T33XfrrbfeOu17tXr1ao0ePVqDBg3Syy+/LIfDoblz5zqPf+2112rGjBm65pprdN999yk9PV39+vU77W2cPXv21Ntvv63Ro0crOTlZ11xzjYKCgmqs+91336lnz566++67FRoaqu+//16ZmZm69tprtWfPHgUEBJge50z3HT58uG655Rbde++9OnHihG644QZNnTpVTz/9tHr27OmsV15ermeffVY333xzvZYrOXDggCS5XAMOh0PHjh3TlClT1KFDB5WWlmrz5s0aPny4li9frjFjxri08fbbb2vHjh2aPXu2Wrdurblz5+rmm2/W/v37dcEFF0iSNmzYoOHDh6t379565ZVXVF5erqeeesol6D8lOTlZK1as0P333685c+bo2LFjmj17thISEvT5558rPDy81nHV9Jn87Qysmq7vjIwMPfLII7r11luVkZGho0ePKi0tTT179tSOHTsUExPj3L+srEzDhw/XvffeqwcffFCrV6/WtGnTVFRUpNdff10PPfSQOnbsqEWLFumOO+5QbGysunXrVoczAgAAGhJxPHE8cbxvxfE1OXnypPr166fvvvtOs2bN0mWXXaYPPvhAGRkZ2r17t95+++16tQvgDBkAUE/Lly83JJ32p1OnTi77dOrUyRg7dqxze+jQocYVV1xx2uPMmzfPkGQcOHDApfyrr74yJBkpKSku5Z988okhyXjkkUcMwzCMY8eOGVar1Rg5cqRLvY8++siQZPTp08dZtnXrVkOS0bt371rHX15ebpSVlRn9+/c3br75Zmf5gQMHDEnG5ZdfblRUVDjLFy5caEgyhg0b5tJOamqqIckoLCw0PVZFRYURGRlpxMXFubRZXFxstG/f3khISKg2htdee63WMZw8edK46aabnOfL39/fuPLKK43p06cb+fn5pvtVVlYaZWVlRk5OjiHJePPNN52vnbouqp6vuuw7c+ZMQ5Lx6KOPVttv5syZRmBgoPHjjz86y1555RVDkrFt27bTjvNUnz7++GOjrKzMKC4uNjZs2GDY7Xajd+/eRllZmem+p87zuHHjjCuvvNLlNUlGeHi4UVRU5CzLy8szWrRoYWRkZDjLrr76aiMqKspwOBzOsuLiYiMsLMz47a/iU9fk/PnzXY5z6NAhIygoyJg6dWqdxlnTT1lZmen1XVBQYAQFBRmDBw92KT948KBhtVqNUaNGOcvGjh1rSDJef/11Z1lZWZlx7rnnGpKMXbt2OcuPHj1q+Pv7G5MmTTptvwEAQMMijieOJ473rTj+t8aOHWvYbDbn9tKlSw1JxquvvupSb86cOYYkY+PGjXVuG0D9sZwLgLP2wgsvaMeOHdV+Tt2OeDrXXHONPv/8c6WkpOjf//73GT1FfuvWrZLkclvpqTY7d+6sd999V9Kvy0s4HA6NGDHCpV6PHj10/vnn19j273//+xrLly5dqquuukotW7aUxWJRQECA3n333WpLXkjS4MGD1aLF/33Ndu7cWZI0ZMgQl3qnyg8ePGgyUmn//v06cuSIbr/9dpc2W7durd///vf6+OOP9csvv5jub8ZqtWrdunX68ssvtWDBAt1yyy366aef9MQTT6hz587av3+/s25+fr7uvfdeRUVFOcfeqVMnSapx/L91pvvW9P7/+c9/liQ9//zzzrLFixcrLi5OvXv3rtN4e/TooYCAAAUHB+v6669XmzZt9Oabb1ZbJ/O1115Tr1691Lp1a2d/ly1bVmNf+/Xr57IOZXh4uNq3b6+cnBxJ0okTJ7Rz507ddNNNCgwMdNZr3bq1kpKSXNr6n//5H/n5+em2225TeXm588dut+vyyy933v5cm5o+k78dY9X396OPPlJJSUm1z1JUVJSuu+4652fpFD8/Pw0ePNi5bbFYdNFFFykiIsJlvdS2bdu6vBcAAMC3EMcTxxPH+1YcX5MtW7bIZrPpD3/4g0v5qc9P1VgdgGewnAuAs9a5c+caH2IYGhqqQ4cOnXbfadOmyWazadWqVVq6dKn8/f3Vu3dvzZkzp9YHIx49elSSnLeG/lZkZKQz+DlVr6bb58xuqaupzczMTE2ePFn33nuvHnvsMbVr107+/v6aMWNGjUFZ27ZtXbZPBV5m5SdPnqyxL78dg9lYKysrVVBQUO8H93Tu3Nn5R4BhGFq4cKEmTZqkGTNm6NVXX1VlZaUGDRqkI0eOaMaMGYqLi5PNZlNlZaV69OihkpIS07brs29N4wwPD9fIkSP17LPP6uGHH9a+ffv0wQcf6Nlnn63zOF944QV17txZxcXFeuWVV/Tss8/q1ltv1TvvvOOss3btWo0YMUJ//OMf9eCDD8put8tisWjJkiX6xz/+Ua3NsLCwamVWq9U5roKCAhmGUafr78cffzStK8l5W2ltzD6Tp1R9f2u7vjZt2uRS1qpVK7Vs2dKlLDAwsNq1far8dNc2AADwHuJ44njieFfejuNrcvToUdnt9mprsLdv314Wi8V5jQHwLJLoALzKYrFo0qRJmjRpkn7++Wdt3rxZjzzyiBITE3Xo0KHTBpOngp7c3Fx17NjR5bUjR44411E8Va+mdevy8vJqnMVSNUCRpFWrVqlv375asmSJS3lxcfHpB+kGvx1rVUeOHFGLFi3Upk0btxzLz89PDzzwgGbPnq29e/dKkvbu3avPP/9cK1as0NixY511Tz2Q8nTqs29N778kTZw4US+++KLefPNNbdiwQeecc45Gjx5d16G5/KHYr18/VVRU6O9//7v++c9/Omd2rFq1StHR0XrllVdc+lHfh/a0adNGfn5+ptffb7Vr105+fn764IMPZLVaq9Wvqaw+qr6/tV1fpz5LAAAApxDH1w1x/K+I4+sfx4eFhemTTz6RYRgu48rPz1d5eTmxOtBAWM4FgM8455xz9Ic//EH33Xefjh07pu+//17S/wUcVWc6XHfddZJ+DZZ+a8eOHfrqq6/Uv39/SVL37t1ltVr1yiuvuNT7+OOPz2iZCT8/v2rBzxdffFHjk+bd7ZJLLlGHDh20evVqlwc9nThxQq+//rp69uxZr9krNQXz0q8BfVFRkfMhP6eCtarjr8vskbPZt6pu3bopISFBc+bM0UsvvaQ77rhDNpvtjNs5Ze7cuWrTpo0effRRVVZWOvsbGBjoEqDm5eXpzTffrNcxbDab4uPj9cYbb6i0tNRZfvz4cf3P//yPS92hQ4fKMAz98MMPio+Pr/YTFxdXrz7UpmfPngoKCqr2WTp8+LC2bNni/CwBAADUhDjeHHH8r4jj6x/H9+/fX8ePH9cbb7zhUv7CCy84XwfgecxEB+BVSUlJio2NVXx8vM4991zl5ORo4cKF6tSpk2JiYiTJGXD89a9/1dixYxUQEKBLLrlEl1xyif70pz9p0aJFatGihW644QZ9//33mjFjhqKiovTAAw9I+vW2y0mTJikjI0Nt2rTRzTffrMOHD2vWrFmKiIhwWZvwdIYOHarHHntMM2fOVJ8+fbR//37Nnj1b0dHRKi8v98wb9P+1aNFCc+fO1ejRozV06FAlJyfL4XBo3rx5+vnnn/Xkk0/Wq90//elP+vnnn/X73/9esbGx8vf319dff60FCxaoRYsWeuihhyRJl156qS688EI9/PDDMgxDbdu21fr166st81GTs9m3JhMnTtTIkSPl5+enlJSUerVxSps2bTRt2jRNnTpVq1ev1m233aahQ4dq7dq1SklJ0R/+8AcdOnRIjz32mCIiIvTtt9/W6zizZ8/WkCFDlJiYqIkTJ6qiokLz5s1T69atdezYMWe9Xr166U9/+pPuvPNO7dy5U71795bNZlNubq62b9+uuLg455qS7nTOOedoxowZeuSRRzRmzBjdeuutOnr0qGbNmqWWLVtq5syZbj8mAABo3Ijj64Y4/v8Qx9cvjh8zZoyefvppjR07Vt9//73i4uK0fft2paena/DgwRowYEC92gVwZkiiA/Cqfv366fXXX9ff//53FRUVyW63a+DAgZoxY4YCAgIkSX379tW0adO0cuVKPf/886qsrNTWrVudt2ReeOGFWrZsmZ5++mmFhobq+uuvV0ZGhssad0888YRsNpuWLl2q5cuX69JLL9WSJUs0ffp0nXPOOXXq6/Tp0/XLL79o2bJlmjt3rrp06aKlS5dq3bp1Z/WgmLoaNWqUbDabMjIyNHLkSPn7+6tHjx7aunWrEhIS6tXmhAkT9Morr+j555/XDz/8oBMnTujcc89Vz5499cILL6hHjx6SpICAAK1fv14TJ05UcnKyLBaLBgwYoM2bN+u888477THOZt+a3HTTTbJarerXr5/zD7SzMWHCBC1evFizZ8/WrbfeqjvvvFP5+flaunSp/vGPf+iCCy7Qww8/7PyDrT6uv/56vf7663r00Uc1cuRI2e12paSk6MiRI3rxxRdd6j777LPq0aOHnn32WT3zzDOqrKxUZGSkevXqpWuuueasx2tm2rRpat++vf72t7/plVdeUVBQkPr27av09HS3vM8AAKBpIY6vO+L4XxHH10/Lli21detWTZ8+XfPmzdNPP/2kDh06aMqUKUx2ARqQn/Hb+4kAoBk5cOCALr30Us2cOVOPPPKIt7uDOlq/fr2GDRumt99+W4MHD/Z2d+qtrKxMV1xxhTp06KCNGzd6uzsAAACNBnF840QcD6AxI4kOoFn4/PPP9fLLLyshIUEhISHav3+/5s6dq6KiIu3du9f0KerwHV9++aVycnI0ceJE2Ww27dq1y/TBRb5o3LhxGjhwoCIiIpSXl6elS5dq27Zt2rhxI7dgAgAAmCCOb/yI4wE0BSznAqBZsNls2rlzp5YtW6aff/5ZoaGh6tu3r5544gkC70YiJSVFH374oa666iqtXLmyUQXeklRcXKwpU6bop59+UkBAgK666ir961//IvAGAAA4DeL4xo84HkBTwEx0AAAAAAAAAABM1O1R1gAAAAAAAAAANEMk0QEAAAAAAAAAMEESHQAAAAAAAAAAEzxYtI4qKyt15MgRBQcHN7qHYAAAAMB3GIah4uJiRUZGqkUL5rScKeJyAAAAuEtdY3OS6HV05MgRRUVFebsbAAAAaCIOHTqkjh07ersbjQ5xOQAAANyttticJHodBQcHS/r1DQ0JCfFybwAAANBYFRUVKSoqyhlf4swQlwMAAMBd6hqbk0Svo1O3ioaEhBCsAwAA4KyxFEn9EJcDAADA3WqLzVmEEQAAAAAAAAAAEyTRAQAAAAAAAAAwQRIdAAAAAAAAAAATJNEBAAAA1MkPP/yg2267TWFhYWrVqpWuuOIKZWdnO183DENpaWmKjIxUUFCQ+vbtq3379rm04XA4NGHCBLVr1042m03Dhg3T4cOHG3ooAAAAQJ2RRAcAAABQq4KCAvXq1UsBAQF655139OWXX2r+/Pk655xznHXmzp2rzMxMLV68WDt27JDdbtfAgQNVXFzsrJOamqp169ZpzZo12r59u44fP66hQ4eqoqLCC6MCAAAAaudnGIbh7U40BkVFRQoNDVVhYaFCQkK83R0AAAA0Uo01rnz44Yf14Ycf6oMPPqjxdcMwFBkZqdTUVD300EOSfp11Hh4erjlz5ig5OVmFhYU699xz9eKLL2rkyJGSpCNHjigqKkr/+te/lJiYWK1dh8Mhh8Ph3C4qKlJUVJSOHj3aqN4/AAAA+J6ioiKFhYXVGptbGrBPAAAAABqpt956S4mJifrjH/+obdu2qUOHDkpJSdE999wjSTpw4IDy8vI0aNAg5z5Wq1V9+vRRVlaWkpOTlZ2drbKyMpc6kZGRio2NVVZWVo1J9IyMDM2aNata+c6dO2Wz2TwwUgAAADQXJ06cqFM9kugAAAAAavWf//xHS5Ys0aRJk/TII4/o008/1f333y+r1aoxY8YoLy9PkhQeHu6yX3h4uHJyciRJeXl5CgwMVJs2barVObV/VdOmTdOkSZOc26dmosfHxzMTHQAAAGelqKioTvVIogMAAACoVWVlpeLj45Weni5JuvLKK7Vv3z4tWbJEY8aMcdbz8/Nz2c8wjGplVZ2ujtVqldVqrVZusVhksfDnDAAAAOqvrvEkDxYFAAAAUKuIiAh16dLFpaxz5846ePCgJMlut0tStRnl+fn5ztnpdrtdpaWlKigoMK0DAAAA+BqS6AAAAABq1atXL+3fv9+l7JtvvlGnTp0kSdHR0bLb7dq0aZPz9dLSUm3btk0JCQmSpG7duikgIMClTm5urvbu3eusAwAAAPga7n8EAAAAUKsHHnhACQkJSk9P14gRI/Tpp5/queee03PPPSfp12VcUlNTlZ6erpiYGMXExCg9PV2tWrXSqFGjJEmhoaEaN26cJk+erLCwMLVt21ZTpkxRXFycBgwY4M3hAQAAAKZIogMAAACo1dVXX61169Zp2rRpmj17tqKjo7Vw4UKNHj3aWWfq1KkqKSlRSkqKCgoK1L17d23cuFHBwcHOOgsWLJDFYtGIESNUUlKi/v37a8WKFfL39/fGsAAAAIBa+RmGYXi7E41BUVGRQkNDVVhYqJCQEG93BwAAAI0UceXZ4f0DAACAu9Q1tmRNdAAAAAAAAAAATJBEBwAAAAAAAADABEl0AAAAAAAAAABM8GBRoIlJSnJ/m+vXu79NAAAAAGfG3bE+cT4AAHXDTHQAAAAAAAAAAEyQRAcAAAAAAAAAwARJdAAAAAAAAAAATJBEBwAAAAAAAADABEl0AAAAAAAAAABMkEQHAAAAAAAAAMAESXQAAAAAAAAAAEyQRAcAAAAAAAAAwARJdAAAAAAAAAAATJBEBwAAAAAAAADABEl0AAAAAAAAAABMkEQHAAAAAAAAAMAESXQAAAAAAAAAAEyQRAcAAAAAAAAAwARJdAAAAAAAAAAATJBEBwAAAAAAAADABEl0AAAAAAAAAABMkEQHAAAAAAAAAMAESXQAAAAAAAAAAEyQRAcAAAAAAAAAwARJdAAAAAAAAAAATJBEBwAAAAAAAADABEl0AAAAAAAAAABMkEQHAAAAAAAAAMAESXQAAAAAAAAAAEyQRAcAAAAAAAAAwARJdAAAAAAAAAAATJBEBwAAAAAAAADABEl0AAAAAAAAAABMkEQHAAAAAAAAAMAESXQAAAAAAAAAAEyQRAcAAAAAAAAAwARJdAAAAAAAAAAATJBEBwAAAAAAAADABEl0AAAAAAAAAABMkEQHAAAAAAAAAMAESXQAAAAAAAAAAEyQRAcAAAAAAAAAwARJdAAAAAAAAAAATJBEBwAAAAAAAADABEl0AAAAAAAAAABMkEQHAAAAAAAAAMAESXQAAAAAAAAAAEyQRAcAAAAAAAAAwARJdAAAAAAAAAAATJBEBwAAAAAAAADABEl0AAAAAAAAAABM+HQSvby8XH/5y18UHR2toKAgXXDBBZo9e7YqKyuddQzDUFpamiIjIxUUFKS+fftq3759Lu04HA5NmDBB7dq1k81m07Bhw3T48OGGHg4AAAAAAAAAoJHx6ST6nDlztHTpUi1evFhfffWV5s6dq3nz5mnRokXOOnPnzlVmZqYWL16sHTt2yG63a+DAgSouLnbWSU1N1bp167RmzRpt375dx48f19ChQ1VRUeGNYQEAAAAAAAAAGgmLtztwOh999JFuvPFGDRkyRJJ0/vnn6+WXX9bOnTsl/ToLfeHChZo+fbqGDx8uSVq5cqXCw8O1evVqJScnq7CwUMuWLdOLL76oAQMGSJJWrVqlqKgobd68WYmJiTUe2+FwyOFwOLeLiook/To7vry83GNjBs6Wv7/72+SSBwDAfYglAQAAgMbFp5Po1157rZYuXapvvvlGF198sT7//HNt375dCxculCQdOHBAeXl5GjRokHMfq9WqPn36KCsrS8nJycrOzlZZWZlLncjISMXGxiorK8s0iZ6RkaFZs2ZVK9+5c6dsNpt7Bwq4kcklfVY++cT9bQIA0FydOHHC210AAAAAcAZ8Oon+0EMPqbCwUJdeeqn8/f1VUVGhJ554QrfeeqskKS8vT5IUHh7usl94eLhycnKcdQIDA9WmTZtqdU7tX5Np06Zp0qRJzu2ioiJFRUUpPj5eISEhbhkf4Anz5rm/zXvucX+bAAA0V6fucATQ9CUlebsHAADAHXw6if7KK69o1apVWr16tbp27ardu3crNTVVkZGRGjt2rLOen5+fy36GYVQrq6q2OlarVVartVq5xWKRxeLTbxuaOU8s9c8lDwCA+zTWWDItLa3anZq/nZhiGIZmzZql5557TgUFBerevbuefvppde3a1Vnf4XBoypQpevnll1VSUqL+/fvrmWeeUceOHRt0LAAAAMCZ8OkHiz744IN6+OGHdcsttyguLk633367HnjgAWVkZEiS7Ha7JFWbUZ6fn++cnW6321VaWqqCggLTOgAAAABq17VrV+Xm5jp/9uzZ43xt7ty5yszM1OLFi7Vjxw7Z7XYNHDhQxcXFzjqpqalat26d1qxZo+3bt+v48eMaOnSoKjwxCwAAAABwE59Oov/yyy9q0cK1i/7+/qqsrJQkRUdHy263a9OmTc7XS0tLtW3bNiUkJEiSunXrpoCAAJc6ubm52rt3r7MOAAAAgNpZLBbZ7Xbnz7nnnivp11noCxcu1PTp0zV8+HDFxsZq5cqV+uWXX7R69WpJUmFhoZYtW6b58+drwIABuvLKK7Vq1Srt2bNHmzdv9uawAAAAgNPy6XtJk5KS9MQTT+i8885T165d9dlnnykzM1N33XWXpF+XcUlNTVV6erpiYmIUExOj9PR0tWrVSqNGjZIkhYaGaty4cZo8ebLCwsLUtm1bTZkyRXFxcRowYIA3hwcAAAA0Kt9++60iIyNltVrVvXt3paen64ILLtCBAweUl5enQYMGOetarVb16dNHWVlZSk5OVnZ2tsrKylzqREZGKjY2VllZWUo0eTq6w+GQw+Fwbp9aU768vFzl5eUeGingHv7+3u7B6fERAgA0d3WNJ306ib5o0SLNmDFDKSkpys/PV2RkpJKTk/Xoo48660ydOlUlJSVKSUlxrr24ceNGBQcHO+ssWLBAFotFI0aMcK69uGLFCvn7ekQDAAAA+Iju3bvrhRde0MUXX6wff/xRjz/+uBISErRv3z7n8opVl0sMDw9XTk6OpF+XYAwMDFSbNm2q1am6PONvZWRkVFuLXZJ27twpm812tsMCPMrk/4Z8xiefeLsHAAB414kTJ+pUz88wDMPDfWkSioqKFBoaqsLCQoWEhHi7O4CppCT3t7l+vfvbBACguWoqceWJEyd04YUXaurUqerRo4d69eqlI0eOKCIiwlnnnnvu0aFDh7RhwwatXr1ad955p8usckkaOHCgLrzwQi1durTG49Q0Ez0qKkpHjx5t1O8fmoc//MHbPTi9f/7T2z0AAMC7ioqKFBYWVmts7tMz0QEAAAD4JpvNpri4OH377be66aabJP062/y3SfT8/Hzn7HS73a7S0lIVFBS4zEbPz88/7bOKrFarrFZrtXKLxSKLhT9n4Nt8/Zm5fIQAAM1dXeNJn36wKAAAAADf5HA49NVXXykiIkLR0dGy2+3atGmT8/XS0lJt27bNmSDv1q2bAgICXOrk5uZq7969p02iAwAAAN7G/zsDAAAAqNWUKVOUlJSk8847T/n5+Xr88cdVVFSksWPHys/PT6mpqUpPT1dMTIxiYmKUnp6uVq1aadSoUZKk0NBQjRs3TpMnT1ZYWJjatm2rKVOmKC4uTgMGDPDy6AAAAABzJNEBAAAA1Orw4cO69dZb9d///lfnnnuuevTooY8//lidOnWSJE2dOlUlJSVKSUlRQUGBunfvro0bNyo4ONjZxoIFC2SxWDRixAiVlJSof//+WrFihfz9/b01LAAAAKBWPFi0jprKA6DQ9PFgUQAAfBtx5dnh/UNj4onY3J2I8wEAzV1dY0vWRAcAAAAAAAAAwARJdAAAAAAAAAAATJBEBwAAAAAAAADABEl0AAAAAAAAAABMkEQHAAAAAAAAAMAESXQAAAAAAAAAAEyQRAcAAAAAAAAAwARJdAAAAAAAAAAATJBEBwAAAAAAAADABEl0AAAAAAAAAABMkEQHAAAAAAAAAMAESXQAAAAAAAAAAEyQRAcAAAAAAAAAwARJdAAAAAAAAAAATJBEBwAAAAAAAADABEl0AAAAAAAAAABMkEQHAAAAAAAAAMAESXQAAAAAAAAAAEyQRAcAAAAAAAAAwARJdAAAAAAAAAAATJBEBwAAAAAAAADABEl0AAAAAAAAAABMWLzdAQAAAAAA0PglJbm3vfXr3dseAAD1xUx0AAAAAAAAAABMkEQHAAAAAAAAAMAESXQAAAAAAAAAAEyQRAcAAAAAAAAAwARJdAAAAAAAAAAATJBEBwAAAAAAAADABEl0AAAAAAAAAABMkEQHAAAAAAAAAMAESXQAAAAAAAAAAEyQRAcAAAAAAAAAwARJdAAAAAAAAAAATJBEBwAAAAAAAADAhMXbHQDg+5KS3Nve+vXubQ8AAAAAAADwFGaiAwAAAAAAAABggiQ6AAAAAAAAAAAmSKIDAAAAAAAAAGCCJDoAAAAAAAAAACZIogMAAAAAAAAAYIIkOgAAAAAAAAAAJkiiAwAAAAAAAABggiQ6AAAAAAAAAAAmLN7uAAAAAAA0BklJ7m1v/Xr3tgcAAADPYCY6AAAAAAAAAAAmSKIDAAAAAAAAAGCCJDoAAAAAAAAAACZIogMAAAAAAAAAYIIkOgAAAAAAAAAAJkiiAwAAAAAAAABggiQ6AAAAAAAAAAAmSKIDAAAAAAAAAGCCJDoAAAAAAAAAACZIogMAAAAAAAAAYIIkOgAAAAAAAAAAJize7gAAAAAAAEBVSUnubW/9eve2BwBoPpiJDgAAAOCMZWRkyM/PT6mpqc4ywzCUlpamyMhIBQUFqW/fvtq3b5/Lfg6HQxMmTFC7du1ks9k0bNgwHT58uIF7DwAAANQdSXQAAAAAZ2THjh167rnndNlll7mUz507V5mZmVq8eLF27Nghu92ugQMHqri42FknNTVV69at05o1a7R9+3YdP35cQ4cOVUVFRUMPAwAAAKgTlnMBAAAAUGfHjx/X6NGj9fzzz+vxxx93lhuGoYULF2r69OkaPny4JGnlypUKDw/X6tWrlZycrMLCQi1btkwvvviiBgwYIElatWqVoqKitHnzZiUmJlY7nsPhkMPhcG4XFRVJksrLy1VeXu7JoVbj7+/e9hq4+/ACd18z7ubua7C5jRcA0PjVNZ4kiQ4AAACgzu677z4NGTJEAwYMcEmiHzhwQHl5eRo0aJCzzGq1qk+fPsrKylJycrKys7NVVlbmUicyMlKxsbHKysqqMYmekZGhWbNmVSvfuXOnbDabm0d3ejV076x88ol724Pvcfc1427uvgab23gBAI3fiRMn6lSPJDoAAACAOlmzZo127dqlHTt2VHstLy9PkhQeHu5SHh4erpycHGedwMBAtWnTplqdU/tXNW3aNE2aNMm5XVRUpKioKMXHxyskJOSsxnOm5s1zb3v33OPe9uB73H3NuJu7r8HmNl4AQON36i7H2pBEBwAAAFCrQ4cOaeLEidq4caNatmxpWs/Pz89l2zCMamVVna6O1WqV1WqtVm6xWGSxNOyfM+5etr2Buw8v8PWl/t19DTa38QIAGr+6xpM8WBQAAABArbKzs5Wfn69u3bo5E9jbtm3T3/72N1ksFucM9KozyvPz852v2e12lZaWqqCgwLQOAAAA4GtIogMAAACoVf/+/bVnzx7t3r3b+RMfH6/Ro0dr9+7duuCCC2S327Vp0ybnPqWlpdq2bZsSEhIkSd26dVNAQIBLndzcXO3du9dZBwAAAPA13MwEAAAAoFbBwcGKjY11KbPZbAoLC3OWp6amKj09XTExMYqJiVF6erpatWqlUaNGSZJCQ0M1btw4TZ48WWFhYWrbtq2mTJmiuLg4DRgwoMHHBDR3SUne7gEAAI0DSXQAAAAAbjF16lSVlJQoJSVFBQUF6t69uzZu3Kjg4GBnnQULFshisWjEiBEqKSlR//79tWLFCvn7+3ux5wAAAIA5P8MwDG93ojEoKipSaGioCgsLFRIS4u3uAKYaw2yS9eu93QMAALyHuPLsePP9c3ecRUzU9DWG2Lw54TMHAKiqrrEla6IDAAAAAAAAAGDC55PoP/zwg2677TaFhYWpVatWuuKKK5Sdne183TAMpaWlKTIyUkFBQerbt6/27dvn0obD4dCECRPUrl072Ww2DRs2TIcPH27ooQAAAAAAAAAAGhmfTqIXFBSoV69eCggI0DvvvKMvv/xS8+fP1znnnOOsM3fuXGVmZmrx4sXasWOH7Ha7Bg4cqOLiYmed1NRUrVu3TmvWrNH27dt1/PhxDR06VBUVFV4YFQAAAAAAAACgsfDpB4vOmTNHUVFRWr58ubPs/PPPd/7bMAwtXLhQ06dP1/DhwyVJK1euVHh4uFavXq3k5GQVFhZq2bJlevHFFzVgwABJ0qpVqxQVFaXNmzcrMTGxQccEAAAAAAAAAGg8fDqJ/tZbbykxMVF//OMftW3bNnXo0EEpKSm65557JEkHDhxQXl6eBg0a5NzHarWqT58+ysrKUnJysrKzs1VWVuZSJzIyUrGxscrKyjJNojscDjkcDud2UVGRJKm8vFzl5eWeGC7gFv7+3u5B7fgIAQCaM2JJAAAAoHHx6ST6f/7zHy1ZskSTJk3SI488ok8//VT333+/rFarxowZo7y8PElSeHi4y37h4eHKycmRJOXl5SkwMFBt2rSpVufU/jXJyMjQrFmzqpXv3LlTNpvtbIcGeExjuLnik0+83QMAALznxIkT3u4CAAAAgDPg00n0yspKxcfHKz09XZJ05ZVXat++fVqyZInGjBnjrOfn5+eyn2EY1cqqqq3OtGnTNGnSJOd2UVGRoqKiFB8fr5CQkPoMB2gQ8+Z5uwe1+/83kwAA0CydusMRAAAAQOPg00n0iIgIdenSxaWsc+fOev311yVJdrtd0q+zzSMiIpx18vPznbPT7Xa7SktLVVBQ4DIbPT8/XwkJCabHtlqtslqt1cotFossFp9+29DMNYbn5fIRAgA0Z8SSAAAAQOPSwtsdOJ1evXpp//79LmXffPONOnXqJEmKjo6W3W7Xpk2bnK+XlpZq27ZtzgR5t27dFBAQ4FInNzdXe/fuPW0SHQAAAAAAAAAAn54G88ADDyghIUHp6ekaMWKEPv30Uz333HN67rnnJP26jEtqaqrS09MVExOjmJgYpaenq1WrVho1apQkKTQ0VOPGjdPkyZMVFhamtm3basqUKYqLi9OAAQO8OTwAAAAAAAAAgI/z6ST61VdfrXXr1mnatGmaPXu2oqOjtXDhQo0ePdpZZ+rUqSopKVFKSooKCgrUvXt3bdy4UcHBwc46CxYskMVi0YgRI1RSUqL+/ftrxYoV8vf398awAAAAAAAAAACNhJ9hGIa3O9EYFBUVKTQ0VIWFhTxYFD4tKcnbPajd+vXe7gEAAN5DXHl2vPn+uTvOIiZq+hpDbN6c8JkDAFRV19jSp9dEBwAAAAAAAADAm0iiAwAAAAAAAABggiQ6AAAAAAAAAAAmSKIDAAAAAAAAAGCCJDoAAAAAAAAAACZIogMAAAAAAAAAYIIkOgAAAAAAAAAAJkiiAwAAAAAAAABggiQ6AAAAAAAAAAAmSKIDAAAAAAAAAGDC4u0OAGh+kpLc29769e5tDwAAAAAAADjFYzPRDxw44KmmAQAAAJwBYnMAAACg/jyWRL/ooovUr18/rVq1SidPnvTUYQAAAADUgtgcAAAAqD+PJdE///xzXXnllZo8ebLsdruSk5P16aefeupwAAAAAEwQmwMAAAD157EkemxsrDIzM/XDDz9o+fLlysvL07XXXquuXbsqMzNTP/30k6cODQAAAOA3iM0BAACA+vNYEv0Ui8Wim2++Wa+++qrmzJmj7777TlOmTFHHjh01ZswY5ebmeroLAAAAAERsDgAAANSHx5PoO3fuVEpKiiIiIpSZmakpU6bou+++05YtW/TDDz/oxhtv9HQXAAAAAIjYHAAAAKgPi6cazszM1PLly7V//34NHjxYL7zwggYPHqwWLX7N20dHR+vZZ5/VpZde6qkuAAAAABCxOQAAAHA2PJZEX7Jkie666y7deeedstvtNdY577zztGzZMk91AQAAAICIzQEAAICz4bEk+rfffltrncDAQI0dO9ZTXQAAAAAgYnMAAADgbHhsTfTly5frtddeq1b+2muvaeXKlZ46LAAAAIAqiM0BAACA+vNYEv3JJ59Uu3btqpW3b99e6enpnjosAAAAgCqIzQEAAID681gSPScnR9HR0dXKO3XqpIMHD3rqsAAAAACqIDYHAAAA6s9jSfT27dvriy++qFb++eefKywszFOHBQAAAFAFsTkAAABQfx5Lot9yyy26//77tXXrVlVUVKiiokJbtmzRxIkTdcstt3jqsAAAAACqIDYHAAAA6s/iqYYff/xx5eTkqH///rJYfj1MZWWlxowZw7qLAAAAQAMiNgcAAADqz2NJ9MDAQL3yyit67LHH9PnnnysoKEhxcXHq1KmTpw4JAAAAoAbE5gAAAED9eSyJfsrFF1+siy++2NOHAQAAAFALYnMAAADgzHksiV5RUaEVK1bo3XffVX5+viorK11e37Jli6cODQAAAOA3iM0BAACA+vNYEn3ixIlasWKFhgwZotjYWPn5+XnqUAAAAABOg9gcAAAAqD+PJdHXrFmjV199VYMHD/bUIQAAAADUAbE5AAAAUH8tPNVwYGCgLrroIk81DwAAAKCOiM0BAACA+vNYEn3y5Mn661//KsMwPHUIAAAAAHVAbA4AAADUn8eWc9m+fbu2bt2qd955R127dlVAQIDL62vXrvXUoQEAAAD8BrE5AAAAUH8eS6Kfc845uvnmmz3VPAAAAIA6IjYHAAAA6s9jSfTly5d7qmkAAAAAZ4DYHAAAAKg/j62JLknl5eXavHmznn32WRUXF0uSjhw5ouPHj3vysAAAAACqIDYHAAAA6sdjM9FzcnJ0/fXX6+DBg3I4HBo4cKCCg4M1d+5cnTx5UkuXLvXUoQEAAAD8BrE5AAAAUH8em4k+ceJExcfHq6CgQEFBQc7ym2++We+++66nDgsAAACgCmJzAAAAoP48NhN9+/bt+vDDDxUYGOhS3qlTJ/3www+eOiwAAACAKojNAUBKSvJ2D2q3fr23ewAAqInHZqJXVlaqoqKiWvnhw4cVHBzsqcMCAAAAqILYHAAAAKg/jyXRBw4cqIULFzq3/fz8dPz4cc2cOVODBw/21GEBAAAAVEFsDgAAANSfx5ZzWbBggfr166cuXbro5MmTGjVqlL799lu1a9dOL7/8sqcOCwAAAKAKYnMAAACg/jyWRI+MjNTu3bv18ssva9euXaqsrNS4ceM0evRol4cZAQAAAPAsYnMAAACg/jy2nIskBQUF6a677tLixYv1zDPP6O677yZIBwAAALzgbGPzJUuW6LLLLlNISIhCQkLUs2dPvfPOO87XDcNQWlqaIiMjFRQUpL59+2rfvn0ubTgcDk2YMEHt2rWTzWbTsGHDdPjwYbeNEQAAAPAEj81Ef+GFF077+pgxYzx1aAAAAAC/4Y7YvGPHjnryySd10UUXSZJWrlypG2+8UZ999pm6du2quXPnKjMzUytWrNDFF1+sxx9/XAMHDtT+/fudDy9NTU3V+vXrtWbNGoWFhWny5MkaOnSosrOz5e/vf/YDBQAAADzAzzAMwxMNt2nTxmW7rKxMv/zyiwIDA9WqVSsdO3bME4f1mKKiIoWGhqqwsFAhISHe7g5gKinJ2z1oeOvXe7sHAADUnTfiSk/F5m3bttW8efN01113KTIyUqmpqXrooYck/TrrPDw8XHPmzFFycrIKCwt17rnn6sUXX9TIkSMlSUeOHFFUVJT+9a9/KTExsU7H9GZc7u44ixim6WuOsTnODt8LANCw6hpbemwmekFBQbWyb7/9Vn/+85/14IMPeuqwAAAAAKpwd2xeUVGh1157TSdOnFDPnj114MAB5eXladCgQc46VqtVffr0UVZWlpKTk5Wdna2ysjKXOpGRkYqNjVVWVpZpEt3hcMjhcDi3i4qKJEnl5eUqLy8/476fDXdPlm/g7sMLuMECZ4rvBQBoWHWNJz2WRK9JTEyMnnzySd122236+uuvG/LQAAAAAH6jPrH5nj171LNnT508eVKtW7fWunXr1KVLF2VlZUmSwsPDXeqHh4crJydHkpSXl6fAwMBqs+LDw8OVl5dnesyMjAzNmjWrWvnOnTtls9nq1G93qeNk+Tr75BP3tgff4+5rBk0f3wsA0LBOnDhRp3oNmkSXJH9/fx05cqShDwsAAACgijONzS+55BLt3r1bP//8s15//XWNHTtW27Ztc77u5+fnUt8wjGplVdVWZ9q0aZo0aZJzu6ioSFFRUYqPj2/w5VzmzXNve/fc49724Hvcfc2g6eN7AQAa1qm7HGvjsST6W2+95bJtGIZyc3O1ePFi9erVy1OHBQAAAFCFu2LzwMBA54NF4+PjtWPHDv31r391roOel5eniIgIZ/38/Hzn7HS73a7S0lIVFBS4zEbPz89XQkKC6TGtVqusVmu1covFIoulYecEVVS4t70G7j68wN3XDJo+vhcAoGHVNZ702NfzTTfd5LLt5+enc889V9ddd53mz5/vqcMCaIZ4yBcAAKfnqdjcMAw5HA5FR0fLbrdr06ZNuvLKKyVJpaWl2rZtm+bMmSNJ6tatmwICArRp0yaNGDFCkpSbm6u9e/dq7ty59e4DAAAA4GkeS6JXVlZ6qmkAAAAAZ8AdsfkjjzyiG264QVFRUSouLtaaNWv03nvvacOGDfLz81NqaqrS09MVExOjmJgYpaenq1WrVho1apQkKTQ0VOPGjdPkyZMVFhamtm3basqUKYqLi9OAAQPOun8AAACAp3CjEAAAAIBa/fjjj7r99tuVm5ur0NBQXXbZZdqwYYMGDhwoSZo6dapKSkqUkpKigoICde/eXRs3blRwcLCzjQULFshisWjEiBEqKSlR//79tWLFCvn7+3trWAAAAECt/AzDMDzR8G8f/lObzMxMT3TBrYqKihQaGqrCwsIGf4ARcCbcvbRJc8RyLgAAT/JGXNmUYnNvxuUsIYczRWyOM8X3AgA0rLrGlh6bif7ZZ59p165dKi8v1yWXXCJJ+uabb+Tv76+rrrrKWc/Pz89TXQAAAAAgYnMAAADgbHgsiZ6UlKTg4GCtXLlSbdq0kSQVFBTozjvv1O9+9ztNnjzZU4cGAAAA8BvE5gAAAED9tfBUw/Pnz1dGRoYzSJekNm3a6PHHH9f8+fM9dVgAAAAAVRCbAwAAAPXnsZnoRUVF+vHHH9W1a1eX8vz8fBUXF3vqsE0Say8CAADgbBCbAwAAAPXnsZnoN998s+68807985//1OHDh3X48GH985//1Lhx4zR8+HBPHRYAAABAFcTmAAAAQP15bCb60qVLNWXKFN12220qKyv79WAWi8aNG6d58+Z56rAAAAAAqiA2BwAAAOrPY0n0Vq1a6ZlnntG8efP03XffyTAMXXTRRbLZbJ46JAAAAIAaEJsDAAAA9eex5VxOyc3NVW5uri6++GLZbDYZhuHpQwIAAACoAbE5AAAAcOY8lkQ/evSo+vfvr4svvliDBw9Wbm6uJOnuu+/W5MmTPXVYAAAAAFUQmwMAAAD157Ek+gMPPKCAgAAdPHhQrVq1cpaPHDlSGzZs8NRhAQAAAFRBbA4AAADUn8fWRN+4caP+/e9/q2PHji7lMTExysnJ8dRhAQAAAFRBbA4AAADUn8dmop84ccJllssp//3vf2W1Wj11WAAAAABVEJsDAAAA9eexJHrv3r31wgsvOLf9/PxUWVmpefPmqV+/fp46LAAAAIAqiM0BAACA+vPYci7z5s1T3759tXPnTpWWlmrq1Knat2+fjh07pg8//NBThwUAAABQBbE5AAAAUH8em4nepUsXffHFF7rmmms0cOBAnThxQsOHD9dnn32mCy+80FOHBQAAAFAFsTkAAABQfx6ZiV5WVqZBgwbp2Wef1axZszxxCAAAAAB1QGwOAAAAnB2PzEQPCAjQ3r175efn54nmAQAAANQRsTkAAABwdjy2nMuYMWO0bNkyTzUPAAAAoI6IzQEAAID689iDRUtLS/X3v/9dmzZtUnx8vGw2m8vrmZmZnjo0AAAAgN8gNgcAAADqz+1J9P/85z86//zztXfvXl111VWSpG+++calDreSAgAAAJ5HbA4AAACcPbcv5xITE6P//ve/2rp1q7Zu3ar27dtrzZo1zu2tW7dqy5Yt9Wo7IyNDfn5+Sk1NdZYZhqG0tDRFRkYqKChIffv21b59+1z2czgcmjBhgtq1ayebzaZhw4bp8OHDZzNMAAAAwOd5MjYHAAAAmgu3J9ENw3DZfuedd3TixImzbnfHjh167rnndNlll7mUz507V5mZmVq8eLF27Nghu92ugQMHqri42FknNTVV69at05o1a7R9+3YdP35cQ4cOVUVFxVn3CwAAAPBVnorNAQAAgObEYw8WPaVq4F4fx48f1+jRo/X888+rTZs2Lm0vXLhQ06dP1/DhwxUbG6uVK1fql19+0erVqyVJhYWFWrZsmebPn68BAwboyiuv1KpVq7Rnzx5t3rz5rPsGAAAANBbuiM0BAACA5sbta6L7+flVW1fxbNdZvO+++zRkyBANGDBAjz/+uLP8wIEDysvL06BBg5xlVqtVffr0UVZWlpKTk5Wdna2ysjKXOpGRkYqNjVVWVpYSExNrPKbD4ZDD4XBuFxUVSZLKy8tVXl5+VuM5U/7+7m2vgbuPBubu66U54jMCAPCkhowlPRGbAwAAAM2N25PohmHojjvukNVqlSSdPHlS9957r2w2m0u9tWvX1qm9NWvWaNeuXdqxY0e11/Ly8iRJ4eHhLuXh4eHKyclx1gkMDHSZwX6qzqn9a5KRkaFZs2ZVK9+5c2e1sXiaSZ6/3j75xL3t4ex88YV723P39dIc8RkBAHhSQy6n4u7YHAAAAGiO3J5EHzt2rMv2bbfdVu+2Dh06pIkTJ2rjxo1q2bKlab2qs2kMw6h1hk1tdaZNm6ZJkyY5t4uKihQVFaX4+HiFhITUcQTuMW+ee9u75x73toez4+7zi7PHZwQA4Emn7nBsCO6MzQEAAIDmyu1J9OXLl7utrezsbOXn56tbt27OsoqKCr3//vtavHix9u/fL+nX2eYRERHOOvn5+c7Z6Xa7XaWlpSooKHCZjZ6fn6+EhATTY1utVueMnd+yWCyyWNz+tp2Wu59/2sDdRy14vq3v4TMCAPCkhowl3RmbAwAAAM2Vxx8sejb69++vPXv2aPfu3c6f+Ph4jR49Wrt379YFF1wgu92uTZs2OfcpLS3Vtm3bnAnybt26KSAgwKVObm6u9u7de9okOgAAAAAAAAAAPj3fMjg4WLGxsS5lNptNYWFhzvLU1FSlp6crJiZGMTExSk9PV6tWrTRq1ChJUmhoqMaNG6fJkycrLCxMbdu21ZQpUxQXF6cBAwY0+JgA+L6kJPe2t369e9sDAAAAAABAw/HpJHpdTJ06VSUlJUpJSVFBQYG6d++ujRs3Kjg42FlnwYIFslgsGjFihEpKStS/f3+tWLFC/v7+Xuw5AAAAAAAAAMDXNbok+nvvveey7efnp7S0NKWlpZnu07JlSy1atEiLFi3ybOcAAAAAAAAAAE2KT6+JDgAAAAAAAACAN5FEBwAAAAAAAADABEl0AAAAAAAAAABMkEQHAAAAAAAAAMAESXQAAAAAAAAAAEyQRAcAAAAAAAAAwARJdAAAAAAAAAAATFi83QEAAAAAAHxBUpK3ewAAAHwRM9EBAAAAAAAAADDBTHQAAAAAAAAf4O67Idavd297ANBcMRMdAAAAAAAAAAATJNEBAAAAAAAAADBBEh0AAAAAAAAAABMk0QEAAAAAAAAAMEESHQAAAAAAAAAAEyTRAQAAAAAAAAAwQRIdAAAAAAAAAAATJNEBAAAAAAAAADBBEh0AAAAAAAAAABMk0QEAAAAAAAAAMEESHQAAAAAAAAAAEyTRAQAAAAAAAAAwYfF2BwAAAAAAqI+kJG/3AAAANAfMRAcAAAAAAAAAwARJdAAAAAAAAAAATLCcC3CGuGUUAAA0RxkZGVq7dq2+/vprBQUFKSEhQXPmzNEll1zirGMYhmbNmqXnnntOBQUF6t69u55++ml17drVWcfhcGjKlCl6+eWXVVJSov79++uZZ55Rx44dvTEsAAAAoFbMRAcAAABQq23btum+++7Txx9/rE2bNqm8vFyDBg3SiRMnnHXmzp2rzMxMLV68WDt27JDdbtfAgQNVXFzsrJOamqp169ZpzZo12r59u44fP66hQ4eqoqLCG8MCAAAAasVMdAAAAAC12rBhg8v28uXL1b59e2VnZ6t3794yDEMLFy7U9OnTNXz4cEnSypUrFR4ertWrVys5OVmFhYVatmyZXnzxRQ0YMECStGrVKkVFRWnz5s1KTExs8HEBAAAAtSGJDgAAAOCMFRYWSpLatm0rSTpw4IDy8vI0aNAgZx2r1ao+ffooKytLycnJys7OVllZmUudyMhIxcbGKisrq8YkusPhkMPhcG4XFRVJksrLy1VeXu6RsZnx93dvew3c/SbJ3ecEaGr4ngGA06trPEkSHQAAAMAZMQxDkyZN0rXXXqvY2FhJUl5eniQpPDzcpW54eLhycnKcdQIDA9WmTZtqdU7tX1VGRoZmzZpVrXznzp2y2WxnPZYz4e6J8p984t72miNuXgBOj+8ZADi93y5NeDok0QEAAACckfHjx+uLL77Q9u3bq73m5+fnsm0YRrWyqk5XZ9q0aZo0aZJzu6ioSFFRUYqPj1dISEg9el9/8+a5t7177nFve82Ru88J0NTwPQMAp3fqLsfakEQHAAAAUGcTJkzQW2+9pffff18dO3Z0ltvtdkm/zjaPiIhwlufn5ztnp9vtdpWWlqqgoMBlNnp+fr4SEhJqPJ7VapXVaq1WbrFYZLE07J8z7n72aQN3v0niebTA6fE9AwCnV9d4soWH+wEAAACgCTAMQ+PHj9fatWu1ZcsWRUdHu7weHR0tu92uTZs2OctKS0u1bds2Z4K8W7duCggIcKmTm5urvXv3mibRAQAAAG/j/yQBAAAA1Oq+++7T6tWr9eabbyo4ONi5hnloaKiCgoLk5+en1NRUpaenKyYmRjExMUpPT1erVq00atQoZ91x48Zp8uTJCgsLU9u2bTVlyhTFxcVpwIAB3hweAAAAYIokOgAAAIBaLVmyRJLUt29fl/Lly5frjjvukCRNnTpVJSUlSklJUUFBgbp3766NGzcqODjYWX/BggWyWCwaMWKESkpK1L9/f61YsUL+/v4NNRQAAADgjJBEBwAAAFArwzBqrePn56e0tDSlpaWZ1mnZsqUWLVqkRYsWubF3AAAAgOewJjoAAAAAAAAAACZIogMAAAAAAAAAYIIkOgAAAAAAAAAAJkiiAwAAAAAAAABggiQ6AAAAAAAAAAAmSKIDAAAAAAAAAGCCJDoAAAAAAAAAACZIogMAAAAAAAAAYIIkOgAAAAAAAAAAJkiiAwAAAAAAAABggiQ6AAAAAAAAAAAmSKIDAAAAAAAAAGCCJDoAAAAAAAAAACZIogMAAAAAAAAAYIIkOgAAAAAAAAAAJkiiAwAAAAAAAABggiQ6AAAAAAAAAAAmSKIDAAAAAAAAAGCCJDoAAAAAAAAAACZIogMAAAAAAAAAYIIkOgAAAAAAAAAAJkiiAwAAAAAAAABggiQ6AAAAAAAAAAAmLN7uAAA0dUlJ7m1v/Xr3tgcAAAAAAABzzEQHAAAAAAAAAMAEM9EBAAAAAACaIO6KBQD3YCY6AAAAAAAAAAAmSKIDAAAAAAAAAGCCJDoAAAAAAAAAACZIogMAAAAAAAAAYIIkOgAAAAAAAAAAJkiiAwAAAAAAAABggiQ6AAAAAAAAAAAmSKIDAAAAAAAAAGCCJDoAAAAAAAAAACZIogMAAAAAAAAAYIIkOgAAAAAAAAAAJkiiAwAAAAAAAABggiQ6AAAAAAAAAAAmfDqJnpGRoauvvlrBwcFq3769brrpJu3fv9+ljmEYSktLU2RkpIKCgtS3b1/t27fPpY7D4dCECRPUrl072Ww2DRs2TIcPH27IoQAAAAAAAAAAGiGfTqJv27ZN9913nz7++GNt2rRJ5eXlGjRokE6cOOGsM3fuXGVmZmrx4sXasWOH7Ha7Bg4cqOLiYmed1NRUrVu3TmvWrNH27dt1/PhxDR06VBUVFd4YFgAAAAAAAACgkbB4uwOns2HDBpft5cuXq3379srOzlbv3r1lGIYWLlyo6dOna/jw4ZKklStXKjw8XKtXr1ZycrIKCwu1bNkyvfjiixowYIAkadWqVYqKitLmzZuVmJhY47EdDoccDodzu6ioSJJUXl6u8vJyTwzXlL+/e9tr4O43Oe4+H8CZ4jMMAI1bQ8eSAAAAAM6OTyfRqyosLJQktW3bVpJ04MAB5eXladCgQc46VqtVffr0UVZWlpKTk5Wdna2ysjKXOpGRkYqNjVVWVpZpEj0jI0OzZs2qVr5z507ZbDZ3DqtWJl2st08+cW97zY27zwdwpvgMA0Dj9tu7KgEAAAD4vkaTRDcMQ5MmTdK1116r2NhYSVJeXp4kKTw83KVueHi4cnJynHUCAwPVpk2banVO7V+TadOmadKkSc7toqIiRUVFKT4+XiEhIW4ZU13Nm+fe9u65x73tNTfuPh/AmeIzDACN26k7HAEAAAA0Do0miT5+/Hh98cUX2r59e7XX/Pz8XLYNw6hWVlVtdaxWq6xWa7Vyi8Uii6Vh3zZ3L93ewN1vclhKH97GZxgAGreGjiUBAAAAnB2ffrDoKRMmTNBbb72lrVu3qmPHjs5yu90uSdVmlOfn5ztnp9vtdpWWlqqgoMC0DgAAAAAAAAAANfHpJLphGBo/frzWrl2rLVu2KDo62uX16Oho2e12bdq0yVlWWlqqbdu2KSEhQZLUrVs3BQQEuNTJzc3V3r17nXUAAAAAAAAAAKiJT99Let9992n16tV68803FRwc7JxxHhoaqqCgIPn5+Sk1NVXp6emKiYlRTEyM0tPT1apVK40aNcpZd9y4cZo8ebLCwsLUtm1bTZkyRXFxcRowYIA3hwcAAAAAAAAA8HE+nURfsmSJJKlv374u5cuXL9cdd9whSZo6dapKSkqUkpKigoICde/eXRs3blRwcLCz/oIFC2SxWDRixAiVlJSof//+WrFihfz9/RtqKAAAAAAAAI1aUpJ721u/3r3tAYCn+HQS3TCMWuv4+fkpLS1NaWlppnVatmypRYsWadGiRW7sHQAAAAAAAACgqfPpNdEBAAAAAAAAAPAmn56JDgAAAAAAAHgDy9cAOIWZ6AAAAAAAAAAAmGAmOgA0MsyGAAAAAAAAaDjMRAcAAAAAAAAAwARJdAAAAAAAAAAATJBEBwAAAAAAAADABEl0AAAAALV6//33lZSUpMjISPn5+emNN95wed0wDKWlpSkyMlJBQUHq27ev9u3b51LH4XBowoQJateunWw2m4YNG6bDhw834CgAAACAM0cSHQAAAECtTpw4ocsvv1yLFy+u8fW5c+cqMzNTixcv1o4dO2S32zVw4EAVFxc766SmpmrdunVas2aNtm/fruPHj2vo0KGqqKhoqGEAAAAAZ8zi7Q4AAAAA8H033HCDbrjhhhpfMwxDCxcu1PTp0zV8+HBJ0sqVKxUeHq7Vq1crOTlZhYWFWrZsmV588UUNGDBAkrRq1SpFRUVp8+bNSkxMrLFth8Mhh8Ph3C4qKpIklZeXq7y83J1DrJW/v3vba+DuN0nuPicAGpavfw/yvQ80fXWNJ0miAwAAADgrBw4cUF5engYNGuQss1qt6tOnj7KyspScnKzs7GyVlZW51ImMjFRsbKyysrJMk+gZGRmaNWtWtfKdO3fKZrO5fzCnYdLFevvkE/e21xy5+5wAaFi+/j3I9z7Q9J04caJO9UiiAwAAADgreXl5kqTw8HCX8vDwcOXk5DjrBAYGqk2bNtXqnNq/JtOmTdOkSZOc20VFRYqKilJ8fLxCQkLcNYQ6mTfPve3dc49722uO3H1OADQsX/8e5HsfaPpO3eVYG5LoAAAAANzCz8/PZdswjGplVdVWx2q1ymq1Viu3WCyyWBr2zxl3L93ewN1vklhOH2jcfP170N3fMTff7N721q93b3tAc1TXeJIHiwIAAAA4K3a7XZKqzSjPz893zk632+0qLS1VQUGBaR0AAADAF5FEBwAAAHBWoqOjZbfbtWnTJmdZaWmptm3bpoSEBElSt27dFBAQ4FInNzdXe/fuddYBAAAAfJGP3zgDAAAAwBccP35c//u//+vcPnDggHbv3q22bdvqvPPOU2pqqtLT0xUTE6OYmBilp6erVatWGjVqlCQpNDRU48aN0+TJkxUWFqa2bdtqypQpiouL04ABA7w1LAAAAKBWJNEBAAAA1Grnzp3q16+fc/vUwz7Hjh2rFStWaOrUqSopKVFKSooKCgrUvXt3bdy4UcHBwc59FixYIIvFohEjRqikpET9+/fXihUr5O/v3+DjAQAAAOqKJDoAAACAWvXt21eGYZi+7ufnp7S0NKWlpZnWadmypRYtWqRFixZ5oIcAAACAZ7AmOgAAAAAAAAAAJkiiAwAAAAAAAABggiQ6AAAAAAAAAAAmSKIDAAAAAAAAAGCCB4sCAAAAAACgwSUlube99evd2x4AnEISHQAAAAAAAIBP4z9d4E0s5wIAAAAAAAAAgAmS6AAAAAAAAAAAmCCJDgAAAAAAAACACZLoAAAAAAAAAACYIIkOAAAAAAAAAIAJkugAAAAAAAAAAJiweLsDAAAAAAAAwNlKSvJ2DwA0VSTR0eTxSxQAAAAAAABAfbGcCwAAAAAAAAAAJkiiAwAAAAAAAABggiQ6AAAAAAAAAAAmSKIDAAAAAAAAAGCCJDoAAAAAAAAAACZIogMAAAAAAAAAYIIkOgAAAAAAAAAAJize7gAAAAAAAAAA70pKcm9769e7tz3Am5iJDgAAAAAAAACACZLoAAAAAAAAAACYIIkOAAAAAAAAAIAJ1kQHAAAAADQId6+3CwAA0BCYiQ4AAAAAAAAAgAmS6AAAAAAAAAAAmCCJDgAAAAAAAACACZLoAAAAAAAAAACY4MGiANDMufsBX+vXu7c9AAAAAAAAb2ImOgAAAAAAAAAAJkiiAwAAAAAAAABgguVcAAAAAAAAgEbG3UtzAjDHTHQAAAAAAAAAAEyQRAcAAAAAAAAAwARJdAAAAAAAAAAATJBEBwAAAAAAAADABEl0AAAAAAAAAABMkEQHAAAAAAAAAMAESXQAAAAAAAAAAEyQRAcAAAAAAAAAwARJdAAAAAAAAAAATJBEBwAAAAAAAADAhMXbHQAAAAAAAACAxi4pyb3trV/v3vZQfyTRAQBuRdAAAAAAAHD334aAN5FEBwD4NJLyAAAAAADAm1gTHQAAAAAAAAAAEyTRAQAAAAAAAAAwQRIdAAAAAAAAAAATrIkOAMBZYM12AAAAAACaNpLoAAA0cST6AQAAAACoP5ZzAQAAAAAAAADABDPRAQDAGWFmOwAAAACgOSGJDgAA0IjxnxoAAAAAvKE5/S1CEh0A0Ky4+5e8u/l6/zyhuY3ZlwNDAAAAAEB1zSqJ/swzz2jevHnKzc1V165dtXDhQv3ud7/zdrcAAAB8hq/PJvH1/qHuiM0BAADQWDSbJPorr7yi1NRUPfPMM+rVq5eeffZZ3XDDDfryyy913nnnebt7AAAAQLNBbA4AALytMdwR2xj62Fy08HYHGkpmZqbGjRunu+++W507d9bChQsVFRWlJUuWeLtrAAAAQLNCbA4AAIDGpFnMRC8tLVV2drYefvhhl/JBgwYpKyurxn0cDoccDodzu7CwUJJ07NgxlZeXe66zNaisdG97x465tz1f5+73DwCAszFkiLd70LB8fbzeiIuKiookSYZhNPzBfcCZxubE5U0LsTkAADDjy7F5s0ii//e//1VFRYXCw8NdysPDw5WXl1fjPhkZGZo1a1a18ujoaI/0sSGFhXm7BwAAAL7Bm3FRcXGxQkNDvdcBLznT2Jy4HAAAoHnw5di8WSTRT/Hz83PZNgyjWtkp06ZN06RJk5zblZWVOnbsmMLCwkz38YSioiJFRUXp0KFDCgkJabDjwrdxXaAmXBeoCdcFquKa8D7DMFRcXKzIyEhvd8Wr6hqbE5ejIXB+my7ObdPG+W26OLdNmy+d37rG5s0iid6uXTv5+/tXm9mSn59fbQbMKVarVVar1aXsnHPO8VQXaxUSEuL1iwq+h+sCNeG6QE24LlAV14R3NccZ6KecaWxOXI6GxPltuji3TRvnt+ni3DZtvnJ+6xKbN4sHiwYGBqpbt27atGmTS/mmTZuUkJDgpV4BAAAAzQ+xOQAAABqbZjETXZImTZqk22+/XfHx8erZs6eee+45HTx4UPfee6+3uwYAAAA0K8TmAAAAaEyaTRJ95MiROnr0qGbPnq3c3FzFxsbqX//6lzp16uTtrp2W1WrVzJkzq93CiuaN6wI14bpATbguUBXXBHxBY4zN+ew0bZzfpotz27Rxfpsuzm3T1hjPr59hGIa3OwEAAAAAAAAAgC9qFmuiAwAAAAAAAABQHyTRAQAAAAAAAAAwQRIdAAAAAAAAAAATJNEBAAAAAAAAADBBEt2HPfPMM4qOjlbLli3VrVs3ffDBB97uEuopLS1Nfn5+Lj92u935umEYSktLU2RkpIKCgtS3b1/t27fPpQ2Hw6EJEyaoXbt2stlsGjZsmA4fPuxSp6CgQLfffrtCQ0MVGhqq22+/XT///LNLnYMHDyopKUk2m03t2rXT/fffr9LSUo+NHf/n/fffV1JSkiIjI+Xn56c33njD5XVfuw727NmjPn36KCgoSB06dNDs2bPFs6jdq7Zr4o477qj23dGjRw+XOlwTTU9GRoauvvpqBQcHq3379rrpppu0f/9+lzp8XwANj9jctxBfNx3EyE0b8W7TRczadNXl3DbLz64Bn7RmzRojICDAeP75540vv/zSmDhxomGz2YycnBxvdw31MHPmTKNr165Gbm6u8yc/P9/5+pNPPmkEBwcbr7/+urFnzx5j5MiRRkREhFFUVOSsc++99xodOnQwNm3aZOzatcvo16+fcfnllxvl5eXOOtdff70RGxtrZGVlGVlZWUZsbKwxdOhQ5+vl5eVGbGys0a9fP2PXrl3Gpk2bjMjISGP8+PEN80Y0c//617+M6dOnG6+//rohyVi3bp3L6750HRQWFhrh4eHGLbfcYuzZs8d4/fXXjeDgYOOpp57y3BvUDNV2TYwdO9a4/vrrXb47jh496lKHa6LpSUxMNJYvX27s3bvX2L17tzFkyBDjvPPOM44fP+6sw/cF0LCIzX0P8XXTQYzctBHvNl3ErE1XXc5tc/zskkT3Uddcc41x7733upRdeumlxsMPP+ylHuFszJw507j88strfK2ystKw2+3Gk08+6Sw7efKkERoaaixdutQwDMP4+eefjYCAAGPNmjXOOj/88IPRokULY8OGDYZhGMaXX35pSDI+/vhjZ52PPvrIkGR8/fXXhmH8GsC0aNHC+OGHH5x1Xn75ZcNqtRqFhYVuGy9qVzWA9LXr4JlnnjFCQ0ONkydPOutkZGQYkZGRRmVlpRvfCZxi9kfFjTfeaLoP10TzkJ+fb0gytm3bZhgG3xeANxCb+x7i66aJGLlpI95t2ohZm66q59Ywmudnl+VcfFBpaamys7M1aNAgl/JBgwYpKyvLS73C2fr2228VGRmp6Oho3XLLLfrPf/4jSTpw4IDy8vJczrfValWfPn2c5zs7O1tlZWUudSIjIxUbG+us89FHHyk0NFTdu3d31unRo4dCQ0Nd6sTGxioyMtJZJzExUQ6HQ9nZ2Z4bPGrla9fBRx99pD59+shqtbrUOXLkiL7//nv3vwEw9d5776l9+/a6+OKLdc899yg/P9/5GtdE81BYWChJatu2rSS+L4CGRmzuu4ivmz5fO5f8zvMM4t2mgZi16ap6bk9pbp9dkug+6L///a8qKioUHh7uUh4eHq68vDwv9Qpno3v37nrhhRf073//W88//7zy8vKUkJCgo0ePOs/p6c53Xl6eAgMD1aZNm9PWad++fbVjt2/f3qVO1eO0adNGgYGBXFte5mvXQU11Tm1zrTScG264QS+99JK2bNmi+fPna8eOHbruuuvkcDgkcU00B4ZhaNKkSbr22msVGxsrie8LoKERm/sm4uvmwdfOJb/z3I94t2kgZm26ajq3UvP87Frc1hLczs/Pz2XbMIxqZWgcbrjhBue/4+Li1LNnT1144YVauXKl88EL9TnfVevUVL8+deA9vnQd1NQXs33hGSNHjnT+OzY2VvHx8erUqZPefvttDR8+3HQ/rommY/z48friiy+0ffv2aq/xfQE0LGJz30J83bz40rnkd557Ee82DcSsTZfZuW2On11movugdu3ayd/fv9r/luTn51f7nxU0TjabTXFxcfr2229lt9slVf/fsd+eb7vdrtLSUhUUFJy2zo8//ljtWD/99JNLnarHKSgoUFlZGdeWl/nadVBTnVO3ZnGteE9ERIQ6deqkb7/9VhLXRFM3YcIEvfXWW9q6das6duzoLOf7AmhYxOaNA/F10+Rr55LfeZ5HvNv4ELM2XWbntibN4bNLEt0HBQYGqlu3btq0aZNL+aZNm5SQkOClXsGdHA6HvvrqK0VERCg6Olp2u93lfJeWlmrbtm3O892tWzcFBAS41MnNzdXevXuddXr27KnCwkJ9+umnzjqffPKJCgsLXers3btXubm5zjobN26U1WpVt27dPDpmnJ6vXQc9e/bU+++/r9LSUpc6kZGROv/8893/BqBOjh49qkOHDikiIkIS10RTZRiGxo8fr7Vr12rLli2Kjo52eZ3vC6BhEZs3DsTXTZOvnUt+53ke8W7jQczadNV2bmvSLD67bntEKdxqzZo1RkBAgLFs2TLjyy+/NFJTUw2bzWZ8//333u4a6mHy5MnGe++9Z/znP/8xPv74Y2Po0KFGcHCw83w++eSTRmhoqLF27Vpjz549xq233mpEREQYRUVFzjbuvfdeo2PHjsbmzZuNXbt2Gdddd51x+eWXG+Xl5c46119/vXHZZZcZH330kfHRRx8ZcXFxxtChQ52vl5eXG7GxsUb//v2NXbt2GZs3bzY6duxojB8/vuHejGasuLjY+Oyzz4zPPvvMkGRkZmYan332mZGTk2MYhm9dBz///LMRHh5u3HrrrcaePXuMtWvXGiEhIcZTTz3VAO9U83G6a6K4uNiYPHmykZWVZRw4cMDYunWr0bNnT6NDhw5cE03cn//8ZyM0NNR47733jNzcXOfPL7/84qzD9wXQsIjNfQ/xddNBjNy0Ee82XcSsTVdt57a5fnZJovuwp59+2ujUqZMRGBhoXHXVVca2bdu83SXU08iRI42IiAgjICDAiIyMNIYPH27s27fP+XplZaUxc+ZMw263G1ar1ejdu7exZ88elzZKSkqM8ePHG23btjWCgoKMoUOHGgcPHnSpc/ToUWP06NFGcHCwERwcbIwePdooKChwqZOTk2MMGTLECAoKMtq2bWuMHz/eOHnypMfGjv+zdetWQ1K1n7FjxxqG4XvXwRdffGH87ne/M6xWq2G32420tDSjsrLS7e9Lc3a6a+KXX34xBg0aZJx77rlGQECAcd555xljx46tdr65Jpqemq4JScby5cuddfi+ABoesblvIb5uOoiRmzbi3aaLmLXpqu3cNtfPrt//f3MAAAAAAAAAAEAVrIkOAAAAAAAAAIAJkugAAAAAAAAAAJggiQ4AAAAAAAAAgAmS6AAAAAAAAAAAmCCJDgAAAAAAAACACZLoAAAAAAAAAACYIIkOAAAAAAAAAIAJkugAAAAAAAAAAJggiQ4APmbFihU655xzvN0NAAAAAHVEDA8ATRtJdABwo/z8fCUnJ+u8886T1WqV3W5XYmKiPvroI293rU5WrFghPz8/5094eLiSkpK0b98+b3etzvr27esyhlM/5eXl3u4aAAAAfBAxvPd8//33Ncbuv/1JS0vzdjcBQBZvdwAAmpLf//73Kisr08qVK3XBBRfoxx9/1Lvvvqtjx441aD9KS0sVGBhYr31DQkK0f/9+GYahH374QVOnTtWQIUP0zTff1LvNhnbPPfdo9uzZLmUWS/VfeWfzPgEAAKBpIIb3nqioKOXm5jq3n3rqKW3YsEGbN292lrVu3dobXQMAF8xEBwA3+fnnn7V9+3bNmTNH/fr1U6dOnXTNNddo2rRpGjJkiLNeZmam4uLiZLPZFBUVpZSUFB0/fty03e+++0433nijwsPD1bp1a1199dUuQaUknX/++Xr88cd1xx13KDQ0VPfcc4+uu+46jR8/3qXe0aNHZbVatWXLFtPj+fn5yW63KyIiQvHx8XrggQeUk5Oj/fv313kMp25n/fe//63OnTurdevWuv76610C5PLyct1///0655xzFBYWpoceekhjx47VTTfd5KxjGIbmzp2rCy64QEFBQbr88sv1z3/+0/wk/H+tWrWS3W53+TF7nyTp9ddfV9euXWW1WnX++edr/vz5Nb6/Y8aMUevWrdWpUye9+eab+umnn3TjjTeqdevWiouL086dO2vtGwAAAHwHMbx3Y3h/f3+XmL1169ayWCzO7fbt2yszM1MdO3aU1WrVFVdcoQ0bNpi+DwDgKSTRAcBNWrdurdatW+uNN96Qw+EwrdeiRQv97W9/0969e7Vy5Upt2bJFU6dONa1//PhxDR48WJs3b9Znn32mxMREJSUl6eDBgy715s2bp9jYWGVnZ2vGjBm6++67tXr1ape+vPTSS4qMjFS/fv3qNKaff/5Zq1evliQFBASc0Rh++eUXPfXUU3rxxRf1/vvv6+DBg5oyZYrz9Tlz5uill17S8uXL9eGHH6qoqEhvvPGGSxt/+ctftHz5ci1ZskT79u3TAw88oNtuu03btm2rU/9rUvV9ys7O1ogRI3TLLbdoz549SktL04wZM7RixQqX/RYsWKBevXrps88+05AhQ3T77bdrzJgxuu2227Rr1y5ddNFFGjNmjAzDqHffAAAA0LCI4X07hv/rX/+q+fPn66mnntIXX3yhxMREDRs2TN9+++0ZtwUAZ8UAALjNP//5T6NNmzZGy5YtjYSEBGPatGnG559/ftp9Xn31VSMsLMy5vXz5ciM0NPS0+3Tp0sVYtGiRc7tTp07GTTfd5FLn5MmTRtu2bY1XXnnFWXbFFVcYaWlppu0uX77ckGTYbDajVatWhiRDkjFs2LAzHoMk43//93+dZU8//bQRHh7u3A4PDzfmzZvn3C4vLzfOO+8848YbbzQMwzCOHz9utGzZ0sjKynI51rhx44xbb73VtC99+vQxAgICDJvN5vyZNGmSYRg1v0+jRo0yBg4c6FL24IMPGl26dHFud+rUybjtttuc27m5uYYkY8aMGc6yjz76yJBk5ObmmvYNAAAAvocY3rUdb8Twp8ycOdO4/PLLnduRkZHGE0884VLn6quvNlJSUmptCwDciZnoAOBGv//973XkyBG99dZbSkxM1HvvvaerrrrKZVbz1q1bNXDgQHXo0EHBwcEaM2aMjh49qhMnTtTY5okTJzR16lR16dJF55xzjlq3bq2vv/662iyW+Ph4l22r1arbbrtN//jHPyRJu3fv1ueff6477rjjtGMIDg7W7t27lZ2draVLl+rCCy/U0qVLXerUZQytWrXShRde6NyOiIhQfn6+JKmwsFA//vijrrnmGufr/v7+6tatm3P7yy+/1MmTJzVw4EDnDKHWrVvrhRde0HfffXfaMYwePVq7d+92/kybNs30ffrqq6/Uq1cvl7JevXrp22+/VUVFhbPssssuc/47PDxckhQXF1et7NQYAQAA0DgQw/tGDF9VUVGRjhw5UmOs/tVXX51RWwBwtniwKAC4WcuWLTVw4EANHDhQjz76qO6++27NnDlTd9xxh3JycjR48GDde++9euyxx9S2bVtt375d48aNU1lZWY3tPfjgg/r3v/+tp556ShdddJGCgoL0hz/8QaWlpS71bDZbtX3vvvtuXXHFFTp8+LD+8Y9/qH///urUqdNp+9+iRQtddNFFkqRLL71UeXl5GjlypN5//31JqvMYfnvrqPTrOo1GlaVO/Pz8XLZ/+3plZaUk6e2331aHDh1c6lmt1tOOITQ01DmGqqq+T4ZhnLYfp/x2PKfq11R2qt8AAABoPIjhf+XNGN5MTcerWgYAnsZMdADwsC5dujhnd+zcuVPl5eWaP3++evTooYsvvlhHjhw57f4ffPCB7rjjDt18882Ki4uT3W7X999/X6djx8XFKT4+Xs8//7xWr16tu+6664z7/8ADD+jzzz/XunXr6j2GqkJDQxUeHq5PP/3UWVZRUaHPPvvMud2lSxdZrVYdPHhQF110kctPVFTUGY/DTJcuXbR9+3aXsqysLF188cXy9/d323EAAADQeBDDV9fQMXxISIgiIyNrjNU7d+58Rm0BwNliJjoAuMnRo0f1xz/+UXfddZcuu+wyBQcHa+fOnZo7d65uvPFGSdKFF16o8vJyLVq0SElJSfrwww+r3WZZ1UUXXaS1a9cqKSlJfn5+mjFjxhnNdr777rs1fvx4tWrVSjfffPMZjyskJMQ5E+emm26q1xhqMmHCBGVkZOiiiy7SpZdeqkWLFqmgoMA5qyQ4OFhTpkzRAw88oMrKSl177bUqKipSVlaWWrdurbFjx57xMWsyefJkXX311Xrsscc0cuRIffTRR1q8eLGeeeYZt7QPAAAA30UMf2YaOoZ/8MEHNXPmTF144YW64oortHz5cu3evVsvvfTSGfcdAM4GM9EBwE1at26t7t27a8GCBerdu7diY2M1Y8YM3XPPPVq8eLEk6YorrlBmZqbmzJmj2NhYvfTSS8rIyDhtuwsWLFCbNm2UkJCgpKQkJSYm6qqrrqpzv2699VZZLBaNGjVKLVu2rNfYJk6cqK+++kqvvfZavcZQk4ceeki33nqrxowZo549e6p169ZKTEx06eNjjz2mRx99VBkZGercubMSExO1fv16RUdH12scNbnqqqv06quvas2aNYqNjdWjjz6q2bNn17ruJAAAABo/Yvgz09Ax/P3336/Jkydr8uTJiouL04YNG/TWW28pJibmjNsCgLPhZ9S08CsAoMk4dOiQzj//fO3YseOMAveGVllZqc6dO2vEiBF67LHHvN0dAAAAwGuI4QHAt7CcCwA0UWVlZcrNzdXDDz+sHj16+FzwnZOTo40bN6pPnz5yOBxavHixDhw4oFGjRnm7awAAAIBXEMMDgG9iORcAaKI+/PBDderUSdnZ2fVa79DTWrRooRUrVujqq69Wr169tGfPHm3evJmHBAEAAKDZIoYHAN/Eci4AAAAAAAAAAJhgJjoAAAAAAAAAACZIogMAAAAAAAAAYIIkOgAAAAAAAAAAJkiiAwAAAAAAAABggiQ6AAAAAAAAAAAmSKIDAAAAAAAAAGCCJDoAAAAAAAAAACZIogMAAAAAAAAAYOL/AYr/DbD6DLXIAAAAAElFTkSuQmCC"/>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AutoShape 3" descr="data:image/png;base64,iVBORw0KGgoAAAANSUhEUgAABdEAAAPdCAYAAABlRyFLAAAAOXRFWHRTb2Z0d2FyZQBNYXRwbG90bGliIHZlcnNpb24zLjguMCwgaHR0cHM6Ly9tYXRwbG90bGliLm9yZy81sbWrAAAACXBIWXMAAA9hAAAPYQGoP6dpAADXo0lEQVR4nOzdeVxVdf7H8feV5QoIV8EAr3tJbriUTC45ieOCGlg5jToa6mRlYy7kVuaU2gIupZamVuOoaWYzkzZaM6bmUoaaG5Vm2mKaCWKFoKYscn5/9OPkFY6yXBbl9Xw8eNQ953O+53u+wOVzP37P99gMwzAEAAAAAAAAAADyqVLeHQAAAAAAAAAAoKKiiA4AAAAAAAAAgAWK6AAAAAAAAAAAWKCIDgAAAAAAAACABYroAAAAAAAAAABYoIgOAAAAAAAAAIAFiugAAAAAAAAAAFigiA4AAAAAAAAAgAWK6AAAAAAAAAAAWKCIDgCXWbJkiWw2m3bv3l3g/ujoaDVo0MBlW4MGDTRkyJAinScxMVFTpkzR6dOni9fRSuitt95S8+bN5ePjI5vNpqSkpALjtmzZIpvNpn//+99FPsfVvv/FOX7KlCmy2Wzml6+vr+rUqaOoqCjNnTtXZ86cKda5AABA5UOuWnEVNVe12Wzavn17vv1DhgxRtWrVSrm3Bfvuu+9ks9n0/PPPl8v5i+rnn39W//79FRwcLJvNprvvvtsyNjIy0iUn9/HxUatWrTRnzhzl5ua6vW95v6vfffeduW3FihWaM2dOgfE2m01Tpkxxez8AuIdneXcAAK4Hq1evVkBAQJGOSUxM1NSpUzVkyBBVr169dDp2HTl16pRiY2PVo0cPzZ8/X3a7XTfffHN5d6tI1q1bJ4fDoaysLJ04cUIffPCBJkyYoJkzZ2rt2rVq1apVeXcRAABch8hVS19xc9UJEyboo48+KoMeXp+eeeYZrV69Wv/4xz900003KTAw8IrxN954o9544w1JUmpqqhYuXKhHH31UycnJmj59ulv7duedd2r79u2qVauWuW3FihXav3+/4uLi8sVv375dderUcWsfALgPRXQAcINbbrmlvLtQZNnZ2bLZbPL0vDb+FBw+fFjZ2dm677771KlTp/LuTrG0adNGNWvWNF/3799fI0aMUKdOndS7d28dPnxYdru9HHsIAACuR+Sqpa84uWqPHj20bt06rV27VjExMaXcw4rFXd/f/fv366abbtLAgQMLFe/j46N27dqZr3v27KkmTZpo3rx5evbZZ+Xl5VWi/lzqhhtu0A033FDo+Ev7BaDiYTkXAHCDy2+Rzc3N1bPPPqvGjRvLx8dH1atXV8uWLfXiiy9K+nV5j/Hjx0uSGjZsaN5SuGXLFvP4GTNmqEmTJrLb7QoODtagQYN0/Phxl/MahqH4+HjVr19fVatWVUREhDZs2KDIyEhFRkaacXm3jC5btkxjx45V7dq1Zbfb9fXXX+vUqVMaPny4mjVrpmrVqik4OFh/+MMf8s2Iybu1c+bMmZo+fboaNGggHx8fRUZGmh8aHn/8cTmdTjkcDt1zzz1KTU0t1PitWbNG7du3l6+vr/z9/dWtWzeXW1uHDBmijh07SpL69esnm83mcn2FtW3bNnXp0kX+/v7y9fVVhw4d9N577xUYm5aWpr/85S8KDAyUn5+fYmJi9O233xb5nFfTqlUrTZo0SceOHdNbb73l9vYBAADIVStmrjpkyBA1a9ZMEydO1MWLF68Ya7XUx+Xf27wlRDZt2qQHH3xQQUFBCggI0KBBg3Tu3DmlpKSob9++ql69umrVqqVx48YpOzs7X7u5ubl67rnnVK9ePfN798EHH+SL++qrrzRgwAAFBwfLbreradOmevnll11irvT9tfLzzz9r+PDhql27try9vXXjjTdq0qRJyszMlPTb93vjxo06ePBgvp/RwvLy8lKbNm30yy+/6NSpU5J+LczfddddqlGjhqpWrarWrVtr6dKl+cbnSr9DUv7lXCIjI/Xee+/p6NGjLsvK5Cnoe1yYvuSN75tvvqlJkybJ6XQqICBAXbt21aFDh1xi9+3bp+joaPP75XQ6deedd+b73QWQ37XxT7oAUA4uXryonJycfNsNw7jqsTNmzNCUKVP0t7/9TXfccYeys7P15ZdfmmtKPvDAA/r55581d+5crVq1yrzFr1mzZpKkv/71r3r11Vc1YsQIRUdH67vvvtOTTz6pLVu2aO/eveZs5kmTJikhIUEPPfSQ+vTpo++//14PPPCAsrOzC7x9dOLEiWrfvr0WLlyoKlWqKDg42EwWJ0+erNDQUJ09e1arV69WZGSkPvjgg3wfAF5++WW1bNlSL7/8sk6fPq2xY8cqJiZGbdu2lZeXl/7xj3/o6NGjGjdunB544AGtWbPmimO1YsUKDRw4UN27d9ebb76pzMxMzZgxwzx/x44d9eSTT+q2227TI488ovj4eHXu3LnItyRv3bpV3bp1U8uWLbVo0SLZ7XbNnz9fMTExevPNN9WvXz+X+KFDh6pbt25asWKFvv/+e/3tb39TZGSkPvvsM7ff0ty7d29NmDBBH374oQYNGuTWtgEAwPWJXPXaz1U9PDyUkJCgu+66S0uXLtX9999/1WMK64EHHlCfPn20cuVK7du3T0888YRycnJ06NAh9enTRw899JA2btyo6dOny+l0asyYMS7Hz5s3T/Xr1zfXC58xY4Z69uyprVu3qn379pKkL774Qh06dFC9evX0wgsvKDQ0VO+//75GjRqlH3/8UZMnT3Zps6Dvb0EuXLigzp0765tvvtHUqVPVsmVLffTRR0pISFBSUpLee+891apVS9u3b9fw4cOVnp5uLtGS9zNaFN988408PT1Vo0YNHTp0SB06dFBwcLBeeuklBQUFafny5RoyZIhOnjypCRMmSLr671BB5s+fr4ceekjffPONVq9efdV+FbYveZ544gndfvvt+vvf/66MjAw99thjiomJ0cGDB+Xh4aFz586pW7duatiwoV5++WWFhIQoJSVFmzdv5hlNQGEYAAAXixcvNiRd8at+/foux9SvX98YPHiw+To6Otpo3br1Fc8zc+ZMQ5Jx5MgRl+0HDx40JBnDhw932b5z505DkvHEE08YhmEYP//8s2G3241+/fq5xG3fvt2QZHTq1MnctnnzZkOScccdd1z1+nNycozs7GyjS5cuxj333GNuP3LkiCHJaNWqlXHx4kVz+5w5cwxJRu/evV3aiYuLMyQZ6enplue6ePGi4XQ6jRYtWri0eebMGSM4ONjo0KFDvmv417/+ddVrKCi2Xbt2RnBwsHHmzBmXaw0PDzfq1Klj5ObmGobx2/f/0ms3DMP4+OOPDUnGs88+e8Vz5x2/a9cuc9vkyZMNScapU6cKPOb8+fOGJKNnz55XvTYAAFC5katef7lqx44djTp16hjnz583DMMwBg8ebPj5+bkcI8mYPHlyvrYu/97m/XyMHDnSJe7uu+82JBmzZs1y2d66dWvj1ltvNV/njaPT6TT7YxiGkZGRYQQGBhpdu3Y1t0VFRRl16tTJN4YjRowwqlatavz8888u11uY769hGMbChQsNScY///lPl+3Tp083JBnr1683t3Xq1Mlo3rx5odrNi83Ozjays7ONEydOGI8//rghyfjTn/5kGIZh9O/f37Db7caxY8dcju3Zs6fh6+trnD592jCMwv0O5X0vLv0duvPOO/P9fua5/Htc2L7kjW+vXr1c4v75z38akozt27cbhmEYu3fvNiQZ77zzzhX7DaBgLOcCABZef/117dq1K99X3q2aV3Lbbbfp008/1fDhw/X+++8rIyOj0OfdvHmzJLnclpnXZtOmTc3bKHfs2KHMzEz17dvXJa5du3Zq0KBBgW3/8Y9/LHD7woULdeutt6pq1ary9PSUl5eXPvjgAx08eDBfbK9evVSlym9/Ppo2bSrp1wfnXCpv+7Fjxyyu9NfZFSdOnFBsbKxLm9WqVdMf//hH7dixQ7/88ovl8YV17tw57dy5U/fee6+qVatmbvfw8FBsbKyOHz+e71bHy9dV7NChg+rXr29+f9zJKMSMMQAAgEuRq14/uer06dN1/Phxl6VASio6Otrl9ZXG4ejRo/mO79Onj6pWrWq+9vf3V0xMjD788ENdvHhRFy5c0AcffKB77rlHvr6+ysnJMb969eqlCxcuaMeOHS5tWn1/L7dp0yb5+fnp3nvvddme9zNX0LIyhXXgwAF5eXnJy8tLTqdTL7zwggYOHKjXXnvNPHeXLl1Ut27dfOf+5ZdfzGV8SvI7VFiF7Uue3r17u7xu2bKlJJnf30aNGqlGjRp67LHHtHDhQn3xxRdu7zNwPaOIDgAWmjZtqoiIiHxfDofjqsdOnDhRzz//vHbs2KGePXsqKChIXbp00e7du6967E8//SRJLk9xz+N0Os39ef8NCQnJF1fQNqs2Z82apb/+9a9q27at3n77be3YsUO7du1Sjx49dP78+Xzxlz/x3tvb+4rbL1y4UGBfLr0Gq2vNzc1VWlqa5fGFlZaWJsMwLM9zaV/yhIaG5osNDQ3NF+cOeYltXl8AAACuhlz1+slVO3TooLvvvlvTpk1zS3tS0cahoDGwyoWzsrJ09uxZ/fTTT8rJydHcuXPNonTeV69evSRJP/74o8vxBY1jQX766SeFhoa6rBcuScHBwfL09CxRPn7TTTdp165d2r17t/bv36/Tp09r+fLl5u/NTz/9VKjPDCX5HSqswvYlT1BQkMtru90uSebvicPh0NatW9W6dWs98cQTat68uZxOpyZPnlzguvgAXLEmOgCUAk9PT40ZM0ZjxozR6dOntXHjRj3xxBOKiorS999/L19fX8tj85Kf5ORk1alTx2XfiRMnzDUm8+JOnjyZr42UlJQCZ/hcnohK0vLlyxUZGakFCxa4bC+LdfEuvdbLnThxQlWqVFGNGjVKfJ4aNWqoSpUqlueRZI5rnpSUlHyxKSkpatSoUYn7c7m8tTiL87BUAACAoiJXLZyyylUlKSEhQeHh4YqPjy9wv91uNx+qeanSmOAhWefC3t7eqlatmry8vMy7Oh955JEC22jYsKHL64K+vwUJCgrSzp07ZRiGyzGpqanKycnJl7cXRd5DUq907sJ8ZijJ71BhFbYvRdGiRQutXLlShmHos88+05IlS/T000/Lx8dHjz/+eIn7DFzPmIkOAKWsevXquvfee/XII4/o559/Np/OfvnMgDx/+MMfJP36geFSu3bt0sGDB9WlSxdJUtu2bWW32/XWW2+5xO3YsaPAWzKt2Gw2sy95Pvvss3y3B5aGxo0bq3bt2lqxYoXLkibnzp3T22+/rfbt27slAfXz81Pbtm21atUql/HOzc3V8uXLVadOnXwPt8p7OFGexMREHT161O2F7k8//VTx8fFq0KBBvtudAQAAShu5qrWyylUlqUmTJrr//vs1d+7cApeYadCggT777DOXbZs2bdLZs2fdcv7LrVq1ymWG+pkzZ7R27Vr9/ve/l4eHh3x9fdW5c2ft27dPLVu2LPCuiMtnRhdWly5ddPbsWb3zzjsu219//XVzf2np0qWLNm3aZBaqLz23r6+v2rVrl+8Yq9+hgtjt9gLvoHBXXwrLZrOpVatWmj17tqpXr669e/cWuy2gsmAmOgCUgpiYGIWHhysiIkI33HCDjh49qjlz5qh+/foKCwuT9OssAEl68cUXNXjwYHl5ealx48Zq3LixHnroIc2dO1dVqlRRz5499d133+nJJ59U3bp19eijj0r69VbMMWPGKCEhQTVq1NA999yj48ePa+rUqapVq5bLuo1XEh0drWeeeUaTJ09Wp06ddOjQIT399NNq2LChcnJySmeA/l+VKlU0Y8YMDRw4UNHR0Ro2bJgyMzM1c+ZMnT59WtOmTStR+5fOXElISFC3bt3UuXNnjRs3Tt7e3po/f77279+vN998M9/MmN27d+uBBx7Qn/70J33//feaNGmSateureHDhxe7P3v27JHD4VB2drZOnDihDz74QMuWLVNwcLDWrl1r3mYLAABQmshVC6e0c9XLTZkyRW+88YY2b94sPz8/l32xsbF68skn9dRTT6lTp0764osvNG/evEIt31McHh4e6tatm8aMGaPc3FxNnz5dGRkZmjp1qhnz4osvqmPHjvr973+vv/71r2rQoIHOnDmjr7/+WmvXrtWmTZuKde5Bgwbp5Zdf1uDBg/Xdd9+pRYsW2rZtm+Lj49WrVy917drVXZeZz+TJk/Xuu++qc+fOeuqppxQYGKg33nhD7733nmbMmGGOd2F+hwrSokULrVq1SgsWLFCbNm1UpUoVy5nxhe1LYb377ruaP3++7r77bt14440yDEOrVq3S6dOn1a1btyK1BVRGFNEBoBR07txZb7/9tv7+978rIyNDoaGh6tatm5588kl5eXlJ+nXpjokTJ2rp0qV67bXXlJubq82bN5u3q950001atGiRXn75ZTkcDvXo0UMJCQkuMzqee+45+fn5aeHChVq8eLGaNGmiBQsWaNKkSapevXqh+jpp0iT98ssvWrRokWbMmKFmzZpp4cKFWr16tbZs2VIKo+NqwIAB8vPzU0JCgvr16ycPDw+1a9dOmzdvVocOHYrVZt4Dni6dtdSpUydt2rRJkydP1pAhQ5Sbm6tWrVppzZo1+R68JEmLFi3SsmXL1L9/f2VmZqpz58568cUX860jWRQ9evQw+xUYGKgWLVpo+vTp+stf/iJ/f/9itwsAAFAU5KqFVxq5qhWn06m4uLgCl3QZP368MjIytGTJEj3//PO67bbb9M9//lN33XWXW/uQZ8SIEbpw4YJGjRql1NRUNW/eXO+9955uv/12M6ZZs2bau3evnnnmGf3tb39TamqqqlevrrCwMHNd9OKoWrWqNm/erEmTJmnmzJk6deqUateurXHjxmny5MnuuDxLjRs3VmJiop544gk98sgjOn/+vJo2barFixe7PEy3ML9DBRk9erQOHDigJ554Qunp6TIMw+Uuh+L0pbDCwsJUvXp1zZgxQydOnJC3t7caN26sJUuWaPDgwUVuD6hsbIbVbysA4Jp05MgRNWnSRJMnT9YTTzxR3t0pF7Nnz9aYMWN04MABNWvWrLy7AwAAgP9HrgoAuBZRRAeAa9inn36qN998Ux06dFBAQIAOHTqkGTNmKCMjQ/v371dISEh5d7FMHThwQPv27dP48eMVGhqqffv2lXeXAAAAKi1yVQDA9YLlXADgGubn56fdu3dr0aJFOn36tBwOhyIjI/Xcc89Vyg8lI0aM0J49e9SpUyfNnTu3vLsDAABQqZGrAgCuF8xEBwAAAAAAAADAQuEehw0AAAAAAAAAQCVEER0AAAAAAAAAAAusiV5Iubm5OnHihPz9/WWz2cq7OwAAALhGGYahM2fOyN/fXwEBAeSWRUReDgAAAHfJy82dTqeqVLGeb04RvZBOnDihunXrlnc3AAAAcB1JT09XQEBAeXfjmkJeDgAAAHf7/vvvVadOHcv9FNELyd/fX9KvA8oHHQAAABRXRkaG6tatq++//97MMVF45OUAAABwl7zc/Gp5OUX0Qsq7VTQgIIBkHQAAACXGUi7FQ14OAAAAd7taXs6DRQEAAAAAAAAAsEARHQAAAAAAAAAACxTRAQAAAAAAAACwQBEdAAAAAAAAAAALFNEBAAAAAAAAALBAER0AAAAAAAAAAAsU0QEAAAAAAAAAsEARHQAAAAAAAAAACxTRAQAAAAAAAACwQBEdAAAAAAAAAAALFNEBAAAAAAAAALBAER0AAAAAAAAAAAvlWkT/8MMPFRMTI6fTKZvNpnfeecdlv2EYmjJlipxOp3x8fBQZGakDBw64xGRmZmrkyJGqWbOm/Pz81Lt3bx0/ftwlJi0tTbGxsXI4HHI4HIqNjdXp06dL+eoAAAAAAAAAANe6ci2inzt3Tq1atdK8efMK3D9jxgzNmjVL8+bN065duxQaGqpu3brpzJkzZkxcXJxWr16tlStXatu2bTp79qyio6N18eJFM2bAgAFKSkrSunXrtG7dOiUlJSk2NrbUrw8AAAAAAAAAcG2zGYZhlHcnJMlms2n16tW6++67Jf06C93pdCouLk6PPfaYpF9nnYeEhGj69OkaNmyY0tPTdcMNN2jZsmXq16+fJOnEiROqW7eu/vvf/yoqKkoHDx5Us2bNtGPHDrVt21aStGPHDrVv315ffvmlGjduXGB/MjMzlZmZab7OyMhQ3bp19dNPPykgIKAURwIAAADXs4yMDAUFBSk9PZ28shgyMjLkcDgYPwAAAJRYYXNLzzLsU5EcOXJEKSkp6t69u7nNbrerU6dOSkxM1LBhw7Rnzx5lZ2e7xDidToWHhysxMVFRUVHavn27HA6HWUCXpHbt2snhcCgxMdGyiJ6QkKCpU6fm27579275+fm58UoBAABQmZw7d668uwAAAACgCCpsET0lJUWSFBIS4rI9JCRER48eNWO8vb1Vo0aNfDF5x6ekpCg4ODhf+8HBwWZMQSZOnKgxY8aYr/NmokdERDDjBQAAAMWWkZFR3l0AAAAAUAQVtoiex2azubw2DCPftstdHlNQ/NXasdvtstvt+bZ7enrK07PCDxsAAMB1KSbGve2tXeve9gqDXPLadT38/AEAAKDoyvXBolcSGhoqSflmi6emppqz00NDQ5WVlaW0tLQrxpw8eTJf+6dOnco3yx0AAAAAAAAAgEtV2CJ6w4YNFRoaqg0bNpjbsrKytHXrVnXo0EGS1KZNG3l5ebnEJCcna//+/WZM+/btlZ6erk8++cSM2blzp9LT080YAAAAAAAAAAAKUq73kp49e1Zff/21+frIkSNKSkpSYGCg6tWrp7i4OMXHxyssLExhYWGKj4+Xr6+vBgwYIElyOBwaOnSoxo4dq6CgIAUGBmrcuHFq0aKFunbtKklq2rSpevTooQcffFCvvPKKJOmhhx5SdHS05UNFAQAAAAAAAACQyrmIvnv3bnXu3Nl8nfcgz8GDB2vJkiWaMGGCzp8/r+HDhystLU1t27bV+vXr5e/vbx4ze/ZseXp6qm/fvjp//ry6dOmiJUuWyMPDw4x54403NGrUKHXv3l2S1Lt3b82bN6+MrhIAAAAAAAAAcK2yGYZhlHcnrgUZGRlyOBxKT09XQEBAeXcHAACgUroeHuxIXlky5Tl+18PPHwAAAH5T2Nyywq6JDgAAAAAAAABAeaOIDgAAAAAAAACABYroAAAAAAAAAABYoIgOAAAAAAAAAIAFiugAAAAAAAAAAFigiA4AAAAAAAAAgAWK6AAAAAAAAAAAWKCIDgAAAAAAAACABYroAAAAAAAAAABYoIgOAAAAAAAAAIAFiugAAAAAAAAAAFigiA4AAAAAAAAAgAWK6AAAAAAAAAAAWKCIDgAAAAAAAACABYroAAAAAAAAAABYoIgOAAAAAAAAAIAFiugAAAAAAAAAAFigiA4AAAAAAAAAgAWK6AAAAAAAAAAAWKCIDgAAAAAAAACABYroAAAAAAAAAABYoIgOAAAAAAAAAIAFiugAAAAAAAAAAFigiA4AAAAAAAAAgAWK6AAAAAAAAAAAWKCIDgAAAAAAAACABYroAAAAAAAAAABYoIgOAAAAAAAAAIAFiugAAAAAAAAAAFigiA4AAAAAAAAAgAWK6AAAAAAAAAAAWKCIDgAAAAAAAACABYroAAAAAAAAAABYoIgOAAAAAAAAAIAFiugAAAAAAAAAAFigiA4AAAAAAAAAgAWK6AAAAAAAAAAAWKCIDgAAAAAAAACABYroAAAAAAAAAABYoIgOAAAAAAAAAIAFiugAAAAAAAAAAFigiA4AAAAAAAAAgAWK6AAAAAAAAAAAWKCIDgAAAAAAAACABYroAAAAAAAAAABYoIgOAAAAAAAAAIAFiugAAAAAAAAAAFigiA4AAAAAAAAAgAWK6AAAAAAAAAAAWKCIDgAAAAAAAACABYroAAAAAAAAAABYoIgOAAAAAAAAAIAFiugAAAAAAAAAAFigiA4AAADARUJCgmw2m+Li4sxthmFoypQpcjqd8vHxUWRkpA4cOOByXGZmpkaOHKmaNWvKz89PvXv31vHjx11i0tLSFBsbK4fDIYfDodjYWJ0+fboMrgoAAAAoHoroAAAAAEy7du3Sq6++qpYtW7psnzFjhmbNmqV58+Zp165dCg0NVbdu3XTmzBkzJi4uTqtXr9bKlSu1bds2nT17VtHR0bp48aIZM2DAACUlJWndunVat26dkpKSFBsbW2bXBwAAABSVZ3l3AAAAAEDFcPbsWQ0cOFCvvfaann32WXO7YRiaM2eOJk2apD59+kiSli5dqpCQEK1YsULDhg1Tenq6Fi1apGXLlqlr166SpOXLl6tu3brauHGjoqKidPDgQa1bt047duxQ27ZtJUmvvfaa2rdvr0OHDqlx48b5+pSZmanMzEzzdUZGhiQpJydHOTk5pTYWBfHwcG97Zdx9AAAAXKaw+SRFdAAAAACSpEceeUR33nmnunbt6lJEP3LkiFJSUtS9e3dzm91uV6dOnZSYmKhhw4Zpz549ys7OdolxOp0KDw9XYmKioqKitH37djkcDrOALknt2rWTw+FQYmJigUX0hIQETZ06Nd/23bt3y8/Pz12XXihRUe5tb+dO97YHAACAojl37lyh4iiiAwAAANDKlSu1d+9e7dq1K9++lJQUSVJISIjL9pCQEB09etSM8fb2Vo0aNfLF5B2fkpKi4ODgfO0HBwebMZebOHGixowZY77OyMhQ3bp1FRERoYCAgCJcYcnNnOne9h580L3tAQAAoGjy7nK8GoroAAAAQCX3/fffa/To0Vq/fr2qVq1qGWez2VxeG4aRb9vlLo8pKP5K7djtdtnt9nzbPT095elZth9nLlna3S3KuPsAAAC4TGHzSR4sCgAAAFRye/bsUWpqqtq0aWMWp7du3aqXXnpJnp6e5gz0y2eLp6ammvtCQ0OVlZWltLS0K8acPHky3/lPnTqVb5Y7AAAAUFFQRAcAAAAquS5duujzzz9XUlKS+RUREaGBAwcqKSlJN954o0JDQ7VhwwbzmKysLG3dulUdOnSQJLVp00ZeXl4uMcnJydq/f78Z0759e6Wnp+uTTz4xY3bu3Kn09HQzBgAAAKhouIEQAAAAqOT8/f0VHh7uss3Pz09BQUHm9ri4OMXHxyssLExhYWGKj4+Xr6+vBgwYIElyOBwaOnSoxo4dq6CgIAUGBmrcuHFq0aKFunbtKklq2rSpevTooQcffFCvvPKKJOmhhx5SdHR0gQ8VBQAAACoCiugAAAAArmrChAk6f/68hg8frrS0NLVt21br16+Xv7+/GTN79mx5enqqb9++On/+vLp06aIlS5bIw8PDjHnjjTc0atQode/eXZLUu3dvzZs3r8yvBwAAACgsm2EYRnl34lqQkZEhh8Oh9PR0BQQElHd3AAAAKqWYGPe2t3ate9srDPLKkinP8bsefv4AAADwm8LmlqyJDgAAAAAAAACABYroAAAAAAAAAABYoIgOAAAAAAAAAIAFiugAAAAAAAAAAFio0EX0nJwc/e1vf1PDhg3l4+OjG2+8UU8//bRyc3PNGMMwNGXKFDmdTvn4+CgyMlIHDhxwaSczM1MjR45UzZo15efnp969e+v48eNlfTkAAAAAAAAAgGtMhS6iT58+XQsXLtS8efN08OBBzZgxQzNnztTcuXPNmBkzZmjWrFmaN2+edu3apdDQUHXr1k1nzpwxY+Li4rR69WqtXLlS27Zt09mzZxUdHa2LFy+Wx2UBAAAAAAAAAK4RnuXdgSvZvn277rrrLt15552SpAYNGujNN9/U7t27Jf06C33OnDmaNGmS+vTpI0launSpQkJCtGLFCg0bNkzp6elatGiRli1bpq5du0qSli9frrp162rjxo2Kiooq8NyZmZnKzMw0X2dkZEj6dXZ8Tk5OqV0zAAAArHl4uLe98kjryCUBAACAa0uFLqJ37NhRCxcu1OHDh3XzzTfr008/1bZt2zRnzhxJ0pEjR5SSkqLu3bubx9jtdnXq1EmJiYkaNmyY9uzZo+zsbJcYp9Op8PBwJSYmWhbRExISNHXq1Hzbd+/eLT8/P/deKAAAAArFInUrtp073dteYZw7d67sTwoAAACg2Cp0Ef2xxx5Tenq6mjRpIg8PD128eFHPPfec/vznP0uSUlJSJEkhISEux4WEhOjo0aNmjLe3t2rUqJEvJu/4gkycOFFjxowxX2dkZKhu3bqKiIhQQECAW64PAAAARTNzpnvbe/BB97ZXGHl3OAIAAAC4NlToIvpbb72l5cuXa8WKFWrevLmSkpIUFxcnp9OpwYMHm3E2m83lOMMw8m273NVi7Ha77HZ7vu2enp7y9KzQwwYAAHDdcvcjbcojrSOXBAAAAK4tFTqDHz9+vB5//HH1799fktSiRQsdPXpUCQkJGjx4sEJDQyX9Otu8Vq1a5nGpqanm7PTQ0FBlZWUpLS3NZTZ6amqqOnToUIZXAwAAAAAAAAC41lQp7w5cyS+//KIqVVy76OHhodzcXElSw4YNFRoaqg0bNpj7s7KytHXrVrNA3qZNG3l5ebnEJCcna//+/RTRAQAAAAAAAABXVKFnosfExOi5555TvXr11Lx5c+3bt0+zZs3S/fffL+nXZVzi4uIUHx+vsLAwhYWFKT4+Xr6+vhowYIAkyeFwaOjQoRo7dqyCgoIUGBiocePGqUWLFuratWt5Xh4AAAAAAAAAoIKr0EX0uXPn6sknn9Tw4cOVmpoqp9OpYcOG6amnnjJjJkyYoPPnz2v48OFKS0tT27ZttX79evn7+5sxs2fPlqenp/r27avz58+rS5cuWrJkiTw8PMrjsgAAAAAAAAAA1wibYRhGeXfiWpCRkSGHw6H09HQFBASUd3cAAAAqpZgY97a3dq172ysM8sqSKc/xux5+/gAAAPCbwuaWFXpNdAAAAAAAAAAAyhNFdAAAAAAAAAAALFBEBwAAAAAAAADAAkV0AAAAAAAAAAAsUEQHAAAAAAAAAMACRXQAAAAAAAAAACxQRAcAAAAAAAAAwAJFdAAAAAAAAAAALFBEBwAAAAAAAADAAkV0AAAAAAAAAAAsUEQHAAAAAAAAAMACRXQAAAAAAAAAACxQRAcAAAAAAAAAwAJFdAAAAAAAAAAALFBEBwAAAAAAAADAAkV0AAAAAAAAAAAsUEQHAAAAAAAAAMACRXQAAAAAAAAAACxQRAcAAAAAAAAAwAJFdAAAAAAAAAAALFBEBwAAAAAAAADAAkV0AAAAAAAAAAAsUEQHAAAAAAAAAMACRXQAAAAAAAAAACxQRAcAAAAAAAAAwAJFdAAAAAAAAAAALFBEBwAAAAAAAADAAkV0AAAAAAAAAAAsUEQHAAAAAAAAAMACRXQAAAAAAAAAACxQRAcAAAAAAAAAwAJFdAAAAAAAAAAALFBEBwAAAAAAAADAAkV0AAAAAAAAAAAsUEQHAAAAAAAAAMACRXQAAAAAAAAAACxQRAcAAAAAAAAAwAJFdAAAAAAAAAAALFBEBwAAAAAAAADAAkV0AAAAAAAAAAAsUEQHAAAAAAAAAMACRXQAAAAAAAAAACxQRAcAAAAAAAAAwAJFdAAAAAAAAAAALFBEBwAAAAAAAADAAkV0AAAAAAAAAAAsUEQHAAAAAAAAAMACRXQAAAAAAAAAACxQRAcAAAAAAAAAwAJFdAAAAAAAAAAALFBEBwAAAAAAAADAAkV0AAAAAAAAAAAsUEQHAAAAAAAAAMACRXQAAAAAAAAAACxQRAcAAAAAAAAAwAJFdAAAAAAAAAAALFBEBwAAAAAAAADAAkV0AAAAoJJbsGCBWrZsqYCAAAUEBKh9+/b63//+Z+43DENTpkyR0+mUj4+PIiMjdeDAAZc2MjMzNXLkSNWsWVN+fn7q3bu3jh8/7hKTlpam2NhYORwOORwOxcbG6vTp02VxiQAAAECxUUQHAAAAKrk6depo2rRp2r17t3bv3q0//OEPuuuuu8xC+YwZMzRr1izNmzdPu3btUmhoqLp166YzZ86YbcTFxWn16tVauXKltm3bprNnzyo6OloXL140YwYMGKCkpCStW7dO69atU1JSkmJjY8v8egEAAICisBmGYZR3J64FGRkZcjgcSk9PV0BAQHl3BwAAoFKKiXFve2vXure9wrhW8srAwEDNnDlT999/v5xOp+Li4vTYY49J+nXWeUhIiKZPn65hw4YpPT1dN9xwg5YtW6Z+/fpJkk6cOKG6devqv//9r6KionTw4EE1a9ZMO3bsUNu2bSVJO3bsUPv27fXll1+qcePGBfYjMzNTmZmZ5uuMjAzVrVtXP/30U5mP3733ure9f//bve0BAACgaDIyMhQUFHTV3NyzDPsEAAAAoIK7ePGi/vWvf+ncuXNq3769jhw5opSUFHXv3t2Msdvt6tSpkxITEzVs2DDt2bNH2dnZLjFOp1Ph4eFKTExUVFSUtm/fLofDYRbQJaldu3ZyOBxKTEy0LKInJCRo6tSp+bbv3r1bfn5+brzyq4uKcm97O3e6tz0AAAAUzblz5woVRxEdAAAAgD7//HO1b99eFy5cULVq1bR69Wo1a9ZMiYmJkqSQkBCX+JCQEB09elSSlJKSIm9vb9WoUSNfTEpKihkTHByc77zBwcFmTEEmTpyoMWPGmK/zZqJHRESU+Uz0mTPd296DD7q3PQAAABRNRkZGoeIoogMAAABQ48aNlZSUpNOnT+vtt9/W4MGDtXXrVnO/zWZziTcMI9+2y10eU1D81dqx2+2y2+35tnt6esrTs2w/zlyyvLtblHH3AQAAcJnC5pM8WBQAAACAvL291ahRI0VERCghIUGtWrXSiy++qNDQUEnKN1s8NTXVnJ0eGhqqrKwspaWlXTHm5MmT+c576tSpfLPcAQAAgIqEIjoAAACAfAzDUGZmpho2bKjQ0FBt2LDB3JeVlaWtW7eqQ4cOkqQ2bdrIy8vLJSY5OVn79+83Y9q3b6/09HR98sknZszOnTuVnp5uxgAAAAAVETcQAgAAAJXcE088oZ49e6pu3bo6c+aMVq5cqS1btmjdunWy2WyKi4tTfHy8wsLCFBYWpvj4ePn6+mrAgAGSJIfDoaFDh2rs2LEKCgpSYGCgxo0bpxYtWqhr166SpKZNm6pHjx568MEH9corr0iSHnroIUVHR1s+VBQAAACoCCiiAwAAAJXcyZMnFRsbq+TkZDkcDrVs2VLr1q1Tt27dJEkTJkzQ+fPnNXz4cKWlpalt27Zav369/P39zTZmz54tT09P9e3bV+fPn1eXLl20ZMkSeXh4mDFvvPGGRo0ape7du0uSevfurXnz5pXtxQIAAABFZDMMwyjvTlwLMjIy5HA4lJ6eroCAgPLuDgAAQKUUE+Pe9taudW97hUFeWTLlOX7Xw88fAAAAflPY3LLCr4n+ww8/6L777lNQUJB8fX3VunVr7dmzx9xvGIamTJkip9MpHx8fRUZG6sCBAy5tZGZmauTIkapZs6b8/PzUu3dvHT9+vKwvBQAAAAAAAABwjanQRfS0tDTdfvvt8vLy0v/+9z998cUXeuGFF1S9enUzZsaMGZo1a5bmzZunXbt2KTQ0VN26ddOZM2fMmLi4OK1evVorV67Utm3bdPbsWUVHR+vixYvlcFUAAAAAAAAAgGtFsdZEP3LkiBo2bOjuvuQzffp01a1bV4sXLza3NWjQwPx/wzA0Z84cTZo0SX369JEkLV26VCEhIVqxYoWGDRum9PR0LVq0SMuWLTMfarR8+XLVrVtXGzduVFRUVKlfBwAAQGXl7uUvkF9Z5eYAAABAZVWsInqjRo10xx13aOjQobr33ntVtWpVd/dLkrRmzRpFRUXpT3/6k7Zu3aratWtr+PDhevDBByX9+oEhJSXFfDCRJNntdnXq1EmJiYkaNmyY9uzZo+zsbJcYp9Op8PBwJSYmWhbRMzMzlZmZab7OyMiQJOXk5CgnJ6c0LhcAAOC6c8kzJSuk8kjr3J1LllVuDgAAAFRWxSqif/rpp/rHP/6hsWPHasSIEerXr5+GDh2q2267za2d+/bbb7VgwQKNGTNGTzzxhD755BONGjVKdrtdgwYNUkpKiiQpJCTE5biQkBAdPXpUkpSSkiJvb2/VqFEjX0ze8QVJSEjQ1KlT823fvXu3/Pz8SnppAAAAlUJFv+lv586yP+e5c+fc2l5Z5eYAAABAZVWsInp4eLhmzZqlGTNmaO3atVqyZIk6duyosLAwDR06VLGxsbrhhhtK3Lnc3FxFREQoPj5eknTLLbfowIEDWrBggQYNGmTG2Ww2l+MMw8i37XJXi5k4caLGjBljvs7IyFDdunUVERFxxSe1AgAA4DczZ5Z3D67s/29wLFN5dzi6S1nl5gAAAEBlVawiunmwp6fuuece9erVS/Pnz9fEiRM1btw4TZw4Uf369dP06dNVq1atYrdfq1YtNWvWzGVb06ZN9fbbb0uSQkNDJf062/zS86Smppqz00NDQ5WVlaW0tDSX2eipqanq0KGD5bntdrvsdnuB1+zpWaJhAwAAqDQq+nPcyyOtK61csrRzcwAAAKCyqlKSg3fv3q3hw4erVq1amjVrlsaNG6dvvvlGmzZt0g8//KC77rqrRJ27/fbbdejQIZdthw8fVv369SVJDRs2VGhoqDZs2GDuz8rK0tatW80CeZs2beTl5eUSk5ycrP3791+xiA4AAABcS0o7NwcAAAAqq2JNg5k1a5YWL16sQ4cOqVevXnr99dfVq1cvVanya02+YcOGeuWVV9SkSZMSde7RRx9Vhw4dFB8fr759++qTTz7Rq6++qldffVXSr8u4xMXFKT4+XmFhYQoLC1N8fLx8fX01YMAASZLD4dDQoUM1duxYBQUFKTAwUOPGjVOLFi3UtWvXEvUPAAAAKG9llZsDAAAAlVWxiugLFizQ/fffr7/85S/mkiqXq1evnhYtWlSizv3ud7/T6tWrNXHiRD399NNq2LCh5syZo4EDB5oxEyZM0Pnz5zV8+HClpaWpbdu2Wr9+vfz9/c2Y2bNny9PTU3379tX58+fVpUsXLVmyRB4eHiXqHwAAAFDeyio3BwAAACorm2EYRnl34lqQkZEhh8Oh9PR0HiwKAABQSDEx5d2DK1u7tuzPSV5ZMuU5fu7+eS6Pnz8AAAD8prC5ZbHWRF+8eLH+9a9/5dv+r3/9S0uXLi1OkwAAAACKgdwcAAAAKF3FKqJPmzZNNWvWzLc9ODhY8fHxJe4UAAAAgMIhNwcAAABKV7GK6EePHlXDhg3zba9fv76OHTtW4k4BAAAAKBxycwAAAKB0FauIHhwcrM8++yzf9k8//VRBQUEl7hQAAACAwiE3BwAAAEpXsYro/fv316hRo7R582ZdvHhRFy9e1KZNmzR69Gj179/f3X0EAAAAYIHcHAAAAChdnsU56Nlnn9XRo0fVpUsXeXr+2kRubq4GDRrEuosAAABAGSI3BwAAAEpXsYro3t7eeuutt/TMM8/o008/lY+Pj1q0aKH69eu7u38AAAAAroDcHAAAAChdxSqi57n55pt18803u6svAAAAAIqJ3BwAAAAoHcUqol+8eFFLlizRBx98oNTUVOXm5rrs37Rpk1s6BwAAAODKyM0BAACA0lWsIvro0aO1ZMkS3XnnnQoPD5fNZnN3vwAAAAAUArk5AAAAULqKVURfuXKl/vnPf6pXr17u7g8AAACAIiA3BwAAAEpXleIc5O3trUaNGrm7LwAAAACKiNwcAAAAKF3FKqKPHTtWL774ogzDcHd/AAAAABQBuTkAAABQuoq1nMu2bdu0efNm/e9//1Pz5s3l5eXlsn/VqlVu6RwAAACAKyM3BwAAAEpXsYro1atX1z333OPuvgAAAAAoInJzAAAAoHQVq4i+ePFid/cDAAAAQDGQmwMAAAClq1hroktSTk6ONm7cqFdeeUVnzpyRJJ04cUJnz551W+cAAAAAXB25OQAAAFB6ijUT/ejRo+rRo4eOHTumzMxMdevWTf7+/poxY4YuXLighQsXurufAAAAAApAbg4AAACUrmLNRB89erQiIiKUlpYmHx8fc/s999yjDz74wG2dAwAAAHBl5OYAAABA6SrWTPRt27bp448/lre3t8v2+vXr64cffnBLxwAAAABcHbk5AAAAULqKNRM9NzdXFy9ezLf9+PHj8vf3L3GnAAAAABQOuTkAAABQuopVRO/WrZvmzJljvrbZbDp79qwmT56sXr16uatvAAAAAK6C3BwAAAAoXcVazmX27Nnq3LmzmjVrpgsXLmjAgAH66quvVLNmTb355pvu7iMAAAAAC+TmAAAAQOkqVhHd6XQqKSlJb775pvbu3avc3FwNHTpUAwcOdHmYEQAAAIDSRW4OAAAAlK5iFdElycfHR/fff7/uv/9+d/YHAAAAQBGRmwMAAAClp1hF9Ndff/2K+wcNGlSszgAAAFzvYmLc297ate5tD9cecnMAAACgdBWriD569GiX19nZ2frll1/k7e0tX19fEnUAAACgjJCbAwAAAKWrSnEOSktLc/k6e/asDh06pI4dO/LwIgAAAKAMkZsDAAAApatYRfSChIWFadq0aflmwgAAAAAoW+TmAAAAgPu4rYguSR4eHjpx4oQ7mwQAAABQDOTmAAAAgHsUa030NWvWuLw2DEPJycmaN2+ebr/9drd0DAAAAMDVkZsDAAAApatYRfS7777b5bXNZtMNN9ygP/zhD3rhhRfc0S8AAAAAhUBuDgAAAJSuYhXRc3Nz3d0PAAAAAMVAbg4AAACULreuiQ4AAAAAAAAAwPWkWDPRx4wZU+jYWbNmFecUAAAAAAqB3BwAAAAoXcUqou/bt0979+5VTk6OGjduLEk6fPiwPDw8dOutt5pxNpvNPb0EAAAAUCBycwAAAKB0FauIHhMTI39/fy1dulQ1atSQJKWlpekvf/mLfv/732vs2LFu7SQAAACAgpGbAwAAAKWrWGuiv/DCC0pISDCTdEmqUaOGnn32Wb3wwgtu6xwAAACAKyM3BwAAAEpXsYroGRkZOnnyZL7tqampOnPmTIk7BQAAAKBwyM0BAACA0lWsIvo999yjv/zlL/r3v/+t48eP6/jx4/r3v/+toUOHqk+fPu7uIwAAAAAL5OYAAABA6SrWmugLFy7UuHHjdN999yk7O/vXhjw9NXToUM2cOdOtHQQAAABgjdwcAAAAKF3FKqL7+vpq/vz5mjlzpr755hsZhqFGjRrJz8/P3f0DAAAAcAXk5gAAAEDpKtZyLnmSk5OVnJysm2++WX5+fjIMw139AgAAAFAE5OYAAABA6ShWEf2nn35Sly5ddPPNN6tXr15KTk6WJD3wwAMaO3asWzsIAAAAwBq5OQAAAFC6ilVEf/TRR+Xl5aVjx47J19fX3N6vXz+tW7fObZ0DAAAAcGXk5gAAAEDpKtaa6OvXr9f777+vOnXquGwPCwvT0aNH3dIxAAAAAFdHbg4AAACUrmLNRD937pzLLJc8P/74o+x2e4k7BQAAAKBwyM0BAACA0lWsIvodd9yh119/3Xxts9mUm5urmTNnqnPnzm7rHAAAAIArIzcHAAAASlexlnOZOXOmIiMjtXv3bmVlZWnChAk6cOCAfv75Z3388cfu7iMAAAAAC+TmAAAAQOkq1kz0Zs2a6bPPPtNtt92mbt266dy5c+rTp4/27dunm266yd19BAAAAGCB3BwAAAAoXUWeiZ6dna3u3bvrlVde0dSpU0ujTwAAACgnMTHl3QMUBbk5AAAAUPqKPBPdy8tL+/fvl81mK43+AAAAACgkcnMAAACg9BVrOZdBgwZp0aJF7u4LAAAAgCIiNwcAAABKV7EeLJqVlaW///3v2rBhgyIiIuTn5+eyf9asWW7pHAAAAIArIzcHAAAASleRiujffvutGjRooP379+vWW2+VJB0+fNglhltJAQAAgNJHbg4AAACUjSIV0cPCwpScnKzNmzdLkvr166eXXnpJISEhpdI5AAAAAAUjNwcAAADKRpHWRDcMw+X1//73P507d86tHQIAAABwdeTmAAAAQNko1oNF81yeuAMAAAAoH+TmAAAAQOkoUhHdZrPlW1eRdRYBAACAskduDgAAAJSNIq2JbhiGhgwZIrvdLkm6cOGCHn74Yfn5+bnErVq1yn09BAAAAJAPuTkAAABQNopURB88eLDL6/vuu8+tnQEAAABQOOTmAAAAQNkoUhF98eLFpdUPAAAAAEXgztw8ISFBq1at0pdffikfHx916NBB06dPV+PGjc0YwzA0depUvfrqq0pLS1Pbtm318ssvq3nz5mZMZmamxo0bpzfffFPnz59Xly5dNH/+fNWpU8eMSUtL06hRo7RmzRpJUu/evTV37lxVr17dbdcDAAAAuFOJHiwKAAAA4Nq3detWPfLII9qxY4c2bNignJwcde/eXefOnTNjZsyYoVmzZmnevHnatWuXQkND1a1bN505c8aMiYuL0+rVq7Vy5Upt27ZNZ8+eVXR0tC5evGjGDBgwQElJSVq3bp3WrVunpKQkxcbGlun1AgAAAEVRpJnoAAAAAK4/69atc3m9ePFiBQcHa8+ePbrjjjtkGIbmzJmjSZMmqU+fPpKkpUuXKiQkRCtWrNCwYcOUnp6uRYsWadmyZerataskafny5apbt642btyoqKgoHTx4UOvWrdOOHTvUtm1bSdJrr72m9u3b69ChQy4z3/NkZmYqMzPTfJ2RkSFJysnJUU5OTqmMhxUPD/e2V8bdBwAAwGUKm09SRAcAAADgIj09XZIUGBgoSTpy5IhSUlLUvXt3M8Zut6tTp05KTEzUsGHDtGfPHmVnZ7vEOJ1OhYeHKzExUVFRUdq+fbscDodZQJekdu3ayeFwKDExscAiekJCgqZOnZpv++7du/M9RLW0RUW5t72dO93bHgAAAIrm0jsvr4QiOgAAAACTYRgaM2aMOnbsqPDwcElSSkqKJCkkJMQlNiQkREePHjVjvL29VaNGjXwxecenpKQoODg43zmDg4PNmMtNnDhRY8aMMV9nZGSobt26ioiIUEBAQDGvsnhmznRvew8+6N72AAAAUDR5dzleDUV0AAAAAKYRI0bos88+07Zt2/Lts9lsLq8Nw8i37XKXxxQUf6V27Ha77HZ7vu2enp7y9CzbjzOXLO3uFmXcfQAAAFymsPkkDxYFAAAAIEkaOXKk1qxZo82bN6tOnTrm9tDQUEnKN1s8NTXVnJ0eGhqqrKwspaWlXTHm5MmT+c576tSpfLPcAQAAgIrimiqiJyQkyGazKS4uztxmGIamTJkip9MpHx8fRUZG6sCBAy7HZWZmauTIkapZs6b8/PzUu3dvHT9+vIx7DwAAAFRMhmFoxIgRWrVqlTZt2qSGDRu67G/YsKFCQ0O1YcMGc1tWVpa2bt2qDh06SJLatGkjLy8vl5jk5GTt37/fjGnfvr3S09P1ySefmDE7d+5Uenq6GQMAAABUNNdMEX3Xrl169dVX1bJlS5ftM2bM0KxZszRv3jzt2rVLoaGh6tatm86cOWPGxMXFafXq1Vq5cqW2bdums2fPKjo6WhfdfT8mAAAAcA165JFHtHz5cq1YsUL+/v5KSUlRSkqKzp8/L0nmRJb4+HitXr1a+/fv15AhQ+Tr66sBAwZIkhwOh4YOHaqxY8fqgw8+0L59+3TfffepRYsW6tq1qySpadOm6tGjhx588EHt2LFDO3bs0IMPPqjo6OgCHyoKAAAAVATXRBH97NmzGjhwoF577TWXBxUZhqE5c+Zo0qRJ6tOnj8LDw7V06VL98ssvWrFihSQpPT1dixYt0gsvvKCuXbvqlltu0fLly/X5559r48aN5XVJAAAAQIWxYMECpaenKzIyUrVq1TK/3nrrLTNmwoQJiouL0/DhwxUREaEffvhB69evl7+/vxkze/Zs3X333erbt69uv/12+fr6au3atfLw8DBj3njjDbVo0ULdu3dX9+7d1bJlSy1btqxMrxcAAAAoimviUTaPPPKI7rzzTnXt2lXPPvusuf3IkSNKSUlR9+7dzW12u12dOnVSYmKihg0bpj179ig7O9slxul0Kjw8XImJiYqKiirwnJmZmcrMzDRf5z2pNScnRzk5Oe6+RAAAUElcUkt0C3enJe7uX0VXHmldRcwlDcO4aozNZtOUKVM0ZcoUy5iqVatq7ty5mjt3rmVMYGCgli9fXpxuAgAAAOWiwhfRV65cqb1792rXrl359uU92OjyhxCFhITo6NGjZoy3t7fLDPa8mMsfjHSphIQETZ06Nd/23bt3y8/Pr8jXAQAAIEkW/35fbDt3urc9d/evonP3+BXGuXPnyv6kAAAAAIqtQhfRv//+e40ePVrr169X1apVLeNsNpvLa8Mw8m273NViJk6cqDFjxpivMzIyVLduXUVERCggIKCQVwAAAOBq5kz3tvfgg+5tz939q+jcPX6FkXeHIwAAAIBrQ4Uuou/Zs0epqalq06aNue3ixYv68MMPNW/ePB06dEjSr7PNa9WqZcakpqaas9NDQ0OVlZWltLQ0l9noqamp6tChg+W57Xa77HZ7vu2enp7y9KzQwwYAACowdz/X3N1pSWV77np5pHXkkgAAAMC1pUI/WLRLly76/PPPlZSUZH5FRERo4MCBSkpK0o033qjQ0FBt2LDBPCYrK0tbt241C+Rt2rSRl5eXS0xycrL2799/xSI6AAAAAAAAAAAVehqMv7+/wsPDXbb5+fkpKCjI3B4XF6f4+HiFhYUpLCxM8fHx8vX11YABAyRJDodDQ4cO1dixYxUUFKTAwECNGzdOLVq0UNeuXcv8mgAAAAAAAAAA144KXUQvjAkTJuj8+fMaPny40tLS1LZtW61fv17+/v5mzOzZs+Xp6am+ffvq/Pnz6tKli5YsWSIPD49y7DkAAAAAAAAAoKKzGYZhlHcnrgUZGRlyOBxKT0/nwaIAAKDYYmLc297ate5tz939q+jcPX6FQV5ZMuU5fhX99xcAAABFU9jcskKviQ4AAAAAAAAAQHmiiA4AAAAAAAAAgAWK6AAAAAAAAAAAWKCIDgAAAAAAAACABYroAAAAAAAAAABYoIgOAAAAAAAAAIAFiugAAAAAAAAAAFigiA4AAAAAAAAAgAXP8u4AAAAAii8mprx7AAAAAADXN2aiAwAAAAAAAABggSI6AAAAAAAAAAAWKKIDAAAAAAAAAGCBIjoAAAAAAAAAABYoogMAAAAAAAAAYIEiOgAAAAAAAAAAFiiiAwAAAAAAAABggSI6AAAAAAAAAAAWKKIDAAAAAAAAAGCBIjoAAAAAAAAAABYoogMAAAAAAAAAYIEiOgAAAAAAAAAAFiiiAwAAAAAAAABggSI6AAAAAAAAAAAWKKIDAAAAAAAAAGCBIjoAAAAAAAAAABYoogMAAAAAAAAAYIEiOgAAAAAAAAAAFiiiAwAAAAAAAABggSI6AAAAAAAAAAAWKKIDAAAAAAAAAGCBIjoAAAAAAAAAABYoogMAAAAAAAAAYIEiOgAAAAAAAAAAFiiiAwAAAAAAAABggSI6AAAAAAAAAAAWKKIDAAAAAAAAAGCBIjoAAAAAAAAAABY8y7sDAAAAFVlMTHn3AAAAAABQnpiJDgAAAAAAAACABWaiAwCA6wozxwEAAAAA7sRMdAAAAAAAAAAALFBEBwAAAAAAAADAAsu5AACAcsXyKwAAAACAioyZ6AAAAAAAAAAAWKCIDgAAAAAAAACABYroAAAAAAAAAABYoIgOAAAAAAAAAIAFiugAAAAAAAAAAFigiA4AAAAAAAAAgAWK6AAAAAAAAAAAWKCIDgAAAAAAAACABYroAAAAAAAAAABYoIgOAAAAAAAAAIAFiugAAAAAAAAAAFigiA4AAAAAAAAAgAWK6AAAAAAAAAAAWKCIDgAAAAAAAACABYroAAAAAAAAAABYoIgOAAAAAAAAAIAFiugAAAAAAAAAAFigiA4AAAAAAAAAgAWK6AAAAAAAAAAAWKCIDgAAAAAAAACABYroAAAAAAAAAABYoIgOAAAAAAAAAIAFiugAAAAA9OGHHyomJkZOp1M2m03vvPOOy37DMDRlyhQ5nU75+PgoMjJSBw4ccInJzMzUyJEjVbNmTfn5+al37946fvy4S0xaWppiY2PlcDjkcDgUGxur06dPl/LVAQAAAMVHER0AAACAzp07p1atWmnevHkF7p8xY4ZmzZqlefPmadeuXQoNDVW3bt105swZMyYuLk6rV6/WypUrtW3bNp09e1bR0dG6ePGiGTNgwAAlJSVp3bp1WrdunZKSkhQbG1vq1wcAAAAUl2d5dwAAAABA+evZs6d69uxZ4D7DMDRnzhxNmjRJffr0kSQtXbpUISEhWrFihYYNG6b09HQtWrRIy5YtU9euXSVJy5cvV926dbVx40ZFRUXp4MGDWrdunXbs2KG2bdtKkl577TW1b99ehw4dUuPGjfOdOzMzU5mZmebrjIwMSVJOTo5ycnLcOgZX4+Hh3vbKuPsAAAC4TGHzyQpdRE9ISNCqVav05ZdfysfHRx06dND06dNdkmvDMDR16lS9+uqrSktLU9u2bfXyyy+refPmZkxmZqbGjRunN998U+fPn1eXLl00f/581alTpzwuCwAAALimHDlyRCkpKerevbu5zW63q1OnTkpMTNSwYcO0Z88eZWdnu8Q4nU6Fh4crMTFRUVFR2r59uxwOh1lAl6R27drJ4XAoMTGxwCJ6QkKCpk6dmm/77t275efn5+YrvbKoKPe2t3One9sDAABA0Zw7d65QcRW6iL5161Y98sgj+t3vfqecnBxNmjRJ3bt31xdffGEmzHm3lS5ZskQ333yznn32WXXr1k2HDh2Sv7+/pF9vK127dq1WrlypoKAgjR07VtHR0dqzZ4883D2dBAAAALjOpKSkSJJCQkJctoeEhOjo0aNmjLe3t2rUqJEvJu/4lJQUBQcH52s/ODjYjLncxIkTNWbMGPN1RkaG6tatq4iICAUEBBT/ooph5kz3tvfgg+5tDwAAAEWTd5fj1VToIvq6detcXi9evFjBwcHas2eP7rjjDrfdVgoAAADg6mw2m8trwzDybbvc5TEFxV+pHbvdLrvdnm+7p6enPD3L9uPMJUu7u0UZdx8AAACXKWw+eU2lbenp6ZKkwMBASe67rbQgFWntRQAArmfcFIbyVB5p3bWYS4aGhkr6dSZ5rVq1zO2pqanm7PTQ0FBlZWUpLS3NZTZ6amqqOnToYMacPHkyX/unTp3KN8sdAAAAqCiumSK6YRgaM2aMOnbsqPDwcEnuu620IBVp7UUAAK5n3BSG8lQea1IXdt3FiqRhw4YKDQ3Vhg0bdMstt0iSsrKytHXrVk2fPl2S1KZNG3l5eWnDhg3q27evJCk5OVn79+/XjBkzJEnt27dXenq6PvnkE912222SpJ07dyo9Pd0stAMAAAAVzTVTRB8xYoQ+++wzbdu2Ld8+d9xWermKtPYiAADXM3evMQwURXmsSV3YdRfL2tmzZ/X111+br48cOaKkpCQFBgaqXr16iouLU3x8vMLCwhQWFqb4+Hj5+vpqwIABkiSHw6GhQ4dq7NixCgoKUmBgoMaNG6cWLVqYyyo2bdpUPXr00IMPPqhXXnlFkvTQQw8pOjq6wIeKAgAAABXBNVFEHzlypNasWaMPP/xQderUMbe767bSglSktRcBALieuXuNYaAoyiOtq6i55O7du9W5c2fzdd6EksGDB2vJkiWaMGGCzp8/r+HDhystLU1t27bV+vXr5e/vbx4ze/ZseXp6qm/fvjp//ry6dOmiJUuWyOOSdZveeOMNjRo1ylxusXfv3po3b14ZXSUAAABQdDbDMIzy7oQVwzA0cuRIrV69Wlu2bFFYWFi+/U6nU48++qgmTJgg6dfbSoODgzV9+nTzwaI33HCDli9f7nJbaZ06dfTf//630A8WzcjIkMPhUHp6OjPRAQBwo5iY8u4BKrO1a8v+nOSVJVOe4+fu96vy+PkDAADAbwqbW1bMaTD/75FHHtGKFSv0n//8R/7+/uYa5g6HQz4+PrLZbG65rRQAAAAAAAAAgIJU6CL6ggULJEmRkZEu2xcvXqwhQ4ZIkttuKwUAAAAAAAAA4HIVejmXioTbbgEAKB0s54LyxHIu1x6WcwEAAIC7FDa3rFKGfQIAAAAAAAAA4JpCER0AAAAAAAAAAAsU0QEAAAAAAAAAsFChHywKAAAqHtYwBwAAAABUJsxEBwAAAAAAAADAAkV0AAAAAAAAAAAsUEQHAAAAAAAAAMACRXQAAAAAAAAAACxQRAcAAAAAAAAAwAJFdAAAAAAAAAAALFBEBwAAAAAAAADAAkV0AAAAAAAAAAAsUEQHAAAAAAAAAMACRXQAAAAAAAAAACxQRAcAAAAAAAAAwAJFdAAAAAAAAAAALHiWdwcAAMBvYmLc3+bate5vEwAAAACAyoKZ6AAAAAAAAAAAWKCIDgAAAAAAAACABYroAAAAAAAAAABYYE10AACuc6WxzjoAAAAAAJUFM9EBAAAAAAAAALBAER0AAAAAAAAAAAsU0QEAAAAAAAAAsEARHQAAAAAAAAAACxTRAQAAAAAAAACwQBEdAAAAAAAAAAALnuXdAQDA9SUmxr3trV3r3vYAAAAAAACKgpnoAAAAAAAAAABYoIgOAAAAAAAAAIAFiugAAAAAAAAAAFhgTXQAuMaw5jgAAAAAAEDZoYgOAEAJuPsfNQAAAAAAQMXCci4AAAAAAAAAAFigiA4AAAAAAAAAgAWWcwEAVCosvwIAAAAAAIqCmegAAAAAAAAAAFigiA4AAAAAAAAAgAWK6AAAAAAAAAAAWKCIDgAAAAAAAACABYroAAAAAAAAAABYoIgOAAAAAAAAAIAFiugAAAAAAAAAAFjwLO8OAEBJxcS4t721a93bHkrG3d9fAAAAAACAomAmOgAAAAAAAAAAFiiiAwAAAAAAAABggSI6AAAAAAAAAAAWKKIDAAAAAAAAAGCBIjoAAAAAAAAAABYoogMAAAAAAAAAYIEiOgAAAAAAAAAAFjzLuwMAcL2LiSnvHlxZRe8fAAAAAABAeWImOgAAAAAAAAAAFiiiAwAAAAAAAABggSI6AAAAAAAAAAAWKKIDAAAAAAAAAGCBIjoAAAAAAAAAABYoogMAAAAAAAAAYIEiOgAAAAAAAAAAFiiiAwAAAAAAAABgwbO8OwAAAAAAlVFMjPvbXLvW/W0CAABUdsxEBwAAAAAAAADAAjPRAeAypTErDAAAAAAAANcmZqIDAAAAAAAAAGCBmegAyhwzvQEAAAAAAHCtoIgOXGd4QBUAAAAAAADgPiznAgAAAAAAAACABWaiA7gqll8BAAAAAABAZUURHSXm7gIrS4cAAAAAAAAAqCgqVRF9/vz5mjlzppKTk9W8eXPNmTNHv//978u7WwAAAEClQ25eOpjgAgAA4H6Vpoj+1ltvKS4uTvPnz9ftt9+uV155RT179tQXX3yhevXqlXf3UImxVAoAAKhsyM2vHRTlAQAAJJthGEZ5d6IstG3bVrfeeqsWLFhgbmvatKnuvvtuJSQk5IvPzMxUZmam+To9PV316tXTkSNHFBAQUCZ9zhMb6972li1zb3vu7h8AAEBZcXdeVBgZGRlq2LChvv/+e9WuXVs2m63sO1HOipKbX895OUquPH6HAQDA9SMvNz99+rQcDodlXKWYiZ6VlaU9e/bo8ccfd9nevXt3JSYmFnhMQkKCpk6dmm97w4YNS6WPZSkoqLx7AAAAUDGUZ15Ut25dpaenl3khuLwVNTe/nvNylByfbQAAgDucOXOGIvqPP/6oixcvKiQkxGV7SEiIUlJSCjxm4sSJGjNmjPk6NzdXP//8s4KCgirlbKHLZWRkqG7duvr+++8r3Qe/4mC8iobxKhrGq/AYq6JhvIqG8SqayjxehmHozJkz8vf3l7+/f3l3p8wVNTcvr7y8Mv+MugtjWHKMYckxhiXHGJYcY1hyjGHJMH7W8nJzp9N5xbhKUUTPc3mSbRiGZeJtt9tlt9tdtlWvXr20unbNCggI4JevCBivomG8iobxKjzGqmgYr6JhvIqmso7XlWa5VBaFzc3LOy+vrD+j7sQYlhxjWHKMYckxhiXHGJYcY1gyjF/BCpObVymDfpS7mjVrysPDI9/MltTU1HwzYAAAAACUHnJzAAAAXGsqRRHd29tbbdq00YYNG1y2b9iwQR06dCinXgEAAACVD7k5AAAArjWVZjmXMWPGKDY2VhEREWrfvr1effVVHTt2TA8//HB5d+2aZLfbNXny5Hy31qJgjFfRMF5Fw3gVHmNVNIxX0TBeRcN4VW7XQm7Oz2jJMYYlxxiWHGNYcoxhyTGGJccYlgzjV3I2wzCM8u5EWZk/f75mzJih5ORkhYeHa/bs2brjjjvKu1sAAABApUNuDgAAgGtFpSqiAwAAAAAAAABQFJViTXQAAAAAAAAAAIqDIjoAAAAAAAAAABYoogMAAAAAAAAAYIEiOgAAAAAAAAAAFiiiVwIJCQmy2WyKi4szt509e1YjRoxQnTp15OPjo6ZNm2rBggUux2VmZmrkyJGqWbOm/Pz81Lt3bx0/ftwlJi0tTbGxsXI4HHI4HIqNjdXp06ddYo4dO6aYmBj5+fmpZs2aGjVqlLKyslxiPv/8c3Xq1Ek+Pj6qXbu2nn76aZXVM2+nTJkim83m8hUaGmruNwxDU6ZMkdPplI+PjyIjI3XgwAGXNirLWElXHq/s7Gw99thjatGihfz8/OR0OjVo0CCdOHHCpQ3GK7TA2GHDhslms2nOnDku2xkv1/E6ePCgevfuLYfDIX9/f7Vr107Hjh0z9zNev40X7/X5/fDDD7rvvvsUFBQkX19ftW7dWnv27DH3857/myuNFe/3qAzmz5+vhg0bqmrVqmrTpo0++uij8u5ShZSQkKDf/e538vf3V3BwsO6++24dOnTIJaYw7634TUGf3xjDq3PH3/jKLCcnR3/729/UsGFD+fj46MYbb9TTTz+t3NxcM4YxdPXhhx8qJiZGTqdTNptN77zzjst+d+WV17MrjaE7883r2dV+Di9VkpoDJBm4rn3yySdGgwYNjJYtWxqjR482tz/wwAPGTTfdZGzevNk4cuSI8corrxgeHh7GO++8Y8Y8/PDDRu3atY0NGzYYe/fuNTp37my0atXKyMnJMWN69OhhhIeHG4mJiUZiYqIRHh5uREdHm/tzcnKM8PBwo3PnzsbevXuNDRs2GE6n0xgxYoQZk56eboSEhBj9+/c3Pv/8c+Ptt982/P39jeeff750B+f/TZ482WjevLmRnJxsfqWmppr7p02bZvj7+xtvv/228fnnnxv9+vUzatWqZWRkZJgxlWWsDOPK43X69Gmja9euxltvvWV8+eWXxvbt2422bdsabdq0cWmD8UrNF7d69WqjVatWhtPpNGbPnu2yj/H6bby+/vprIzAw0Bg/fryxd+9e45tvvjHeffdd4+TJk2YM4/XbePFe7+rnn3826tevbwwZMsTYuXOnceTIEWPjxo3G119/bcbwnv+rq40V7/e43q1cudLw8vIyXnvtNeOLL74wRo8ebfj5+RlHjx4t765VOFFRUcbixYuN/fv3G0lJScadd95p1KtXzzh79qwZU5j3VvzK6vMbY3hl7vobX5k9++yzRlBQkPHuu+8aR44cMf71r38Z1apVM+bMmWPGMIau/vvf/xqTJk0y3n77bUOSsXr1apf97sorr2dXGkN35pvXs6v9HOYpac0BhkER/Tp25swZIywszNiwYYPRqVMnlySsefPmxtNPP+0Sf+uttxp/+9vfDMP49c3Ky8vLWLlypbn/hx9+MKpUqWKsW7fOMAzD+OKLLwxJxo4dO8yY7du3G5KML7/80jCMX3+Zq1SpYvzwww9mzJtvvmnY7XYjPT3dMAzDmD9/vuFwOIwLFy6YMQkJCYbT6TRyc3PdNBrWJk+ebLRq1arAfbm5uUZoaKgxbdo0c9uFCxcMh8NhLFy40DCMyjVWhnHl8SrIJ598YkgyP3QyXvkdP37cqF27trF//36jfv36Ln/QGC9X/fr1M+677z7L/YyXK97rXT322GNGx44dLffznv+bq41VQSr7+z2uL7fddpvx8MMPu2xr0qSJ8fjjj5dTj64dqamphiRj69athmEU7r0Vv7L6/MYYXp07/sZXdnfeeadx//33u2zr06ePmXszhld2efHSXXllZXKlAnCe4uSblYnVGJa05oBfsZzLdeyRRx7RnXfeqa5du+bb17FjR61Zs0Y//PCDDMPQ5s2bdfjwYUVFRUmS9uzZo+zsbHXv3t08xul0Kjw8XImJiZKk7du3y+FwqG3btmZMu3bt5HA4XGLCw8PldDrNmKioKGVmZpq31m3fvl2dOnWS3W53iTlx4oS+++479w3IFXz11VdyOp1q2LCh+vfvr2+//VaSdOTIEaWkpLiMg91uV6dOncxrrGxjJVmPV0HS09Nls9lUvXp1SYzX5eOVm5ur2NhYjR8/Xs2bN893LOP123jl5ubqvffe080336yoqCgFBwerbdu2LrerMV6uP1+817tas2aNIiIi9Kc//UnBwcG65ZZb9Nprr5n7ec//zdXGqiC83+N6kZWVpT179rj87EpS9+7dzZ9LWEtPT5ckBQYGSirceyt+ZfX5jTG8Onf8ja/sOnbsqA8++ECHDx+WJH366afatm2bevXqJYkxLCp35ZVwVZx8s7JzR80Bv6KIfp1auXKl9u7dq4SEhAL3v/TSS2rWrJnq1Kkjb29v9ejRQ/Pnz1fHjh0lSSkpKfL29laNGjVcjgsJCVFKSooZExwcnK/t4OBgl5iQkBCX/TVq1JC3t/cVY/Je58WUprZt2+r111/X+++/r9dee00pKSnq0KGDfvrpJ/P8BfXv0v5XlrGSrjxel7tw4YIef/xxDRgwQAEBAWY/Ga/fxmv69Ony9PTUqFGjCjye8fptvFJTU3X27FlNmzZNPXr00Pr163XPPfeoT58+2rp1q9lPxuu3ny/e6119++23WrBggcLCwvT+++/r4Ycf1qhRo/T666+79IP3/KuP1eV4v8f15Mcff9TFixev+F6AghmGoTFjxqhjx44KDw+XVLj3Vlz58xtjeHXu+Btf2T322GP685//rCZNmsjLy0u33HKL4uLi9Oc//1kSY1hU7sor8Zvi5puVnTtqDviVZ3l3AO73/fffa/To0Vq/fr2qVq1aYMxLL72kHTt2aM2aNapfv74+/PBDDR8+XLVq1Spw5noewzBks9nM15f+vztjjP9/EFhBx7pbz549zf9v0aKF2rdvr5tuuklLly5Vu3btLPt3tb5dj2MlXXm8xowZY+7Lzs5W//79lZubq/nz51+13co4Xp06ddKLL76ovXv3Frk/lXG8+vfvL0m666679Oijj0qSWrdurcTERC1cuFCdOnWybLcyjteYMWN4r79Mbm6uIiIiFB8fL0m65ZZbdODAAS1YsECDBg26Yj8r23t+YcdK4v0e16/ivBdUdiNGjNBnn32mbdu25dvHeForzOc3iTG8ktL8G19ZvPXWW1q+fLlWrFih5s2bKykpSXFxcXI6nRo8eLAZxxgWjTvySpQ836ys9uzZ47aaA5iJfl3as2ePUlNT1aZNG3l6esrT01Nbt27VSy+9JE9PT507d05PPPGEZs2apZiYGLVs2VIjRoxQv3799Pzzz0uSQkNDlZWVpbS0NJe2U1NTzX9JDQ0N1cmTJ/Od/9SpUy4xl//LVVpamrKzs68Yk5qaKin/v9qWBT8/P7Vo0UJfffWVQkNDJeWfxXb5OFTWsZJcxytPdna2+vbtqyNHjmjDhg3mvxJLjNel4/XRRx8pNTVV9erVM39Xjx49qrFjx6pBgwaSGK9Lx6tmzZry9PRUs2bNXGKaNm2qY8eOSWK8Lh2v8+fP815/mVq1al3150fiPV+6+ljl4f0e16OaNWvKw8Pjiu8FyG/kyJFas2aNNm/erDp16pjbC/PeWtld7fOb1Z01jOFv3PE3vrIbP368Hn/8cfXv318tWrRQbGysHn30UfPuCMawaNyVV6Lk+WZl5q6aA35FEf061KVLF33++edKSkoyvyIiIjRw4EAlJSXp4sWLys7OVpUqrt9+Dw8P5ebmSpLatGkjLy8vbdiwwdyfnJys/fv3q0OHDpKk9u3bKz09XZ988okZs3PnTqWnp7vE7N+/X8nJyWbM+vXrZbfb1aZNGzPmww8/VFZWlkuM0+k0f6nLUmZmpg4ePKhatWqpYcOGCg0NdRmHrKwsbd261bzGyjxWkut4Sb/9gfvqq6+0ceNGBQUFucQzXr+NV2xsrD777DOX31Wn06nx48fr/fffl8R4XTpe3t7e+t3vfqdDhw65xBw+fFj169eXxHhdOl7Z2dm811/m9ttvv+LPD+/5v7naWEm83+P65e3trTZt2rj87ErShg0bzJ9L/MYwDI0YMUKrVq3Spk2b1LBhQ5f9hXlvreyu9vntxhtvZAyvwh1/4yu7X3755Yp5I2NYNO7KKys7d+SblZm7ag74f6XwsFJUQJc+3T3vdfPmzY3Nmzcb3377rbF48WKjatWqxvz5882Yhx9+2KhTp46xceNGY+/evcYf/vAHo1WrVkZOTo4Z06NHD6Nly5bG9u3bje3btxstWrQwoqOjzf05OTlGeHi40aVLF2Pv3r3Gxo0bjTp16hgjRowwY06fPm2EhIQYf/7zn43PP//cWLVqlREQEGA8//zzpTso/2/s2LHGli1bjG+//dbYsWOHER0dbfj7+xvfffedYRiGMW3aNMPhcBirVq0yPv/8c+PPf/6zUatWLSMjI8Nso7KMlWFcebyys7ON3r17G3Xq1DGSkpKM5ORk8yszM9Nsg/H67efrcpc/KdswGK9Lx2vVqlWGl5eX8eqrrxpfffWVMXfuXMPDw8P46KOPzDYYr9/Gi/d6V5988onh6elpPPfcc8ZXX31lvPHGG4avr6+xfPlyM4b3/F9dbax4v8f1buXKlYaXl5exaNEi44svvjDi4uIMPz8/y7/fldlf//pXw+FwGFu2bHF5L/jll1/MmMK8t8LV5Z/fGMMrc9ff+Mps8ODBRu3atY13333XOHLkiLFq1SqjZs2axoQJE8wYxtDVmTNnjH379hn79u0zJBmzZs0y9u3bZxw9etQwDPflldezK42hO/PN69nVfg4vV9yaAwyDInolcXkSlpycbAwZMsRwOp1G1apVjcaNGxsvvPCCkZuba8acP3/eGDFihBEYGGj4+PgY0dHRxrFjx1za/emnn4yBAwca/v7+hr+/vzFw4EAjLS3NJebo0aPGnXfeafj4+BiBgYHGiBEjjAsXLrjEfPbZZ8bvf/97w263G6GhocaUKVNc+lKa+vXrZ9SqVcvw8vIynE6n0adPH+PAgQPm/tzcXGPy5MlGaGioYbfbjTvuuMP4/PPPXdqoLGNlGFceryNHjhiSCvzavHmz2QbjdcAyvqA/aIyX63gtWrTIaNSokVG1alWjVatWxjvvvOOyn/H6bbx4r89v7dq1Rnh4uGG3240mTZoYr776qst+3vN/c6Wx4v0elcHLL79s1K9f3/D29jZuvfVWY+vWreXdpQrJ6r1g8eLFZkxh3lvh6vLPb4zh1bnjb3xllpGRYYwePdqoV6+eUbVqVePGG280Jk2a5FKsZAxdbd68ucD3v8GDBxuG4b688np2pTF0Z755Pbvaz+HliltzgGHYDOP/n7oEAAAAAAAAAABcsCY6AAAAAAAAAAAWKKIDAAAAAAAAAGCBIjoAAAAAAAAAABYoogMAAAAAAAAAYIEiOgAAAAAAAAAAFiiiAwAAAAAAAABggSI6AAAAAAAAAAAWKKIDAIpky5YtstlsOn36dHl3BQAAAKgwvvvuO9lsNiUlJZV3V0xffvml2rVrp6pVq6p169Zlfv7CjklkZKTi4uLKpE8AUBwU0QEAGjJkiO6+++5SPUeDBg00Z84cl9c2m002m00+Pj5q0KCB+vbtq02bNpVqPwAAAHB9GjJkiGw2m6ZNm+ay/Z133pHNZiunXpWvyZMny8/PT4cOHdIHH3xQYEzeuNlsNnl5eenGG2/UuHHjdO7cuRKfv27dukpOTlZ4eLgk6wk5q1at0jPPPFPi8wFAaaGIDgAoN08//bSSk5N16NAhvf7666pevbq6du2q5557rry7BgAAgGtQ1apVNX36dKWlpZV3V9wmKyur2Md+88036tixo+rXr6+goCDLuB49eig5OVnffvutnn32Wc2fP1/jxo0r9nnzeHh4KDQ0VJ6enleMCwwMlL+/f4nPBwClhSI6AMBFZmamRo0apeDgYFWtWlUdO3bUrl278sV9/PHHatWqlapWraq2bdvq888/L/K5/P39FRoaqnr16umOO+7Qq6++qieffFJPPfWUDh065I7LAQAAQCXStWtXhYaGKiEhwTJmypQp+ZY2mTNnjho0aGC+zrtTMz4+XiEhIapevbqmTp2qnJwcjR8/XoGBgapTp47+8Y9/5Gv/yy+/VIcOHVS1alU1b95cW7Zscdn/xRdfqFevXqpWrZpCQkIUGxurH3/80dwfGRmpESNGaMyYMapZs6a6detW4HXk5ubq6aefVp06dWS329W6dWutW7fO3G+z2bRnzx49/fTTstlsmjJliuWY2O12hYaGqm7duhowYIAGDhyod955R9LVPx+kpaVp4MCBuuGGG+Tj46OwsDAtXrxYkutyLt999506d+4sSapRo4ZsNpuGDBliXvOly7mkpaVp0KBBqlGjhnx9fdWzZ0999dVX5v4lS5aoevXqev/999W0aVNVq1bN/IeAPFu2bNFtt90mPz8/Va9eXbfffruOHj1qOQYAcCUU0QEALiZMmKC3335bS5cu1d69e9WoUSNFRUXp559/dokbP368nn/+ee3atUvBwcHq3bu3srOzS3z+0aNHyzAM/ec//ylxWwAAAKhcPDw8FB8fr7lz5+r48eMlamvTpk06ceKEPvzwQ82aNUtTpkxRdHS0atSooZ07d+rhhx/Www8/rO+//97luPHjx2vs2LHat2+fOnTooN69e+unn36SJCUnJ6tTp05q3bq1du/erXXr1unkyZPq27evSxtLly6Vp6enPv74Y73yyisF9u/FF1/UCy+8oOeff16fffaZoqKi1Lt3b7PYnJycrObNm2vs2LFKTk4u0sxyHx8fM7e/2ueDJ598Ul988YX+97//6eDBg1qwYIFq1qyZr826devq7bffliQdOnRIycnJevHFFws8/5AhQ7R7926tWbNG27dvl2EY6tWrl8vnjV9++UXPP/+8li1bpg8//FDHjh0zrzEnJ0d33323OnXqpM8++0zbt2/XQw89VGmX9QFQchTRAQCmc+fOacGCBZo5c6Z69uypZs2a6bXXXpOPj48WLVrkEjt58mR169ZNLVq00NKlS3Xy5EmtXr26xH0IDAxUcHCwvvvuuxK3BQAAgMrnnnvuUevWrTV58uQStRMYGKiXXnpJjRs31v3336/GjRvrl19+0RNPPKGwsDBNnDhR3t7e+vjjj12OGzFihP74xz+qadOmWrBggRwOh5lLL1iwQLfeeqvi4+PVpEkT3XLLLfrHP/6hzZs36/Dhw2YbjRo10owZM9S4cWM1adKkwP49//zzeuyxx9S/f381btxY06dPV+vWrc3nEOUto1KtWjWFhoaqWrVqhbruTz75RCtWrFCXLl0K9fng2LFjuuWWWxQREaEGDRqoa9euiomJydeuh4eHAgMDJUnBwcEKDQ2Vw+HIF/fVV19pzZo1+vvf/67f//73atWqld544w398MMP5ux4ScrOztbChQsVERGhW2+9VSNGjDDXfc/IyFB6erqio6N10003qWnTpho8eLDq1atXqDEAgMtRRAcAmL755htlZ2fr9ttvN7d5eXnptttu08GDB11i27dvb/5/YGCgGjdunC+muAzDYJYIAAAAim369OlaunSpvvjii2K30bx5c1Wp8lvZJCQkRC1atDBfe3h4KCgoSKmpqS7HXZone3p6KiIiwsyT9+zZo82bN6tatWrmV16R/JtvvjGPi4iIuGLfMjIydOLECZe8XZJuv/32YuXk7777rqpVq6aqVauqffv2uuOOOzR37txCfT7461//qpUrV6p169aaMGGCEhMTi3z+Sx08eFCenp5q27atuS0oKCjf5w1fX1/ddNNN5utatWqZ34vAwEANGTJEUVFRiomJ0Ysvvuiy1AsAFBVFdACAyTAMScpXwC5sUdsdhe+ffvpJp06dUsOGDUvcFgAAACqnO+64Q1FRUXriiSfy7atSpYqZ9+YpaFlCLy8vl9c2m63Abbm5uVftT16enJubq5iYGCUlJbl8ffXVV7rjjjvMeD8/v6u2eWm7eYo7GaVz585KSkrSoUOHdOHCBa1atUrBwcGF+nzQs2dPHT16VHFxcTpx4oS6dOlSooeSXv69KeicUsHfn0uPXbx4sbZv364OHTrorbfe0s0336wdO3YUu18AKjeK6AAAU6NGjeTt7a1t27aZ27Kzs7V79241bdrUJfbSBDQtLU2HDx+2vNW0KF588UVVqVJFd999d4nbAgAAQOU1bdo0rV27Nt/M6BtuuEEpKSkuBdekpCS3nffSPDknJ0d79uwx8+Rbb71VBw4cUIMGDdSoUSOXr8IWziUpICBATqfTJW+XpMTExHx5e2H4+fmpUaNGql+/vktxurCfD2644QYNGTJEy5cv15w5c/Tqq68WeB5vb29J0sWLFy370qxZM+Xk5Gjnzp3mtp9++kmHDx8u8rXdcsstmjhxohITExUeHq4VK1YU6XgAyONZ3h0AAFQcfn5++utf/6rx48crMDBQ9erV04wZM/TLL79o6NChLrFPP/20goKCFBISokmTJqlmzZpFLnyfOXNGKSkpys7O1pEjR7R8+XL9/e9/V0JCgho1auTGKwMAAEBl06JFCw0cOFBz58512R4ZGalTp05pxowZuvfee7Vu3Tr973//U0BAgFvO+/LLLyssLExNmzbV7NmzlZaWpvvvv1+S9Mgjj+i1117Tn//8Z40fP141a9bU119/rZUrV+q1116Th4dHoc8zfvx4TZ48WTfddJNat26txYsXKykpSW+88YZbrkMq3OeDp556Sm3atFHz5s2VmZmpd99917LYXb9+fdlsNr377rvq1auXfHx88q3VHhYWprvuuksPPvigXnnlFfn7++vxxx9X7dq1dddddxWq30eOHNGrr76q3r17y+l06tChQzp8+LAGDRpUsgEBUGkxEx0AoNzcXHl6/vrvqtOmTdMf//hHxcbG6tZbb9XXX3+t999/XzVq1HA5Ztq0aRo9erTatGmj5ORkrVmzxpxZUlhPPfWUatWqpUaNGik2Nlbp6en64IMP9Nhjj7nt2gAAAFB5PfPMM/mWB2natKnmz5+vl19+Wa1atdInn3xSouVHLjdt2jRNnz5drVq10kcffaT//Oc/qlmzpiTJ6XTq448/1sWLFxUVFaXw8HCNHj1aDofDZf31whg1apTGjh2rsWPHqkWLFlq3bp3WrFmjsLAwt11L3vVc6fOBt7e3Jk6cqJYtW+qOO+6Qh4eHVq5cWWBbtWvX1tSpU/X4448rJCREI0aMKDBu8eLFatOmjaKjo9W+fXsZhqH//ve/+ZZwseLr66svv/xSf/zjH3XzzTfroYce0ogRIzRs2LDiDQKASs9mWC02BQCoNHr06KFGjRpp3rx55d0VAAAAAACACoWZ6ABQiaWlpem9997Tli1b1LVr1/LuDgAAAAAAQIXDmugAUIndf//92rVrl8aOHVvo9QUBAAAAAAAqE5ZzAQAAAAAAAADAAsu5AAAAAAAAAABggSI6AAAAAAAAAAAWKKIDAAAAAAAAAGCBIjoAAAAAAAAAABYoogMAAAAAAAAAYIEiOgAAAAAAAAAAFiiiAwAAAAAAAABggSI6AAAAAAAAAAAWKKIDAAAAAAAAAGCBIjoAAAAAAAAAABYoogMAAAAAAAAAYIEiOgAAAAAAAAAAFiiiAwAAAAAAAABggSI6AAAAAAAAAAAWKKIDKLYlS5bIZrNp9+7dBe6Pjo5WgwYNXLY1aNBAQ4YMKdJ5EhMTNWXKFJ0+fbp4Ha2E3nrrLTVv3lw+Pj6y2WxKSkqyjD148KBiY2N14403qmrVqqpZs6ZuvfVWjRgxQhkZGUU+d97PxXfffVf8C3CzvD7lfXl6eqpWrVrq37+/vvrqq/Lunttcfp2Xfo0bN668uwcAACoI8viKizzeVWXI463y98u/tmzZUt5dBSo1z/LuAIDKZfXq1QoICCjSMYmJiZo6daqGDBmi6tWrl07HriOnTp1SbGysevToofnz58tut+vmm28uMHbfvn26/fbb1bRpUz311FNq0KCBfvzxR3366adauXKlxo0bV+TvV0W2ePFiNWnSRBcuXNDHH3+s5557Tps3b9aXX36pGjVqlHf33CbvOi/ldDrLqTcAAOB6QB5f+sjjrV3Pefz27dtdXj/zzDPavHmzNm3a5LK9WbNmZdktAJehiA6gTN1yyy3l3YUiy87ONmc9XAsOHz6s7Oxs3XffferUqdMVY+fMmaMqVapoy5Yt8vf3N7ffe++9euaZZ2QYRml396p++eUX+fr6uqWt8PBwRURESJIiIyN18eJFTZ48We+8847+8pe/uOUcFcGl13k119rPNwAAKB/k8aWPPN7a9ZzHt2vXzuX1DTfcoCpVquTbDqB8sZwLgDJ1+W2gubm5evbZZ9W4cWP5+PioevXqatmypV588UVJ0pQpUzR+/HhJUsOGDfPdypabm6sZM2aoSZMmstvtCg4O1qBBg3T8+HGX8xqGofj4eNWvX19Vq1ZVRESENmzYoMjISEVGRppxW7Zskc1m07JlyzR27FjVrl1bdrtdX3/9tU6dOqXhw4erWbNmqlatmoKDg/WHP/xBH330kcu5vvvuO9lsNs2cOVPTp09XgwYN5OPjo8jISDMxfvzxx+V0OuVwOHTPPfcoNTW1UOO3Zs0atW/fXr6+vvL391e3bt1cZi4MGTJEHTt2lCT169dPNpvN5fou99NPPykgIEDVqlUrcL/NZjP/f8OGDbrrrrtUp04dVa1aVY0aNdKwYcP0448/XrXfhT12ypQpstls2rt3r+69917VqFFDN910k5YtWyabzZZvloYkPf300/Ly8tKJEyeu2o/L5SXiJ0+eNLdduHBBY8eOVevWreVwOBQYGKj27dvrP//5T77jbTabRowYoWXLlqlp06by9fVVq1at9O677+aL/c9//qOWLVvKbrfrxhtv1Isvvmhe76UMw9D8+fPVunVr+fj4qEaNGrr33nv17bffFvn6Lneln29J+sc//qFWrVqpatWqCgwM1D333KODBw+6tDFkyBBV+7/27j4uqjL///gbGRhxBFJMBpSMikqF7qRUbL3JG0rFyt3V0tLKWlrSJDXLXBOtIDXRXS2t1lXLzGrTym+bq6ZZRjeKWWplfVtDTYhWCdBwuDu/P/o53wY4gjjDDPB6Ph48Hp5rrnOd65pzZvjw8TrXad1aX3/9tRITE2Wz2RQREaEnn3xSkvTxxx/r2muvlc1m08UXX6yVK1eedb8BAID3EccTxxPHey+OP3bsmFJSUtShQwcFBgbqggsu0PTp0+VwOM66bQB10zj+OxaAT6uoqFB5eXm18rrMfpg7d67S0tL0l7/8Rb1791ZZWZm+/vpr57qJd999t44dO6ZFixZp7dq1ioiIkPR/t7L9+c9/1nPPPafx48dr6NCh+v777zVjxgy999572rVrl9q1aydJmj59ujIyMvSnP/1Jw4cP16FDh3T33XerrKysxlskp02bpp49e2rp0qVq0aKF2rdvr59++kmSNHPmTNntdh0/flzr1q1T37599e6771YLcp9++mlddtllevrpp/Xzzz9r8uTJSkpKUvfu3RUQEKB//OMfysnJ0ZQpU3T33XfrrbfeOu17tXr1ao0ePVqDBg3Syy+/LIfDoblz5zqPf+2112rGjBm65pprdN999yk9PV39+vU77W2cPXv21Ntvv63Ro0crOTlZ11xzjYKCgmqs+91336lnz566++67FRoaqu+//16ZmZm69tprtWfPHgUEBJge50z3HT58uG655Rbde++9OnHihG644QZNnTpVTz/9tHr27OmsV15ermeffVY333xzvZYrOXDggCS5XAMOh0PHjh3TlClT1KFDB5WWlmrz5s0aPny4li9frjFjxri08fbbb2vHjh2aPXu2Wrdurblz5+rmm2/W/v37dcEFF0iSNmzYoOHDh6t379565ZVXVF5erqeeesol6D8lOTlZK1as0P333685c+bo2LFjmj17thISEvT5558rPDy81nHV9Jn87Qysmq7vjIwMPfLII7r11luVkZGho0ePKi0tTT179tSOHTsUExPj3L+srEzDhw/XvffeqwcffFCrV6/WtGnTVFRUpNdff10PPfSQOnbsqEWLFumOO+5QbGysunXrVoczAgAAGhJxPHE8cbxvxfE1OXnypPr166fvvvtOs2bN0mWXXaYPPvhAGRkZ2r17t95+++16tQvgDBkAUE/Lly83JJ32p1OnTi77dOrUyRg7dqxze+jQocYVV1xx2uPMmzfPkGQcOHDApfyrr74yJBkpKSku5Z988okhyXjkkUcMwzCMY8eOGVar1Rg5cqRLvY8++siQZPTp08dZtnXrVkOS0bt371rHX15ebpSVlRn9+/c3br75Zmf5gQMHDEnG5ZdfblRUVDjLFy5caEgyhg0b5tJOamqqIckoLCw0PVZFRYURGRlpxMXFubRZXFxstG/f3khISKg2htdee63WMZw8edK46aabnOfL39/fuPLKK43p06cb+fn5pvtVVlYaZWVlRk5OjiHJePPNN52vnbouqp6vuuw7c+ZMQ5Lx6KOPVttv5syZRmBgoPHjjz86y1555RVDkrFt27bTjvNUnz7++GOjrKzMKC4uNjZs2GDY7Xajd+/eRllZmem+p87zuHHjjCuvvNLlNUlGeHi4UVRU5CzLy8szWrRoYWRkZDjLrr76aiMqKspwOBzOsuLiYiMsLMz47a/iU9fk/PnzXY5z6NAhIygoyJg6dWqdxlnTT1lZmen1XVBQYAQFBRmDBw92KT948KBhtVqNUaNGOcvGjh1rSDJef/11Z1lZWZlx7rnnGpKMXbt2OcuPHj1q+Pv7G5MmTTptvwEAQMMijieOJ473rTj+t8aOHWvYbDbn9tKlSw1JxquvvupSb86cOYYkY+PGjXVuG0D9sZwLgLP2wgsvaMeOHdV+Tt2OeDrXXHONPv/8c6WkpOjf//73GT1FfuvWrZLkclvpqTY7d+6sd999V9Kvy0s4HA6NGDHCpV6PHj10/vnn19j273//+xrLly5dqquuukotW7aUxWJRQECA3n333WpLXkjS4MGD1aLF/33Ndu7cWZI0ZMgQl3qnyg8ePGgyUmn//v06cuSIbr/9dpc2W7durd///vf6+OOP9csvv5jub8ZqtWrdunX68ssvtWDBAt1yyy366aef9MQTT6hz587av3+/s25+fr7uvfdeRUVFOcfeqVMnSapx/L91pvvW9P7/+c9/liQ9//zzzrLFixcrLi5OvXv3rtN4e/TooYCAAAUHB+v6669XmzZt9Oabb1ZbJ/O1115Tr1691Lp1a2d/ly1bVmNf+/Xr57IOZXh4uNq3b6+cnBxJ0okTJ7Rz507ddNNNCgwMdNZr3bq1kpKSXNr6n//5H/n5+em2225TeXm588dut+vyyy933v5cm5o+k78dY9X396OPPlJJSUm1z1JUVJSuu+4652fpFD8/Pw0ePNi5bbFYdNFFFykiIsJlvdS2bdu6vBcAAMC3EMcTxxPH+1YcX5MtW7bIZrPpD3/4g0v5qc9P1VgdgGewnAuAs9a5c+caH2IYGhqqQ4cOnXbfadOmyWazadWqVVq6dKn8/f3Vu3dvzZkzp9YHIx49elSSnLeG/lZkZKQz+DlVr6bb58xuqaupzczMTE2ePFn33nuvHnvsMbVr107+/v6aMWNGjUFZ27ZtXbZPBV5m5SdPnqyxL78dg9lYKysrVVBQUO8H93Tu3Nn5R4BhGFq4cKEmTZqkGTNm6NVXX1VlZaUGDRqkI0eOaMaMGYqLi5PNZlNlZaV69OihkpIS07brs29N4wwPD9fIkSP17LPP6uGHH9a+ffv0wQcf6Nlnn63zOF944QV17txZxcXFeuWVV/Tss8/q1ltv1TvvvOOss3btWo0YMUJ//OMf9eCDD8put8tisWjJkiX6xz/+Ua3NsLCwamVWq9U5roKCAhmGUafr78cffzStK8l5W2ltzD6Tp1R9f2u7vjZt2uRS1qpVK7Vs2dKlLDAwsNq1far8dNc2AADwHuJ44njieFfejuNrcvToUdnt9mprsLdv314Wi8V5jQHwLJLoALzKYrFo0qRJmjRpkn7++Wdt3rxZjzzyiBITE3Xo0KHTBpOngp7c3Fx17NjR5bUjR44411E8Va+mdevy8vJqnMVSNUCRpFWrVqlv375asmSJS3lxcfHpB+kGvx1rVUeOHFGLFi3Upk0btxzLz89PDzzwgGbPnq29e/dKkvbu3avPP/9cK1as0NixY511Tz2Q8nTqs29N778kTZw4US+++KLefPNNbdiwQeecc45Gjx5d16G5/KHYr18/VVRU6O9//7v++c9/Omd2rFq1StHR0XrllVdc+lHfh/a0adNGfn5+ptffb7Vr105+fn764IMPZLVaq9Wvqaw+qr6/tV1fpz5LAAAApxDH1w1x/K+I4+sfx4eFhemTTz6RYRgu48rPz1d5eTmxOtBAWM4FgM8455xz9Ic//EH33Xefjh07pu+//17S/wUcVWc6XHfddZJ+DZZ+a8eOHfrqq6/Uv39/SVL37t1ltVr1yiuvuNT7+OOPz2iZCT8/v2rBzxdffFHjk+bd7ZJLLlGHDh20evVqlwc9nThxQq+//rp69uxZr9krNQXz0q8BfVFRkfMhP6eCtarjr8vskbPZt6pu3bopISFBc+bM0UsvvaQ77rhDNpvtjNs5Ze7cuWrTpo0effRRVVZWOvsbGBjoEqDm5eXpzTffrNcxbDab4uPj9cYbb6i0tNRZfvz4cf3P//yPS92hQ4fKMAz98MMPio+Pr/YTFxdXrz7UpmfPngoKCqr2WTp8+LC2bNni/CwBAADUhDjeHHH8r4jj6x/H9+/fX8ePH9cbb7zhUv7CCy84XwfgecxEB+BVSUlJio2NVXx8vM4991zl5ORo4cKF6tSpk2JiYiTJGXD89a9/1dixYxUQEKBLLrlEl1xyif70pz9p0aJFatGihW644QZ9//33mjFjhqKiovTAAw9I+vW2y0mTJikjI0Nt2rTRzTffrMOHD2vWrFmKiIhwWZvwdIYOHarHHntMM2fOVJ8+fbR//37Nnj1b0dHRKi8v98wb9P+1aNFCc+fO1ejRozV06FAlJyfL4XBo3rx5+vnnn/Xkk0/Wq90//elP+vnnn/X73/9esbGx8vf319dff60FCxaoRYsWeuihhyRJl156qS688EI9/PDDMgxDbdu21fr166st81GTs9m3JhMnTtTIkSPl5+enlJSUerVxSps2bTRt2jRNnTpVq1ev1m233aahQ4dq7dq1SklJ0R/+8AcdOnRIjz32mCIiIvTtt9/W6zizZ8/WkCFDlJiYqIkTJ6qiokLz5s1T69atdezYMWe9Xr166U9/+pPuvPNO7dy5U71795bNZlNubq62b9+uuLg455qS7nTOOedoxowZeuSRRzRmzBjdeuutOnr0qGbNmqWWLVtq5syZbj8mAABo3Ijj64Y4/v8Qx9cvjh8zZoyefvppjR07Vt9//73i4uK0fft2paena/DgwRowYEC92gVwZkiiA/Cqfv366fXXX9ff//53FRUVyW63a+DAgZoxY4YCAgIkSX379tW0adO0cuVKPf/886qsrNTWrVudt2ReeOGFWrZsmZ5++mmFhobq+uuvV0ZGhssad0888YRsNpuWLl2q5cuX69JLL9WSJUs0ffp0nXPOOXXq6/Tp0/XLL79o2bJlmjt3rrp06aKlS5dq3bp1Z/WgmLoaNWqUbDabMjIyNHLkSPn7+6tHjx7aunWrEhIS6tXmhAkT9Morr+j555/XDz/8oBMnTujcc89Vz5499cILL6hHjx6SpICAAK1fv14TJ05UcnKyLBaLBgwYoM2bN+u888477THOZt+a3HTTTbJarerXr5/zD7SzMWHCBC1evFizZ8/WrbfeqjvvvFP5+flaunSp/vGPf+iCCy7Qww8/7PyDrT6uv/56vf7663r00Uc1cuRI2e12paSk6MiRI3rxxRdd6j777LPq0aOHnn32WT3zzDOqrKxUZGSkevXqpWuuueasx2tm2rRpat++vf72t7/plVdeUVBQkPr27av09HS3vM8AAKBpIY6vO+L4XxHH10/Lli21detWTZ8+XfPmzdNPP/2kDh06aMqUKUx2ARqQn/Hb+4kAoBk5cOCALr30Us2cOVOPPPKIt7uDOlq/fr2GDRumt99+W4MHD/Z2d+qtrKxMV1xxhTp06KCNGzd6uzsAAACNBnF840QcD6AxI4kOoFn4/PPP9fLLLyshIUEhISHav3+/5s6dq6KiIu3du9f0KerwHV9++aVycnI0ceJE2Ww27dq1y/TBRb5o3LhxGjhwoCIiIpSXl6elS5dq27Zt2rhxI7dgAgAAmCCOb/yI4wE0BSznAqBZsNls2rlzp5YtW6aff/5ZoaGh6tu3r5544gkC70YiJSVFH374oa666iqtXLmyUQXeklRcXKwpU6bop59+UkBAgK666ir961//IvAGAAA4DeL4xo84HkBTwEx0AAAAAAAAAABM1O1R1gAAAAAAAAAANEMk0QEAAAAAAAAAMEESHQAAAAAAAAAAEzxYtI4qKyt15MgRBQcHN7qHYAAAAMB3GIah4uJiRUZGqkUL5rScKeJyAAAAuEtdY3OS6HV05MgRRUVFebsbAAAAaCIOHTqkjh07ersbjQ5xOQAAANyttticJHodBQcHS/r1DQ0JCfFybwAAANBYFRUVKSoqyhlf4swQlwMAAMBd6hqbk0Svo1O3ioaEhBCsAwAA4KyxFEn9EJcDAADA3WqLzVmEEQAAAAAAAAAAEyTRAQAAAAAAAAAwQRIdAAAAAAAAAAATJNEBAAAA1MkPP/yg2267TWFhYWrVqpWuuOIKZWdnO183DENpaWmKjIxUUFCQ+vbtq3379rm04XA4NGHCBLVr1042m03Dhg3T4cOHG3ooAAAAQJ2RRAcAAABQq4KCAvXq1UsBAQF655139OWXX2r+/Pk655xznHXmzp2rzMxMLV68WDt27JDdbtfAgQNVXFzsrJOamqp169ZpzZo12r59u44fP66hQ4eqoqLCC6MCAAAAaudnGIbh7U40BkVFRQoNDVVhYaFCQkK83R0AAAA0Uo01rnz44Yf14Ycf6oMPPqjxdcMwFBkZqdTUVD300EOSfp11Hh4erjlz5ig5OVmFhYU699xz9eKLL2rkyJGSpCNHjigqKkr/+te/lJiYWK1dh8Mhh8Ph3C4qKlJUVJSOHj3aqN4/AAAA+J6ioiKFhYXVGptbGrBPAAAAABqpt956S4mJifrjH/+obdu2qUOHDkpJSdE999wjSTpw4IDy8vI0aNAg5z5Wq1V9+vRRVlaWkpOTlZ2drbKyMpc6kZGRio2NVVZWVo1J9IyMDM2aNata+c6dO2Wz2TwwUgAAADQXJ06cqFM9kugAAAAAavWf//xHS5Ys0aRJk/TII4/o008/1f333y+r1aoxY8YoLy9PkhQeHu6yX3h4uHJyciRJeXl5CgwMVJs2barVObV/VdOmTdOkSZOc26dmosfHxzMTHQAAAGelqKioTvVIogMAAACoVWVlpeLj45Weni5JuvLKK7Vv3z4tWbJEY8aMcdbz8/Nz2c8wjGplVZ2ujtVqldVqrVZusVhksfDnDAAAAOqvrvEkDxYFAAAAUKuIiAh16dLFpaxz5846ePCgJMlut0tStRnl+fn5ztnpdrtdpaWlKigoMK0DAAAA+BqS6AAAAABq1atXL+3fv9+l7JtvvlGnTp0kSdHR0bLb7dq0aZPz9dLSUm3btk0JCQmSpG7duikgIMClTm5urvbu3eusAwAAAPga7n8EAAAAUKsHHnhACQkJSk9P14gRI/Tpp5/queee03PPPSfp12VcUlNTlZ6erpiYGMXExCg9PV2tWrXSqFGjJEmhoaEaN26cJk+erLCwMLVt21ZTpkxRXFycBgwY4M3hAQAAAKZIogMAAACo1dVXX61169Zp2rRpmj17tqKjo7Vw4UKNHj3aWWfq1KkqKSlRSkqKCgoK1L17d23cuFHBwcHOOgsWLJDFYtGIESNUUlKi/v37a8WKFfL39/fGsAAAAIBa+RmGYXi7E41BUVGRQkNDVVhYqJCQEG93BwAAAI0UceXZ4f0DAACAu9Q1tmRNdAAAAAAAAAAATJBEBwAAAAAAAADABEl0AAAAAAAAAABM8GBRoIlJSnJ/m+vXu79NAAAAAGfG3bE+cT4AAHXDTHQAAAAAAAAAAEyQRAcAAAAAAAAAwARJdAAAAAAAAAAATJBEBwAAAAAAAADABEl0AAAAAAAAAABMkEQHAAAAAAAAAMAESXQAAAAAAAAAAEyQRAcAAAAAAAAAwARJdAAAAAAAAAAATJBEBwAAAAAAAADABEl0AAAAAAAAAABMkEQHAAAAAAAAAMAESXQAAAAAAAAAAEyQRAcAAAAAAAAAwARJdAAAAAAAAAAATJBEBwAAAAAAAADABEl0AAAAAAAAAABMkEQHAAAAAAAAAMAESXQAAAAAAAAAAEyQRAcAAAAAAAAAwARJdAAAAAAAAAAATJBEBwAAAAAAAADABEl0AAAAAAAAAABMkEQHAAAAAAAAAMAESXQAAAAAAAAAAEyQRAcAAAAAAAAAwARJdAAAAAAAAAAATJBEBwAAAAAAAADABEl0AAAAAAAAAABMkEQHAAAAAAAAAMAESXQAAAAAAAAAAEyQRAcAAAAAAAAAwARJdAAAAAAAAAAATJBEBwAAAAAAAADABEl0AAAAAAAAAABMkEQHAAAAAAAAAMAESXQAAAAAAAAAAEyQRAcAAAAAAAAAwARJdAAAAAAAAAAATJBEBwAAAAAAAADABEl0AAAAAAAAAABMkEQHAAAAAAAAAMAESXQAAAAAAAAAAEyQRAcAAAAAAAAAwARJdAAAAAAAAAAATJBEBwAAAAAAAADABEl0AAAAAAAAAABM+HQSvby8XH/5y18UHR2toKAgXXDBBZo9e7YqKyuddQzDUFpamiIjIxUUFKS+fftq3759Lu04HA5NmDBB7dq1k81m07Bhw3T48OGGHg4AAAAAAAAAoJHx6ST6nDlztHTpUi1evFhfffWV5s6dq3nz5mnRokXOOnPnzlVmZqYWL16sHTt2yG63a+DAgSouLnbWSU1N1bp167RmzRpt375dx48f19ChQ1VRUeGNYQEAAAAAAAAAGgmLtztwOh999JFuvPFGDRkyRJJ0/vnn6+WXX9bOnTsl/ToLfeHChZo+fbqGDx8uSVq5cqXCw8O1evVqJScnq7CwUMuWLdOLL76oAQMGSJJWrVqlqKgobd68WYmJiTUe2+FwyOFwOLeLiook/To7vry83GNjBs6Wv7/72+SSBwDAfYglAQAAgMbFp5Po1157rZYuXapvvvlGF198sT7//HNt375dCxculCQdOHBAeXl5GjRokHMfq9WqPn36KCsrS8nJycrOzlZZWZlLncjISMXGxiorK8s0iZ6RkaFZs2ZVK9+5c6dsNpt7Bwq4kcklfVY++cT9bQIA0FydOHHC210AAAAAcAZ8Oon+0EMPqbCwUJdeeqn8/f1VUVGhJ554QrfeeqskKS8vT5IUHh7usl94eLhycnKcdQIDA9WmTZtqdU7tX5Np06Zp0qRJzu2ioiJFRUUpPj5eISEhbhkf4Anz5rm/zXvucX+bAAA0V6fucATQ9CUlebsHAADAHXw6if7KK69o1apVWr16tbp27ardu3crNTVVkZGRGjt2rLOen5+fy36GYVQrq6q2OlarVVartVq5xWKRxeLTbxuaOU8s9c8lDwCA+zTWWDItLa3anZq/nZhiGIZmzZql5557TgUFBerevbuefvppde3a1Vnf4XBoypQpevnll1VSUqL+/fvrmWeeUceOHRt0LAAAAMCZ8OkHiz744IN6+OGHdcsttyguLk633367HnjgAWVkZEiS7Ha7JFWbUZ6fn++cnW6321VaWqqCggLTOgAAAABq17VrV+Xm5jp/9uzZ43xt7ty5yszM1OLFi7Vjxw7Z7XYNHDhQxcXFzjqpqalat26d1qxZo+3bt+v48eMaOnSoKjwxCwAAAABwE59Oov/yyy9q0cK1i/7+/qqsrJQkRUdHy263a9OmTc7XS0tLtW3bNiUkJEiSunXrpoCAAJc6ubm52rt3r7MOAAAAgNpZLBbZ7Xbnz7nnnivp11noCxcu1PTp0zV8+HDFxsZq5cqV+uWXX7R69WpJUmFhoZYtW6b58+drwIABuvLKK7Vq1Srt2bNHmzdv9uawAAAAgNPy6XtJk5KS9MQTT+i8885T165d9dlnnykzM1N33XWXpF+XcUlNTVV6erpiYmIUExOj9PR0tWrVSqNGjZIkhYaGaty4cZo8ebLCwsLUtm1bTZkyRXFxcRowYIA3hwcAAAA0Kt9++60iIyNltVrVvXt3paen64ILLtCBAweUl5enQYMGOetarVb16dNHWVlZSk5OVnZ2tsrKylzqREZGKjY2VllZWUo0eTq6w+GQw+Fwbp9aU768vFzl5eUeGingHv7+3u7B6fERAgA0d3WNJ306ib5o0SLNmDFDKSkpys/PV2RkpJKTk/Xoo48660ydOlUlJSVKSUlxrr24ceNGBQcHO+ssWLBAFotFI0aMcK69uGLFCvn7ekQDAAAA+Iju3bvrhRde0MUXX6wff/xRjz/+uBISErRv3z7n8opVl0sMDw9XTk6OpF+XYAwMDFSbNm2q1am6PONvZWRkVFuLXZJ27twpm812tsMCPMrk/4Z8xiefeLsHAAB414kTJ+pUz88wDMPDfWkSioqKFBoaqsLCQoWEhHi7O4CppCT3t7l+vfvbBACguWoqceWJEyd04YUXaurUqerRo4d69eqlI0eOKCIiwlnnnnvu0aFDh7RhwwatXr1ad955p8usckkaOHCgLrzwQi1durTG49Q0Ez0qKkpHjx5t1O8fmoc//MHbPTi9f/7T2z0AAMC7ioqKFBYWVmts7tMz0QEAAAD4JpvNpri4OH377be66aabJP062/y3SfT8/Hzn7HS73a7S0lIVFBS4zEbPz88/7bOKrFarrFZrtXKLxSKLhT9n4Nt8/Zm5fIQAAM1dXeNJn36wKAAAAADf5HA49NVXXykiIkLR0dGy2+3atGmT8/XS0lJt27bNmSDv1q2bAgICXOrk5uZq7969p02iAwAAAN7G/zsDAAAAqNWUKVOUlJSk8847T/n5+Xr88cdVVFSksWPHys/PT6mpqUpPT1dMTIxiYmKUnp6uVq1aadSoUZKk0NBQjRs3TpMnT1ZYWJjatm2rKVOmKC4uTgMGDPDy6AAAAABzJNEBAAAA1Orw4cO69dZb9d///lfnnnuuevTooY8//lidOnWSJE2dOlUlJSVKSUlRQUGBunfvro0bNyo4ONjZxoIFC2SxWDRixAiVlJSof//+WrFihfz9/b01LAAAAKBWPFi0jprKA6DQ9PFgUQAAfBtx5dnh/UNj4onY3J2I8wEAzV1dY0vWRAcAAAAAAAAAwARJdAAAAAAAAAAATJBEBwAAAAAAAADABEl0AAAAAAAAAABMkEQHAAAAAAAAAMAESXQAAAAAAAAAAEyQRAcAAAAAAAAAwARJdAAAAAAAAAAATJBEBwAAAAAAAADABEl0AAAAAAAAAABMkEQHAAAAAAAAAMAESXQAAAAAAAAAAEyQRAcAAAAAAAAAwARJdAAAAAAAAAAATJBEBwAAAAAAAADABEl0AAAAAAAAAABMkEQHAAAAAAAAAMAESXQAAAAAAAAAAEyQRAcAAAAAAAAAwARJdAAAAAAAAAAATJBEBwAAAAAAAADABEl0AAAAAAAAAABMWLzdAQAAAAAA0PglJbm3vfXr3dseAAD1xUx0AAAAAAAAAABMkEQHAAAAAAAAAMAESXQAAAAAAAAAAEyQRAcAAAAAAAAAwARJdAAAAAAAAAAATJBEBwAAAAAAAADABEl0AAAAAAAAAABMkEQHAAAAAAAAAMAESXQAAAAAAAAAAEyQRAcAAAAAAAAAwARJdAAAAAAAAAAATJBEBwAAAAAAAADAhMXbHQDg+5KS3Nve+vXubQ8AAAAAAADwFGaiAwAAAAAAAABggiQ6AAAAAAAAAAAmSKIDAAAAAAAAAGCCJDoAAAAAAAAAACZIogMAAAAAAAAAYIIkOgAAAAAAAAAAJkiiAwAAAAAAAABggiQ6AAAAAAAAAAAmLN7uAAAAAAA0BklJ7m1v/Xr3tgcAAADPYCY6AAAAAAAAAAAmSKIDAAAAAAAAAGCCJDoAAAAAAAAAACZIogMAAAAAAAAAYIIkOgAAAAAAAAAAJkiiAwAAAAAAAABggiQ6AAAAAAAAAAAmSKIDAAAAAAAAAGCCJDoAAAAAAAAAACZIogMAAAAAAAAAYIIkOgAAAAAAAAAAJize7gAAAAAAAEBVSUnubW/9eve2BwBoPpiJDgAAAOCMZWRkyM/PT6mpqc4ywzCUlpamyMhIBQUFqW/fvtq3b5/Lfg6HQxMmTFC7du1ks9k0bNgwHT58uIF7DwAAANQdSXQAAAAAZ2THjh167rnndNlll7mUz507V5mZmVq8eLF27Nghu92ugQMHqri42FknNTVV69at05o1a7R9+3YdP35cQ4cOVUVFRUMPAwAAAKgTlnMBAAAAUGfHjx/X6NGj9fzzz+vxxx93lhuGoYULF2r69OkaPny4JGnlypUKDw/X6tWrlZycrMLCQi1btkwvvviiBgwYIElatWqVoqKitHnzZiUmJlY7nsPhkMPhcG4XFRVJksrLy1VeXu7JoVbj7+/e9hq4+/ACd18z7ubua7C5jRcA0PjVNZ4kiQ4AAACgzu677z4NGTJEAwYMcEmiHzhwQHl5eRo0aJCzzGq1qk+fPsrKylJycrKys7NVVlbmUicyMlKxsbHKysqqMYmekZGhWbNmVSvfuXOnbDabm0d3ejV076x88ol724Pvcfc1427uvgab23gBAI3fiRMn6lSPJDoAAACAOlmzZo127dqlHTt2VHstLy9PkhQeHu5SHh4erpycHGedwMBAtWnTplqdU/tXNW3aNE2aNMm5XVRUpKioKMXHxyskJOSsxnOm5s1zb3v33OPe9uB73H3NuJu7r8HmNl4AQON36i7H2pBEBwAAAFCrQ4cOaeLEidq4caNatmxpWs/Pz89l2zCMamVVna6O1WqV1WqtVm6xWGSxNOyfM+5etr2Buw8v8PWl/t19DTa38QIAGr+6xpM8WBQAAABArbKzs5Wfn69u3bo5E9jbtm3T3/72N1ksFucM9KozyvPz852v2e12lZaWqqCgwLQOAAAA4GtIogMAAACoVf/+/bVnzx7t3r3b+RMfH6/Ro0dr9+7duuCCC2S327Vp0ybnPqWlpdq2bZsSEhIkSd26dVNAQIBLndzcXO3du9dZBwAAAPA13MwEAAAAoFbBwcGKjY11KbPZbAoLC3OWp6amKj09XTExMYqJiVF6erpatWqlUaNGSZJCQ0M1btw4TZ48WWFhYWrbtq2mTJmiuLg4DRgwoMHHBDR3SUne7gEAAI0DSXQAAAAAbjF16lSVlJQoJSVFBQUF6t69uzZu3Kjg4GBnnQULFshisWjEiBEqKSlR//79tWLFCvn7+3ux5wAAAIA5P8MwDG93ojEoKipSaGioCgsLFRIS4u3uAKYaw2yS9eu93QMAALyHuPLsePP9c3ecRUzU9DWG2Lw54TMHAKiqrrEla6IDAAAAAAAAAGDC55PoP/zwg2677TaFhYWpVatWuuKKK5Sdne183TAMpaWlKTIyUkFBQerbt6/27dvn0obD4dCECRPUrl072Ww2DRs2TIcPH27ooQAAAAAAAAAAGhmfTqIXFBSoV69eCggI0DvvvKMvv/xS8+fP1znnnOOsM3fuXGVmZmrx4sXasWOH7Ha7Bg4cqOLiYmed1NRUrVu3TmvWrNH27dt1/PhxDR06VBUVFV4YFQAAAAAAAACgsfDpB4vOmTNHUVFRWr58ubPs/PPPd/7bMAwtXLhQ06dP1/DhwyVJK1euVHh4uFavXq3k5GQVFhZq2bJlevHFFzVgwABJ0qpVqxQVFaXNmzcrMTGxQccEAAAAAAAAAGg8fDqJ/tZbbykxMVF//OMftW3bNnXo0EEpKSm65557JEkHDhxQXl6eBg0a5NzHarWqT58+ysrKUnJysrKzs1VWVuZSJzIyUrGxscrKyjJNojscDjkcDud2UVGRJKm8vFzl5eWeGC7gFv7+3u5B7fgIAQCaM2JJAAAAoHHx6ST6f/7zHy1ZskSTJk3SI488ok8//VT333+/rFarxowZo7y8PElSeHi4y37h4eHKycmRJOXl5SkwMFBt2rSpVufU/jXJyMjQrFmzqpXv3LlTNpvtbIcGeExjuLnik0+83QMAALznxIkT3u4CAAAAgDPg00n0yspKxcfHKz09XZJ05ZVXat++fVqyZInGjBnjrOfn5+eyn2EY1cqqqq3OtGnTNGnSJOd2UVGRoqKiFB8fr5CQkPoMB2gQ8+Z5uwe1+/83kwAA0CydusMRAAAAQOPg00n0iIgIdenSxaWsc+fOev311yVJdrtd0q+zzSMiIpx18vPznbPT7Xa7SktLVVBQ4DIbPT8/XwkJCabHtlqtslqt1cotFossFp9+29DMNYbn5fIRAgA0Z8SSAAAAQOPSwtsdOJ1evXpp//79LmXffPONOnXqJEmKjo6W3W7Xpk2bnK+XlpZq27ZtzgR5t27dFBAQ4FInNzdXe/fuPW0SHQAAAAAAAAAAn54G88ADDyghIUHp6ekaMWKEPv30Uz333HN67rnnJP26jEtqaqrS09MVExOjmJgYpaenq1WrVho1apQkKTQ0VOPGjdPkyZMVFhamtm3basqUKYqLi9OAAQO8OTwAAAAAAAAAgI/z6ST61VdfrXXr1mnatGmaPXu2oqOjtXDhQo0ePdpZZ+rUqSopKVFKSooKCgrUvXt3bdy4UcHBwc46CxYskMVi0YgRI1RSUqL+/ftrxYoV8vf398awAAAAAAAAAACNhJ9hGIa3O9EYFBUVKTQ0VIWFhTxYFD4tKcnbPajd+vXe7gEAAN5DXHl2vPn+uTvOIiZq+hpDbN6c8JkDAFRV19jSp9dEBwAAAAAAAADAm0iiAwAAAAAAAABggiQ6AAAAAAAAAAAmSKIDAAAAAAAAAGCCJDoAAAAAAAAAACZIogMAAAAAAAAAYIIkOgAAAAAAAAAAJkiiAwAAAAAAAABggiQ6AAAAAAAAAAAmSKIDAAAAAAAAAGDC4u0OAGh+kpLc29769e5tDwAAAAAAADjFYzPRDxw44KmmAQAAAJwBYnMAAACg/jyWRL/ooovUr18/rVq1SidPnvTUYQAAAADUgtgcAAAAqD+PJdE///xzXXnllZo8ebLsdruSk5P16aefeupwAAAAAEwQmwMAAAD157EkemxsrDIzM/XDDz9o+fLlysvL07XXXquuXbsqMzNTP/30k6cODQAAAOA3iM0BAACA+vNYEv0Ui8Wim2++Wa+++qrmzJmj7777TlOmTFHHjh01ZswY5ebmeroLAAAAAERsDgAAANSHx5PoO3fuVEpKiiIiIpSZmakpU6bou+++05YtW/TDDz/oxhtv9HQXAAAAAIjYHAAAAKgPi6cazszM1PLly7V//34NHjxYL7zwggYPHqwWLX7N20dHR+vZZ5/VpZde6qkuAAAAABCxOQAAAHA2PJZEX7Jkie666y7deeedstvtNdY577zztGzZMk91AQAAAICIzQEAAICz4bEk+rfffltrncDAQI0dO9ZTXQAAAAAgYnMAAADgbHhsTfTly5frtddeq1b+2muvaeXKlZ46LAAAAIAqiM0BAACA+vNYEv3JJ59Uu3btqpW3b99e6enpnjosAAAAgCqIzQEAAID681gSPScnR9HR0dXKO3XqpIMHD3rqsAAAAACqIDYHAAAA6s9jSfT27dvriy++qFb++eefKywszFOHBQAAAFAFsTkAAABQfx5Lot9yyy26//77tXXrVlVUVKiiokJbtmzRxIkTdcstt3jqsAAAAACqIDYHAAAA6s/iqYYff/xx5eTkqH///rJYfj1MZWWlxowZw7qLAAAAQAMiNgcAAADqz2NJ9MDAQL3yyit67LHH9PnnnysoKEhxcXHq1KmTpw4JAAAAoAbE5gAAAED9eSyJfsrFF1+siy++2NOHAQAAAFALYnMAAADgzHksiV5RUaEVK1bo3XffVX5+viorK11e37Jli6cODQAAAOA3iM0BAACA+vNYEn3ixIlasWKFhgwZotjYWPn5+XnqUAAAAABOg9gcAAAAqD+PJdHXrFmjV199VYMHD/bUIQAAAADUAbE5AAAAUH8tPNVwYGCgLrroIk81DwAAAKCOiM0BAACA+vNYEn3y5Mn661//KsMwPHUIAAAAAHVAbA4AAADUn8eWc9m+fbu2bt2qd955R127dlVAQIDL62vXrvXUoQEAAAD8BrE5AAAAUH8eS6Kfc845uvnmmz3VPAAAAIA6IjYHAAAA6s9jSfTly5d7qmkAAAAAZ4DYHAAAAKg/j62JLknl5eXavHmznn32WRUXF0uSjhw5ouPHj3vysAAAAACqIDYHAAAA6sdjM9FzcnJ0/fXX6+DBg3I4HBo4cKCCg4M1d+5cnTx5UkuXLvXUoQEAAAD8BrE5AAAAUH8em4k+ceJExcfHq6CgQEFBQc7ym2++We+++66nDgsAAACgCmJzAAAAoP48NhN9+/bt+vDDDxUYGOhS3qlTJ/3www+eOiwAAACAKojNAUBKSvJ2D2q3fr23ewAAqInHZqJXVlaqoqKiWvnhw4cVHBzsqcMCAAAAqILYHAAAAKg/jyXRBw4cqIULFzq3/fz8dPz4cc2cOVODBw/21GEBAAAAVEFsDgAAANSfx5ZzWbBggfr166cuXbro5MmTGjVqlL799lu1a9dOL7/8sqcOCwAAAKAKYnMAAACg/jyWRI+MjNTu3bv18ssva9euXaqsrNS4ceM0evRol4cZAQAAAPAsYnMAAACg/jy2nIskBQUF6a677tLixYv1zDPP6O677yZIBwAAALzgbGPzJUuW6LLLLlNISIhCQkLUs2dPvfPOO87XDcNQWlqaIiMjFRQUpL59+2rfvn0ubTgcDk2YMEHt2rWTzWbTsGHDdPjwYbeNEQAAAPAEj81Ef+GFF077+pgxYzx1aAAAAAC/4Y7YvGPHjnryySd10UUXSZJWrlypG2+8UZ999pm6du2quXPnKjMzUytWrNDFF1+sxx9/XAMHDtT+/fudDy9NTU3V+vXrtWbNGoWFhWny5MkaOnSosrOz5e/vf/YDBQAAADzAzzAMwxMNt2nTxmW7rKxMv/zyiwIDA9WqVSsdO3bME4f1mKKiIoWGhqqwsFAhISHe7g5gKinJ2z1oeOvXe7sHAADUnTfiSk/F5m3bttW8efN01113KTIyUqmpqXrooYck/TrrPDw8XHPmzFFycrIKCwt17rnn6sUXX9TIkSMlSUeOHFFUVJT+9a9/KTExsU7H9GZc7u44ixim6WuOsTnODt8LANCw6hpbemwmekFBQbWyb7/9Vn/+85/14IMPeuqwAAAAAKpwd2xeUVGh1157TSdOnFDPnj114MAB5eXladCgQc46VqtVffr0UVZWlpKTk5Wdna2ysjKXOpGRkYqNjVVWVpZpEt3hcMjhcDi3i4qKJEnl5eUqLy8/476fDXdPlm/g7sMLuMECZ4rvBQBoWHWNJz2WRK9JTEyMnnzySd122236+uuvG/LQAAAAAH6jPrH5nj171LNnT508eVKtW7fWunXr1KVLF2VlZUmSwsPDXeqHh4crJydHkpSXl6fAwMBqs+LDw8OVl5dnesyMjAzNmjWrWvnOnTtls9nq1G93qeNk+Tr75BP3tgff4+5rBk0f3wsA0LBOnDhRp3oNmkSXJH9/fx05cqShDwsAAACgijONzS+55BLt3r1bP//8s15//XWNHTtW27Ztc77u5+fnUt8wjGplVdVWZ9q0aZo0aZJzu6ioSFFRUYqPj2/w5VzmzXNve/fc49724Hvcfc2g6eN7AQAa1qm7HGvjsST6W2+95bJtGIZyc3O1ePFi9erVy1OHBQAAAFCFu2LzwMBA54NF4+PjtWPHDv31r391roOel5eniIgIZ/38/Hzn7HS73a7S0lIVFBS4zEbPz89XQkKC6TGtVqusVmu1covFIoulYecEVVS4t70G7j68wN3XDJo+vhcAoGHVNZ702NfzTTfd5LLt5+enc889V9ddd53mz5/vqcMCaIZ4yBcAAKfnqdjcMAw5HA5FR0fLbrdr06ZNuvLKKyVJpaWl2rZtm+bMmSNJ6tatmwICArRp0yaNGDFCkpSbm6u9e/dq7ty59e4DAAAA4GkeS6JXVlZ6qmkAAAAAZ8AdsfkjjzyiG264QVFRUSouLtaaNWv03nvvacOGDfLz81NqaqrS09MVExOjmJgYpaenq1WrVho1apQkKTQ0VOPGjdPkyZMVFhamtm3basqUKYqLi9OAAQPOun8AAACAp3CjEAAAAIBa/fjjj7r99tuVm5ur0NBQXXbZZdqwYYMGDhwoSZo6dapKSkqUkpKigoICde/eXRs3blRwcLCzjQULFshisWjEiBEqKSlR//79tWLFCvn7+3trWAAAAECt/AzDMDzR8G8f/lObzMxMT3TBrYqKihQaGqrCwsIGf4ARcCbcvbRJc8RyLgAAT/JGXNmUYnNvxuUsIYczRWyOM8X3AgA0rLrGlh6bif7ZZ59p165dKi8v1yWXXCJJ+uabb+Tv76+rrrrKWc/Pz89TXQAAAAAgYnMAAADgbHgsiZ6UlKTg4GCtXLlSbdq0kSQVFBTozjvv1O9+9ztNnjzZU4cGAAAA8BvE5gAAAED9tfBUw/Pnz1dGRoYzSJekNm3a6PHHH9f8+fM9dVgAAAAAVRCbAwAAAPXnsZnoRUVF+vHHH9W1a1eX8vz8fBUXF3vqsE0Say8CAADgbBCbAwAAAPXnsZnoN998s+68807985//1OHDh3X48GH985//1Lhx4zR8+HBPHRYAAABAFcTmAAAAQP15bCb60qVLNWXKFN12220qKyv79WAWi8aNG6d58+Z56rAAAAAAqiA2BwAAAOrPY0n0Vq1a6ZlnntG8efP03XffyTAMXXTRRbLZbJ46JAAAAIAaEJsDAAAA9eex5VxOyc3NVW5uri6++GLZbDYZhuHpQwIAAACoAbE5AAAAcOY8lkQ/evSo+vfvr4svvliDBw9Wbm6uJOnuu+/W5MmTPXVYAAAAAFUQmwMAAAD157Ek+gMPPKCAgAAdPHhQrVq1cpaPHDlSGzZs8NRhAQAAAFRBbA4AAADUn8fWRN+4caP+/e9/q2PHji7lMTExysnJ8dRhAQAAAFRBbA4AAADUn8dmop84ccJllssp//3vf2W1Wj11WAAAAABVEJsDAAAA9eexJHrv3r31wgsvOLf9/PxUWVmpefPmqV+/fp46LAAAAIAqiM0BAACA+vPYci7z5s1T3759tXPnTpWWlmrq1Knat2+fjh07pg8//NBThwUAAABQBbE5AAAAUH8em4nepUsXffHFF7rmmms0cOBAnThxQsOHD9dnn32mCy+80FOHBQAAAFAFsTkAAABQfx6ZiV5WVqZBgwbp2Wef1axZszxxCAAAAAB1QGwOAAAAnB2PzEQPCAjQ3r175efn54nmAQAAANQRsTkAAABwdjy2nMuYMWO0bNkyTzUPAAAAoI6IzQEAAID689iDRUtLS/X3v/9dmzZtUnx8vGw2m8vrmZmZnjo0AAAAgN8gNgcAAADqz+1J9P/85z86//zztXfvXl111VWSpG+++calDreSAgAAAJ5HbA4AAACcPbcv5xITE6P//ve/2rp1q7Zu3ar27dtrzZo1zu2tW7dqy5Yt9Wo7IyNDfn5+Sk1NdZYZhqG0tDRFRkYqKChIffv21b59+1z2czgcmjBhgtq1ayebzaZhw4bp8OHDZzNMAAAAwOd5MjYHAAAAmgu3J9ENw3DZfuedd3TixImzbnfHjh167rnndNlll7mUz507V5mZmVq8eLF27Nghu92ugQMHqri42FknNTVV69at05o1a7R9+3YdP35cQ4cOVUVFxVn3CwAAAPBVnorNAQAAgObEYw8WPaVq4F4fx48f1+jRo/X888+rTZs2Lm0vXLhQ06dP1/DhwxUbG6uVK1fql19+0erVqyVJhYWFWrZsmebPn68BAwboyiuv1KpVq7Rnzx5t3rz5rPsGAAAANBbuiM0BAACA5sbta6L7+flVW1fxbNdZvO+++zRkyBANGDBAjz/+uLP8wIEDysvL06BBg5xlVqtVffr0UVZWlpKTk5Wdna2ysjKXOpGRkYqNjVVWVpYSExNrPKbD4ZDD4XBuFxUVSZLKy8tVXl5+VuM5U/7+7m2vgbuPBubu66U54jMCAPCkhowlPRGbAwAAAM2N25PohmHojjvukNVqlSSdPHlS9957r2w2m0u9tWvX1qm9NWvWaNeuXdqxY0e11/Ly8iRJ4eHhLuXh4eHKyclx1gkMDHSZwX6qzqn9a5KRkaFZs2ZVK9+5c2e1sXiaSZ6/3j75xL3t4ex88YV723P39dIc8RkBAHhSQy6n4u7YHAAAAGiO3J5EHzt2rMv2bbfdVu+2Dh06pIkTJ2rjxo1q2bKlab2qs2kMw6h1hk1tdaZNm6ZJkyY5t4uKihQVFaX4+HiFhITUcQTuMW+ee9u75x73toez4+7zi7PHZwQA4Emn7nBsCO6MzQEAAIDmyu1J9OXLl7utrezsbOXn56tbt27OsoqKCr3//vtavHix9u/fL+nX2eYRERHOOvn5+c7Z6Xa7XaWlpSooKHCZjZ6fn6+EhATTY1utVueMnd+yWCyyWNz+tp2Wu59/2sDdRy14vq3v4TMCAPCkhowl3RmbAwAAAM2Vxx8sejb69++vPXv2aPfu3c6f+Ph4jR49Wrt379YFF1wgu92uTZs2OfcpLS3Vtm3bnAnybt26KSAgwKVObm6u9u7de9okOgAAAAAAAAAAPj3fMjg4WLGxsS5lNptNYWFhzvLU1FSlp6crJiZGMTExSk9PV6tWrTRq1ChJUmhoqMaNG6fJkycrLCxMbdu21ZQpUxQXF6cBAwY0+JgA+L6kJPe2t369e9sDAAAAAABAw/HpJHpdTJ06VSUlJUpJSVFBQYG6d++ujRs3Kjg42FlnwYIFslgsGjFihEpKStS/f3+tWLFC/v7+Xuw5AAAAAAAAAMDXNbok+nvvveey7efnp7S0NKWlpZnu07JlSy1atEiLFi3ybOcAAAAAAAAAAE2KT6+JDgAAAAAAAACAN5FEBwAAAAAAAADABEl0AAAAAAAAAABMkEQHAAAAAAAAAMAESXQAAAAAAAAAAEyQRAcAAAAAAAAAwARJdAAAAAAAAAAATFi83QEAAAAAAHxBUpK3ewAAAHwRM9EBAAAAAAAAADDBTHQAAAAAAAAf4O67Idavd297ANBcMRMdAAAAAAAAAAATJNEBAAAAAAAAADBBEh0AAAAAAAAAABMk0QEAAAAAAAAAMEESHQAAAAAAAAAAEyTRAQAAAAAAAAAwQRIdAAAAAAAAAAATJNEBAAAAAAAAADBBEh0AAAAAAAAAABMk0QEAAAAAAAAAMEESHQAAAAAAAAAAEyTRAQAAAAAAAAAwYfF2BwAAAAAAqI+kJG/3AAAANAfMRAcAAAAAAAAAwARJdAAAAAAAAAAATLCcC3CGuGUUAAA0RxkZGVq7dq2+/vprBQUFKSEhQXPmzNEll1zirGMYhmbNmqXnnntOBQUF6t69u55++ml17drVWcfhcGjKlCl6+eWXVVJSov79++uZZ55Rx44dvTEsAAAAoFbMRAcAAABQq23btum+++7Txx9/rE2bNqm8vFyDBg3SiRMnnHXmzp2rzMxMLV68WDt27JDdbtfAgQNVXFzsrJOamqp169ZpzZo12r59u44fP66hQ4eqoqLCG8MCAAAAasVMdAAAAAC12rBhg8v28uXL1b59e2VnZ6t3794yDEMLFy7U9OnTNXz4cEnSypUrFR4ertWrVys5OVmFhYVatmyZXnzxRQ0YMECStGrVKkVFRWnz5s1KTExs8HEBAAAAtSGJDgAAAOCMFRYWSpLatm0rSTpw4IDy8vI0aNAgZx2r1ao+ffooKytLycnJys7OVllZmUudyMhIxcbGKisrq8YkusPhkMPhcG4XFRVJksrLy1VeXu6RsZnx93dvew3c/SbJ3ecEaGr4ngGA06trPEkSHQAAAMAZMQxDkyZN0rXXXqvY2FhJUl5eniQpPDzcpW54eLhycnKcdQIDA9WmTZtqdU7tX1VGRoZmzZpVrXznzp2y2WxnPZYz4e6J8p984t72miNuXgBOj+8ZADi93y5NeDok0QEAAACckfHjx+uLL77Q9u3bq73m5+fnsm0YRrWyqk5XZ9q0aZo0aZJzu6ioSFFRUYqPj1dISEg9el9/8+a5t7177nFve82Ru88J0NTwPQMAp3fqLsfakEQHAAAAUGcTJkzQW2+9pffff18dO3Z0ltvtdkm/zjaPiIhwlufn5ztnp9vtdpWWlqqgoMBlNnp+fr4SEhJqPJ7VapXVaq1WbrFYZLE07J8z7n72aQN3v0niebTA6fE9AwCnV9d4soWH+wEAAACgCTAMQ+PHj9fatWu1ZcsWRUdHu7weHR0tu92uTZs2OctKS0u1bds2Z4K8W7duCggIcKmTm5urvXv3mibRAQAAAG/j/yQBAAAA1Oq+++7T6tWr9eabbyo4ONi5hnloaKiCgoLk5+en1NRUpaenKyYmRjExMUpPT1erVq00atQoZ91x48Zp8uTJCgsLU9u2bTVlyhTFxcVpwIAB3hweAAAAYIokOgAAAIBaLVmyRJLUt29fl/Lly5frjjvukCRNnTpVJSUlSklJUUFBgbp3766NGzcqODjYWX/BggWyWCwaMWKESkpK1L9/f61YsUL+/v4NNRQAAADgjJBEBwAAAFArwzBqrePn56e0tDSlpaWZ1mnZsqUWLVqkRYsWubF3AAAAgOewJjoAAAAAAAAAACZIogMAAAAAAAAAYIIkOgAAAAAAAAAAJkiiAwAAAAAAAABggiQ6AAAAAAAAAAAmSKIDAAAAAAAAAGCCJDoAAAAAAAAAACZIogMAAAAAAAAAYIIkOgAAAAAAAAAAJkiiAwAAAAAAAABggiQ6AAAAAAAAAAAmSKIDAAAAAAAAAGCCJDoAAAAAAAAAACZIogMAAAAAAAAAYIIkOgAAAAAAAAAAJkiiAwAAAAAAAABggiQ6AAAAAAAAAAAmSKIDAAAAAAAAAGCCJDoAAAAAAAAAACZIogMAAAAAAAAAYIIkOgAAAAAAAAAAJkiiAwAAAAAAAABggiQ6AAAAAAAAAAAmLN7uAAA0dUlJ7m1v/Xr3tgcAAAAAAABzzEQHAAAAAAAAAMAEM9EBAAAAAACaIO6KBQD3YCY6AAAAAAAAAAAmSKIDAAAAAAAAAGCCJDoAAAAAAAAAACZIogMAAAAAAAAAYIIkOgAAAAAAAAAAJkiiAwAAAAAAAABggiQ6AAAAAAAAAAAmSKIDAAAAAAAAAGCCJDoAAAAAAAAAACZIogMAAAAAAAAAYIIkOgAAAAAAAAAAJkiiAwAAAAAAAABggiQ6AAAAAAAAAAAmfDqJnpGRoauvvlrBwcFq3769brrpJu3fv9+ljmEYSktLU2RkpIKCgtS3b1/t27fPpY7D4dCECRPUrl072Ww2DRs2TIcPH27IoQAAAAAAAAAAGiGfTqJv27ZN9913nz7++GNt2rRJ5eXlGjRokE6cOOGsM3fuXGVmZmrx4sXasWOH7Ha7Bg4cqOLiYmed1NRUrVu3TmvWrNH27dt1/PhxDR06VBUVFd4YFgAAAAAAAACgkbB4uwOns2HDBpft5cuXq3379srOzlbv3r1lGIYWLlyo6dOna/jw4ZKklStXKjw8XKtXr1ZycrIKCwu1bNkyvfjiixowYIAkadWqVYqKitLmzZuVmJhY47EdDoccDodzu6ioSJJUXl6u8vJyTwzXlL+/e9tr4O43Oe4+H8CZ4jMMAI1bQ8eSAAAAAM6OTyfRqyosLJQktW3bVpJ04MAB5eXladCgQc46VqtVffr0UVZWlpKTk5Wdna2ysjKXOpGRkYqNjVVWVpZpEj0jI0OzZs2qVr5z507ZbDZ3DqtWJl2st08+cW97zY27zwdwpvgMA0Dj9tu7KgEAAAD4vkaTRDcMQ5MmTdK1116r2NhYSVJeXp4kKTw83KVueHi4cnJynHUCAwPVpk2banVO7V+TadOmadKkSc7toqIiRUVFKT4+XiEhIW4ZU13Nm+fe9u65x73tNTfuPh/AmeIzDACN26k7HAEAAAA0Do0miT5+/Hh98cUX2r59e7XX/Pz8XLYNw6hWVlVtdaxWq6xWa7Vyi8Uii6Vh3zZ3L93ewN1vclhKH97GZxgAGreGjiUBAAAAnB2ffrDoKRMmTNBbb72lrVu3qmPHjs5yu90uSdVmlOfn5ztnp9vtdpWWlqqgoMC0DgAAAAAAAAAANfHpJLphGBo/frzWrl2rLVu2KDo62uX16Oho2e12bdq0yVlWWlqqbdu2KSEhQZLUrVs3BQQEuNTJzc3V3r17nXUAAAAAAAAAAKiJT99Let9992n16tV68803FRwc7JxxHhoaqqCgIPn5+Sk1NVXp6emKiYlRTEyM0tPT1apVK40aNcpZd9y4cZo8ebLCwsLUtm1bTZkyRXFxcRowYIA3hwcAAAAAAAAA8HE+nURfsmSJJKlv374u5cuXL9cdd9whSZo6dapKSkqUkpKigoICde/eXRs3blRwcLCz/oIFC2SxWDRixAiVlJSof//+WrFihfz9/RtqKAAAAAAAAI1aUpJ721u/3r3tAYCn+HQS3TCMWuv4+fkpLS1NaWlppnVatmypRYsWadGiRW7sHQAAAAAAAACgqfPpNdEBAAAAAAAAAPAmn56JDgAAAAAAAHgDy9cAOIWZ6AAAAAAAAAAAmGAmOgA0MsyGAAAAAAAAaDjMRAcAAAAAAAAAwARJdAAAAAAAAAAATJBEBwAAAAAAAADABEl0AAAAALV6//33lZSUpMjISPn5+emNN95wed0wDKWlpSkyMlJBQUHq27ev9u3b51LH4XBowoQJateunWw2m4YNG6bDhw834CgAAACAM0cSHQAAAECtTpw4ocsvv1yLFy+u8fW5c+cqMzNTixcv1o4dO2S32zVw4EAVFxc766SmpmrdunVas2aNtm/fruPHj2vo0KGqqKhoqGEAAAAAZ8zi7Q4AAAAA8H033HCDbrjhhhpfMwxDCxcu1PTp0zV8+HBJ0sqVKxUeHq7Vq1crOTlZhYWFWrZsmV588UUNGDBAkrRq1SpFRUVp8+bNSkxMrLFth8Mhh8Ph3C4qKpIklZeXq7y83J1DrJW/v3vba+DuN0nuPicAGpavfw/yvQ80fXWNJ0miAwAAADgrBw4cUF5engYNGuQss1qt6tOnj7KyspScnKzs7GyVlZW51ImMjFRsbKyysrJMk+gZGRmaNWtWtfKdO3fKZrO5fzCnYdLFevvkE/e21xy5+5wAaFi+/j3I9z7Q9J04caJO9UiiAwAAADgreXl5kqTw8HCX8vDwcOXk5DjrBAYGqk2bNtXqnNq/JtOmTdOkSZOc20VFRYqKilJ8fLxCQkLcNYQ6mTfPve3dc49722uO3H1OADQsX/8e5HsfaPpO3eVYG5LoAAAAANzCz8/PZdswjGplVdVWx2q1ymq1Viu3WCyyWBr2zxl3L93ewN1vklhOH2jcfP170N3fMTff7N721q93b3tAc1TXeJIHiwIAAAA4K3a7XZKqzSjPz893zk632+0qLS1VQUGBaR0AAADAF5FEBwAAAHBWoqOjZbfbtWnTJmdZaWmptm3bpoSEBElSt27dFBAQ4FInNzdXe/fuddYBAAAAfJGP3zgDAAAAwBccP35c//u//+vcPnDggHbv3q22bdvqvPPOU2pqqtLT0xUTE6OYmBilp6erVatWGjVqlCQpNDRU48aN0+TJkxUWFqa2bdtqypQpiouL04ABA7w1LAAAAKBWJNEBAAAA1Grnzp3q16+fc/vUwz7Hjh2rFStWaOrUqSopKVFKSooKCgrUvXt3bdy4UcHBwc59FixYIIvFohEjRqikpET9+/fXihUr5O/v3+DjAQAAAOqKJDoAAACAWvXt21eGYZi+7ufnp7S0NKWlpZnWadmypRYtWqRFixZ5oIcAAACAZ7AmOgAAAAAAAAAAJkiiAwAAAAAAAABggiQ6AAAAAAAAAAAmSKIDAAAAAAAAAGCCB4sCAAAAAACgwSUlube99evd2x4AnEISHQAAAAAAAIBP4z9d4E0s5wIAAAAAAAAAgAmS6AAAAAAAAAAAmCCJDgAAAAAAAACACZLoAAAAAAAAAACYIIkOAAAAAAAAAIAJkugAAAAAAAAAAJiweLsDAAAAAAAAwNlKSvJ2DwA0VSTR0eTxSxQAAAAAAABAfbGcCwAAAAAAAAAAJkiiAwAAAAAAAABggiQ6AAAAAAAAAAAmSKIDAAAAAAAAAGCCJDoAAAAAAAAAACZIogMAAAAAAAAAYIIkOgAAAAAAAAAAJize7gAAAAAAAAAA70pKcm9769e7tz3Am5iJDgAAAAAAAACACZLoAAAAAAAAAACYIIkOAAAAAAAAAIAJ1kQHAAAAADQId6+3CwAA0BCYiQ4AAAAAAAAAgAmS6AAAAAAAAAAAmCCJDgAAAAAAAACACZLoAAAAAAAAAACY4MGiANDMufsBX+vXu7c9AAAAAAAAb2ImOgAAAAAAAAAAJkiiAwAAAAAAAABgguVcAAAAAAAAgEbG3UtzAjDHTHQAAAAAAAAAAEyQRAcAAAAAAAAAwARJdAAAAAAAAAAATJBEBwAAAAAAAADABEl0AAAAAAAAAABMkEQHAAAAAAAAAMAESXQAAAAAAAAAAEyQRAcAAAAAAAAAwARJdAAAAAAAAAAATJBEBwAAAAAAAADAhMXbHQAAAAAAAACAxi4pyb3trV/v3vZQfyTRAQBuRdAAAAAAAHD334aAN5FEBwD4NJLyAAAAAADAm1gTHQAAAAAAAAAAEyTRAQAAAAAAAAAwQRIdAAAAAAAAAAATrIkOAMBZYM12AAAAAACaNpLoAAA0cST6AQAAAACoP5ZzAQAAAAAAAADABDPRAQDAGWFmOwAAAACgOSGJDgAA0IjxnxoAAAAAvKE5/S1CEh0A0Ky4+5e8u/l6/zyhuY3ZlwNDAAAAAEB1zSqJ/swzz2jevHnKzc1V165dtXDhQv3ud7/zdrcAAAB8hq/PJvH1/qHuiM0BAADQWDSbJPorr7yi1NRUPfPMM+rVq5eeffZZ3XDDDfryyy913nnnebt7AAAAQLNBbA4AALytMdwR2xj62Fy08HYHGkpmZqbGjRunu+++W507d9bChQsVFRWlJUuWeLtrAAAAQLNCbA4AAIDGpFnMRC8tLVV2drYefvhhl/JBgwYpKyurxn0cDoccDodzu7CwUJJ07NgxlZeXe66zNaisdG97x465tz1f5+73DwCAszFkiLd70LB8fbzeiIuKiookSYZhNPzBfcCZxubE5U0LsTkAADDjy7F5s0ii//e//1VFRYXCw8NdysPDw5WXl1fjPhkZGZo1a1a18ujoaI/0sSGFhXm7BwAAAL7Bm3FRcXGxQkNDvdcBLznT2Jy4HAAAoHnw5di8WSTRT/Hz83PZNgyjWtkp06ZN06RJk5zblZWVOnbsmMLCwkz38YSioiJFRUXp0KFDCgkJabDjwrdxXaAmXBeoCdcFquKa8D7DMFRcXKzIyEhvd8Wr6hqbE5ejIXB+my7ObdPG+W26OLdNmy+d37rG5s0iid6uXTv5+/tXm9mSn59fbQbMKVarVVar1aXsnHPO8VQXaxUSEuL1iwq+h+sCNeG6QE24LlAV14R3NccZ6KecaWxOXI6GxPltuji3TRvnt+ni3DZtvnJ+6xKbN4sHiwYGBqpbt27atGmTS/mmTZuUkJDgpV4BAAAAzQ+xOQAAABqbZjETXZImTZqk22+/XfHx8erZs6eee+45HTx4UPfee6+3uwYAAAA0K8TmAAAAaEyaTRJ95MiROnr0qGbPnq3c3FzFxsbqX//6lzp16uTtrp2W1WrVzJkzq93CiuaN6wI14bpATbguUBXXBHxBY4zN+ew0bZzfpotz27Rxfpsuzm3T1hjPr59hGIa3OwEAAAAAAAAAgC9qFmuiAwAAAAAAAABQHyTRAQAAAAAAAAAwQRIdAAAAAAAAAAATJNEBAAAAAAAAADBBEt2HPfPMM4qOjlbLli3VrVs3ffDBB97uEuopLS1Nfn5+Lj92u935umEYSktLU2RkpIKCgtS3b1/t27fPpQ2Hw6EJEyaoXbt2stlsGjZsmA4fPuxSp6CgQLfffrtCQ0MVGhqq22+/XT///LNLnYMHDyopKUk2m03t2rXT/fffr9LSUo+NHf/n/fffV1JSkiIjI+Xn56c33njD5XVfuw727NmjPn36KCgoSB06dNDs2bPFs6jdq7Zr4o477qj23dGjRw+XOlwTTU9GRoauvvpqBQcHq3379rrpppu0f/9+lzp8XwANj9jctxBfNx3EyE0b8W7TRczadNXl3DbLz64Bn7RmzRojICDAeP75540vv/zSmDhxomGz2YycnBxvdw31MHPmTKNr165Gbm6u8yc/P9/5+pNPPmkEBwcbr7/+urFnzx5j5MiRRkREhFFUVOSsc++99xodOnQwNm3aZOzatcvo16+fcfnllxvl5eXOOtdff70RGxtrZGVlGVlZWUZsbKwxdOhQ5+vl5eVGbGys0a9fP2PXrl3Gpk2bjMjISGP8+PEN80Y0c//617+M6dOnG6+//rohyVi3bp3L6750HRQWFhrh4eHGLbfcYuzZs8d4/fXXjeDgYOOpp57y3BvUDNV2TYwdO9a4/vrrXb47jh496lKHa6LpSUxMNJYvX27s3bvX2L17tzFkyBDjvPPOM44fP+6sw/cF0LCIzX0P8XXTQYzctBHvNl3ErE1XXc5tc/zskkT3Uddcc41x7733upRdeumlxsMPP+ylHuFszJw507j88strfK2ystKw2+3Gk08+6Sw7efKkERoaaixdutQwDMP4+eefjYCAAGPNmjXOOj/88IPRokULY8OGDYZhGMaXX35pSDI+/vhjZ52PPvrIkGR8/fXXhmH8GsC0aNHC+OGHH5x1Xn75ZcNqtRqFhYVuGy9qVzWA9LXr4JlnnjFCQ0ONkydPOutkZGQYkZGRRmVlpRvfCZxi9kfFjTfeaLoP10TzkJ+fb0gytm3bZhgG3xeANxCb+x7i66aJGLlpI95t2ohZm66q59Ywmudnl+VcfFBpaamys7M1aNAgl/JBgwYpKyvLS73C2fr2228VGRmp6Oho3XLLLfrPf/4jSTpw4IDy8vJczrfValWfPn2c5zs7O1tlZWUudSIjIxUbG+us89FHHyk0NFTdu3d31unRo4dCQ0Nd6sTGxioyMtJZJzExUQ6HQ9nZ2Z4bPGrla9fBRx99pD59+shqtbrUOXLkiL7//nv3vwEw9d5776l9+/a6+OKLdc899yg/P9/5GtdE81BYWChJatu2rSS+L4CGRmzuu4ivmz5fO5f8zvMM4t2mgZi16ap6bk9pbp9dkug+6L///a8qKioUHh7uUh4eHq68vDwv9Qpno3v37nrhhRf073//W88//7zy8vKUkJCgo0ePOs/p6c53Xl6eAgMD1aZNm9PWad++fbVjt2/f3qVO1eO0adNGgYGBXFte5mvXQU11Tm1zrTScG264QS+99JK2bNmi+fPna8eOHbruuuvkcDgkcU00B4ZhaNKkSbr22msVGxsrie8LoKERm/sm4uvmwdfOJb/z3I94t2kgZm26ajq3UvP87Frc1hLczs/Pz2XbMIxqZWgcbrjhBue/4+Li1LNnT1144YVauXKl88EL9TnfVevUVL8+deA9vnQd1NQXs33hGSNHjnT+OzY2VvHx8erUqZPefvttDR8+3HQ/rommY/z48friiy+0ffv2aq/xfQE0LGJz30J83bz40rnkd557Ee82DcSsTZfZuW2On11movugdu3ayd/fv9r/luTn51f7nxU0TjabTXFxcfr2229lt9slVf/fsd+eb7vdrtLSUhUUFJy2zo8//ljtWD/99JNLnarHKSgoUFlZGdeWl/nadVBTnVO3ZnGteE9ERIQ6deqkb7/9VhLXRFM3YcIEvfXWW9q6das6duzoLOf7AmhYxOaNA/F10+Rr55LfeZ5HvNv4ELM2XWbntibN4bNLEt0HBQYGqlu3btq0aZNL+aZNm5SQkOClXsGdHA6HvvrqK0VERCg6Olp2u93lfJeWlmrbtm3O892tWzcFBAS41MnNzdXevXuddXr27KnCwkJ9+umnzjqffPKJCgsLXers3btXubm5zjobN26U1WpVt27dPDpmnJ6vXQc9e/bU+++/r9LSUpc6kZGROv/8893/BqBOjh49qkOHDikiIkIS10RTZRiGxo8fr7Vr12rLli2Kjo52eZ3vC6BhEZs3DsTXTZOvnUt+53ke8W7jQczadNV2bmvSLD67bntEKdxqzZo1RkBAgLFs2TLjyy+/NFJTUw2bzWZ8//333u4a6mHy5MnGe++9Z/znP/8xPv74Y2Po0KFGcHCw83w++eSTRmhoqLF27Vpjz549xq233mpEREQYRUVFzjbuvfdeo2PHjsbmzZuNXbt2Gdddd51x+eWXG+Xl5c46119/vXHZZZcZH330kfHRRx8ZcXFxxtChQ52vl5eXG7GxsUb//v2NXbt2GZs3bzY6duxojB8/vuHejGasuLjY+Oyzz4zPPvvMkGRkZmYan332mZGTk2MYhm9dBz///LMRHh5u3HrrrcaePXuMtWvXGiEhIcZTTz3VAO9U83G6a6K4uNiYPHmykZWVZRw4cMDYunWr0bNnT6NDhw5cE03cn//8ZyM0NNR47733jNzcXOfPL7/84qzD9wXQsIjNfQ/xddNBjNy0Ee82XcSsTVdt57a5fnZJovuwp59+2ujUqZMRGBhoXHXVVca2bdu83SXU08iRI42IiAgjICDAiIyMNIYPH27s27fP+XplZaUxc+ZMw263G1ar1ejdu7exZ88elzZKSkqM8ePHG23btjWCgoKMoUOHGgcPHnSpc/ToUWP06NFGcHCwERwcbIwePdooKChwqZOTk2MMGTLECAoKMtq2bWuMHz/eOHnypMfGjv+zdetWQ1K1n7FjxxqG4XvXwRdffGH87ne/M6xWq2G32420tDSjsrLS7e9Lc3a6a+KXX34xBg0aZJx77rlGQECAcd555xljx46tdr65Jpqemq4JScby5cuddfi+ABoesblvIb5uOoiRmzbi3aaLmLXpqu3cNtfPrt//f3MAAAAAAAAAAEAVrIkOAAAAAAAAAIAJkugAAAAAAAAAAJggiQ4AAAAAAAAAgAmS6AAAAAAAAAAAmCCJDgAAAAAAAACACZLoAAAAAAAAAACYIIkOAAAAAAAAAIAJkugAAAAAAAAAAJggiQ4APmbFihU655xzvN0NAAAAAHVEDA8ATRtJdABwo/z8fCUnJ+u8886T1WqV3W5XYmKiPvroI293rU5WrFghPz8/5094eLiSkpK0b98+b3etzvr27esyhlM/5eXl3u4aAAAAfBAxvPd8//33Ncbuv/1JS0vzdjcBQBZvdwAAmpLf//73Kisr08qVK3XBBRfoxx9/1Lvvvqtjx441aD9KS0sVGBhYr31DQkK0f/9+GYahH374QVOnTtWQIUP0zTff1LvNhnbPPfdo9uzZLmUWS/VfeWfzPgEAAKBpIIb3nqioKOXm5jq3n3rqKW3YsEGbN292lrVu3dobXQMAF8xEBwA3+fnnn7V9+3bNmTNH/fr1U6dOnXTNNddo2rRpGjJkiLNeZmam4uLiZLPZFBUVpZSUFB0/fty03e+++0433nijwsPD1bp1a1199dUuQaUknX/++Xr88cd1xx13KDQ0VPfcc4+uu+46jR8/3qXe0aNHZbVatWXLFtPj+fn5yW63KyIiQvHx8XrggQeUk5Oj/fv313kMp25n/fe//63OnTurdevWuv76610C5PLyct1///0655xzFBYWpoceekhjx47VTTfd5KxjGIbmzp2rCy64QEFBQbr88sv1z3/+0/wk/H+tWrWS3W53+TF7nyTp9ddfV9euXWW1WnX++edr/vz5Nb6/Y8aMUevWrdWpUye9+eab+umnn3TjjTeqdevWiouL086dO2vtGwAAAHwHMbx3Y3h/f3+XmL1169ayWCzO7fbt2yszM1MdO3aU1WrVFVdcoQ0bNpi+DwDgKSTRAcBNWrdurdatW+uNN96Qw+EwrdeiRQv97W9/0969e7Vy5Upt2bJFU6dONa1//PhxDR48WJs3b9Znn32mxMREJSUl6eDBgy715s2bp9jYWGVnZ2vGjBm6++67tXr1ape+vPTSS4qMjFS/fv3qNKaff/5Zq1evliQFBASc0Rh++eUXPfXUU3rxxRf1/vvv6+DBg5oyZYrz9Tlz5uill17S8uXL9eGHH6qoqEhvvPGGSxt/+ctftHz5ci1ZskT79u3TAw88oNtuu03btm2rU/9rUvV9ys7O1ogRI3TLLbdoz549SktL04wZM7RixQqX/RYsWKBevXrps88+05AhQ3T77bdrzJgxuu2227Rr1y5ddNFFGjNmjAzDqHffAAAA0LCI4X07hv/rX/+q+fPn66mnntIXX3yhxMREDRs2TN9+++0ZtwUAZ8UAALjNP//5T6NNmzZGy5YtjYSEBGPatGnG559/ftp9Xn31VSMsLMy5vXz5ciM0NPS0+3Tp0sVYtGiRc7tTp07GTTfd5FLn5MmTRtu2bY1XXnnFWXbFFVcYaWlppu0uX77ckGTYbDajVatWhiRDkjFs2LAzHoMk43//93+dZU8//bQRHh7u3A4PDzfmzZvn3C4vLzfOO+8848YbbzQMwzCOHz9utGzZ0sjKynI51rhx44xbb73VtC99+vQxAgICDJvN5vyZNGmSYRg1v0+jRo0yBg4c6FL24IMPGl26dHFud+rUybjtttuc27m5uYYkY8aMGc6yjz76yJBk5ObmmvYNAAAAvocY3rUdb8Twp8ycOdO4/PLLnduRkZHGE0884VLn6quvNlJSUmptCwDciZnoAOBGv//973XkyBG99dZbSkxM1HvvvaerrrrKZVbz1q1bNXDgQHXo0EHBwcEaM2aMjh49qhMnTtTY5okTJzR16lR16dJF55xzjlq3bq2vv/662iyW+Ph4l22r1arbbrtN//jHPyRJu3fv1ueff6477rjjtGMIDg7W7t27lZ2draVLl+rCCy/U0qVLXerUZQytWrXShRde6NyOiIhQfn6+JKmwsFA//vijrrnmGufr/v7+6tatm3P7yy+/1MmTJzVw4EDnDKHWrVvrhRde0HfffXfaMYwePVq7d+92/kybNs30ffrqq6/Uq1cvl7JevXrp22+/VUVFhbPssssuc/47PDxckhQXF1et7NQYAQAA0DgQw/tGDF9VUVGRjhw5UmOs/tVXX51RWwBwtniwKAC4WcuWLTVw4EANHDhQjz76qO6++27NnDlTd9xxh3JycjR48GDde++9euyxx9S2bVtt375d48aNU1lZWY3tPfjgg/r3v/+tp556ShdddJGCgoL0hz/8QaWlpS71bDZbtX3vvvtuXXHFFTp8+LD+8Y9/qH///urUqdNp+9+iRQtddNFFkqRLL71UeXl5GjlypN5//31JqvMYfnvrqPTrOo1GlaVO/Pz8XLZ/+3plZaUk6e2331aHDh1c6lmt1tOOITQ01DmGqqq+T4ZhnLYfp/x2PKfq11R2qt8AAABoPIjhf+XNGN5MTcerWgYAnsZMdADwsC5dujhnd+zcuVPl5eWaP3++evTooYsvvlhHjhw57f4ffPCB7rjjDt18882Ki4uT3W7X999/X6djx8XFKT4+Xs8//7xWr16tu+6664z7/8ADD+jzzz/XunXr6j2GqkJDQxUeHq5PP/3UWVZRUaHPPvvMud2lSxdZrVYdPHhQF110kctPVFTUGY/DTJcuXbR9+3aXsqysLF188cXy9/d323EAAADQeBDDV9fQMXxISIgiIyNrjNU7d+58Rm0BwNliJjoAuMnRo0f1xz/+UXfddZcuu+wyBQcHa+fOnZo7d65uvPFGSdKFF16o8vJyLVq0SElJSfrwww+r3WZZ1UUXXaS1a9cqKSlJfn5+mjFjxhnNdr777rs1fvx4tWrVSjfffPMZjyskJMQ5E+emm26q1xhqMmHCBGVkZOiiiy7SpZdeqkWLFqmgoMA5qyQ4OFhTpkzRAw88oMrKSl177bUqKipSVlaWWrdurbFjx57xMWsyefJkXX311Xrsscc0cuRIffTRR1q8eLGeeeYZt7QPAAAA30UMf2YaOoZ/8MEHNXPmTF144YW64oortHz5cu3evVsvvfTSGfcdAM4GM9EBwE1at26t7t27a8GCBerdu7diY2M1Y8YM3XPPPVq8eLEk6YorrlBmZqbmzJmj2NhYvfTSS8rIyDhtuwsWLFCbNm2UkJCgpKQkJSYm6qqrrqpzv2699VZZLBaNGjVKLVu2rNfYJk6cqK+++kqvvfZavcZQk4ceeki33nqrxowZo549e6p169ZKTEx06eNjjz2mRx99VBkZGercubMSExO1fv16RUdH12scNbnqqqv06quvas2aNYqNjdWjjz6q2bNn17ruJAAAABo/Yvgz09Ax/P3336/Jkydr8uTJiouL04YNG/TWW28pJibmjNsCgLPhZ9S08CsAoMk4dOiQzj//fO3YseOMAveGVllZqc6dO2vEiBF67LHHvN0dAAAAwGuI4QHAt7CcCwA0UWVlZcrNzdXDDz+sHj16+FzwnZOTo40bN6pPnz5yOBxavHixDhw4oFGjRnm7awAAAIBXEMMDgG9iORcAaKI+/PBDderUSdnZ2fVa79DTWrRooRUrVujqq69Wr169tGfPHm3evJmHBAEAAKDZIoYHAN/Eci4AAAAAAAAAAJhgJjoAAAAAAAAAACZIogMAAAAAAAAAYIIkOgAAAAAAAAAAJkiiAwAAAAAAAABggiQ6AAAAAAAAAAAmSKIDAAAAAAAAAGCCJDoAAAAAAAAAACZIogMAAAAAAAAAYOL/AYr/DbD6DLXIAAAAAElFTkSuQmCC"/>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4"/>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AutoShape 5" descr="data:image/png;base64,iVBORw0KGgoAAAANSUhEUgAAAsAAAANVCAYAAAB280irAAAAOXRFWHRTb2Z0d2FyZQBNYXRwbG90bGliIHZlcnNpb24zLjguMCwgaHR0cHM6Ly9tYXRwbG90bGliLm9yZy81sbWrAAAACXBIWXMAAA9hAAAPYQGoP6dpAABGXElEQVR4nO3de7RVZaH//8+W+3UrctmQCJj30Ez0KKRi3jG8pGWlEuSlc8RLhGY/MxU7pcXJ0m92vFVmalF9T2hqYXgjTVAyyUwz9YCXBFEuG1EEhPn7o8H6ugUVEdjo83qN8YzhmvNZcz1zOcbq3XSuteuqqqoCAACF2Ki5FwAAAOuTAAYAoCgCGACAoghgAACKIoABACiKAAYAoCgCGACAoghgAACKIoABACiKAAY2KA899FA+//nPp1+/fmnbtm06duyYnXfeOWPHjs3cuXObe3lJkp/97Ge5+OKL18mxv/a1r2XzzTdPy5Yts/HGG7/pvDFjxqSurq42WrdunX79+uWLX/xi5s+fv9bX9dxzz2XMmDGZNm3am65lfZoxY0aT83+rMWPGjPW6NmDD17K5FwCwwlVXXZWRI0dmm222yZe//OVsv/32Wbp0af70pz/l8ssvz+TJkzN+/PjmXmZ+9rOf5eGHH86oUaPW6nFvvPHGfPOb38zZZ5+dIUOGpE2bNm/7nAkTJqS+vj4vvfRSfvvb3+aSSy7J/fffn3vvvXetRulzzz2X888/P3379s1OO+3UZN8JJ5yQgw46aK291uro2bNnJk+e3GTbyJEj09jYmOuvv36luQCvJ4CBDcLkyZNz0kknZf/9988NN9zQJP7233//nH766ZkwYUIzrnDde/jhh5Mkp512Wrp3775azxkwYEC6du2a5F/v05w5c3Lttdfm3nvvzUc/+tF1ttbX22yzzbLZZputl9daoU2bNtl9992bbOvcuXOWLFmy0naAN3ILBLBBuOCCC1JXV5crr7xylVc+W7dunUMPPbT2ePny5Rk7dmy23XbbtGnTJt27d8/nPve5PPvss02e17dv34wYMWKl4+29997Ze++9a4/vuuuu1NXV5ec//3nOPvvs9OrVK507d85+++2Xxx57rMnzbrnlljz11FNN/jP7W1mdtfbt2zdf+9rXkiQ9evRIXV1dxowZ85bHXZUV8ffUU08lSebOnZuRI0fmAx/4QFq3bp0tttgiZ599dhYvXtzkeb/61a+y2267pb6+Pu3bt88WW2yR4447rvbe7LrrrkmSz3/+87VzXrG+Vd0C0bdv3wwdOjQTJkzIzjvvnHbt2mXbbbfNj3/845XWfM8992TgwIFp27ZtPvCBD+Scc87JD3/4w3d9+8K+++6bbbfdNlVVNdleVVW23HLLfPzjH0/y/26nGDt2bL75zW9m8803T9u2bbPLLrvk9ttvX+m4jz/+eI4++uh07949bdq0yXbbbZcf/OAHTeYsX7483/jGN7LNNtukXbt22XjjjbPjjjvmkksuWePzAdYeAQw0u2XLluWOO+7IgAED0rt379V6zkknnZSvfOUr2X///fOb3/wm//mf/5kJEyZk0KBBefHFF9d4LV/96lfz1FNP5Yc//GGuvPLKPP744znkkEOybNmyJMl///d/56Mf/WgaGhoyefLk2ni3ax0/fnyOP/74JP+6rWHy5Mk54YQT3vH6n3jiiSRJt27d8uqrr+ZjH/tYfvrTn2b06NG55ZZbcuyxx2bs2LE54ogjas+ZPHlyPv3pT2eLLbbIuHHjcsstt+Tcc8/Na6+9liTZeeedc/XVVyf51z3KK8757db3l7/8Jaeffnq+9KUv5cYbb8yOO+6Y448/Pn/4wx9qcx566KHsv//+eeWVV3LNNdfk8ssvz5///Od885vffMfn/kZf/OIX89hjj60Usb/73e/y5JNP5uSTT26y/dJLL82ECRNy8cUX57rrrstGG22UIUOGNPn3+8gjj2TXXXfNww8/nIsuuig333xzPv7xj+e0007L+eefX5s3duzYjBkzJp/97Gdzyy235Be/+EWOP/74dXJ/NrAGKoBmNmvWrCpJ9ZnPfGa15j/66KNVkmrkyJFNtt93331VkuqrX/1qbVufPn2q4cOHr3SMwYMHV4MHD649vvPOO6sk1cEHH9xk3i9/+csqSTV58uTato9//ONVnz591vpazzvvvCpJ9cILL7ztcVfMnTVrVrV06dJq3rx51XXXXVe1a9eu6t27d7Vo0aLq8ssvr5JUv/zlL5s899vf/naVpPr9739fVVVVfec736mSVPPnz3/T15s6dWqVpLr66qvfdC2v16dPn6pt27bVU089Vdu2aNGiqkuXLtW///u/17Z96lOfqjp06NDknJctW1Ztv/32VZJq+vTpb/terDB48ODqQx/6UJPjbLHFFtVhhx3WZN6QIUOqD37wg9Xy5curqqqq6dOnV0mqXr16VYsWLarNW7BgQdWlS5dqv/32q2078MADq80226xqbGxscsxTTjmlatu2bTV37tyqqqpq6NCh1U477bTaawfWL1eAgfecO++8M0lWurXh3/7t37Lddtut8j9br67X32aRJDvuuGOS/3dLwTu1LteaJA0NDWnVqlU22WSTHHvssdl5550zYcKEtG3bNnfccUc6dOiQT37yk02es2ItK157xe0NRx11VH75y1/mn//857ta0wo77bRTNt9889rjtm3bZuutt27yXk6aNCn77LNP7T7mJNloo41y1FFHvevX32ijjXLKKafk5ptvztNPP50kefLJJzNhwoSMHDlypds2jjjiiLRt27b2uFOnTjnkkEPyhz/8IcuWLcurr76a22+/PZ/4xCfSvn37vPbaa7Vx8MEH59VXX82UKVOS/Ovf71/+8peMHDkyt956axYsWPCuzwdYewQw0Oy6du2a9u3bZ/r06as1f86cOUlW/e3+Xr161faviU033bTJ4xX3Iy9atGiNjrcu15okt912W6ZOnZpp06blxRdfzD333JPtt9++9toNDQ0rhV737t3TsmXL2mvvtddeueGGG/Laa6/lc5/7XDbbbLP0798/P//5z9/V2t74Xib/ej9f/17OmTMnPXr0WGneqratieOOOy7t2rXL5ZdfniT5wQ9+kHbt2tXub369hoaGVW5bsmRJFi5cmDlz5uS1117L97///bRq1arJOPjgg5OkdkvLWWedle985zuZMmVKhgwZkk033TT77rtv/vSnP62V8wLeHQEMNLsWLVpk3333zQMPPLDSl9hWZUVYzZw5c6V9zz33XJOriW3btl3pC19J3tV9wu/EO1nrmvjwhz+cXXbZJR/+8IdXCs5NN900zz///EpfAps9e3Zee+21Jq992GGH5fbbb09jY2PuuuuubLbZZjn66KPf9v7md2vFGt9o1qxZa+X49fX1GT58eH74wx9m7ty5ufrqq3P00Uev8jeWV/Was2bNSuvWrdOxY8dssskmadGiRUaMGJGpU6eucqwI4ZYtW2b06NH585//nLlz5+bnP/95nnnmmRx44IF55ZVX1sq5AWtOAAMbhLPOOitVVeXEE0/MkiVLVtq/dOnS3HTTTUmSffbZJ0ly3XXXNZkzderUPProo9l3331r2/r27ZuHHnqoybx//OMfTX7Z4Z1641XMt/JO1rq27bvvvlm4cGFuuOGGJtt/+tOf1va/UZs2bTJ48OB8+9vfTpI8+OCDte3Jml8JfzODBw/OHXfc0eT/kCxfvjy/+tWv1tprnHbaaXnxxRfzyU9+MvPnz88pp5yyynm//vWv8+qrr9Yev/TSS7npppuy5557pkWLFmnfvn0+9rGP5cEHH8yOO+6YXXbZZaWxqqveG2+8cT75yU/m5JNPzty5c/1hDtgA+B1gYIMwcODAXHbZZRk5cmQGDBiQk046KR/60IeydOnSPPjgg7nyyivTv3//HHLIIdlmm23yhS98Id///vdr39SfMWNGzjnnnPTu3Ttf+tKXascdNmxYjj322IwcOTJHHnlknnrqqYwdOzbdunVb47XusMMO+fWvf53LLrssAwYMyEYbbZRddtlllXPfyVrXts997nP5wQ9+kOHDh2fGjBnZYYcdcs899+SCCy7IwQcfnP322y9Jcu655+bZZ5/Nvvvum8022yzz58/PJZdcklatWmXw4MFJkg9+8INp165drr/++my33Xbp2LFjevXqlV69er2rNZ599tm56aabsu++++bss8+u3a7w8ssvJ/nXfbzv1tZbb52DDjoov/vd77LHHnvkwx/+8CrntWjRIvvvv39Gjx6d5cuX59vf/nYWLFjQ5NcdLrnkkuyxxx7Zc889c9JJJ6Vv37556aWX8sQTT+Smm27KHXfckSQ55JBD0r9//+yyyy7p1q1bnnrqqVx88cXp06dPttpqq3d9TsC71NzfwgN4vWnTplXDhw+vNt9886p169ZVhw4dqo985CPVueeeW82ePbs2b9myZdW3v/3tauutt65atWpVde3atTr22GOrZ555psnxli9fXo0dO7baYostqrZt21a77LJLdccdd7zpr0D86le/avL8Fb8Q8PpfP5g7d271yU9+stp4442rurq6lX4B4Y1Wd61r8isQbzd3zpw51X/8x39UPXv2rFq2bFn16dOnOuuss6pXX321Nufmm2+uhgwZUn3gAx+oWrduXXXv3r06+OCDq7vvvrvJsX7+859X2267bdWqVasqSXXeeec1Wcvr9enTp/r4xz++0nre+L5XVVXdfffd1W677Va1adOmamhoqL785S/XfqnirX6ZYlXHfv2vQLzeT37ykypJNW7cuJX2rfh3/O1vf7s6//zzq80226xq3bp19ZGPfKS69dZbVzn/uOOOqz7wgQ9UrVq1qrp161YNGjSo+sY3vlGbc9FFF1WDBg2qunbtWrVu3brafPPNq+OPP76aMWPGap8PsO7UVdUbbg4DgGZ2wAEHZMaMGfnHP/6xVo535JFHZsqUKZkxY0ZatWrVZN+MGTPSr1+//Nd//VfOOOOMtfJ6wIbNLRAANKvRo0fnIx/5SHr37p25c+fm+uuvz8SJE/OjH/3oXR138eLF+fOf/5z7778/48ePz3e/+92V4hcokwAGoFktW7Ys5557bmbNmpW6urpsv/32ufbaa3Pssce+q+POnDkzgwYNSufOnfPv//7vOfXUU9fSioH3OrdAAABQFD+DBgBAUQQwAABFEcAAABTFl+BW0/Lly/Pcc8+lU6dOqaura+7lAADwBlVV5aWXXkqvXr3e8g/pCODV9Nxzz6V3797NvQwAAN7GM888k8022+xN9wvg1dSpU6ck/3pDO3fu3MyrAQDgjRYsWJDevXvXuu3NCODVtOK2h86dOwtgAIAN2NvdrupLcAAAFEUAAwBQFAEMAEBRBDAAAEURwAAAFEUAAwBQFAEMAEBRBDAAAEURwAAAFEUAAwBQFAEMAEBRBDAAAEURwAAAFEUAAwBQFAEMAEBRBDAAAEURwAAAFEUAAwBQFAEMAEBRBDAAAEURwAAAFEUAAwBQFAEMAEBRBDAAAEURwAAAFEUAAwBQFAEMAEBRBDAAAEURwAAAFEUAAwBQFAEMAEBRBDAAAEURwAAAFKVlcy+At1BX19wrANa1qmruFQAUxxVgAACKIoABACiKAAYAoCgCGACAojRrAF944YXZdddd06lTp3Tv3j2HH354HnvssSZzRowYkbq6uiZj9913bzJn8eLFOfXUU9O1a9d06NAhhx56aJ599tkmc+bNm5dhw4alvr4+9fX1GTZsWObPn7+uTxEAgA1MswbwpEmTcvLJJ2fKlCmZOHFiXnvttRxwwAF5+eWXm8w76KCDMnPmzNr47W9/22T/qFGjMn78+IwbNy733HNPFi5cmKFDh2bZsmW1OUcffXSmTZuWCRMmZMKECZk2bVqGDRu2Xs4TAIANR11VbTi/wfPCCy+ke/fumTRpUvbaa68k/7oCPH/+/Nxwww2rfE5jY2O6deuWa6+9Np/+9KeTJM8991x69+6d3/72tznwwAPz6KOPZvvtt8+UKVOy2267JUmmTJmSgQMH5u9//3u22Wabt13bggULUl9fn8bGxnTu3HntnPDb8TNo8P634XwEA7znrW6vbVD3ADc2NiZJunTp0mT7XXfdle7du2frrbfOiSeemNmzZ9f2PfDAA1m6dGkOOOCA2rZevXqlf//+uffee5MkkydPTn19fS1+k2T33XdPfX19bc4bLV68OAsWLGgyAAB479tgAriqqowePTp77LFH+vfvX9s+ZMiQXH/99bnjjjty0UUXZerUqdlnn32yePHiJMmsWbPSunXrbLLJJk2O16NHj8yaNas2p3v37iu9Zvfu3Wtz3ujCCy+s3S9cX1+f3r17r61TBQCgGW0wfwnulFNOyUMPPZR77rmnyfYVtzUkSf/+/bPLLrukT58+ueWWW3LEEUe86fGqqkrd624hqFvF7QRvnPN6Z511VkaPHl17vGDBAhEMAPA+sEFcAT711FPzm9/8JnfeeWc222yzt5zbs2fP9OnTJ48//niSpKGhIUuWLMm8efOazJs9e3Z69OhRm/P888+vdKwXXnihNueN2rRpk86dOzcZAAC89zVrAFdVlVNOOSW//vWvc8cdd6Rfv35v+5w5c+bkmWeeSc+ePZMkAwYMSKtWrTJx4sTanJkzZ+bhhx/OoEGDkiQDBw5MY2Nj7r///tqc++67L42NjbU5AACUoVl/BWLkyJH52c9+lhtvvLHJLzHU19enXbt2WbhwYcaMGZMjjzwyPXv2zIwZM/LVr341Tz/9dB599NF06tQpSXLSSSfl5ptvzk9+8pN06dIlZ5xxRubMmZMHHnggLVq0SPKve4mfe+65XHHFFUmSL3zhC+nTp09uuumm1VqrX4EA1gm/AgGw1qxurzVrAL/Z/bdXX311RowYkUWLFuXwww/Pgw8+mPnz56dnz5752Mc+lv/8z/9scj/uq6++mi9/+cv52c9+lkWLFmXffffNf//3fzeZM3fu3Jx22mn5zW9+kyQ59NBDc+mll2bjjTderbUKYGCdEMAAa817IoDfSwQwsE74CAZYa96TvwMMAADrmgAGAKAoAhgAgKIIYAAAiiKAAQAoigAGAKAoAhgAgKIIYAAAiiKAAQAoigAGAKAoAhgAgKIIYAAAiiKAAQAoSsvmXgAAZaqra+4VAOtDVTX3ClbmCj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mjWAL7zwwuy6667p1KlTunfvnsMPPzyPPfZYkzlVVWXMmDHp1atX2rVrl7333jt/+9vfmsxZvHhxTj311HTt2jUdOnTIoYcemmeffbbJnHnz5mXYsGGpr69PfX19hg0blvnz56/rUwQAYAPTrAE8adKknHzyyZkyZUomTpyY1157LQcccEBefvnl2pyxY8fmu9/9bi699NJMnTo1DQ0N2X///fPSSy/V5owaNSrjx4/PuHHjcs8992ThwoUZOnRoli1bVptz9NFHZ9q0aZkwYUImTJiQadOmZdiwYev1fAEA2ABUG5DZs2dXSapJkyZVVVVVy5cvrxoaGqpvfetbtTmvvvpqVV9fX11++eVVVVXV/Pnzq1atWlXjxo2rzfnnP/9ZbbTRRtWECROqqqqqRx55pEpSTZkypTZn8uTJVZLq73//+2qtrbGxsUpSNTY2vuvzXG2JYRjv91Gw5n7rDcNYP2N9Wt1e26DuAW5sbEySdOnSJUkyffr0zJo1KwcccEBtTps2bTJ48ODce++9SZIHHnggS5cubTKnV69e6d+/f23O5MmTU19fn9122602Z/fdd099fX1tzhstXrw4CxYsaDIAAHjv22ACuKqqjB49OnvssUf69++fJJk1a1aSpEePHk3m9ujRo7Zv1qxZad26dTbZZJO3nNO9e/eVXrN79+61OW904YUX1u4Xrq+vT+/evd/dCQIAsEHYYAL4lFNOyUMPPZSf//znK+2rq6tr8riqqpW2vdEb56xq/lsd56yzzkpjY2NtPPPMM6tzGgAAbOA2iAA+9dRT85vf/CZ33nlnNttss9r2hoaGJFnpKu3s2bNrV4UbGhqyZMmSzJs37y3nPP/88yu97gsvvLDS1eUV2rRpk86dOzcZAAC89zVrAFdVlVNOOSW//vWvc8cdd6Rfv35N9vfr1y8NDQ2ZOHFibduSJUsyadKkDBo0KEkyYMCAtGrVqsmcmTNn5uGHH67NGThwYBobG3P//ffX5tx3331pbGyszQEAoAwtm/PFTz755PzsZz/LjTfemE6dOtWu9NbX16ddu3apq6vLqFGjcsEFF2SrrbbKVlttlQsuuCDt27fP0UcfXZt7/PHH5/TTT8+mm26aLl265IwzzsgOO+yQ/fbbL0my3Xbb5aCDDsqJJ56YK664IknyhS98IUOHDs0222zTPCcPAEDzWPc/SPHmkqxyXH311bU5y5cvr84777yqoaGhatOmTbXXXntVf/3rX5scZ9GiRdUpp5xSdenSpWrXrl01dOjQ6umnn24yZ86cOdUxxxxTderUqerUqVN1zDHHVPPmzVvttfoZNMMw1skoWHO/9YZhrJ+xPq1ur9VVVVU1X36/dyxYsCD19fVpbGxcf/cDv80X/YD3gYI/gn3EQRnW58fc6vbaBvElOAAAWF8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WnWAP7DH/6QQw45JL169UpdXV1uuOGGJvtHjBiRurq6JmP33XdvMmfx4sU59dRT07Vr13To0CGHHnponn322SZz5s2bl2HDhqW+vj719fUZNmxY5s+fv47PDgCADVGzBvDLL7+cD3/4w7n00kvfdM5BBx2UmTNn1sZvf/vbJvtHjRqV8ePHZ9y4cbnnnnuycOHCDB06NMuWLavNOfroozNt2rRMmDAhEyZMyLRp0zJs2LB1dl4AAGy4Wjbniw8ZMiRDhgx5yzlt2rRJQ0PDKvc1NjbmRz/6Ua699trst99+SZLrrrsuvXv3zm233ZYDDzwwjz76aCZMmJApU6Zkt912S5JcddVVGThwYB577LFss802a/ekAADYoG3w9wDfdddd6d69e7beeuuceOKJmT17dm3fAw88kKVLl+aAAw6obevVq1f69++fe++9N0kyefLk1NfX1+I3SXbffffU19fX5qzK4sWLs2DBgiYDAID3vg06gIcMGZLrr78+d9xxRy666KJMnTo1++yzTxYvXpwkmTVrVlq3bp1NNtmkyfN69OiRWbNm1eZ07959pWN37969NmdVLrzwwto9w/X19endu/daPDMAAJpLs94C8XY+/elP1/65f//+2WWXXdKnT5/ccsstOeKII970eVVVpa6urvb49f/8ZnPe6Kyzzsro0aNrjxcsWCCCAQDeBzboK8Bv1LNnz/Tp0yePP/54kqShoSFLlizJvHnzmsybPXt2evToUZvz/PPPr3SsF154oTZnVdq0aZPOnTs3GQAAvPe9pwJ4zpw5eeaZZ9KzZ88kyYABA9KqVatMnDixNmfmzJl5+OGHM2jQoCTJwIED09jYmPvvv78257777ktjY2NtDgAA5WjWWyAWLlyYJ554ovZ4+vTpmTZtWrp06ZIuXbpkzJgxOfLII9OzZ8/MmDEjX/3qV9O1a9d84hOfSJLU19fn+OOPz+mnn55NN900Xbp0yRlnnJEddtih9qsQ2223XQ466KCceOKJueKKK5IkX/jCFzJ06FC/AAEAUKKqGd15551VkpXG8OHDq1deeaU64IADqm7dulWtWrWqNt9882r48OHV008/3eQYixYtqk455ZSqS5cuVbt27aqhQ4euNGfOnDnVMcccU3Xq1Knq1KlTdcwxx1Tz5s17R2ttbGysklSNjY3v9rRXX2IYxvt9FKy533rDMNbPWJ9Wt9fqqqqqmrG/3zMWLFiQ+vr6NDY2rr/7gd/iS3rA+0TBH8E+4qAM6/NjbnV77T11DzAAALxbAhgAgKIIYAAAiiKAAQAoigAGAKAoAhgAgKIIYAAAiiKAAQAoigAGAKAoAhgAgKIIYAAAiiKAAQAoigAGAKAoAhgAgKIIYAAAiiKAAQAoigAGAKAoAhgAgKIIYAAAiiKAAQAoigAGAKAoAhgAgKIIYAAAiiKAAQAoigAGAKAoAhgAgKKsUQDvs88+mT9//krbFyxYkH322efdrgkAANaZNQrgu+66K0uWLFlp+6uvvpq77777XS8KAADWlZbvZPJDDz1U++dHHnkks2bNqj1etmxZJkyYkA984ANrb3UAALCWvaMA3mmnnVJXV5e6urpV3urQrl27fP/7319riwMAgLXtHQXw9OnTU1VVtthii9x///3p1q1bbV/r1q3TvXv3tGjRYq0vEgAA1pZ3FMB9+vRJkixfvnydLAYAANa1dxTAr/ePf/wjd911V2bPnr1SEJ977rnvemEAALAurFEAX3XVVTnppJPStWvXNDQ0pK6urravrq5OAAMAsMFaowD+xje+kW9+85v5yle+srbXAwAA69Qa/Q7wvHnz8qlPfWptrwUAANa5NQrgT33qU/n973+/ttcCAADr3BrdArHlllvmnHPOyZQpU7LDDjukVatWTfafdtppa2VxAACwttVVVVW90yf169fvzQ9YV5f//d//fVeL2hAtWLAg9fX1aWxsTOfOndfPi77uy4XA+9Q7/wh+3/ARB2VYnx9zq9tra3QFePr06Wu8MAAAaE5rdA8wAAC8V63RFeDjjjvuLff/+Mc/XqPFAADAurZGATxv3rwmj5cuXZqHH3448+fPzz777LNWFgYAAOvCGgXw+PHjV9q2fPnyjBw5MltsscW7XhQAAKwra+0e4I022ihf+tKX8r3vfW9tHRIAANa6tfoluCeffDKvvfba2jwkAACsVWt0C8To0aObPK6qKjNnzswtt9yS4cOHr5WFAQDAurBGAfzggw82ebzRRhulW7duueiii972FyIAAKA5rVEA33nnnWt7HQAAsF6sUQCv8MILL+Sxxx5LXV1dtt5663Tr1m1trQsAANaJNfoS3Msvv5zjjjsuPXv2zF577ZU999wzvXr1yvHHH59XXnllba8RAADWmjUK4NGjR2fSpEm56aabMn/+/MyfPz833nhjJk2alNNPP31trxEAANaauqqqqnf6pK5du+b//t//m7333rvJ9jvvvDNHHXVUXnjhhbW1vg3GggULUl9fn8bGxnTu3Hn9vGhd3fp5HaD5vPOP4PcNH3FQhvX5Mbe6vbZGV4BfeeWV9OjRY6Xt3bt3dwsEAAAbtDUK4IEDB+a8887Lq6++Wtu2aNGinH/++Rk4cOBaWxwAAKxta/QrEBdffHGGDBmSzTbbLB/+8IdTV1eXadOmpU2bNvn973+/ttcIAABrzRoF8A477JDHH3881113Xf7+97+nqqp85jOfyTHHHJN27dqt7TUCAMBas0YBfOGFF6ZHjx458cQTm2z/8Y9/nBdeeCFf+cpX1sriAABgbVuje4CvuOKKbLvttitt/9CHPpTLL7/8XS8KAADWlTUK4FmzZqVnz54rbe/WrVtmzpz5rhcFAADryhoFcO/evfPHP/5xpe1//OMf06tXr3e9KAAAWFfW6B7gE044IaNGjcrSpUuzzz77JEluv/32nHnmmf4SHAAAG7Q1CuAzzzwzc+fOzciRI7NkyZIkSdu2bfOVr3wlZ5111lpdIAAArE1r9KeQV1i4cGEeffTRtGvXLltttVXatGmzNte2QfGnkIF1wp9CBt7nNsQ/hbxGV4BX6NixY3bdddd3cwgAAFiv1uhLcAAA8F4l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rSrAH8hz/8IYccckh69eqVurq63HDDDU32V1WVMWPGpFevXmnXrl323nvv/O1vf2syZ/HixTn11FPTtWvXdOjQIYceemieffbZJnPmzZuXYcOGpb6+PvX19Rk2bFjmz5+/js8OAIANUbMG8Msvv5wPf/jDufTSS1e5f+zYsfnud7+bSy+9NFOnTk1DQ0P233//vPTSS7U5o0aNyvjx4zNu3Ljcc889WbhwYYYOHZply5bV5hx99NGZNm1aJkyYkAkTJmTatGkZNmzYOj8/AAA2QNUGIkk1fvz42uPly5dXDQ0N1be+9a3atldffbWqr6+vLr/88qqqqmr+/PlVq1atqnHjxtXm/POf/6w22mijasKECVVVVdUjjzxSJammTJlSmzN58uQqSfX3v/99tdfX2NhYJakaGxvX9BTfucQwjPf7KFhzv/WGYayfsT6tbq9tsPcAT58+PbNmzcoBBxxQ29amTZsMHjw49957b5LkgQceyNKlS5vM6dWrV/r371+bM3ny5NTX12e33Xarzdl9991TX19fm7MqixcvzoIFC5oMAADe+zbYAJ41a1aSpEePHk229+jRo7Zv1qxZad26dTbZZJO3nNO9e/eVjt+9e/fanFW58MILa/cM19fXp3fv3u/qfAAA2DBssAG8Ql1dXZPHVVWttO2N3jhnVfPf7jhnnXVWGhsba+OZZ555hysHAGBDtMEGcENDQ5KsdJV29uzZtavCDQ0NWbJkSebNm/eWc55//vmVjv/CCy+sdHX59dq0aZPOnTs3GQAAvPdtsAHcr1+/NDQ0ZOLEibVtS5YsyaRJkzJo0KAkyYABA9KqVasmc2bOnJmHH364NmfgwIFpbGzM/fffX5tz3333pbGxsTYHAIBytGzOF1+4cGGeeOKJ2uPp06dn2rRp6dKlSzbffPOMGjUqF1xwQbbaaqtstdVWueCCC9K+ffscffTRSZL6+vocf/zxOf3007PpppumS5cuOeOMM7LDDjtkv/32S5Jst912Oeigg3LiiSfmiiuuSJJ84QtfyNChQ7PNNtus/5MGAKB5rY+fpHgzd955Z5VkpTF8+PCqqv71U2jnnXde1dDQULVp06baa6+9qr/+9a9NjrFo0aLqlFNOqbp06VK1a9euGjp0aPX00083mTNnzpzqmGOOqTp16lR16tSpOuaYY6p58+a9o7X6GTTDMNbJKFhzv/WGYayfsT6tbq/VVVVVNWN/v2csWLAg9fX1aWxsXH/3A7/Nl/2A94GCP4J9xEEZ1ufH3Or22gZ7DzAAAKwL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Js0AE8ZsyY1NXVNRkNDQ21/VVVZcyYMenVq1fatWuXvffeO3/729+aHGPx4sU59dRT07Vr13To0CGHHnponn322fV9KgAAbCA26ABOkg996EOZOXNmbfz1r3+t7Rs7dmy++93v5tJLL83UqVPT0NCQ/fffPy+99FJtzqhRozJ+/PiMGzcu99xzTxYuXJihQ4dm2bJlzXE6AAA0s5bNvYC307JlyyZXfVeoqioXX3xxzj777BxxxBFJkmuuuSY9evTIz372s/z7v/97Ghsb86Mf/SjXXntt9ttvvyTJddddl969e+e2227LgQceuF7PBQCA5rfBXwF+/PHH06tXr/Tr1y+f+cxn8r//+79JkunTp2fWrFk54IADanPbtGmTwYMH5957702SPPDAA1m6dGmTOb169Ur//v1rc97M4sWLs2DBgiYDAID3vg06gHfbbbf89Kc/za233pqrrroqs2bNyqBBgzJnzpzMmjUrSdKjR48mz+nRo0dt36xZs9K6detssskmbzrnzVx44YWpr6+vjd69e6/FMwMAoLls0AE8ZMiQHHnkkdlhhx2y33775ZZbbknyr1sdVqirq2vynKqqVtr2Rqsz56yzzkpjY2NtPPPMM2t4FgAAbEg26AB+ow4dOmSHHXbI448/Xrsv+I1XcmfPnl27KtzQ0JAlS5Zk3rx5bzrnzbRp0yadO3duMgAAeO97TwXw4sWL8+ijj6Znz57p169fGhoaMnHixNr+JUuWZNKkSRk0aFCSZMCAAWnVqlWTOTNnzszDDz9cmwMAQFk26F+BOOOMM3LIIYdk8803z+zZs/ONb3wjCxYsyPDhw1NXV5dRo0blggsuyFZbbZWtttoqF1xwQdq3b5+jjz46SVJfX5/jjz8+p59+ejbddNN06dIlZ5xxRu2WCgAAyrNBB/Czzz6bz372s3nxxRfTrVu37L777pkyZUr69OmTJDnzzDOzaNGijBw5MvPmzctuu+2W3//+9+nUqVPtGN/73vfSsmXLHHXUUVm0aFH23Xff/OQnP0mLFi2a67QAAGhGdVVVVc29iPeCBQsWpL6+Po2NjevvfuC3+aIe8D5Q8Eewjzgow/r8mFvdXntP3QMMAADvl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RQXwf//3f6dfv35p27ZtBgwYkLvvvru5lwQAwHpWTAD/4he/yKhRo3L22WfnwQcfzJ577pkhQ4bk6aefbu6lAQCwHtVVVVU19yLWh9122y0777xzLrvsstq27bbbLocffnguvPDCt33+ggULUl9fn8bGxnTu3HldLvX/qatbP68DNJ8yPoJXyUcclGF9fsytbq+1XH9Laj5LlizJAw88kP/v//v/mmw/4IADcu+9967yOYsXL87ixYtrjxsbG5P8640FWGt8pgDvc+vzY25Fp73d9d0iAvjFF1/MsmXL0qNHjybbe/TokVmzZq3yORdeeGHOP//8lbb37t17nawRKFR9fXOvAGCdao6PuZdeein1b/HCRQTwCnVv+O9tVVWttG2Fs846K6NHj649Xr58eebOnZtNN930TZ8D78aCBQvSu3fvPPPMM+vvNhuA9cRnHOtDVVV56aWX0qtXr7ecV0QAd+3aNS1atFjpau/s2bNXuiq8Qps2bdKmTZsm2zbeeON1tUSo6dy5s/9xAN63fMaxrr3Vld8VivgViNatW2fAgAGZOHFik+0TJ07MoEGDmmlVAAA0hyKuACfJ6NGjM2zYsOyyyy4ZOHBgrrzyyjz99NP5j//4j+ZeGgAA61ExAfzpT386c+bMyde//vXMnDkz/fv3z29/+9v06dOnuZcGSf51281555230q03AO8HPuPYkBTzO8AAAJAUcg8wAACsIIABACiKAAYAoCgCGAoxY8aM1NXVZdq0ac29FIB1qm/fvrn44oubexlswAQwrKYRI0bk8MMPX+35dXV1ueGGG9bZegDWhhEjRqSurm6lcdBBB63W8/fee++MGjVq3S4S1rJifgYN3quWLl2aVq1aNfcygPexgw46KFdffXWTbev758qWLFmS1q1br9fXpFyuAMMa2HvvvXPaaaflzDPPTJcuXdLQ0JAxY8bU9vft2zdJ8olPfCJ1dXW1x0ly0003ZcCAAWnbtm222GKLnH/++Xnttddq++vq6nL55ZfnsMMOS4cOHfKNb3wjY8aMyU477ZRrr702ffv2TX19fT7zmc/kpZdeqj1vwoQJ2WOPPbLxxhtn0003zdChQ/Pkk0+u67cCeB9o06ZNGhoamoxNNtkkd911V1q3bp277767Nveiiy5K165dM3PmzIwYMSKTJk3KJZdcUrtyPGPGjCTJI488koMPPjgdO3ZMjx49MmzYsLz44ou14+y999455ZRTMnr06HTt2jX7779/7rrrrtTV1eX222/PLrvskvbt22fQoEF57LHHas978sknc9hhh6VHjx7p2LFjdt1119x2223r7b3i/UEAwxq65ppr0qFDh9x3330ZO3Zsvv71r9f+3PbUqVOTJFdffXVmzpxZe3zrrbfm2GOPzWmnnZZHHnkkV1xxRX7yk5/km9/8ZpNjn3feeTnssMPy17/+Nccdd1ySf33o33DDDbn55ptz8803Z9KkSfnWt75Ve87LL7+c0aNHZ+rUqbn99tuz0UYb5ROf+ESWL1++Pt4O4H1oxe0Nw4YNS2NjY/7yl7/k7LPPzlVXXZWePXvmkksuycCBA3PiiSdm5syZmTlzZnr37p2ZM2dm8ODB2WmnnfKnP/0pEyZMyPPPP5+jjjqqyfGvueaatGzZMn/84x9zxRVX1LafffbZueiii/KnP/0pLVu2rH0OJsnChQtz8MEH57bbbsuDDz6YAw88MIccckiefvrp9fa+8D5QAatl+PDh1WGHHVZVVVUNHjy42mOPPZrs33XXXauvfOUrtcdJqvHjxzeZs+eee1YXXHBBk23XXntt1bNnzybPGzVqVJM55513XtW+fftqwYIFtW1f/vKXq9122+1N1zt79uwqSfXXv/61qqqqmj59epWkevDBB9/2XIFyDB8+vGrRokXVoUOHJuPrX/96VVVVtXjx4uojH/lIddRRR1Uf+tCHqhNOOKHJ8wcPHlx98YtfbLLtnHPOqQ444IAm25555pkqSfXYY4/VnrfTTjs1mXPnnXdWSarbbruttu2WW26pklSLFi1603PYfvvtq+9///u1x3369Km+973vrfZ7QHncAwxraMcdd2zyuGfPnpk9e/ZbPueBBx7I1KlTm1zxXbZsWV599dW88sorad++fZJkl112Wem5ffv2TadOnd709Z588smcc845mTJlSl588cXald+nn346/fv3f+cnCBTjYx/7WC677LIm27p06ZIkad26da677rrsuOOO6dOnz2r9usIDDzyQO++8Mx07dlxp35NPPpmtt946yao/65Kmn689e/ZMksyePTubb755Xn755Zx//vm5+eab89xzz+W1117LokWLXAHmHRHAsIbe+MW0urq6t73dYPny5Tn//PNzxBFHrLSvbdu2tX/u0KHDO369Qw45JL17985VV12VXr16Zfny5enfv3+WLFmyWucDlKtDhw7Zcsst33T/vffemySZO3du5s6du8rPqNdbvnx5DjnkkHz7299ead+KoF3xuqvy+s+7urq62jGT5Mtf/nJuvfXWfOc738mWW26Zdu3a5ZOf/KTPOt4RAQzrSKtWrbJs2bIm23beeec89thjb/k/NGtizpw5efTRR3PFFVdkzz33TJLcc889a/U1gDI9+eST+dKXvpSrrroqv/zlL/O5z32u9j2D5F9XiFf1Wfc///M/6du3b1q2XLupcffdd2fEiBH5xCc+keRf9wSv+OIdrC5fgoN1pG/fvrn99tsza9aszJs3L0ly7rnn5qc//WnGjBmTv/3tb3n00Ufzi1/8Il/72tfe1Wttsskm2XTTTXPllVfmiSeeyB133JHRo0evjdMACrB48eLMmjWryXjxxRezbNmyDBs2LAcccEA+//nP5+qrr87DDz+ciy66qPbcvn375r777suMGTNqt1+dfPLJmTt3bj772c/m/vvvz//+7//m97//fY477riVYvmd2nLLLfPrX/8606ZNy1/+8pccffTRvuzLOyaAYR256KKLMnHixPTu3Tsf+chHkiQHHnhgbr755kycODG77rprdt9993z3u99Nnz593tVrbbTRRhk3blweeOCB9O/fP1/60pfyX//1X2vjNIACTJgwIT179mwy9thjj3zzm9/MjBkzcuWVVyZJGhoa8sMf/jBf+9rXan9V8owzzkiLFi2y/fbbp1u3bnn66afTq1ev/PGPf8yyZcty4IEHpn///vniF7+Y+vr62pXjNfW9730vm2yySQYNGpRDDjkkBx54YHbeeed3+xZQmLqqqqrmXgQAAKwvrgADAFAUAQwAQFEEMAAARRHAAAAURQADAFAUAQwAQFEEMAAARRHAAAAURQADvA+MGDEihx9+eHMvA+A9QQADrGUjRoxIXV1d6urq0qpVq2yxxRY544wz8vLLL7/rY8+YMSN1dXW1P0O7wiWXXJKf/OQn7/r4b2XFOb3ZGDFixDp9fYC1pWVzLwDg/eiggw7K1VdfnaVLl+buu+/OCSeckJdffjmXXXbZOnm9+vr6dXLc15s5c2btn3/xi1/k3HPPzWOPPVbb1q5du3W+BoC1wRVggHWgTZs2aWhoSO/evXP00UfnmGOOyQ033JAkWbx4cU477bR07949bdu2zR577JGpU6fWnjtv3rwcc8wx6datW9q1a5etttoqV199dZKkX79+SZKPfOQjqaury957751k5Vsg9t5775x22mk588wz06VLlzQ0NGTMmDFN1vj3v/89e+yxR9q2bZvtt98+t912W+rq6mrrfKOGhobaqK+vT11dXRoaGtKjR4/sscceueqqq5rMf/jhh7PRRhvlySefTPKvK8iXXXZZhgwZknbt2qVfv3751a9+1eQ5//znP/PpT386m2yySTbddNMcdthhmTFjxjt45wHengAGWA/atWuXpUuXJknOPPPM/M///E+uueaa/PnPf86WW26ZAw88MHPnzk2SnHPOOXnkkUfyu9/9Lo8++mguu+yydO3aNUly//33J0luu+22zJw5M7/+9a/f9DWvueaadOjQIffdd1/Gjh2br3/965k4cWKSZPny5Tn88MPTvn373Hfffbnyyitz9tlnr9G51dXV5bjjjqtF+go//vGPs+eee+aDH/xgbds555yTI488Mn/5y19y7LHH5rOf/WweffTRJMkrr7ySj33sY+nYsWP+8Ic/5J577knHjh1z0EEHZcmSJWu0NoBVqgBYq4YPH14ddthhtcf33Xdftemmm1ZHHXVUtXDhwqpVq1bV9ddfX9u/ZMmSqlevXtXYsWOrqqqqQw45pPr85z+/ymNPnz69SlI9+OCDb/magwcPrvbYY48mc3bdddfqK1/5SlVVVfW73/2uatmyZTVz5sza/okTJ1ZJqvHjx7/tOV599dVVfX197fFzzz1XtWjRorrvvvtq59StW7fqJz/5SW1Okuo//uM/mhxnt912q0466aSqqqrqRz/6UbXNNttUy5cvr+1fvHhx1a5du+rWW2992zUBrC5XgAHWgZtvvjkdO3ZM27ZtM3DgwOy11175/ve/nyeffDJLly7NRz/60drcVq1a5d/+7d9qV0JPOumkjBs3LjvttFPOPPPM3HvvvWu0hh133LHJ4549e2b27NlJksceeyy9e/dOQ0NDbf+//du/rdHrrDj2xz/+8fz4xz9O8q/zf/XVV/OpT32qybyBAweu9HjFeT/wwAN54okn0qlTp3Ts2DEdO3ZMly5d8uqrr9ZuowBYG3wJDmAd+NjHPpbLLrssrVq1Sq9evdKqVask/++LZHV1dU3mV1VV2zZkyJA89dRTueWWW3Lbbbdl3333zcknn5zvfOc772gNK15zhbq6uixfvnyl11tbTjjhhAwbNizf+973cvXVV+fTn/502rdv/7bPW7GO5cuXZ8CAAbn++utXmtOtW7e1ulagbK4AA6wDHTp0yJZbbpk+ffo0CdEtt9wyrVu3zj333FPbtnTp0vzpT3/KdtttV9vWrVu3jBgxItddd10uvvjiXHnllUmS1q1bJ0mWLVv2rta37bbb5umnn87zzz9f2/b6L+KtiYMPPjgdOnTIZZddlt/97nc57rjjVpozZcqUlR5vu+22SZKdd945jz/+eLp3754tt9yyyVgfv3IBlEMAA6xHHTp0yEknnZQvf/nLmTBhQh555JGceOKJeeWVV3L88ccnSc4999zceOONeeKJJ/K3v/0tN998cy2Ou3fvnnbt2mXChAl5/vnn09jYuEbr2H///fPBD34ww4cPz0MPPZQ//vGPtS/BremV4RYtWmTEiBE566yzsuWWW650u0OS/OpXv8qPf/zj/OMf/8h5552X+++/P6ecckqS5JhjjknXrl1z2GGH5e6778706dMzadKkfPGLX8yzzz67RmsCWBUBDLCefetb38qRRx6ZYcOGZeedd84TTzyRW2+9NZtsskmSf13lPeuss7Ljjjtmr732SosWLTJu3LgkScuWLfN//s//yRVXXJFevXrlsMMOW6M1tGjRIjfccEMWLlyYXXfdNSeccEK+9rWvJUnatm27xud2/PHHZ8mSJau8+psk559/fsaNG5cdd9wx11xzTa6//vpsv/32SZL27dvnD3/4QzbffPMcccQR2W677XLcccdl0aJF6dy58xqvCeCN6qqqqpp7EQA0vz/+8Y/ZY4898sQTTzT56bJ3eoy99947zz77bHr06NFkX11dXcaPH+9PNgPNzpfgAAo1fvz4dOzYMVtttVWeeOKJfPGLX8xHP/rRNYrfxYsX55lnnsk555yTo446aqX4BdiQuAUCoFAvvfRSRo4cmW233TYjRozIrrvumhtvvHGNjvXzn/8822yzTRobGzN27Ni1vFKAtcstEAAAFMUVYAAAiiKAAQAoigAGAKAoAhgAgKIIYAAAiiKAAQAoigAGAKAoAhgAgKL8/69bDli66Ia6AAAAAElFTkSuQmCC"/>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Rectangle 6"/>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system-ui"/>
              </a:rPr>
              <a:t/>
            </a:r>
            <a:br>
              <a:rPr kumimoji="0" lang="en-US" altLang="en-US" sz="1000" b="0" i="0" u="none" strike="noStrike" cap="none" normalizeH="0" baseline="0" smtClean="0">
                <a:ln>
                  <a:noFill/>
                </a:ln>
                <a:solidFill>
                  <a:schemeClr val="tx1"/>
                </a:solidFill>
                <a:effectLst/>
                <a:latin typeface="system-ui"/>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 name="AutoShape 7" descr="data:image/png;base64,iVBORw0KGgoAAAANSUhEUgAAAsAAAANVCAYAAAB280irAAAAOXRFWHRTb2Z0d2FyZQBNYXRwbG90bGliIHZlcnNpb24zLjguMCwgaHR0cHM6Ly9tYXRwbG90bGliLm9yZy81sbWrAAAACXBIWXMAAA9hAAAPYQGoP6dpAABGXElEQVR4nO3de7RVZaH//8+W+3UrctmQCJj30Ez0KKRi3jG8pGWlEuSlc8RLhGY/MxU7pcXJ0m92vFVmalF9T2hqYXgjTVAyyUwz9YCXBFEuG1EEhPn7o8H6ugUVEdjo83qN8YzhmvNZcz1zOcbq3XSuteuqqqoCAACF2Ki5FwAAAOuTAAYAoCgCGACAoghgAACKIoABACiKAAYAoCgCGACAoghgAACKIoABACiKAAY2KA899FA+//nPp1+/fmnbtm06duyYnXfeOWPHjs3cuXObe3lJkp/97Ge5+OKL18mxv/a1r2XzzTdPy5Yts/HGG7/pvDFjxqSurq42WrdunX79+uWLX/xi5s+fv9bX9dxzz2XMmDGZNm3am65lfZoxY0aT83+rMWPGjPW6NmDD17K5FwCwwlVXXZWRI0dmm222yZe//OVsv/32Wbp0af70pz/l8ssvz+TJkzN+/PjmXmZ+9rOf5eGHH86oUaPW6nFvvPHGfPOb38zZZ5+dIUOGpE2bNm/7nAkTJqS+vj4vvfRSfvvb3+aSSy7J/fffn3vvvXetRulzzz2X888/P3379s1OO+3UZN8JJ5yQgw46aK291uro2bNnJk+e3GTbyJEj09jYmOuvv36luQCvJ4CBDcLkyZNz0kknZf/9988NN9zQJP7233//nH766ZkwYUIzrnDde/jhh5Mkp512Wrp3775azxkwYEC6du2a5F/v05w5c3Lttdfm3nvvzUc/+tF1ttbX22yzzbLZZputl9daoU2bNtl9992bbOvcuXOWLFmy0naAN3ILBLBBuOCCC1JXV5crr7xylVc+W7dunUMPPbT2ePny5Rk7dmy23XbbtGnTJt27d8/nPve5PPvss02e17dv34wYMWKl4+29997Ze++9a4/vuuuu1NXV5ec//3nOPvvs9OrVK507d85+++2Xxx57rMnzbrnlljz11FNN/jP7W1mdtfbt2zdf+9rXkiQ9evRIXV1dxowZ85bHXZUV8ffUU08lSebOnZuRI0fmAx/4QFq3bp0tttgiZ599dhYvXtzkeb/61a+y2267pb6+Pu3bt88WW2yR4447rvbe7LrrrkmSz3/+87VzXrG+Vd0C0bdv3wwdOjQTJkzIzjvvnHbt2mXbbbfNj3/845XWfM8992TgwIFp27ZtPvCBD+Scc87JD3/4w3d9+8K+++6bbbfdNlVVNdleVVW23HLLfPzjH0/y/26nGDt2bL75zW9m8803T9u2bbPLLrvk9ttvX+m4jz/+eI4++uh07949bdq0yXbbbZcf/OAHTeYsX7483/jGN7LNNtukXbt22XjjjbPjjjvmkksuWePzAdYeAQw0u2XLluWOO+7IgAED0rt379V6zkknnZSvfOUr2X///fOb3/wm//mf/5kJEyZk0KBBefHFF9d4LV/96lfz1FNP5Yc//GGuvPLKPP744znkkEOybNmyJMl///d/56Mf/WgaGhoyefLk2ni3ax0/fnyOP/74JP+6rWHy5Mk54YQT3vH6n3jiiSRJt27d8uqrr+ZjH/tYfvrTn2b06NG55ZZbcuyxx2bs2LE54ogjas+ZPHlyPv3pT2eLLbbIuHHjcsstt+Tcc8/Na6+9liTZeeedc/XVVyf51z3KK8757db3l7/8Jaeffnq+9KUv5cYbb8yOO+6Y448/Pn/4wx9qcx566KHsv//+eeWVV3LNNdfk8ssvz5///Od885vffMfn/kZf/OIX89hjj60Usb/73e/y5JNP5uSTT26y/dJLL82ECRNy8cUX57rrrstGG22UIUOGNPn3+8gjj2TXXXfNww8/nIsuuig333xzPv7xj+e0007L+eefX5s3duzYjBkzJp/97Gdzyy235Be/+EWOP/74dXJ/NrAGKoBmNmvWrCpJ9ZnPfGa15j/66KNVkmrkyJFNtt93331VkuqrX/1qbVufPn2q4cOHr3SMwYMHV4MHD649vvPOO6sk1cEHH9xk3i9/+csqSTV58uTato9//ONVnz591vpazzvvvCpJ9cILL7ztcVfMnTVrVrV06dJq3rx51XXXXVe1a9eu6t27d7Vo0aLq8ssvr5JUv/zlL5s899vf/naVpPr9739fVVVVfec736mSVPPnz3/T15s6dWqVpLr66qvfdC2v16dPn6pt27bVU089Vdu2aNGiqkuXLtW///u/17Z96lOfqjp06NDknJctW1Ztv/32VZJq+vTpb/terDB48ODqQx/6UJPjbLHFFtVhhx3WZN6QIUOqD37wg9Xy5curqqqq6dOnV0mqXr16VYsWLarNW7BgQdWlS5dqv/32q2078MADq80226xqbGxscsxTTjmlatu2bTV37tyqqqpq6NCh1U477bTaawfWL1eAgfecO++8M0lWurXh3/7t37Lddtut8j9br67X32aRJDvuuGOS/3dLwTu1LteaJA0NDWnVqlU22WSTHHvssdl5550zYcKEtG3bNnfccUc6dOiQT37yk02es2ItK157xe0NRx11VH75y1/mn//857ta0wo77bRTNt9889rjtm3bZuutt27yXk6aNCn77LNP7T7mJNloo41y1FFHvevX32ijjXLKKafk5ptvztNPP50kefLJJzNhwoSMHDlypds2jjjiiLRt27b2uFOnTjnkkEPyhz/8IcuWLcurr76a22+/PZ/4xCfSvn37vPbaa7Vx8MEH59VXX82UKVOS/Ovf71/+8peMHDkyt956axYsWPCuzwdYewQw0Oy6du2a9u3bZ/r06as1f86cOUlW/e3+Xr161faviU033bTJ4xX3Iy9atGiNjrcu15okt912W6ZOnZpp06blxRdfzD333JPtt9++9toNDQ0rhV737t3TsmXL2mvvtddeueGGG/Laa6/lc5/7XDbbbLP0798/P//5z9/V2t74Xib/ej9f/17OmTMnPXr0WGneqratieOOOy7t2rXL5ZdfniT5wQ9+kHbt2tXub369hoaGVW5bsmRJFi5cmDlz5uS1117L97///bRq1arJOPjgg5OkdkvLWWedle985zuZMmVKhgwZkk033TT77rtv/vSnP62V8wLeHQEMNLsWLVpk3333zQMPPLDSl9hWZUVYzZw5c6V9zz33XJOriW3btl3pC19J3tV9wu/EO1nrmvjwhz+cXXbZJR/+8IdXCs5NN900zz///EpfAps9e3Zee+21Jq992GGH5fbbb09jY2PuuuuubLbZZjn66KPf9v7md2vFGt9o1qxZa+X49fX1GT58eH74wx9m7ty5ufrqq3P00Uev8jeWV/Was2bNSuvWrdOxY8dssskmadGiRUaMGJGpU6eucqwI4ZYtW2b06NH585//nLlz5+bnP/95nnnmmRx44IF55ZVX1sq5AWtOAAMbhLPOOitVVeXEE0/MkiVLVtq/dOnS3HTTTUmSffbZJ0ly3XXXNZkzderUPProo9l3331r2/r27ZuHHnqoybx//OMfTX7Z4Z1641XMt/JO1rq27bvvvlm4cGFuuOGGJtt/+tOf1va/UZs2bTJ48OB8+9vfTpI8+OCDte3Jml8JfzODBw/OHXfc0eT/kCxfvjy/+tWv1tprnHbaaXnxxRfzyU9+MvPnz88pp5yyynm//vWv8+qrr9Yev/TSS7npppuy5557pkWLFmnfvn0+9rGP5cEHH8yOO+6YXXbZZaWxqqveG2+8cT75yU/m5JNPzty5c/1hDtgA+B1gYIMwcODAXHbZZRk5cmQGDBiQk046KR/60IeydOnSPPjgg7nyyivTv3//HHLIIdlmm23yhS98Id///vdr39SfMWNGzjnnnPTu3Ttf+tKXascdNmxYjj322IwcOTJHHnlknnrqqYwdOzbdunVb47XusMMO+fWvf53LLrssAwYMyEYbbZRddtlllXPfyVrXts997nP5wQ9+kOHDh2fGjBnZYYcdcs899+SCCy7IwQcfnP322y9Jcu655+bZZ5/Nvvvum8022yzz58/PJZdcklatWmXw4MFJkg9+8INp165drr/++my33Xbp2LFjevXqlV69er2rNZ599tm56aabsu++++bss8+u3a7w8ssvJ/nXfbzv1tZbb52DDjoov/vd77LHHnvkwx/+8CrntWjRIvvvv39Gjx6d5cuX59vf/nYWLFjQ5NcdLrnkkuyxxx7Zc889c9JJJ6Vv37556aWX8sQTT+Smm27KHXfckSQ55JBD0r9//+yyyy7p1q1bnnrqqVx88cXp06dPttpqq3d9TsC71NzfwgN4vWnTplXDhw+vNt9886p169ZVhw4dqo985CPVueeeW82ePbs2b9myZdW3v/3tauutt65atWpVde3atTr22GOrZ555psnxli9fXo0dO7baYostqrZt21a77LJLdccdd7zpr0D86le/avL8Fb8Q8PpfP5g7d271yU9+stp4442rurq6lX4B4Y1Wd61r8isQbzd3zpw51X/8x39UPXv2rFq2bFn16dOnOuuss6pXX321Nufmm2+uhgwZUn3gAx+oWrduXXXv3r06+OCDq7vvvrvJsX7+859X2267bdWqVasqSXXeeec1Wcvr9enTp/r4xz++0nre+L5XVVXdfffd1W677Va1adOmamhoqL785S/XfqnirX6ZYlXHfv2vQLzeT37ykypJNW7cuJX2rfh3/O1vf7s6//zzq80226xq3bp19ZGPfKS69dZbVzn/uOOOqz7wgQ9UrVq1qrp161YNGjSo+sY3vlGbc9FFF1WDBg2qunbtWrVu3brafPPNq+OPP76aMWPGap8PsO7UVdUbbg4DgGZ2wAEHZMaMGfnHP/6xVo535JFHZsqUKZkxY0ZatWrVZN+MGTPSr1+//Nd//VfOOOOMtfJ6wIbNLRAANKvRo0fnIx/5SHr37p25c+fm+uuvz8SJE/OjH/3oXR138eLF+fOf/5z7778/48ePz3e/+92V4hcokwAGoFktW7Ys5557bmbNmpW6urpsv/32ufbaa3Pssce+q+POnDkzgwYNSufOnfPv//7vOfXUU9fSioH3OrdAAABQFD+DBgBAUQQwAABFEcAAABTFl+BW0/Lly/Pcc8+lU6dOqaura+7lAADwBlVV5aWXXkqvXr3e8g/pCODV9Nxzz6V3797NvQwAAN7GM888k8022+xN9wvg1dSpU6ck/3pDO3fu3MyrAQDgjRYsWJDevXvXuu3NCODVtOK2h86dOwtgAIAN2NvdrupLcAAAFEUAAwBQFAEMAEBRBDAAAEURwAAAFEUAAwBQFAEMAEBRBDAAAEURwAAAFEUAAwBQFAEMAEBRBDAAAEURwAAAFEUAAwBQFAEMAEBRBDAAAEURwAAAFEUAAwBQFAEMAEBRBDAAAEURwAAAFEUAAwBQFAEMAEBRBDAAAEURwAAAFEUAAwBQFAEMAEBRBDAAAEURwAAAFEUAAwBQFAEMAEBRBDAAAEURwAAAFKVlcy+At1BX19wrANa1qmruFQAUxxVgAACKIoABACiKAAYAoCgCGACAojRrAF944YXZdddd06lTp3Tv3j2HH354HnvssSZzRowYkbq6uiZj9913bzJn8eLFOfXUU9O1a9d06NAhhx56aJ599tkmc+bNm5dhw4alvr4+9fX1GTZsWObPn7+uTxEAgA1MswbwpEmTcvLJJ2fKlCmZOHFiXnvttRxwwAF5+eWXm8w76KCDMnPmzNr47W9/22T/qFGjMn78+IwbNy733HNPFi5cmKFDh2bZsmW1OUcffXSmTZuWCRMmZMKECZk2bVqGDRu2Xs4TAIANR11VbTi/wfPCCy+ke/fumTRpUvbaa68k/7oCPH/+/Nxwww2rfE5jY2O6deuWa6+9Np/+9KeTJM8991x69+6d3/72tznwwAPz6KOPZvvtt8+UKVOy2267JUmmTJmSgQMH5u9//3u22Wabt13bggULUl9fn8bGxnTu3HntnPDb8TNo8P634XwEA7znrW6vbVD3ADc2NiZJunTp0mT7XXfdle7du2frrbfOiSeemNmzZ9f2PfDAA1m6dGkOOOCA2rZevXqlf//+uffee5MkkydPTn19fS1+k2T33XdPfX19bc4bLV68OAsWLGgyAAB479tgAriqqowePTp77LFH+vfvX9s+ZMiQXH/99bnjjjty0UUXZerUqdlnn32yePHiJMmsWbPSunXrbLLJJk2O16NHj8yaNas2p3v37iu9Zvfu3Wtz3ujCCy+s3S9cX1+f3r17r61TBQCgGW0wfwnulFNOyUMPPZR77rmnyfYVtzUkSf/+/bPLLrukT58+ueWWW3LEEUe86fGqqkrd624hqFvF7QRvnPN6Z511VkaPHl17vGDBAhEMAPA+sEFcAT711FPzm9/8JnfeeWc222yzt5zbs2fP9OnTJ48//niSpKGhIUuWLMm8efOazJs9e3Z69OhRm/P888+vdKwXXnihNueN2rRpk86dOzcZAAC89zVrAFdVlVNOOSW//vWvc8cdd6Rfv35v+5w5c+bkmWeeSc+ePZMkAwYMSKtWrTJx4sTanJkzZ+bhhx/OoEGDkiQDBw5MY2Nj7r///tqc++67L42NjbU5AACUoVl/BWLkyJH52c9+lhtvvLHJLzHU19enXbt2WbhwYcaMGZMjjzwyPXv2zIwZM/LVr341Tz/9dB599NF06tQpSXLSSSfl5ptvzk9+8pN06dIlZ5xxRubMmZMHHnggLVq0SPKve4mfe+65XHHFFUmSL3zhC+nTp09uuumm1VqrX4EA1gm/AgGw1qxurzVrAL/Z/bdXX311RowYkUWLFuXwww/Pgw8+mPnz56dnz5752Mc+lv/8z/9scj/uq6++mi9/+cv52c9+lkWLFmXffffNf//3fzeZM3fu3Jx22mn5zW9+kyQ59NBDc+mll2bjjTderbUKYGCdEMAAa817IoDfSwQwsE74CAZYa96TvwMMAADrmgAGAKAoAhgAgKIIYAAAiiKAAQAoigAGAKAoAhgAgKIIYAAAiiKAAQAoigAGAKAoAhgAgKIIYAAAiiKAAQAoSsvmXgAAZaqra+4VAOtDVTX3ClbmCj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mjWAL7zwwuy6667p1KlTunfvnsMPPzyPPfZYkzlVVWXMmDHp1atX2rVrl7333jt/+9vfmsxZvHhxTj311HTt2jUdOnTIoYcemmeffbbJnHnz5mXYsGGpr69PfX19hg0blvnz56/rUwQAYAPTrAE8adKknHzyyZkyZUomTpyY1157LQcccEBefvnl2pyxY8fmu9/9bi699NJMnTo1DQ0N2X///fPSSy/V5owaNSrjx4/PuHHjcs8992ThwoUZOnRoli1bVptz9NFHZ9q0aZkwYUImTJiQadOmZdiwYev1fAEA2ABUG5DZs2dXSapJkyZVVVVVy5cvrxoaGqpvfetbtTmvvvpqVV9fX11++eVVVVXV/Pnzq1atWlXjxo2rzfnnP/9ZbbTRRtWECROqqqqqRx55pEpSTZkypTZn8uTJVZLq73//+2qtrbGxsUpSNTY2vuvzXG2JYRjv91Gw5n7rDcNYP2N9Wt1e26DuAW5sbEySdOnSJUkyffr0zJo1KwcccEBtTps2bTJ48ODce++9SZIHHnggS5cubTKnV69e6d+/f23O5MmTU19fn9122602Z/fdd099fX1tzhstXrw4CxYsaDIAAHjv22ACuKqqjB49OnvssUf69++fJJk1a1aSpEePHk3m9ujRo7Zv1qxZad26dTbZZJO3nNO9e/eVXrN79+61OW904YUX1u4Xrq+vT+/evd/dCQIAsEHYYAL4lFNOyUMPPZSf//znK+2rq6tr8riqqpW2vdEb56xq/lsd56yzzkpjY2NtPPPMM6tzGgAAbOA2iAA+9dRT85vf/CZ33nlnNttss9r2hoaGJFnpKu3s2bNrV4UbGhqyZMmSzJs37y3nPP/88yu97gsvvLDS1eUV2rRpk86dOzcZAAC89zVrAFdVlVNOOSW//vWvc8cdd6Rfv35N9vfr1y8NDQ2ZOHFibduSJUsyadKkDBo0KEkyYMCAtGrVqsmcmTNn5uGHH67NGThwYBobG3P//ffX5tx3331pbGyszQEAoAwtm/PFTz755PzsZz/LjTfemE6dOtWu9NbX16ddu3apq6vLqFGjcsEFF2SrrbbKVlttlQsuuCDt27fP0UcfXZt7/PHH5/TTT8+mm26aLl265IwzzsgOO+yQ/fbbL0my3Xbb5aCDDsqJJ56YK664IknyhS98IUOHDs0222zTPCcPAEDzWPc/SPHmkqxyXH311bU5y5cvr84777yqoaGhatOmTbXXXntVf/3rX5scZ9GiRdUpp5xSdenSpWrXrl01dOjQ6umnn24yZ86cOdUxxxxTderUqerUqVN1zDHHVPPmzVvttfoZNMMw1skoWHO/9YZhrJ+xPq1ur9VVVVU1X36/dyxYsCD19fVpbGxcf/cDv80X/YD3gYI/gn3EQRnW58fc6vbaBvElOAAAWF8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WnWAP7DH/6QQw45JL169UpdXV1uuOGGJvtHjBiRurq6JmP33XdvMmfx4sU59dRT07Vr13To0CGHHnponn322SZz5s2bl2HDhqW+vj719fUZNmxY5s+fv47PDgCADVGzBvDLL7+cD3/4w7n00kvfdM5BBx2UmTNn1sZvf/vbJvtHjRqV8ePHZ9y4cbnnnnuycOHCDB06NMuWLavNOfroozNt2rRMmDAhEyZMyLRp0zJs2LB1dl4AAGy4Wjbniw8ZMiRDhgx5yzlt2rRJQ0PDKvc1NjbmRz/6Ua699trst99+SZLrrrsuvXv3zm233ZYDDzwwjz76aCZMmJApU6Zkt912S5JcddVVGThwYB577LFss802a/ekAADYoG3w9wDfdddd6d69e7beeuuceOKJmT17dm3fAw88kKVLl+aAAw6obevVq1f69++fe++9N0kyefLk1NfX1+I3SXbffffU19fX5qzK4sWLs2DBgiYDAID3vg06gIcMGZLrr78+d9xxRy666KJMnTo1++yzTxYvXpwkmTVrVlq3bp1NNtmkyfN69OiRWbNm1eZ07959pWN37969NmdVLrzwwto9w/X19endu/daPDMAAJpLs94C8XY+/elP1/65f//+2WWXXdKnT5/ccsstOeKII970eVVVpa6urvb49f/8ZnPe6Kyzzsro0aNrjxcsWCCCAQDeBzboK8Bv1LNnz/Tp0yePP/54kqShoSFLlizJvHnzmsybPXt2evToUZvz/PPPr3SsF154oTZnVdq0aZPOnTs3GQAAvPe9pwJ4zpw5eeaZZ9KzZ88kyYABA9KqVatMnDixNmfmzJl5+OGHM2jQoCTJwIED09jYmPvvv78257777ktjY2NtDgAA5WjWWyAWLlyYJ554ovZ4+vTpmTZtWrp06ZIuXbpkzJgxOfLII9OzZ8/MmDEjX/3qV9O1a9d84hOfSJLU19fn+OOPz+mnn55NN900Xbp0yRlnnJEddtih9qsQ2223XQ466KCceOKJueKKK5IkX/jCFzJ06FC/AAEAUKKqGd15551VkpXG8OHDq1deeaU64IADqm7dulWtWrWqNt9882r48OHV008/3eQYixYtqk455ZSqS5cuVbt27aqhQ4euNGfOnDnVMcccU3Xq1Knq1KlTdcwxx1Tz5s17R2ttbGysklSNjY3v9rRXX2IYxvt9FKy533rDMNbPWJ9Wt9fqqqqqmrG/3zMWLFiQ+vr6NDY2rr/7gd/iS3rA+0TBH8E+4qAM6/NjbnV77T11DzAAALxbAhgAgKIIYAAAiiKAAQAoigAGAKAoAhgAgKIIYAAAiiKAAQAoigAGAKAoAhgAgKIIYAAAiiKAAQAoigAGAKAoAhgAgKIIYAAAiiKAAQAoigAGAKAoAhgAgKIIYAAAiiKAAQAoigAGAKAoAhgAgKIIYAAAiiKAAQAoigAGAKAoAhgAgKKsUQDvs88+mT9//krbFyxYkH322efdrgkAANaZNQrgu+66K0uWLFlp+6uvvpq77777XS8KAADWlZbvZPJDDz1U++dHHnkks2bNqj1etmxZJkyYkA984ANrb3UAALCWvaMA3mmnnVJXV5e6urpV3urQrl27fP/7319riwMAgLXtHQXw9OnTU1VVtthii9x///3p1q1bbV/r1q3TvXv3tGjRYq0vEgAA1pZ3FMB9+vRJkixfvnydLAYAANa1dxTAr/ePf/wjd911V2bPnr1SEJ977rnvemEAALAurFEAX3XVVTnppJPStWvXNDQ0pK6urravrq5OAAMAsMFaowD+xje+kW9+85v5yle+srbXAwAA69Qa/Q7wvHnz8qlPfWptrwUAANa5NQrgT33qU/n973+/ttcCAADr3BrdArHlllvmnHPOyZQpU7LDDjukVatWTfafdtppa2VxAACwttVVVVW90yf169fvzQ9YV5f//d//fVeL2hAtWLAg9fX1aWxsTOfOndfPi77uy4XA+9Q7/wh+3/ARB2VYnx9zq9tra3QFePr06Wu8MAAAaE5rdA8wAAC8V63RFeDjjjvuLff/+Mc/XqPFAADAurZGATxv3rwmj5cuXZqHH3448+fPzz777LNWFgYAAOvCGgXw+PHjV9q2fPnyjBw5MltsscW7XhQAAKwra+0e4I022ihf+tKX8r3vfW9tHRIAANa6tfoluCeffDKvvfba2jwkAACsVWt0C8To0aObPK6qKjNnzswtt9yS4cOHr5WFAQDAurBGAfzggw82ebzRRhulW7duueiii972FyIAAKA5rVEA33nnnWt7HQAAsF6sUQCv8MILL+Sxxx5LXV1dtt5663Tr1m1trQsAANaJNfoS3Msvv5zjjjsuPXv2zF577ZU999wzvXr1yvHHH59XXnllba8RAADWmjUK4NGjR2fSpEm56aabMn/+/MyfPz833nhjJk2alNNPP31trxEAANaauqqqqnf6pK5du+b//t//m7333rvJ9jvvvDNHHXVUXnjhhbW1vg3GggULUl9fn8bGxnTu3Hn9vGhd3fp5HaD5vPOP4PcNH3FQhvX5Mbe6vbZGV4BfeeWV9OjRY6Xt3bt3dwsEAAAbtDUK4IEDB+a8887Lq6++Wtu2aNGinH/++Rk4cOBaWxwAAKxta/QrEBdffHGGDBmSzTbbLB/+8IdTV1eXadOmpU2bNvn973+/ttcIAABrzRoF8A477JDHH3881113Xf7+97+nqqp85jOfyTHHHJN27dqt7TUCAMBas0YBfOGFF6ZHjx458cQTm2z/8Y9/nBdeeCFf+cpX1sriAABgbVuje4CvuOKKbLvttitt/9CHPpTLL7/8XS8KAADWlTUK4FmzZqVnz54rbe/WrVtmzpz5rhcFAADryhoFcO/evfPHP/5xpe1//OMf06tXr3e9KAAAWFfW6B7gE044IaNGjcrSpUuzzz77JEluv/32nHnmmf4SHAAAG7Q1CuAzzzwzc+fOzciRI7NkyZIkSdu2bfOVr3wlZ5111lpdIAAArE1r9KeQV1i4cGEeffTRtGvXLltttVXatGmzNte2QfGnkIF1wp9CBt7nNsQ/hbxGV4BX6NixY3bdddd3cwgAAFiv1uhLcAAA8F4l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rSrAH8hz/8IYccckh69eqVurq63HDDDU32V1WVMWPGpFevXmnXrl323nvv/O1vf2syZ/HixTn11FPTtWvXdOjQIYceemieffbZJnPmzZuXYcOGpb6+PvX19Rk2bFjmz5+/js8OAIANUbMG8Msvv5wPf/jDufTSS1e5f+zYsfnud7+bSy+9NFOnTk1DQ0P233//vPTSS7U5o0aNyvjx4zNu3Ljcc889WbhwYYYOHZply5bV5hx99NGZNm1aJkyYkAkTJmTatGkZNmzYOj8/AAA2QNUGIkk1fvz42uPly5dXDQ0N1be+9a3atldffbWqr6+vLr/88qqqqmr+/PlVq1atqnHjxtXm/POf/6w22mijasKECVVVVdUjjzxSJammTJlSmzN58uQqSfX3v/99tdfX2NhYJakaGxvX9BTfucQwjPf7KFhzv/WGYayfsT6tbq9tsPcAT58+PbNmzcoBBxxQ29amTZsMHjw49957b5LkgQceyNKlS5vM6dWrV/r371+bM3ny5NTX12e33Xarzdl9991TX19fm7MqixcvzoIFC5oMAADe+zbYAJ41a1aSpEePHk229+jRo7Zv1qxZad26dTbZZJO3nNO9e/eVjt+9e/fanFW58MILa/cM19fXp3fv3u/qfAAA2DBssAG8Ql1dXZPHVVWttO2N3jhnVfPf7jhnnXVWGhsba+OZZ555hysHAGBDtMEGcENDQ5KsdJV29uzZtavCDQ0NWbJkSebNm/eWc55//vmVjv/CCy+sdHX59dq0aZPOnTs3GQAAvPdtsAHcr1+/NDQ0ZOLEibVtS5YsyaRJkzJo0KAkyYABA9KqVasmc2bOnJmHH364NmfgwIFpbGzM/fffX5tz3333pbGxsTYHAIBytGzOF1+4cGGeeOKJ2uPp06dn2rRp6dKlSzbffPOMGjUqF1xwQbbaaqtstdVWueCCC9K+ffscffTRSZL6+vocf/zxOf3007PpppumS5cuOeOMM7LDDjtkv/32S5Jst912Oeigg3LiiSfmiiuuSJJ84QtfyNChQ7PNNtus/5MGAKB5rY+fpHgzd955Z5VkpTF8+PCqqv71U2jnnXde1dDQULVp06baa6+9qr/+9a9NjrFo0aLqlFNOqbp06VK1a9euGjp0aPX00083mTNnzpzqmGOOqTp16lR16tSpOuaYY6p58+a9o7X6GTTDMNbJKFhzv/WGYayfsT6tbq/VVVVVNWN/v2csWLAg9fX1aWxsXH/3A7/Nl/2A94GCP4J9xEEZ1ufH3Or22gZ7DzAAAKwL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Js0AE8ZsyY1NXVNRkNDQ21/VVVZcyYMenVq1fatWuXvffeO3/729+aHGPx4sU59dRT07Vr13To0CGHHnponn322fV9KgAAbCA26ABOkg996EOZOXNmbfz1r3+t7Rs7dmy++93v5tJLL83UqVPT0NCQ/fffPy+99FJtzqhRozJ+/PiMGzcu99xzTxYuXJihQ4dm2bJlzXE6AAA0s5bNvYC307JlyyZXfVeoqioXX3xxzj777BxxxBFJkmuuuSY9evTIz372s/z7v/97Ghsb86Mf/SjXXntt9ttvvyTJddddl969e+e2227LgQceuF7PBQCA5rfBXwF+/PHH06tXr/Tr1y+f+cxn8r//+79JkunTp2fWrFk54IADanPbtGmTwYMH5957702SPPDAA1m6dGmTOb169Ur//v1rc97M4sWLs2DBgiYDAID3vg06gHfbbbf89Kc/za233pqrrroqs2bNyqBBgzJnzpzMmjUrSdKjR48mz+nRo0dt36xZs9K6detssskmbzrnzVx44YWpr6+vjd69e6/FMwMAoLls0AE8ZMiQHHnkkdlhhx2y33775ZZbbknyr1sdVqirq2vynKqqVtr2Rqsz56yzzkpjY2NtPPPMM2t4FgAAbEg26AB+ow4dOmSHHXbI448/Xrsv+I1XcmfPnl27KtzQ0JAlS5Zk3rx5bzrnzbRp0yadO3duMgAAeO97TwXw4sWL8+ijj6Znz57p169fGhoaMnHixNr+JUuWZNKkSRk0aFCSZMCAAWnVqlWTOTNnzszDDz9cmwMAQFk26F+BOOOMM3LIIYdk8803z+zZs/ONb3wjCxYsyPDhw1NXV5dRo0blggsuyFZbbZWtttoqF1xwQdq3b5+jjz46SVJfX5/jjz8+p59+ejbddNN06dIlZ5xxRu2WCgAAyrNBB/Czzz6bz372s3nxxRfTrVu37L777pkyZUr69OmTJDnzzDOzaNGijBw5MvPmzctuu+2W3//+9+nUqVPtGN/73vfSsmXLHHXUUVm0aFH23Xff/OQnP0mLFi2a67QAAGhGdVVVVc29iPeCBQsWpL6+Po2NjevvfuC3+aIe8D5Q8Eewjzgow/r8mFvdXntP3QMMAADvl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RQXwf//3f6dfv35p27ZtBgwYkLvvvru5lwQAwHpWTAD/4he/yKhRo3L22WfnwQcfzJ577pkhQ4bk6aefbu6lAQCwHtVVVVU19yLWh9122y0777xzLrvsstq27bbbLocffnguvPDCt33+ggULUl9fn8bGxnTu3HldLvX/qatbP68DNJ8yPoJXyUcclGF9fsytbq+1XH9Laj5LlizJAw88kP/v//v/mmw/4IADcu+9967yOYsXL87ixYtrjxsbG5P8640FWGt8pgDvc+vzY25Fp73d9d0iAvjFF1/MsmXL0qNHjybbe/TokVmzZq3yORdeeGHOP//8lbb37t17nawRKFR9fXOvAGCdao6PuZdeein1b/HCRQTwCnVv+O9tVVWttG2Fs846K6NHj649Xr58eebOnZtNN930TZ8D78aCBQvSu3fvPPPMM+vvNhuA9cRnHOtDVVV56aWX0qtXr7ecV0QAd+3aNS1atFjpau/s2bNXuiq8Qps2bdKmTZsm2zbeeON1tUSo6dy5s/9xAN63fMaxrr3Vld8VivgViNatW2fAgAGZOHFik+0TJ07MoEGDmmlVAAA0hyKuACfJ6NGjM2zYsOyyyy4ZOHBgrrzyyjz99NP5j//4j+ZeGgAA61ExAfzpT386c+bMyde//vXMnDkz/fv3z29/+9v06dOnuZcGSf51281555230q03AO8HPuPYkBTzO8AAAJAUcg8wAACsIIABACiKAAYAoCgCGAoxY8aM1NXVZdq0ac29FIB1qm/fvrn44oubexlswAQwrKYRI0bk8MMPX+35dXV1ueGGG9bZegDWhhEjRqSurm6lcdBBB63W8/fee++MGjVq3S4S1rJifgYN3quWLl2aVq1aNfcygPexgw46KFdffXWTbev758qWLFmS1q1br9fXpFyuAMMa2HvvvXPaaaflzDPPTJcuXdLQ0JAxY8bU9vft2zdJ8olPfCJ1dXW1x0ly0003ZcCAAWnbtm222GKLnH/++Xnttddq++vq6nL55ZfnsMMOS4cOHfKNb3wjY8aMyU477ZRrr702ffv2TX19fT7zmc/kpZdeqj1vwoQJ2WOPPbLxxhtn0003zdChQ/Pkk0+u67cCeB9o06ZNGhoamoxNNtkkd911V1q3bp277767Nveiiy5K165dM3PmzIwYMSKTJk3KJZdcUrtyPGPGjCTJI488koMPPjgdO3ZMjx49MmzYsLz44ou14+y999455ZRTMnr06HTt2jX7779/7rrrrtTV1eX222/PLrvskvbt22fQoEF57LHHas978sknc9hhh6VHjx7p2LFjdt1119x2223r7b3i/UEAwxq65ppr0qFDh9x3330ZO3Zsvv71r9f+3PbUqVOTJFdffXVmzpxZe3zrrbfm2GOPzWmnnZZHHnkkV1xxRX7yk5/km9/8ZpNjn3feeTnssMPy17/+Nccdd1ySf33o33DDDbn55ptz8803Z9KkSfnWt75Ve87LL7+c0aNHZ+rUqbn99tuz0UYb5ROf+ESWL1++Pt4O4H1oxe0Nw4YNS2NjY/7yl7/k7LPPzlVXXZWePXvmkksuycCBA3PiiSdm5syZmTlzZnr37p2ZM2dm8ODB2WmnnfKnP/0pEyZMyPPPP5+jjjqqyfGvueaatGzZMn/84x9zxRVX1LafffbZueiii/KnP/0pLVu2rH0OJsnChQtz8MEH57bbbsuDDz6YAw88MIccckiefvrp9fa+8D5QAatl+PDh1WGHHVZVVVUNHjy42mOPPZrs33XXXauvfOUrtcdJqvHjxzeZs+eee1YXXHBBk23XXntt1bNnzybPGzVqVJM55513XtW+fftqwYIFtW1f/vKXq9122+1N1zt79uwqSfXXv/61qqqqmj59epWkevDBB9/2XIFyDB8+vGrRokXVoUOHJuPrX/96VVVVtXjx4uojH/lIddRRR1Uf+tCHqhNOOKHJ8wcPHlx98YtfbLLtnHPOqQ444IAm25555pkqSfXYY4/VnrfTTjs1mXPnnXdWSarbbruttu2WW26pklSLFi1603PYfvvtq+9///u1x3369Km+973vrfZ7QHncAwxraMcdd2zyuGfPnpk9e/ZbPueBBx7I1KlTm1zxXbZsWV599dW88sorad++fZJkl112Wem5ffv2TadOnd709Z588smcc845mTJlSl588cXald+nn346/fv3f+cnCBTjYx/7WC677LIm27p06ZIkad26da677rrsuOOO6dOnz2r9usIDDzyQO++8Mx07dlxp35NPPpmtt946yao/65Kmn689e/ZMksyePTubb755Xn755Zx//vm5+eab89xzz+W1117LokWLXAHmHRHAsIbe+MW0urq6t73dYPny5Tn//PNzxBFHrLSvbdu2tX/u0KHDO369Qw45JL17985VV12VXr16Zfny5enfv3+WLFmyWucDlKtDhw7Zcsst33T/vffemySZO3du5s6du8rPqNdbvnx5DjnkkHz7299ead+KoF3xuqvy+s+7urq62jGT5Mtf/nJuvfXWfOc738mWW26Zdu3a5ZOf/KTPOt4RAQzrSKtWrbJs2bIm23beeec89thjb/k/NGtizpw5efTRR3PFFVdkzz33TJLcc889a/U1gDI9+eST+dKXvpSrrroqv/zlL/O5z32u9j2D5F9XiFf1Wfc///M/6du3b1q2XLupcffdd2fEiBH5xCc+keRf9wSv+OIdrC5fgoN1pG/fvrn99tsza9aszJs3L0ly7rnn5qc//WnGjBmTv/3tb3n00Ufzi1/8Il/72tfe1Wttsskm2XTTTXPllVfmiSeeyB133JHRo0evjdMACrB48eLMmjWryXjxxRezbNmyDBs2LAcccEA+//nP5+qrr87DDz+ciy66qPbcvn375r777suMGTNqt1+dfPLJmTt3bj772c/m/vvvz//+7//m97//fY477riVYvmd2nLLLfPrX/8606ZNy1/+8pccffTRvuzLOyaAYR256KKLMnHixPTu3Tsf+chHkiQHHnhgbr755kycODG77rprdt9993z3u99Nnz593tVrbbTRRhk3blweeOCB9O/fP1/60pfyX//1X2vjNIACTJgwIT179mwy9thjj3zzm9/MjBkzcuWVVyZJGhoa8sMf/jBf+9rXan9V8owzzkiLFi2y/fbbp1u3bnn66afTq1ev/PGPf8yyZcty4IEHpn///vniF7+Y+vr62pXjNfW9730vm2yySQYNGpRDDjkkBx54YHbeeed3+xZQmLqqqqrmXgQAAKwvrgADAFAUAQwAQFEEMAAARRHAAAAURQADAFAUAQwAQFEEMAAARRHAAAAURQADvA+MGDEihx9+eHMvA+A9QQADrGUjRoxIXV1d6urq0qpVq2yxxRY544wz8vLLL7/rY8+YMSN1dXW1P0O7wiWXXJKf/OQn7/r4b2XFOb3ZGDFixDp9fYC1pWVzLwDg/eiggw7K1VdfnaVLl+buu+/OCSeckJdffjmXXXbZOnm9+vr6dXLc15s5c2btn3/xi1/k3HPPzWOPPVbb1q5du3W+BoC1wRVggHWgTZs2aWhoSO/evXP00UfnmGOOyQ033JAkWbx4cU477bR07949bdu2zR577JGpU6fWnjtv3rwcc8wx6datW9q1a5etttoqV199dZKkX79+SZKPfOQjqaury957751k5Vsg9t5775x22mk588wz06VLlzQ0NGTMmDFN1vj3v/89e+yxR9q2bZvtt98+t912W+rq6mrrfKOGhobaqK+vT11dXRoaGtKjR4/sscceueqqq5rMf/jhh7PRRhvlySefTPKvK8iXXXZZhgwZknbt2qVfv3751a9+1eQ5//znP/PpT386m2yySTbddNMcdthhmTFjxjt45wHengAGWA/atWuXpUuXJknOPPPM/M///E+uueaa/PnPf86WW26ZAw88MHPnzk2SnHPOOXnkkUfyu9/9Lo8++mguu+yydO3aNUly//33J0luu+22zJw5M7/+9a/f9DWvueaadOjQIffdd1/Gjh2br3/965k4cWKSZPny5Tn88MPTvn373Hfffbnyyitz9tlnr9G51dXV5bjjjqtF+go//vGPs+eee+aDH/xgbds555yTI488Mn/5y19y7LHH5rOf/WweffTRJMkrr7ySj33sY+nYsWP+8Ic/5J577knHjh1z0EEHZcmSJWu0NoBVqgBYq4YPH14ddthhtcf33Xdftemmm1ZHHXVUtXDhwqpVq1bV9ddfX9u/ZMmSqlevXtXYsWOrqqqqQw45pPr85z+/ymNPnz69SlI9+OCDb/magwcPrvbYY48mc3bdddfqK1/5SlVVVfW73/2uatmyZTVz5sza/okTJ1ZJqvHjx7/tOV599dVVfX197fFzzz1XtWjRorrvvvtq59StW7fqJz/5SW1Okuo//uM/mhxnt912q0466aSqqqrqRz/6UbXNNttUy5cvr+1fvHhx1a5du+rWW2992zUBrC5XgAHWgZtvvjkdO3ZM27ZtM3DgwOy11175/ve/nyeffDJLly7NRz/60drcVq1a5d/+7d9qV0JPOumkjBs3LjvttFPOPPPM3HvvvWu0hh133LHJ4549e2b27NlJksceeyy9e/dOQ0NDbf+//du/rdHrrDj2xz/+8fz4xz9O8q/zf/XVV/OpT32qybyBAweu9HjFeT/wwAN54okn0qlTp3Ts2DEdO3ZMly5d8uqrr9ZuowBYG3wJDmAd+NjHPpbLLrssrVq1Sq9evdKqVask/++LZHV1dU3mV1VV2zZkyJA89dRTueWWW3Lbbbdl3333zcknn5zvfOc772gNK15zhbq6uixfvnyl11tbTjjhhAwbNizf+973cvXVV+fTn/502rdv/7bPW7GO5cuXZ8CAAbn++utXmtOtW7e1ulagbK4AA6wDHTp0yJZbbpk+ffo0CdEtt9wyrVu3zj333FPbtnTp0vzpT3/KdtttV9vWrVu3jBgxItddd10uvvjiXHnllUmS1q1bJ0mWLVv2rta37bbb5umnn87zzz9f2/b6L+KtiYMPPjgdOnTIZZddlt/97nc57rjjVpozZcqUlR5vu+22SZKdd945jz/+eLp3754tt9yyyVgfv3IBlEMAA6xHHTp0yEknnZQvf/nLmTBhQh555JGceOKJeeWVV3L88ccnSc4999zceOONeeKJJ/K3v/0tN998cy2Ou3fvnnbt2mXChAl5/vnn09jYuEbr2H///fPBD34ww4cPz0MPPZQ//vGPtS/BremV4RYtWmTEiBE566yzsuWWW650u0OS/OpXv8qPf/zj/OMf/8h5552X+++/P6ecckqS5JhjjknXrl1z2GGH5e6778706dMzadKkfPGLX8yzzz67RmsCWBUBDLCefetb38qRRx6ZYcOGZeedd84TTzyRW2+9NZtsskmSf13lPeuss7Ljjjtmr732SosWLTJu3LgkScuWLfN//s//yRVXXJFevXrlsMMOW6M1tGjRIjfccEMWLlyYXXfdNSeccEK+9rWvJUnatm27xud2/PHHZ8mSJau8+psk559/fsaNG5cdd9wx11xzTa6//vpsv/32SZL27dvnD3/4QzbffPMcccQR2W677XLcccdl0aJF6dy58xqvCeCN6qqqqpp7EQA0vz/+8Y/ZY4898sQTTzT56bJ3eoy99947zz77bHr06NFkX11dXcaPH+9PNgPNzpfgAAo1fvz4dOzYMVtttVWeeOKJfPGLX8xHP/rRNYrfxYsX55lnnsk555yTo446aqX4BdiQuAUCoFAvvfRSRo4cmW233TYjRozIrrvumhtvvHGNjvXzn/8822yzTRobGzN27Ni1vFKAtcstEAAAFMUVYAAAiiKAAQAoigAGAKAoAhgAgKIIYAAAiiKAAQAoigAGAKAoAhgAgKL8/69bDli66Ia6AAAAAElFTkSuQmCC"/>
          <p:cNvSpPr>
            <a:spLocks noChangeAspect="1" noChangeArrowheads="1"/>
          </p:cNvSpPr>
          <p:nvPr/>
        </p:nvSpPr>
        <p:spPr bwMode="auto">
          <a:xfrm>
            <a:off x="457200" y="457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Rectangle 8"/>
          <p:cNvSpPr>
            <a:spLocks noChangeArrowheads="1"/>
          </p:cNvSpPr>
          <p:nvPr/>
        </p:nvSpPr>
        <p:spPr bwMode="auto">
          <a:xfrm>
            <a:off x="4572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system-ui"/>
              </a:rPr>
              <a:t/>
            </a:r>
            <a:br>
              <a:rPr kumimoji="0" lang="en-US" altLang="en-US" sz="1000" b="0" i="0" u="none" strike="noStrike" cap="none" normalizeH="0" baseline="0" smtClean="0">
                <a:ln>
                  <a:noFill/>
                </a:ln>
                <a:solidFill>
                  <a:schemeClr val="tx1"/>
                </a:solidFill>
                <a:effectLst/>
                <a:latin typeface="system-ui"/>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 name="AutoShape 9" descr="data:image/png;base64,iVBORw0KGgoAAAANSUhEUgAAAsAAAANVCAYAAAB280irAAAAOXRFWHRTb2Z0d2FyZQBNYXRwbG90bGliIHZlcnNpb24zLjguMCwgaHR0cHM6Ly9tYXRwbG90bGliLm9yZy81sbWrAAAACXBIWXMAAA9hAAAPYQGoP6dpAABGXElEQVR4nO3de7RVZaH//8+W+3UrctmQCJj30Ez0KKRi3jG8pGWlEuSlc8RLhGY/MxU7pcXJ0m92vFVmalF9T2hqYXgjTVAyyUwz9YCXBFEuG1EEhPn7o8H6ugUVEdjo83qN8YzhmvNZcz1zOcbq3XSuteuqqqoCAACF2Ki5FwAAAOuTAAYAoCgCGACAoghgAACKIoABACiKAAYAoCgCGACAoghgAACKIoABACiKAAY2KA899FA+//nPp1+/fmnbtm06duyYnXfeOWPHjs3cuXObe3lJkp/97Ge5+OKL18mxv/a1r2XzzTdPy5Yts/HGG7/pvDFjxqSurq42WrdunX79+uWLX/xi5s+fv9bX9dxzz2XMmDGZNm3am65lfZoxY0aT83+rMWPGjPW6NmDD17K5FwCwwlVXXZWRI0dmm222yZe//OVsv/32Wbp0af70pz/l8ssvz+TJkzN+/PjmXmZ+9rOf5eGHH86oUaPW6nFvvPHGfPOb38zZZ5+dIUOGpE2bNm/7nAkTJqS+vj4vvfRSfvvb3+aSSy7J/fffn3vvvXetRulzzz2X888/P3379s1OO+3UZN8JJ5yQgw46aK291uro2bNnJk+e3GTbyJEj09jYmOuvv36luQCvJ4CBDcLkyZNz0kknZf/9988NN9zQJP7233//nH766ZkwYUIzrnDde/jhh5Mkp512Wrp3775azxkwYEC6du2a5F/v05w5c3Lttdfm3nvvzUc/+tF1ttbX22yzzbLZZputl9daoU2bNtl9992bbOvcuXOWLFmy0naAN3ILBLBBuOCCC1JXV5crr7xylVc+W7dunUMPPbT2ePny5Rk7dmy23XbbtGnTJt27d8/nPve5PPvss02e17dv34wYMWKl4+29997Ze++9a4/vuuuu1NXV5ec//3nOPvvs9OrVK507d85+++2Xxx57rMnzbrnlljz11FNN/jP7W1mdtfbt2zdf+9rXkiQ9evRIXV1dxowZ85bHXZUV8ffUU08lSebOnZuRI0fmAx/4QFq3bp0tttgiZ599dhYvXtzkeb/61a+y2267pb6+Pu3bt88WW2yR4447rvbe7LrrrkmSz3/+87VzXrG+Vd0C0bdv3wwdOjQTJkzIzjvvnHbt2mXbbbfNj3/845XWfM8992TgwIFp27ZtPvCBD+Scc87JD3/4w3d9+8K+++6bbbfdNlVVNdleVVW23HLLfPzjH0/y/26nGDt2bL75zW9m8803T9u2bbPLLrvk9ttvX+m4jz/+eI4++uh07949bdq0yXbbbZcf/OAHTeYsX7483/jGN7LNNtukXbt22XjjjbPjjjvmkksuWePzAdYeAQw0u2XLluWOO+7IgAED0rt379V6zkknnZSvfOUr2X///fOb3/wm//mf/5kJEyZk0KBBefHFF9d4LV/96lfz1FNP5Yc//GGuvPLKPP744znkkEOybNmyJMl///d/56Mf/WgaGhoyefLk2ni3ax0/fnyOP/74JP+6rWHy5Mk54YQT3vH6n3jiiSRJt27d8uqrr+ZjH/tYfvrTn2b06NG55ZZbcuyxx2bs2LE54ogjas+ZPHlyPv3pT2eLLbbIuHHjcsstt+Tcc8/Na6+9liTZeeedc/XVVyf51z3KK8757db3l7/8Jaeffnq+9KUv5cYbb8yOO+6Y448/Pn/4wx9qcx566KHsv//+eeWVV3LNNdfk8ssvz5///Od885vffMfn/kZf/OIX89hjj60Usb/73e/y5JNP5uSTT26y/dJLL82ECRNy8cUX57rrrstGG22UIUOGNPn3+8gjj2TXXXfNww8/nIsuuig333xzPv7xj+e0007L+eefX5s3duzYjBkzJp/97Gdzyy235Be/+EWOP/74dXJ/NrAGKoBmNmvWrCpJ9ZnPfGa15j/66KNVkmrkyJFNtt93331VkuqrX/1qbVufPn2q4cOHr3SMwYMHV4MHD649vvPOO6sk1cEHH9xk3i9/+csqSTV58uTato9//ONVnz591vpazzvvvCpJ9cILL7ztcVfMnTVrVrV06dJq3rx51XXXXVe1a9eu6t27d7Vo0aLq8ssvr5JUv/zlL5s899vf/naVpPr9739fVVVVfec736mSVPPnz3/T15s6dWqVpLr66qvfdC2v16dPn6pt27bVU089Vdu2aNGiqkuXLtW///u/17Z96lOfqjp06NDknJctW1Ztv/32VZJq+vTpb/terDB48ODqQx/6UJPjbLHFFtVhhx3WZN6QIUOqD37wg9Xy5curqqqq6dOnV0mqXr16VYsWLarNW7BgQdWlS5dqv/32q2078MADq80226xqbGxscsxTTjmlatu2bTV37tyqqqpq6NCh1U477bTaawfWL1eAgfecO++8M0lWurXh3/7t37Lddtut8j9br67X32aRJDvuuGOS/3dLwTu1LteaJA0NDWnVqlU22WSTHHvssdl5550zYcKEtG3bNnfccUc6dOiQT37yk02es2ItK157xe0NRx11VH75y1/mn//857ta0wo77bRTNt9889rjtm3bZuutt27yXk6aNCn77LNP7T7mJNloo41y1FFHvevX32ijjXLKKafk5ptvztNPP50kefLJJzNhwoSMHDlypds2jjjiiLRt27b2uFOnTjnkkEPyhz/8IcuWLcurr76a22+/PZ/4xCfSvn37vPbaa7Vx8MEH59VXX82UKVOS/Ovf71/+8peMHDkyt956axYsWPCuzwdYewQw0Oy6du2a9u3bZ/r06as1f86cOUlW/e3+Xr161faviU033bTJ4xX3Iy9atGiNjrcu15okt912W6ZOnZpp06blxRdfzD333JPtt9++9toNDQ0rhV737t3TsmXL2mvvtddeueGGG/Laa6/lc5/7XDbbbLP0798/P//5z9/V2t74Xib/ej9f/17OmTMnPXr0WGneqratieOOOy7t2rXL5ZdfniT5wQ9+kHbt2tXub369hoaGVW5bsmRJFi5cmDlz5uS1117L97///bRq1arJOPjgg5OkdkvLWWedle985zuZMmVKhgwZkk033TT77rtv/vSnP62V8wLeHQEMNLsWLVpk3333zQMPPLDSl9hWZUVYzZw5c6V9zz33XJOriW3btl3pC19J3tV9wu/EO1nrmvjwhz+cXXbZJR/+8IdXCs5NN900zz///EpfAps9e3Zee+21Jq992GGH5fbbb09jY2PuuuuubLbZZjn66KPf9v7md2vFGt9o1qxZa+X49fX1GT58eH74wx9m7ty5ufrqq3P00Uev8jeWV/Was2bNSuvWrdOxY8dssskmadGiRUaMGJGpU6eucqwI4ZYtW2b06NH585//nLlz5+bnP/95nnnmmRx44IF55ZVX1sq5AWtOAAMbhLPOOitVVeXEE0/MkiVLVtq/dOnS3HTTTUmSffbZJ0ly3XXXNZkzderUPProo9l3331r2/r27ZuHHnqoybx//OMfTX7Z4Z1641XMt/JO1rq27bvvvlm4cGFuuOGGJtt/+tOf1va/UZs2bTJ48OB8+9vfTpI8+OCDte3Jml8JfzODBw/OHXfc0eT/kCxfvjy/+tWv1tprnHbaaXnxxRfzyU9+MvPnz88pp5yyynm//vWv8+qrr9Yev/TSS7npppuy5557pkWLFmnfvn0+9rGP5cEHH8yOO+6YXXbZZaWxqqveG2+8cT75yU/m5JNPzty5c/1hDtgA+B1gYIMwcODAXHbZZRk5cmQGDBiQk046KR/60IeydOnSPPjgg7nyyivTv3//HHLIIdlmm23yhS98Id///vdr39SfMWNGzjnnnPTu3Ttf+tKXascdNmxYjj322IwcOTJHHnlknnrqqYwdOzbdunVb47XusMMO+fWvf53LLrssAwYMyEYbbZRddtlllXPfyVrXts997nP5wQ9+kOHDh2fGjBnZYYcdcs899+SCCy7IwQcfnP322y9Jcu655+bZZ5/Nvvvum8022yzz58/PJZdcklatWmXw4MFJkg9+8INp165drr/++my33Xbp2LFjevXqlV69er2rNZ599tm56aabsu++++bss8+u3a7w8ssvJ/nXfbzv1tZbb52DDjoov/vd77LHHnvkwx/+8CrntWjRIvvvv39Gjx6d5cuX59vf/nYWLFjQ5NcdLrnkkuyxxx7Zc889c9JJJ6Vv37556aWX8sQTT+Smm27KHXfckSQ55JBD0r9//+yyyy7p1q1bnnrqqVx88cXp06dPttpqq3d9TsC71NzfwgN4vWnTplXDhw+vNt9886p169ZVhw4dqo985CPVueeeW82ePbs2b9myZdW3v/3tauutt65atWpVde3atTr22GOrZ555psnxli9fXo0dO7baYostqrZt21a77LJLdccdd7zpr0D86le/avL8Fb8Q8PpfP5g7d271yU9+stp4442rurq6lX4B4Y1Wd61r8isQbzd3zpw51X/8x39UPXv2rFq2bFn16dOnOuuss6pXX321Nufmm2+uhgwZUn3gAx+oWrduXXXv3r06+OCDq7vvvrvJsX7+859X2267bdWqVasqSXXeeec1Wcvr9enTp/r4xz++0nre+L5XVVXdfffd1W677Va1adOmamhoqL785S/XfqnirX6ZYlXHfv2vQLzeT37ykypJNW7cuJX2rfh3/O1vf7s6//zzq80226xq3bp19ZGPfKS69dZbVzn/uOOOqz7wgQ9UrVq1qrp161YNGjSo+sY3vlGbc9FFF1WDBg2qunbtWrVu3brafPPNq+OPP76aMWPGap8PsO7UVdUbbg4DgGZ2wAEHZMaMGfnHP/6xVo535JFHZsqUKZkxY0ZatWrVZN+MGTPSr1+//Nd//VfOOOOMtfJ6wIbNLRAANKvRo0fnIx/5SHr37p25c+fm+uuvz8SJE/OjH/3oXR138eLF+fOf/5z7778/48ePz3e/+92V4hcokwAGoFktW7Ys5557bmbNmpW6urpsv/32ufbaa3Pssce+q+POnDkzgwYNSufOnfPv//7vOfXUU9fSioH3OrdAAABQFD+DBgBAUQQwAABFEcAAABTFl+BW0/Lly/Pcc8+lU6dOqaura+7lAADwBlVV5aWXXkqvXr3e8g/pCODV9Nxzz6V3797NvQwAAN7GM888k8022+xN9wvg1dSpU6ck/3pDO3fu3MyrAQDgjRYsWJDevXvXuu3NCODVtOK2h86dOwtgAIAN2NvdrupLcAAAFEUAAwBQFAEMAEBRBDAAAEURwAAAFEUAAwBQFAEMAEBRBDAAAEURwAAAFEUAAwBQFAEMAEBRBDAAAEURwAAAFEUAAwBQFAEMAEBRBDAAAEURwAAAFEUAAwBQFAEMAEBRBDAAAEURwAAAFEUAAwBQFAEMAEBRBDAAAEURwAAAFEUAAwBQFAEMAEBRBDAAAEURwAAAFEUAAwBQFAEMAEBRBDAAAEURwAAAFKVlcy+At1BX19wrANa1qmruFQAUxxVgAACKIoABACiKAAYAoCgCGACAojRrAF944YXZdddd06lTp3Tv3j2HH354HnvssSZzRowYkbq6uiZj9913bzJn8eLFOfXUU9O1a9d06NAhhx56aJ599tkmc+bNm5dhw4alvr4+9fX1GTZsWObPn7+uTxEAgA1MswbwpEmTcvLJJ2fKlCmZOHFiXnvttRxwwAF5+eWXm8w76KCDMnPmzNr47W9/22T/qFGjMn78+IwbNy733HNPFi5cmKFDh2bZsmW1OUcffXSmTZuWCRMmZMKECZk2bVqGDRu2Xs4TAIANR11VbTi/wfPCCy+ke/fumTRpUvbaa68k/7oCPH/+/Nxwww2rfE5jY2O6deuWa6+9Np/+9KeTJM8991x69+6d3/72tznwwAPz6KOPZvvtt8+UKVOy2267JUmmTJmSgQMH5u9//3u22Wabt13bggULUl9fn8bGxnTu3HntnPDb8TNo8P634XwEA7znrW6vbVD3ADc2NiZJunTp0mT7XXfdle7du2frrbfOiSeemNmzZ9f2PfDAA1m6dGkOOOCA2rZevXqlf//+uffee5MkkydPTn19fS1+k2T33XdPfX19bc4bLV68OAsWLGgyAAB479tgAriqqowePTp77LFH+vfvX9s+ZMiQXH/99bnjjjty0UUXZerUqdlnn32yePHiJMmsWbPSunXrbLLJJk2O16NHj8yaNas2p3v37iu9Zvfu3Wtz3ujCCy+s3S9cX1+f3r17r61TBQCgGW0wfwnulFNOyUMPPZR77rmnyfYVtzUkSf/+/bPLLrukT58+ueWWW3LEEUe86fGqqkrd624hqFvF7QRvnPN6Z511VkaPHl17vGDBAhEMAPA+sEFcAT711FPzm9/8JnfeeWc222yzt5zbs2fP9OnTJ48//niSpKGhIUuWLMm8efOazJs9e3Z69OhRm/P888+vdKwXXnihNueN2rRpk86dOzcZAAC89zVrAFdVlVNOOSW//vWvc8cdd6Rfv35v+5w5c+bkmWeeSc+ePZMkAwYMSKtWrTJx4sTanJkzZ+bhhx/OoEGDkiQDBw5MY2Nj7r///tqc++67L42NjbU5AACUoVl/BWLkyJH52c9+lhtvvLHJLzHU19enXbt2WbhwYcaMGZMjjzwyPXv2zIwZM/LVr341Tz/9dB599NF06tQpSXLSSSfl5ptvzk9+8pN06dIlZ5xxRubMmZMHHnggLVq0SPKve4mfe+65XHHFFUmSL3zhC+nTp09uuumm1VqrX4EA1gm/AgGw1qxurzVrAL/Z/bdXX311RowYkUWLFuXwww/Pgw8+mPnz56dnz5752Mc+lv/8z/9scj/uq6++mi9/+cv52c9+lkWLFmXffffNf//3fzeZM3fu3Jx22mn5zW9+kyQ59NBDc+mll2bjjTderbUKYGCdEMAAa817IoDfSwQwsE74CAZYa96TvwMMAADrmgAGAKAoAhgAgKIIYAAAiiKAAQAoigAGAKAoAhgAgKIIYAAAiiKAAQAoigAGAKAoAhgAgKIIYAAAiiKAAQAoSsvmXgAAZaqra+4VAOtDVTX3ClbmCj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mjWAL7zwwuy6667p1KlTunfvnsMPPzyPPfZYkzlVVWXMmDHp1atX2rVrl7333jt/+9vfmsxZvHhxTj311HTt2jUdOnTIoYcemmeffbbJnHnz5mXYsGGpr69PfX19hg0blvnz56/rUwQAYAPTrAE8adKknHzyyZkyZUomTpyY1157LQcccEBefvnl2pyxY8fmu9/9bi699NJMnTo1DQ0N2X///fPSSy/V5owaNSrjx4/PuHHjcs8992ThwoUZOnRoli1bVptz9NFHZ9q0aZkwYUImTJiQadOmZdiwYev1fAEA2ABUG5DZs2dXSapJkyZVVVVVy5cvrxoaGqpvfetbtTmvvvpqVV9fX11++eVVVVXV/Pnzq1atWlXjxo2rzfnnP/9ZbbTRRtWECROqqqqqRx55pEpSTZkypTZn8uTJVZLq73//+2qtrbGxsUpSNTY2vuvzXG2JYRjv91Gw5n7rDcNYP2N9Wt1e26DuAW5sbEySdOnSJUkyffr0zJo1KwcccEBtTps2bTJ48ODce++9SZIHHnggS5cubTKnV69e6d+/f23O5MmTU19fn9122602Z/fdd099fX1tzhstXrw4CxYsaDIAAHjv22ACuKqqjB49OnvssUf69++fJJk1a1aSpEePHk3m9ujRo7Zv1qxZad26dTbZZJO3nNO9e/eVXrN79+61OW904YUX1u4Xrq+vT+/evd/dCQIAsEHYYAL4lFNOyUMPPZSf//znK+2rq6tr8riqqpW2vdEb56xq/lsd56yzzkpjY2NtPPPMM6tzGgAAbOA2iAA+9dRT85vf/CZ33nlnNttss9r2hoaGJFnpKu3s2bNrV4UbGhqyZMmSzJs37y3nPP/88yu97gsvvLDS1eUV2rRpk86dOzcZAAC89zVrAFdVlVNOOSW//vWvc8cdd6Rfv35N9vfr1y8NDQ2ZOHFibduSJUsyadKkDBo0KEkyYMCAtGrVqsmcmTNn5uGHH67NGThwYBobG3P//ffX5tx3331pbGyszQEAoAwtm/PFTz755PzsZz/LjTfemE6dOtWu9NbX16ddu3apq6vLqFGjcsEFF2SrrbbKVlttlQsuuCDt27fP0UcfXZt7/PHH5/TTT8+mm26aLl265IwzzsgOO+yQ/fbbL0my3Xbb5aCDDsqJJ56YK664IknyhS98IUOHDs0222zTPCcPAEDzWPc/SPHmkqxyXH311bU5y5cvr84777yqoaGhatOmTbXXXntVf/3rX5scZ9GiRdUpp5xSdenSpWrXrl01dOjQ6umnn24yZ86cOdUxxxxTderUqerUqVN1zDHHVPPmzVvttfoZNMMw1skoWHO/9YZhrJ+xPq1ur9VVVVU1X36/dyxYsCD19fVpbGxcf/cDv80X/YD3gYI/gn3EQRnW58fc6vbaBvElOAAAWF8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WnWAP7DH/6QQw45JL169UpdXV1uuOGGJvtHjBiRurq6JmP33XdvMmfx4sU59dRT07Vr13To0CGHHnponn322SZz5s2bl2HDhqW+vj719fUZNmxY5s+fv47PDgCADVGzBvDLL7+cD3/4w7n00kvfdM5BBx2UmTNn1sZvf/vbJvtHjRqV8ePHZ9y4cbnnnnuycOHCDB06NMuWLavNOfroozNt2rRMmDAhEyZMyLRp0zJs2LB1dl4AAGy4Wjbniw8ZMiRDhgx5yzlt2rRJQ0PDKvc1NjbmRz/6Ua699trst99+SZLrrrsuvXv3zm233ZYDDzwwjz76aCZMmJApU6Zkt912S5JcddVVGThwYB577LFss802a/ekAADYoG3w9wDfdddd6d69e7beeuuceOKJmT17dm3fAw88kKVLl+aAAw6obevVq1f69++fe++9N0kyefLk1NfX1+I3SXbffffU19fX5qzK4sWLs2DBgiYDAID3vg06gIcMGZLrr78+d9xxRy666KJMnTo1++yzTxYvXpwkmTVrVlq3bp1NNtmkyfN69OiRWbNm1eZ07959pWN37969NmdVLrzwwto9w/X19endu/daPDMAAJpLs94C8XY+/elP1/65f//+2WWXXdKnT5/ccsstOeKII970eVVVpa6urvb49f/8ZnPe6Kyzzsro0aNrjxcsWCCCAQDeBzboK8Bv1LNnz/Tp0yePP/54kqShoSFLlizJvHnzmsybPXt2evToUZvz/PPPr3SsF154oTZnVdq0aZPOnTs3GQAAvPe9pwJ4zpw5eeaZZ9KzZ88kyYABA9KqVatMnDixNmfmzJl5+OGHM2jQoCTJwIED09jYmPvvv78257777ktjY2NtDgAA5WjWWyAWLlyYJ554ovZ4+vTpmTZtWrp06ZIuXbpkzJgxOfLII9OzZ8/MmDEjX/3qV9O1a9d84hOfSJLU19fn+OOPz+mnn55NN900Xbp0yRlnnJEddtih9qsQ2223XQ466KCceOKJueKKK5IkX/jCFzJ06FC/AAEAUKKqGd15551VkpXG8OHDq1deeaU64IADqm7dulWtWrWqNt9882r48OHV008/3eQYixYtqk455ZSqS5cuVbt27aqhQ4euNGfOnDnVMcccU3Xq1Knq1KlTdcwxx1Tz5s17R2ttbGysklSNjY3v9rRXX2IYxvt9FKy533rDMNbPWJ9Wt9fqqqqqmrG/3zMWLFiQ+vr6NDY2rr/7gd/iS3rA+0TBH8E+4qAM6/NjbnV77T11DzAAALxbAhgAgKIIYAAAiiKAAQAoigAGAKAoAhgAgKIIYAAAiiKAAQAoigAGAKAoAhgAgKIIYAAAiiKAAQAoigAGAKAoAhgAgKIIYAAAiiKAAQAoigAGAKAoAhgAgKIIYAAAiiKAAQAoigAGAKAoAhgAgKIIYAAAiiKAAQAoigAGAKAoAhgAgKKsUQDvs88+mT9//krbFyxYkH322efdrgkAANaZNQrgu+66K0uWLFlp+6uvvpq77777XS8KAADWlZbvZPJDDz1U++dHHnkks2bNqj1etmxZJkyYkA984ANrb3UAALCWvaMA3mmnnVJXV5e6urpV3urQrl27fP/7319riwMAgLXtHQXw9OnTU1VVtthii9x///3p1q1bbV/r1q3TvXv3tGjRYq0vEgAA1pZ3FMB9+vRJkixfvnydLAYAANa1dxTAr/ePf/wjd911V2bPnr1SEJ977rnvemEAALAurFEAX3XVVTnppJPStWvXNDQ0pK6urravrq5OAAMAsMFaowD+xje+kW9+85v5yle+srbXAwAA69Qa/Q7wvHnz8qlPfWptrwUAANa5NQrgT33qU/n973+/ttcCAADr3BrdArHlllvmnHPOyZQpU7LDDjukVatWTfafdtppa2VxAACwttVVVVW90yf169fvzQ9YV5f//d//fVeL2hAtWLAg9fX1aWxsTOfOndfPi77uy4XA+9Q7/wh+3/ARB2VYnx9zq9tra3QFePr06Wu8MAAAaE5rdA8wAAC8V63RFeDjjjvuLff/+Mc/XqPFAADAurZGATxv3rwmj5cuXZqHH3448+fPzz777LNWFgYAAOvCGgXw+PHjV9q2fPnyjBw5MltsscW7XhQAAKwra+0e4I022ihf+tKX8r3vfW9tHRIAANa6tfoluCeffDKvvfba2jwkAACsVWt0C8To0aObPK6qKjNnzswtt9yS4cOHr5WFAQDAurBGAfzggw82ebzRRhulW7duueiii972FyIAAKA5rVEA33nnnWt7HQAAsF6sUQCv8MILL+Sxxx5LXV1dtt5663Tr1m1trQsAANaJNfoS3Msvv5zjjjsuPXv2zF577ZU999wzvXr1yvHHH59XXnllba8RAADWmjUK4NGjR2fSpEm56aabMn/+/MyfPz833nhjJk2alNNPP31trxEAANaauqqqqnf6pK5du+b//t//m7333rvJ9jvvvDNHHXVUXnjhhbW1vg3GggULUl9fn8bGxnTu3Hn9vGhd3fp5HaD5vPOP4PcNH3FQhvX5Mbe6vbZGV4BfeeWV9OjRY6Xt3bt3dwsEAAAbtDUK4IEDB+a8887Lq6++Wtu2aNGinH/++Rk4cOBaWxwAAKxta/QrEBdffHGGDBmSzTbbLB/+8IdTV1eXadOmpU2bNvn973+/ttcIAABrzRoF8A477JDHH3881113Xf7+97+nqqp85jOfyTHHHJN27dqt7TUCAMBas0YBfOGFF6ZHjx458cQTm2z/8Y9/nBdeeCFf+cpX1sriAABgbVuje4CvuOKKbLvttitt/9CHPpTLL7/8XS8KAADWlTUK4FmzZqVnz54rbe/WrVtmzpz5rhcFAADryhoFcO/evfPHP/5xpe1//OMf06tXr3e9KAAAWFfW6B7gE044IaNGjcrSpUuzzz77JEluv/32nHnmmf4SHAAAG7Q1CuAzzzwzc+fOzciRI7NkyZIkSdu2bfOVr3wlZ5111lpdIAAArE1r9KeQV1i4cGEeffTRtGvXLltttVXatGmzNte2QfGnkIF1wp9CBt7nNsQ/hbxGV4BX6NixY3bdddd3cwgAAFiv1uhLcAAA8F4l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rSrAH8hz/8IYccckh69eqVurq63HDDDU32V1WVMWPGpFevXmnXrl323nvv/O1vf2syZ/HixTn11FPTtWvXdOjQIYceemieffbZJnPmzZuXYcOGpb6+PvX19Rk2bFjmz5+/js8OAIANUbMG8Msvv5wPf/jDufTSS1e5f+zYsfnud7+bSy+9NFOnTk1DQ0P233//vPTSS7U5o0aNyvjx4zNu3Ljcc889WbhwYYYOHZply5bV5hx99NGZNm1aJkyYkAkTJmTatGkZNmzYOj8/AAA2QNUGIkk1fvz42uPly5dXDQ0N1be+9a3atldffbWqr6+vLr/88qqqqmr+/PlVq1atqnHjxtXm/POf/6w22mijasKECVVVVdUjjzxSJammTJlSmzN58uQqSfX3v/99tdfX2NhYJakaGxvX9BTfucQwjPf7KFhzv/WGYayfsT6tbq9tsPcAT58+PbNmzcoBBxxQ29amTZsMHjw49957b5LkgQceyNKlS5vM6dWrV/r371+bM3ny5NTX12e33Xarzdl9991TX19fm7MqixcvzoIFC5oMAADe+zbYAJ41a1aSpEePHk229+jRo7Zv1qxZad26dTbZZJO3nNO9e/eVjt+9e/fanFW58MILa/cM19fXp3fv3u/qfAAA2DBssAG8Ql1dXZPHVVWttO2N3jhnVfPf7jhnnXVWGhsba+OZZ555hysHAGBDtMEGcENDQ5KsdJV29uzZtavCDQ0NWbJkSebNm/eWc55//vmVjv/CCy+sdHX59dq0aZPOnTs3GQAAvPdtsAHcr1+/NDQ0ZOLEibVtS5YsyaRJkzJo0KAkyYABA9KqVasmc2bOnJmHH364NmfgwIFpbGzM/fffX5tz3333pbGxsTYHAIBytGzOF1+4cGGeeOKJ2uPp06dn2rRp6dKlSzbffPOMGjUqF1xwQbbaaqtstdVWueCCC9K+ffscffTRSZL6+vocf/zxOf3007PpppumS5cuOeOMM7LDDjtkv/32S5Jst912Oeigg3LiiSfmiiuuSJJ84QtfyNChQ7PNNtus/5MGAKB5rY+fpHgzd955Z5VkpTF8+PCqqv71U2jnnXde1dDQULVp06baa6+9qr/+9a9NjrFo0aLqlFNOqbp06VK1a9euGjp0aPX00083mTNnzpzqmGOOqTp16lR16tSpOuaYY6p58+a9o7X6GTTDMNbJKFhzv/WGYayfsT6tbq/VVVVVNWN/v2csWLAg9fX1aWxsXH/3A7/Nl/2A94GCP4J9xEEZ1ufH3Or22gZ7DzAAAKwL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Js0AE8ZsyY1NXVNRkNDQ21/VVVZcyYMenVq1fatWuXvffeO3/729+aHGPx4sU59dRT07Vr13To0CGHHnponn322fV9KgAAbCA26ABOkg996EOZOXNmbfz1r3+t7Rs7dmy++93v5tJLL83UqVPT0NCQ/fffPy+99FJtzqhRozJ+/PiMGzcu99xzTxYuXJihQ4dm2bJlzXE6AAA0s5bNvYC307JlyyZXfVeoqioXX3xxzj777BxxxBFJkmuuuSY9evTIz372s/z7v/97Ghsb86Mf/SjXXntt9ttvvyTJddddl969e+e2227LgQceuF7PBQCA5rfBXwF+/PHH06tXr/Tr1y+f+cxn8r//+79JkunTp2fWrFk54IADanPbtGmTwYMH5957702SPPDAA1m6dGmTOb169Ur//v1rc97M4sWLs2DBgiYDAID3vg06gHfbbbf89Kc/za233pqrrroqs2bNyqBBgzJnzpzMmjUrSdKjR48mz+nRo0dt36xZs9K6detssskmbzrnzVx44YWpr6+vjd69e6/FMwMAoLls0AE8ZMiQHHnkkdlhhx2y33775ZZbbknyr1sdVqirq2vynKqqVtr2Rqsz56yzzkpjY2NtPPPMM2t4FgAAbEg26AB+ow4dOmSHHXbI448/Xrsv+I1XcmfPnl27KtzQ0JAlS5Zk3rx5bzrnzbRp0yadO3duMgAAeO97TwXw4sWL8+ijj6Znz57p169fGhoaMnHixNr+JUuWZNKkSRk0aFCSZMCAAWnVqlWTOTNnzszDDz9cmwMAQFk26F+BOOOMM3LIIYdk8803z+zZs/ONb3wjCxYsyPDhw1NXV5dRo0blggsuyFZbbZWtttoqF1xwQdq3b5+jjz46SVJfX5/jjz8+p59+ejbddNN06dIlZ5xxRu2WCgAAyrNBB/Czzz6bz372s3nxxRfTrVu37L777pkyZUr69OmTJDnzzDOzaNGijBw5MvPmzctuu+2W3//+9+nUqVPtGN/73vfSsmXLHHXUUVm0aFH23Xff/OQnP0mLFi2a67QAAGhGdVVVVc29iPeCBQsWpL6+Po2NjevvfuC3+aIe8D5Q8Eewjzgow/r8mFvdXntP3QMMAADvl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RQXwf//3f6dfv35p27ZtBgwYkLvvvru5lwQAwHpWTAD/4he/yKhRo3L22WfnwQcfzJ577pkhQ4bk6aefbu6lAQCwHtVVVVU19yLWh9122y0777xzLrvsstq27bbbLocffnguvPDCt33+ggULUl9fn8bGxnTu3HldLvX/qatbP68DNJ8yPoJXyUcclGF9fsytbq+1XH9Laj5LlizJAw88kP/v//v/mmw/4IADcu+9967yOYsXL87ixYtrjxsbG5P8640FWGt8pgDvc+vzY25Fp73d9d0iAvjFF1/MsmXL0qNHjybbe/TokVmzZq3yORdeeGHOP//8lbb37t17nawRKFR9fXOvAGCdao6PuZdeein1b/HCRQTwCnVv+O9tVVWttG2Fs846K6NHj649Xr58eebOnZtNN930TZ8D78aCBQvSu3fvPPPMM+vvNhuA9cRnHOtDVVV56aWX0qtXr7ecV0QAd+3aNS1atFjpau/s2bNXuiq8Qps2bdKmTZsm2zbeeON1tUSo6dy5s/9xAN63fMaxrr3Vld8VivgViNatW2fAgAGZOHFik+0TJ07MoEGDmmlVAAA0hyKuACfJ6NGjM2zYsOyyyy4ZOHBgrrzyyjz99NP5j//4j+ZeGgAA61ExAfzpT386c+bMyde//vXMnDkz/fv3z29/+9v06dOnuZcGSf51281555230q03AO8HPuPYkBTzO8AAAJAUcg8wAACsIIABACiKAAYAoCgCGAoxY8aM1NXVZdq0ac29FIB1qm/fvrn44oubexlswAQwrKYRI0bk8MMPX+35dXV1ueGGG9bZegDWhhEjRqSurm6lcdBBB63W8/fee++MGjVq3S4S1rJifgYN3quWLl2aVq1aNfcygPexgw46KFdffXWTbev758qWLFmS1q1br9fXpFyuAMMa2HvvvXPaaaflzDPPTJcuXdLQ0JAxY8bU9vft2zdJ8olPfCJ1dXW1x0ly0003ZcCAAWnbtm222GKLnH/++Xnttddq++vq6nL55ZfnsMMOS4cOHfKNb3wjY8aMyU477ZRrr702ffv2TX19fT7zmc/kpZdeqj1vwoQJ2WOPPbLxxhtn0003zdChQ/Pkk0+u67cCeB9o06ZNGhoamoxNNtkkd911V1q3bp277767Nveiiy5K165dM3PmzIwYMSKTJk3KJZdcUrtyPGPGjCTJI488koMPPjgdO3ZMjx49MmzYsLz44ou14+y999455ZRTMnr06HTt2jX7779/7rrrrtTV1eX222/PLrvskvbt22fQoEF57LHHas978sknc9hhh6VHjx7p2LFjdt1119x2223r7b3i/UEAwxq65ppr0qFDh9x3330ZO3Zsvv71r9f+3PbUqVOTJFdffXVmzpxZe3zrrbfm2GOPzWmnnZZHHnkkV1xxRX7yk5/km9/8ZpNjn3feeTnssMPy17/+Nccdd1ySf33o33DDDbn55ptz8803Z9KkSfnWt75Ve87LL7+c0aNHZ+rUqbn99tuz0UYb5ROf+ESWL1++Pt4O4H1oxe0Nw4YNS2NjY/7yl7/k7LPPzlVXXZWePXvmkksuycCBA3PiiSdm5syZmTlzZnr37p2ZM2dm8ODB2WmnnfKnP/0pEyZMyPPPP5+jjjqqyfGvueaatGzZMn/84x9zxRVX1LafffbZueiii/KnP/0pLVu2rH0OJsnChQtz8MEH57bbbsuDDz6YAw88MIccckiefvrp9fa+8D5QAatl+PDh1WGHHVZVVVUNHjy42mOPPZrs33XXXauvfOUrtcdJqvHjxzeZs+eee1YXXHBBk23XXntt1bNnzybPGzVqVJM55513XtW+fftqwYIFtW1f/vKXq9122+1N1zt79uwqSfXXv/61qqqqmj59epWkevDBB9/2XIFyDB8+vGrRokXVoUOHJuPrX/96VVVVtXjx4uojH/lIddRRR1Uf+tCHqhNOOKHJ8wcPHlx98YtfbLLtnHPOqQ444IAm25555pkqSfXYY4/VnrfTTjs1mXPnnXdWSarbbruttu2WW26pklSLFi1603PYfvvtq+9///u1x3369Km+973vrfZ7QHncAwxraMcdd2zyuGfPnpk9e/ZbPueBBx7I1KlTm1zxXbZsWV599dW88sorad++fZJkl112Wem5ffv2TadOnd709Z588smcc845mTJlSl588cXald+nn346/fv3f+cnCBTjYx/7WC677LIm27p06ZIkad26da677rrsuOOO6dOnz2r9usIDDzyQO++8Mx07dlxp35NPPpmtt946yao/65Kmn689e/ZMksyePTubb755Xn755Zx//vm5+eab89xzz+W1117LokWLXAHmHRHAsIbe+MW0urq6t73dYPny5Tn//PNzxBFHrLSvbdu2tX/u0KHDO369Qw45JL17985VV12VXr16Zfny5enfv3+WLFmyWucDlKtDhw7Zcsst33T/vffemySZO3du5s6du8rPqNdbvnx5DjnkkHz7299ead+KoF3xuqvy+s+7urq62jGT5Mtf/nJuvfXWfOc738mWW26Zdu3a5ZOf/KTPOt4RAQzrSKtWrbJs2bIm23beeec89thjb/k/NGtizpw5efTRR3PFFVdkzz33TJLcc889a/U1gDI9+eST+dKXvpSrrroqv/zlL/O5z32u9j2D5F9XiFf1Wfc///M/6du3b1q2XLupcffdd2fEiBH5xCc+keRf9wSv+OIdrC5fgoN1pG/fvrn99tsza9aszJs3L0ly7rnn5qc//WnGjBmTv/3tb3n00Ufzi1/8Il/72tfe1Wttsskm2XTTTXPllVfmiSeeyB133JHRo0evjdMACrB48eLMmjWryXjxxRezbNmyDBs2LAcccEA+//nP5+qrr87DDz+ciy66qPbcvn375r777suMGTNqt1+dfPLJmTt3bj772c/m/vvvz//+7//m97//fY477riVYvmd2nLLLfPrX/8606ZNy1/+8pccffTRvuzLOyaAYR256KKLMnHixPTu3Tsf+chHkiQHHnhgbr755kycODG77rprdt9993z3u99Nnz593tVrbbTRRhk3blweeOCB9O/fP1/60pfyX//1X2vjNIACTJgwIT179mwy9thjj3zzm9/MjBkzcuWVVyZJGhoa8sMf/jBf+9rXan9V8owzzkiLFi2y/fbbp1u3bnn66afTq1ev/PGPf8yyZcty4IEHpn///vniF7+Y+vr62pXjNfW9730vm2yySQYNGpRDDjkkBx54YHbeeed3+xZQmLqqqqrmXgQAAKwvrgADAFAUAQwAQFEEMAAARRHAAAAURQADAFAUAQwAQFEEMAAARRHAAAAURQADvA+MGDEihx9+eHMvA+A9QQADrGUjRoxIXV1d6urq0qpVq2yxxRY544wz8vLLL7/rY8+YMSN1dXW1P0O7wiWXXJKf/OQn7/r4b2XFOb3ZGDFixDp9fYC1pWVzLwDg/eiggw7K1VdfnaVLl+buu+/OCSeckJdffjmXXXbZOnm9+vr6dXLc15s5c2btn3/xi1/k3HPPzWOPPVbb1q5du3W+BoC1wRVggHWgTZs2aWhoSO/evXP00UfnmGOOyQ033JAkWbx4cU477bR07949bdu2zR577JGpU6fWnjtv3rwcc8wx6datW9q1a5etttoqV199dZKkX79+SZKPfOQjqaury957751k5Vsg9t5775x22mk588wz06VLlzQ0NGTMmDFN1vj3v/89e+yxR9q2bZvtt98+t912W+rq6mrrfKOGhobaqK+vT11dXRoaGtKjR4/sscceueqqq5rMf/jhh7PRRhvlySefTPKvK8iXXXZZhgwZknbt2qVfv3751a9+1eQ5//znP/PpT386m2yySTbddNMcdthhmTFjxjt45wHengAGWA/atWuXpUuXJknOPPPM/M///E+uueaa/PnPf86WW26ZAw88MHPnzk2SnHPOOXnkkUfyu9/9Lo8++mguu+yydO3aNUly//33J0luu+22zJw5M7/+9a/f9DWvueaadOjQIffdd1/Gjh2br3/965k4cWKSZPny5Tn88MPTvn373Hfffbnyyitz9tlnr9G51dXV5bjjjqtF+go//vGPs+eee+aDH/xgbds555yTI488Mn/5y19y7LHH5rOf/WweffTRJMkrr7ySj33sY+nYsWP+8Ic/5J577knHjh1z0EEHZcmSJWu0NoBVqgBYq4YPH14ddthhtcf33Xdftemmm1ZHHXVUtXDhwqpVq1bV9ddfX9u/ZMmSqlevXtXYsWOrqqqqQw45pPr85z+/ymNPnz69SlI9+OCDb/magwcPrvbYY48mc3bdddfqK1/5SlVVVfW73/2uatmyZTVz5sza/okTJ1ZJqvHjx7/tOV599dVVfX197fFzzz1XtWjRorrvvvtq59StW7fqJz/5SW1Okuo//uM/mhxnt912q0466aSqqqrqRz/6UbXNNttUy5cvr+1fvHhx1a5du+rWW2992zUBrC5XgAHWgZtvvjkdO3ZM27ZtM3DgwOy11175/ve/nyeffDJLly7NRz/60drcVq1a5d/+7d9qV0JPOumkjBs3LjvttFPOPPPM3HvvvWu0hh133LHJ4549e2b27NlJksceeyy9e/dOQ0NDbf+//du/rdHrrDj2xz/+8fz4xz9O8q/zf/XVV/OpT32qybyBAweu9HjFeT/wwAN54okn0qlTp3Ts2DEdO3ZMly5d8uqrr9ZuowBYG3wJDmAd+NjHPpbLLrssrVq1Sq9evdKqVask/++LZHV1dU3mV1VV2zZkyJA89dRTueWWW3Lbbbdl3333zcknn5zvfOc772gNK15zhbq6uixfvnyl11tbTjjhhAwbNizf+973cvXVV+fTn/502rdv/7bPW7GO5cuXZ8CAAbn++utXmtOtW7e1ulagbK4AA6wDHTp0yJZbbpk+ffo0CdEtt9wyrVu3zj333FPbtnTp0vzpT3/KdtttV9vWrVu3jBgxItddd10uvvjiXHnllUmS1q1bJ0mWLVv2rta37bbb5umnn87zzz9f2/b6L+KtiYMPPjgdOnTIZZddlt/97nc57rjjVpozZcqUlR5vu+22SZKdd945jz/+eLp3754tt9yyyVgfv3IBlEMAA6xHHTp0yEknnZQvf/nLmTBhQh555JGceOKJeeWVV3L88ccnSc4999zceOONeeKJJ/K3v/0tN998cy2Ou3fvnnbt2mXChAl5/vnn09jYuEbr2H///fPBD34ww4cPz0MPPZQ//vGPtS/BremV4RYtWmTEiBE566yzsuWWW650u0OS/OpXv8qPf/zj/OMf/8h5552X+++/P6ecckqS5JhjjknXrl1z2GGH5e6778706dMzadKkfPGLX8yzzz67RmsCWBUBDLCefetb38qRRx6ZYcOGZeedd84TTzyRW2+9NZtsskmSf13lPeuss7Ljjjtmr732SosWLTJu3LgkScuWLfN//s//yRVXXJFevXrlsMMOW6M1tGjRIjfccEMWLlyYXXfdNSeccEK+9rWvJUnatm27xud2/PHHZ8mSJau8+psk559/fsaNG5cdd9wx11xzTa6//vpsv/32SZL27dvnD3/4QzbffPMcccQR2W677XLcccdl0aJF6dy58xqvCeCN6qqqqpp7EQA0vz/+8Y/ZY4898sQTTzT56bJ3eoy99947zz77bHr06NFkX11dXcaPH+9PNgPNzpfgAAo1fvz4dOzYMVtttVWeeOKJfPGLX8xHP/rRNYrfxYsX55lnnsk555yTo446aqX4BdiQuAUCoFAvvfRSRo4cmW233TYjRozIrrvumhtvvHGNjvXzn/8822yzTRobGzN27Ni1vFKAtcstEAAAFMUVYAAAiiKAAQAoigAGAKAoAhgAgKIIYAAAiiKAAQAoigAGAKAoAhgAgKL8/69bDli66Ia6AAAAAElFTkSuQmCC"/>
          <p:cNvSpPr>
            <a:spLocks noChangeAspect="1" noChangeArrowheads="1"/>
          </p:cNvSpPr>
          <p:nvPr/>
        </p:nvSpPr>
        <p:spPr bwMode="auto">
          <a:xfrm flipV="1">
            <a:off x="609600" y="563881"/>
            <a:ext cx="304800"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Rectangle 10"/>
          <p:cNvSpPr>
            <a:spLocks noChangeArrowheads="1"/>
          </p:cNvSpPr>
          <p:nvPr/>
        </p:nvSpPr>
        <p:spPr bwMode="auto">
          <a:xfrm>
            <a:off x="6096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system-ui"/>
              </a:rPr>
              <a:t/>
            </a:r>
            <a:br>
              <a:rPr kumimoji="0" lang="en-US" altLang="en-US" sz="1000" b="0" i="0" u="none" strike="noStrike" cap="none" normalizeH="0" baseline="0" smtClean="0">
                <a:ln>
                  <a:noFill/>
                </a:ln>
                <a:solidFill>
                  <a:schemeClr val="tx1"/>
                </a:solidFill>
                <a:effectLst/>
                <a:latin typeface="system-ui"/>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 name="AutoShape 11" descr="data:image/png;base64,iVBORw0KGgoAAAANSUhEUgAAAsAAAANVCAYAAAB280irAAAAOXRFWHRTb2Z0d2FyZQBNYXRwbG90bGliIHZlcnNpb24zLjguMCwgaHR0cHM6Ly9tYXRwbG90bGliLm9yZy81sbWrAAAACXBIWXMAAA9hAAAPYQGoP6dpAABGXElEQVR4nO3de7RVZaH//8+W+3UrctmQCJj30Ez0KKRi3jG8pGWlEuSlc8RLhGY/MxU7pcXJ0m92vFVmalF9T2hqYXgjTVAyyUwz9YCXBFEuG1EEhPn7o8H6ugUVEdjo83qN8YzhmvNZcz1zOcbq3XSuteuqqqoCAACF2Ki5FwAAAOuTAAYAoCgCGACAoghgAACKIoABACiKAAYAoCgCGACAoghgAACKIoABACiKAAY2KA899FA+//nPp1+/fmnbtm06duyYnXfeOWPHjs3cuXObe3lJkp/97Ge5+OKL18mxv/a1r2XzzTdPy5Yts/HGG7/pvDFjxqSurq42WrdunX79+uWLX/xi5s+fv9bX9dxzz2XMmDGZNm3am65lfZoxY0aT83+rMWPGjPW6NmDD17K5FwCwwlVXXZWRI0dmm222yZe//OVsv/32Wbp0af70pz/l8ssvz+TJkzN+/PjmXmZ+9rOf5eGHH86oUaPW6nFvvPHGfPOb38zZZ5+dIUOGpE2bNm/7nAkTJqS+vj4vvfRSfvvb3+aSSy7J/fffn3vvvXetRulzzz2X888/P3379s1OO+3UZN8JJ5yQgw46aK291uro2bNnJk+e3GTbyJEj09jYmOuvv36luQCvJ4CBDcLkyZNz0kknZf/9988NN9zQJP7233//nH766ZkwYUIzrnDde/jhh5Mkp512Wrp3775azxkwYEC6du2a5F/v05w5c3Lttdfm3nvvzUc/+tF1ttbX22yzzbLZZputl9daoU2bNtl9992bbOvcuXOWLFmy0naAN3ILBLBBuOCCC1JXV5crr7xylVc+W7dunUMPPbT2ePny5Rk7dmy23XbbtGnTJt27d8/nPve5PPvss02e17dv34wYMWKl4+29997Ze++9a4/vuuuu1NXV5ec//3nOPvvs9OrVK507d85+++2Xxx57rMnzbrnlljz11FNN/jP7W1mdtfbt2zdf+9rXkiQ9evRIXV1dxowZ85bHXZUV8ffUU08lSebOnZuRI0fmAx/4QFq3bp0tttgiZ599dhYvXtzkeb/61a+y2267pb6+Pu3bt88WW2yR4447rvbe7LrrrkmSz3/+87VzXrG+Vd0C0bdv3wwdOjQTJkzIzjvvnHbt2mXbbbfNj3/845XWfM8992TgwIFp27ZtPvCBD+Scc87JD3/4w3d9+8K+++6bbbfdNlVVNdleVVW23HLLfPzjH0/y/26nGDt2bL75zW9m8803T9u2bbPLLrvk9ttvX+m4jz/+eI4++uh07949bdq0yXbbbZcf/OAHTeYsX7483/jGN7LNNtukXbt22XjjjbPjjjvmkksuWePzAdYeAQw0u2XLluWOO+7IgAED0rt379V6zkknnZSvfOUr2X///fOb3/wm//mf/5kJEyZk0KBBefHFF9d4LV/96lfz1FNP5Yc//GGuvPLKPP744znkkEOybNmyJMl///d/56Mf/WgaGhoyefLk2ni3ax0/fnyOP/74JP+6rWHy5Mk54YQT3vH6n3jiiSRJt27d8uqrr+ZjH/tYfvrTn2b06NG55ZZbcuyxx2bs2LE54ogjas+ZPHlyPv3pT2eLLbbIuHHjcsstt+Tcc8/Na6+9liTZeeedc/XVVyf51z3KK8757db3l7/8Jaeffnq+9KUv5cYbb8yOO+6Y448/Pn/4wx9qcx566KHsv//+eeWVV3LNNdfk8ssvz5///Od885vffMfn/kZf/OIX89hjj60Usb/73e/y5JNP5uSTT26y/dJLL82ECRNy8cUX57rrrstGG22UIUOGNPn3+8gjj2TXXXfNww8/nIsuuig333xzPv7xj+e0007L+eefX5s3duzYjBkzJp/97Gdzyy235Be/+EWOP/74dXJ/NrAGKoBmNmvWrCpJ9ZnPfGa15j/66KNVkmrkyJFNtt93331VkuqrX/1qbVufPn2q4cOHr3SMwYMHV4MHD649vvPOO6sk1cEHH9xk3i9/+csqSTV58uTato9//ONVnz591vpazzvvvCpJ9cILL7ztcVfMnTVrVrV06dJq3rx51XXXXVe1a9eu6t27d7Vo0aLq8ssvr5JUv/zlL5s899vf/naVpPr9739fVVVVfec736mSVPPnz3/T15s6dWqVpLr66qvfdC2v16dPn6pt27bVU089Vdu2aNGiqkuXLtW///u/17Z96lOfqjp06NDknJctW1Ztv/32VZJq+vTpb/terDB48ODqQx/6UJPjbLHFFtVhhx3WZN6QIUOqD37wg9Xy5curqqqq6dOnV0mqXr16VYsWLarNW7BgQdWlS5dqv/32q2078MADq80226xqbGxscsxTTjmlatu2bTV37tyqqqpq6NCh1U477bTaawfWL1eAgfecO++8M0lWurXh3/7t37Lddtut8j9br67X32aRJDvuuGOS/3dLwTu1LteaJA0NDWnVqlU22WSTHHvssdl5550zYcKEtG3bNnfccUc6dOiQT37yk02es2ItK157xe0NRx11VH75y1/mn//857ta0wo77bRTNt9889rjtm3bZuutt27yXk6aNCn77LNP7T7mJNloo41y1FFHvevX32ijjXLKKafk5ptvztNPP50kefLJJzNhwoSMHDlypds2jjjiiLRt27b2uFOnTjnkkEPyhz/8IcuWLcurr76a22+/PZ/4xCfSvn37vPbaa7Vx8MEH59VXX82UKVOS/Ovf71/+8peMHDkyt956axYsWPCuzwdYewQw0Oy6du2a9u3bZ/r06as1f86cOUlW/e3+Xr161faviU033bTJ4xX3Iy9atGiNjrcu15okt912W6ZOnZpp06blxRdfzD333JPtt9++9toNDQ0rhV737t3TsmXL2mvvtddeueGGG/Laa6/lc5/7XDbbbLP0798/P//5z9/V2t74Xib/ej9f/17OmTMnPXr0WGneqratieOOOy7t2rXL5ZdfniT5wQ9+kHbt2tXub369hoaGVW5bsmRJFi5cmDlz5uS1117L97///bRq1arJOPjgg5OkdkvLWWedle985zuZMmVKhgwZkk033TT77rtv/vSnP62V8wLeHQEMNLsWLVpk3333zQMPPLDSl9hWZUVYzZw5c6V9zz33XJOriW3btl3pC19J3tV9wu/EO1nrmvjwhz+cXXbZJR/+8IdXCs5NN900zz///EpfAps9e3Zee+21Jq992GGH5fbbb09jY2PuuuuubLbZZjn66KPf9v7md2vFGt9o1qxZa+X49fX1GT58eH74wx9m7ty5ufrqq3P00Uev8jeWV/Was2bNSuvWrdOxY8dssskmadGiRUaMGJGpU6eucqwI4ZYtW2b06NH585//nLlz5+bnP/95nnnmmRx44IF55ZVX1sq5AWtOAAMbhLPOOitVVeXEE0/MkiVLVtq/dOnS3HTTTUmSffbZJ0ly3XXXNZkzderUPProo9l3331r2/r27ZuHHnqoybx//OMfTX7Z4Z1641XMt/JO1rq27bvvvlm4cGFuuOGGJtt/+tOf1va/UZs2bTJ48OB8+9vfTpI8+OCDte3Jml8JfzODBw/OHXfc0eT/kCxfvjy/+tWv1tprnHbaaXnxxRfzyU9+MvPnz88pp5yyynm//vWv8+qrr9Yev/TSS7npppuy5557pkWLFmnfvn0+9rGP5cEHH8yOO+6YXXbZZaWxqqveG2+8cT75yU/m5JNPzty5c/1hDtgA+B1gYIMwcODAXHbZZRk5cmQGDBiQk046KR/60IeydOnSPPjgg7nyyivTv3//HHLIIdlmm23yhS98Id///vdr39SfMWNGzjnnnPTu3Ttf+tKXascdNmxYjj322IwcOTJHHnlknnrqqYwdOzbdunVb47XusMMO+fWvf53LLrssAwYMyEYbbZRddtlllXPfyVrXts997nP5wQ9+kOHDh2fGjBnZYYcdcs899+SCCy7IwQcfnP322y9Jcu655+bZZ5/Nvvvum8022yzz58/PJZdcklatWmXw4MFJkg9+8INp165drr/++my33Xbp2LFjevXqlV69er2rNZ599tm56aabsu++++bss8+u3a7w8ssvJ/nXfbzv1tZbb52DDjoov/vd77LHHnvkwx/+8CrntWjRIvvvv39Gjx6d5cuX59vf/nYWLFjQ5NcdLrnkkuyxxx7Zc889c9JJJ6Vv37556aWX8sQTT+Smm27KHXfckSQ55JBD0r9//+yyyy7p1q1bnnrqqVx88cXp06dPttpqq3d9TsC71NzfwgN4vWnTplXDhw+vNt9886p169ZVhw4dqo985CPVueeeW82ePbs2b9myZdW3v/3tauutt65atWpVde3atTr22GOrZ555psnxli9fXo0dO7baYostqrZt21a77LJLdccdd7zpr0D86le/avL8Fb8Q8PpfP5g7d271yU9+stp4442rurq6lX4B4Y1Wd61r8isQbzd3zpw51X/8x39UPXv2rFq2bFn16dOnOuuss6pXX321Nufmm2+uhgwZUn3gAx+oWrduXXXv3r06+OCDq7vvvrvJsX7+859X2267bdWqVasqSXXeeec1Wcvr9enTp/r4xz++0nre+L5XVVXdfffd1W677Va1adOmamhoqL785S/XfqnirX6ZYlXHfv2vQLzeT37ykypJNW7cuJX2rfh3/O1vf7s6//zzq80226xq3bp19ZGPfKS69dZbVzn/uOOOqz7wgQ9UrVq1qrp161YNGjSo+sY3vlGbc9FFF1WDBg2qunbtWrVu3brafPPNq+OPP76aMWPGap8PsO7UVdUbbg4DgGZ2wAEHZMaMGfnHP/6xVo535JFHZsqUKZkxY0ZatWrVZN+MGTPSr1+//Nd//VfOOOOMtfJ6wIbNLRAANKvRo0fnIx/5SHr37p25c+fm+uuvz8SJE/OjH/3oXR138eLF+fOf/5z7778/48ePz3e/+92V4hcokwAGoFktW7Ys5557bmbNmpW6urpsv/32ufbaa3Pssce+q+POnDkzgwYNSufOnfPv//7vOfXUU9fSioH3OrdAAABQFD+DBgBAUQQwAABFEcAAABTFl+BW0/Lly/Pcc8+lU6dOqaura+7lAADwBlVV5aWXXkqvXr3e8g/pCODV9Nxzz6V3797NvQwAAN7GM888k8022+xN9wvg1dSpU6ck/3pDO3fu3MyrAQDgjRYsWJDevXvXuu3NCODVtOK2h86dOwtgAIAN2NvdrupLcAAAFEUAAwBQFAEMAEBRBDAAAEURwAAAFEUAAwBQFAEMAEBRBDAAAEURwAAAFEUAAwBQFAEMAEBRBDAAAEURwAAAFEUAAwBQFAEMAEBRBDAAAEURwAAAFEUAAwBQFAEMAEBRBDAAAEURwAAAFEUAAwBQFAEMAEBRBDAAAEURwAAAFEUAAwBQFAEMAEBRBDAAAEURwAAAFEUAAwBQFAEMAEBRBDAAAEURwAAAFKVlcy+At1BX19wrANa1qmruFQAUxxVgAACKIoABACiKAAYAoCgCGACAojRrAF944YXZdddd06lTp3Tv3j2HH354HnvssSZzRowYkbq6uiZj9913bzJn8eLFOfXUU9O1a9d06NAhhx56aJ599tkmc+bNm5dhw4alvr4+9fX1GTZsWObPn7+uTxEAgA1MswbwpEmTcvLJJ2fKlCmZOHFiXnvttRxwwAF5+eWXm8w76KCDMnPmzNr47W9/22T/qFGjMn78+IwbNy733HNPFi5cmKFDh2bZsmW1OUcffXSmTZuWCRMmZMKECZk2bVqGDRu2Xs4TAIANR11VbTi/wfPCCy+ke/fumTRpUvbaa68k/7oCPH/+/Nxwww2rfE5jY2O6deuWa6+9Np/+9KeTJM8991x69+6d3/72tznwwAPz6KOPZvvtt8+UKVOy2267JUmmTJmSgQMH5u9//3u22Wabt13bggULUl9fn8bGxnTu3HntnPDb8TNo8P634XwEA7znrW6vbVD3ADc2NiZJunTp0mT7XXfdle7du2frrbfOiSeemNmzZ9f2PfDAA1m6dGkOOOCA2rZevXqlf//+uffee5MkkydPTn19fS1+k2T33XdPfX19bc4bLV68OAsWLGgyAAB479tgAriqqowePTp77LFH+vfvX9s+ZMiQXH/99bnjjjty0UUXZerUqdlnn32yePHiJMmsWbPSunXrbLLJJk2O16NHj8yaNas2p3v37iu9Zvfu3Wtz3ujCCy+s3S9cX1+f3r17r61TBQCgGW0wfwnulFNOyUMPPZR77rmnyfYVtzUkSf/+/bPLLrukT58+ueWWW3LEEUe86fGqqkrd624hqFvF7QRvnPN6Z511VkaPHl17vGDBAhEMAPA+sEFcAT711FPzm9/8JnfeeWc222yzt5zbs2fP9OnTJ48//niSpKGhIUuWLMm8efOazJs9e3Z69OhRm/P888+vdKwXXnihNueN2rRpk86dOzcZAAC89zVrAFdVlVNOOSW//vWvc8cdd6Rfv35v+5w5c+bkmWeeSc+ePZMkAwYMSKtWrTJx4sTanJkzZ+bhhx/OoEGDkiQDBw5MY2Nj7r///tqc++67L42NjbU5AACUoVl/BWLkyJH52c9+lhtvvLHJLzHU19enXbt2WbhwYcaMGZMjjzwyPXv2zIwZM/LVr341Tz/9dB599NF06tQpSXLSSSfl5ptvzk9+8pN06dIlZ5xxRubMmZMHHnggLVq0SPKve4mfe+65XHHFFUmSL3zhC+nTp09uuumm1VqrX4EA1gm/AgGw1qxurzVrAL/Z/bdXX311RowYkUWLFuXwww/Pgw8+mPnz56dnz5752Mc+lv/8z/9scj/uq6++mi9/+cv52c9+lkWLFmXffffNf//3fzeZM3fu3Jx22mn5zW9+kyQ59NBDc+mll2bjjTderbUKYGCdEMAAa817IoDfSwQwsE74CAZYa96TvwMMAADrmgAGAKAoAhgAgKIIYAAAiiKAAQAoigAGAKAoAhgAgKIIYAAAiiKAAQAoigAGAKAoAhgAgKIIYAAAiiKAAQAoSsvmXgAAZaqra+4VAOtDVTX3ClbmCj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mjWAL7zwwuy6667p1KlTunfvnsMPPzyPPfZYkzlVVWXMmDHp1atX2rVrl7333jt/+9vfmsxZvHhxTj311HTt2jUdOnTIoYcemmeffbbJnHnz5mXYsGGpr69PfX19hg0blvnz56/rUwQAYAPTrAE8adKknHzyyZkyZUomTpyY1157LQcccEBefvnl2pyxY8fmu9/9bi699NJMnTo1DQ0N2X///fPSSy/V5owaNSrjx4/PuHHjcs8992ThwoUZOnRoli1bVptz9NFHZ9q0aZkwYUImTJiQadOmZdiwYev1fAEA2ABUG5DZs2dXSapJkyZVVVVVy5cvrxoaGqpvfetbtTmvvvpqVV9fX11++eVVVVXV/Pnzq1atWlXjxo2rzfnnP/9ZbbTRRtWECROqqqqqRx55pEpSTZkypTZn8uTJVZLq73//+2qtrbGxsUpSNTY2vuvzXG2JYRjv91Gw5n7rDcNYP2N9Wt1e26DuAW5sbEySdOnSJUkyffr0zJo1KwcccEBtTps2bTJ48ODce++9SZIHHnggS5cubTKnV69e6d+/f23O5MmTU19fn9122602Z/fdd099fX1tzhstXrw4CxYsaDIAAHjv22ACuKqqjB49OnvssUf69++fJJk1a1aSpEePHk3m9ujRo7Zv1qxZad26dTbZZJO3nNO9e/eVXrN79+61OW904YUX1u4Xrq+vT+/evd/dCQIAsEHYYAL4lFNOyUMPPZSf//znK+2rq6tr8riqqpW2vdEb56xq/lsd56yzzkpjY2NtPPPMM6tzGgAAbOA2iAA+9dRT85vf/CZ33nlnNttss9r2hoaGJFnpKu3s2bNrV4UbGhqyZMmSzJs37y3nPP/88yu97gsvvLDS1eUV2rRpk86dOzcZAAC89zVrAFdVlVNOOSW//vWvc8cdd6Rfv35N9vfr1y8NDQ2ZOHFibduSJUsyadKkDBo0KEkyYMCAtGrVqsmcmTNn5uGHH67NGThwYBobG3P//ffX5tx3331pbGyszQEAoAwtm/PFTz755PzsZz/LjTfemE6dOtWu9NbX16ddu3apq6vLqFGjcsEFF2SrrbbKVlttlQsuuCDt27fP0UcfXZt7/PHH5/TTT8+mm26aLl265IwzzsgOO+yQ/fbbL0my3Xbb5aCDDsqJJ56YK664IknyhS98IUOHDs0222zTPCcPAEDzWPc/SPHmkqxyXH311bU5y5cvr84777yqoaGhatOmTbXXXntVf/3rX5scZ9GiRdUpp5xSdenSpWrXrl01dOjQ6umnn24yZ86cOdUxxxxTderUqerUqVN1zDHHVPPmzVvttfoZNMMw1skoWHO/9YZhrJ+xPq1ur9VVVVU1X36/dyxYsCD19fVpbGxcf/cDv80X/YD3gYI/gn3EQRnW58fc6vbaBvElOAAAWF8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WnWAP7DH/6QQw45JL169UpdXV1uuOGGJvtHjBiRurq6JmP33XdvMmfx4sU59dRT07Vr13To0CGHHnponn322SZz5s2bl2HDhqW+vj719fUZNmxY5s+fv47PDgCADVGzBvDLL7+cD3/4w7n00kvfdM5BBx2UmTNn1sZvf/vbJvtHjRqV8ePHZ9y4cbnnnnuycOHCDB06NMuWLavNOfroozNt2rRMmDAhEyZMyLRp0zJs2LB1dl4AAGy4Wjbniw8ZMiRDhgx5yzlt2rRJQ0PDKvc1NjbmRz/6Ua699trst99+SZLrrrsuvXv3zm233ZYDDzwwjz76aCZMmJApU6Zkt912S5JcddVVGThwYB577LFss802a/ekAADYoG3w9wDfdddd6d69e7beeuuceOKJmT17dm3fAw88kKVLl+aAAw6obevVq1f69++fe++9N0kyefLk1NfX1+I3SXbffffU19fX5qzK4sWLs2DBgiYDAID3vg06gIcMGZLrr78+d9xxRy666KJMnTo1++yzTxYvXpwkmTVrVlq3bp1NNtmkyfN69OiRWbNm1eZ07959pWN37969NmdVLrzwwto9w/X19endu/daPDMAAJpLs94C8XY+/elP1/65f//+2WWXXdKnT5/ccsstOeKII970eVVVpa6urvb49f/8ZnPe6Kyzzsro0aNrjxcsWCCCAQDeBzboK8Bv1LNnz/Tp0yePP/54kqShoSFLlizJvHnzmsybPXt2evToUZvz/PPPr3SsF154oTZnVdq0aZPOnTs3GQAAvPe9pwJ4zpw5eeaZZ9KzZ88kyYABA9KqVatMnDixNmfmzJl5+OGHM2jQoCTJwIED09jYmPvvv78257777ktjY2NtDgAA5WjWWyAWLlyYJ554ovZ4+vTpmTZtWrp06ZIuXbpkzJgxOfLII9OzZ8/MmDEjX/3qV9O1a9d84hOfSJLU19fn+OOPz+mnn55NN900Xbp0yRlnnJEddtih9qsQ2223XQ466KCceOKJueKKK5IkX/jCFzJ06FC/AAEAUKKqGd15551VkpXG8OHDq1deeaU64IADqm7dulWtWrWqNt9882r48OHV008/3eQYixYtqk455ZSqS5cuVbt27aqhQ4euNGfOnDnVMcccU3Xq1Knq1KlTdcwxx1Tz5s17R2ttbGysklSNjY3v9rRXX2IYxvt9FKy533rDMNbPWJ9Wt9fqqqqqmrG/3zMWLFiQ+vr6NDY2rr/7gd/iS3rA+0TBH8E+4qAM6/NjbnV77T11DzAAALxbAhgAgKIIYAAAiiKAAQAoigAGAKAoAhgAgKIIYAAAiiKAAQAoigAGAKAoAhgAgKIIYAAAiiKAAQAoigAGAKAoAhgAgKIIYAAAiiKAAQAoigAGAKAoAhgAgKIIYAAAiiKAAQAoigAGAKAoAhgAgKIIYAAAiiKAAQAoigAGAKAoAhgAgKKsUQDvs88+mT9//krbFyxYkH322efdrgkAANaZNQrgu+66K0uWLFlp+6uvvpq77777XS8KAADWlZbvZPJDDz1U++dHHnkks2bNqj1etmxZJkyYkA984ANrb3UAALCWvaMA3mmnnVJXV5e6urpV3urQrl27fP/7319riwMAgLXtHQXw9OnTU1VVtthii9x///3p1q1bbV/r1q3TvXv3tGjRYq0vEgAA1pZ3FMB9+vRJkixfvnydLAYAANa1dxTAr/ePf/wjd911V2bPnr1SEJ977rnvemEAALAurFEAX3XVVTnppJPStWvXNDQ0pK6urravrq5OAAMAsMFaowD+xje+kW9+85v5yle+srbXAwAA69Qa/Q7wvHnz8qlPfWptrwUAANa5NQrgT33qU/n973+/ttcCAADr3BrdArHlllvmnHPOyZQpU7LDDjukVatWTfafdtppa2VxAACwttVVVVW90yf169fvzQ9YV5f//d//fVeL2hAtWLAg9fX1aWxsTOfOndfPi77uy4XA+9Q7/wh+3/ARB2VYnx9zq9tra3QFePr06Wu8MAAAaE5rdA8wAAC8V63RFeDjjjvuLff/+Mc/XqPFAADAurZGATxv3rwmj5cuXZqHH3448+fPzz777LNWFgYAAOvCGgXw+PHjV9q2fPnyjBw5MltsscW7XhQAAKwra+0e4I022ihf+tKX8r3vfW9tHRIAANa6tfoluCeffDKvvfba2jwkAACsVWt0C8To0aObPK6qKjNnzswtt9yS4cOHr5WFAQDAurBGAfzggw82ebzRRhulW7duueiii972FyIAAKA5rVEA33nnnWt7HQAAsF6sUQCv8MILL+Sxxx5LXV1dtt5663Tr1m1trQsAANaJNfoS3Msvv5zjjjsuPXv2zF577ZU999wzvXr1yvHHH59XXnllba8RAADWmjUK4NGjR2fSpEm56aabMn/+/MyfPz833nhjJk2alNNPP31trxEAANaauqqqqnf6pK5du+b//t//m7333rvJ9jvvvDNHHXVUXnjhhbW1vg3GggULUl9fn8bGxnTu3Hn9vGhd3fp5HaD5vPOP4PcNH3FQhvX5Mbe6vbZGV4BfeeWV9OjRY6Xt3bt3dwsEAAAbtDUK4IEDB+a8887Lq6++Wtu2aNGinH/++Rk4cOBaWxwAAKxta/QrEBdffHGGDBmSzTbbLB/+8IdTV1eXadOmpU2bNvn973+/ttcIAABrzRoF8A477JDHH3881113Xf7+97+nqqp85jOfyTHHHJN27dqt7TUCAMBas0YBfOGFF6ZHjx458cQTm2z/8Y9/nBdeeCFf+cpX1sriAABgbVuje4CvuOKKbLvttitt/9CHPpTLL7/8XS8KAADWlTUK4FmzZqVnz54rbe/WrVtmzpz5rhcFAADryhoFcO/evfPHP/5xpe1//OMf06tXr3e9KAAAWFfW6B7gE044IaNGjcrSpUuzzz77JEluv/32nHnmmf4SHAAAG7Q1CuAzzzwzc+fOzciRI7NkyZIkSdu2bfOVr3wlZ5111lpdIAAArE1r9KeQV1i4cGEeffTRtGvXLltttVXatGmzNte2QfGnkIF1wp9CBt7nNsQ/hbxGV4BX6NixY3bdddd3cwgAAFiv1uhLcAAA8F4l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rSrAH8hz/8IYccckh69eqVurq63HDDDU32V1WVMWPGpFevXmnXrl323nvv/O1vf2syZ/HixTn11FPTtWvXdOjQIYceemieffbZJnPmzZuXYcOGpb6+PvX19Rk2bFjmz5+/js8OAIANUbMG8Msvv5wPf/jDufTSS1e5f+zYsfnud7+bSy+9NFOnTk1DQ0P233//vPTSS7U5o0aNyvjx4zNu3Ljcc889WbhwYYYOHZply5bV5hx99NGZNm1aJkyYkAkTJmTatGkZNmzYOj8/AAA2QNUGIkk1fvz42uPly5dXDQ0N1be+9a3atldffbWqr6+vLr/88qqqqmr+/PlVq1atqnHjxtXm/POf/6w22mijasKECVVVVdUjjzxSJammTJlSmzN58uQqSfX3v/99tdfX2NhYJakaGxvX9BTfucQwjPf7KFhzv/WGYayfsT6tbq9tsPcAT58+PbNmzcoBBxxQ29amTZsMHjw49957b5LkgQceyNKlS5vM6dWrV/r371+bM3ny5NTX12e33Xarzdl9991TX19fm7MqixcvzoIFC5oMAADe+zbYAJ41a1aSpEePHk229+jRo7Zv1qxZad26dTbZZJO3nNO9e/eVjt+9e/fanFW58MILa/cM19fXp3fv3u/qfAAA2DBssAG8Ql1dXZPHVVWttO2N3jhnVfPf7jhnnXVWGhsba+OZZ555hysHAGBDtMEGcENDQ5KsdJV29uzZtavCDQ0NWbJkSebNm/eWc55//vmVjv/CCy+sdHX59dq0aZPOnTs3GQAAvPdtsAHcr1+/NDQ0ZOLEibVtS5YsyaRJkzJo0KAkyYABA9KqVasmc2bOnJmHH364NmfgwIFpbGzM/fffX5tz3333pbGxsTYHAIBytGzOF1+4cGGeeOKJ2uPp06dn2rRp6dKlSzbffPOMGjUqF1xwQbbaaqtstdVWueCCC9K+ffscffTRSZL6+vocf/zxOf3007PpppumS5cuOeOMM7LDDjtkv/32S5Jst912Oeigg3LiiSfmiiuuSJJ84QtfyNChQ7PNNtus/5MGAKB5rY+fpHgzd955Z5VkpTF8+PCqqv71U2jnnXde1dDQULVp06baa6+9qr/+9a9NjrFo0aLqlFNOqbp06VK1a9euGjp0aPX00083mTNnzpzqmGOOqTp16lR16tSpOuaYY6p58+a9o7X6GTTDMNbJKFhzv/WGYayfsT6tbq/VVVVVNWN/v2csWLAg9fX1aWxsXH/3A7/Nl/2A94GCP4J9xEEZ1ufH3Or22gZ7DzAAAKwL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Js0AE8ZsyY1NXVNRkNDQ21/VVVZcyYMenVq1fatWuXvffeO3/729+aHGPx4sU59dRT07Vr13To0CGHHnponn322fV9KgAAbCA26ABOkg996EOZOXNmbfz1r3+t7Rs7dmy++93v5tJLL83UqVPT0NCQ/fffPy+99FJtzqhRozJ+/PiMGzcu99xzTxYuXJihQ4dm2bJlzXE6AAA0s5bNvYC307JlyyZXfVeoqioXX3xxzj777BxxxBFJkmuuuSY9evTIz372s/z7v/97Ghsb86Mf/SjXXntt9ttvvyTJddddl969e+e2227LgQceuF7PBQCA5rfBXwF+/PHH06tXr/Tr1y+f+cxn8r//+79JkunTp2fWrFk54IADanPbtGmTwYMH5957702SPPDAA1m6dGmTOb169Ur//v1rc97M4sWLs2DBgiYDAID3vg06gHfbbbf89Kc/za233pqrrroqs2bNyqBBgzJnzpzMmjUrSdKjR48mz+nRo0dt36xZs9K6detssskmbzrnzVx44YWpr6+vjd69e6/FMwMAoLls0AE8ZMiQHHnkkdlhhx2y33775ZZbbknyr1sdVqirq2vynKqqVtr2Rqsz56yzzkpjY2NtPPPMM2t4FgAAbEg26AB+ow4dOmSHHXbI448/Xrsv+I1XcmfPnl27KtzQ0JAlS5Zk3rx5bzrnzbRp0yadO3duMgAAeO97TwXw4sWL8+ijj6Znz57p169fGhoaMnHixNr+JUuWZNKkSRk0aFCSZMCAAWnVqlWTOTNnzszDDz9cmwMAQFk26F+BOOOMM3LIIYdk8803z+zZs/ONb3wjCxYsyPDhw1NXV5dRo0blggsuyFZbbZWtttoqF1xwQdq3b5+jjz46SVJfX5/jjz8+p59+ejbddNN06dIlZ5xxRu2WCgAAyrNBB/Czzz6bz372s3nxxRfTrVu37L777pkyZUr69OmTJDnzzDOzaNGijBw5MvPmzctuu+2W3//+9+nUqVPtGN/73vfSsmXLHHXUUVm0aFH23Xff/OQnP0mLFi2a67QAAGhGdVVVVc29iPeCBQsWpL6+Po2NjevvfuC3+aIe8D5Q8Eewjzgow/r8mFvdXntP3QMMAADvl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RQXwf//3f6dfv35p27ZtBgwYkLvvvru5lwQAwHpWTAD/4he/yKhRo3L22WfnwQcfzJ577pkhQ4bk6aefbu6lAQCwHtVVVVU19yLWh9122y0777xzLrvsstq27bbbLocffnguvPDCt33+ggULUl9fn8bGxnTu3HldLvX/qatbP68DNJ8yPoJXyUcclGF9fsytbq+1XH9Laj5LlizJAw88kP/v//v/mmw/4IADcu+9967yOYsXL87ixYtrjxsbG5P8640FWGt8pgDvc+vzY25Fp73d9d0iAvjFF1/MsmXL0qNHjybbe/TokVmzZq3yORdeeGHOP//8lbb37t17nawRKFR9fXOvAGCdao6PuZdeein1b/HCRQTwCnVv+O9tVVWttG2Fs846K6NHj649Xr58eebOnZtNN930TZ8D78aCBQvSu3fvPPPMM+vvNhuA9cRnHOtDVVV56aWX0qtXr7ecV0QAd+3aNS1atFjpau/s2bNXuiq8Qps2bdKmTZsm2zbeeON1tUSo6dy5s/9xAN63fMaxrr3Vld8VivgViNatW2fAgAGZOHFik+0TJ07MoEGDmmlVAAA0hyKuACfJ6NGjM2zYsOyyyy4ZOHBgrrzyyjz99NP5j//4j+ZeGgAA61ExAfzpT386c+bMyde//vXMnDkz/fv3z29/+9v06dOnuZcGSf51281555230q03AO8HPuPYkBTzO8AAAJAUcg8wAACsIIABACiKAAYAoCgCGAoxY8aM1NXVZdq0ac29FIB1qm/fvrn44oubexlswAQwrKYRI0bk8MMPX+35dXV1ueGGG9bZegDWhhEjRqSurm6lcdBBB63W8/fee++MGjVq3S4S1rJifgYN3quWLl2aVq1aNfcygPexgw46KFdffXWTbev758qWLFmS1q1br9fXpFyuAMMa2HvvvXPaaaflzDPPTJcuXdLQ0JAxY8bU9vft2zdJ8olPfCJ1dXW1x0ly0003ZcCAAWnbtm222GKLnH/++Xnttddq++vq6nL55ZfnsMMOS4cOHfKNb3wjY8aMyU477ZRrr702ffv2TX19fT7zmc/kpZdeqj1vwoQJ2WOPPbLxxhtn0003zdChQ/Pkk0+u67cCeB9o06ZNGhoamoxNNtkkd911V1q3bp277767Nveiiy5K165dM3PmzIwYMSKTJk3KJZdcUrtyPGPGjCTJI488koMPPjgdO3ZMjx49MmzYsLz44ou14+y999455ZRTMnr06HTt2jX7779/7rrrrtTV1eX222/PLrvskvbt22fQoEF57LHHas978sknc9hhh6VHjx7p2LFjdt1119x2223r7b3i/UEAwxq65ppr0qFDh9x3330ZO3Zsvv71r9f+3PbUqVOTJFdffXVmzpxZe3zrrbfm2GOPzWmnnZZHHnkkV1xxRX7yk5/km9/8ZpNjn3feeTnssMPy17/+Nccdd1ySf33o33DDDbn55ptz8803Z9KkSfnWt75Ve87LL7+c0aNHZ+rUqbn99tuz0UYb5ROf+ESWL1++Pt4O4H1oxe0Nw4YNS2NjY/7yl7/k7LPPzlVXXZWePXvmkksuycCBA3PiiSdm5syZmTlzZnr37p2ZM2dm8ODB2WmnnfKnP/0pEyZMyPPPP5+jjjqqyfGvueaatGzZMn/84x9zxRVX1LafffbZueiii/KnP/0pLVu2rH0OJsnChQtz8MEH57bbbsuDDz6YAw88MIccckiefvrp9fa+8D5QAatl+PDh1WGHHVZVVVUNHjy42mOPPZrs33XXXauvfOUrtcdJqvHjxzeZs+eee1YXXHBBk23XXntt1bNnzybPGzVqVJM55513XtW+fftqwYIFtW1f/vKXq9122+1N1zt79uwqSfXXv/61qqqqmj59epWkevDBB9/2XIFyDB8+vGrRokXVoUOHJuPrX/96VVVVtXjx4uojH/lIddRRR1Uf+tCHqhNOOKHJ8wcPHlx98YtfbLLtnHPOqQ444IAm25555pkqSfXYY4/VnrfTTjs1mXPnnXdWSarbbruttu2WW26pklSLFi1603PYfvvtq+9///u1x3369Km+973vrfZ7QHncAwxraMcdd2zyuGfPnpk9e/ZbPueBBx7I1KlTm1zxXbZsWV599dW88sorad++fZJkl112Wem5ffv2TadOnd709Z588smcc845mTJlSl588cXald+nn346/fv3f+cnCBTjYx/7WC677LIm27p06ZIkad26da677rrsuOOO6dOnz2r9usIDDzyQO++8Mx07dlxp35NPPpmtt946yao/65Kmn689e/ZMksyePTubb755Xn755Zx//vm5+eab89xzz+W1117LokWLXAHmHRHAsIbe+MW0urq6t73dYPny5Tn//PNzxBFHrLSvbdu2tX/u0KHDO369Qw45JL17985VV12VXr16Zfny5enfv3+WLFmyWucDlKtDhw7Zcsst33T/vffemySZO3du5s6du8rPqNdbvnx5DjnkkHz7299ead+KoF3xuqvy+s+7urq62jGT5Mtf/nJuvfXWfOc738mWW26Zdu3a5ZOf/KTPOt4RAQzrSKtWrbJs2bIm23beeec89thjb/k/NGtizpw5efTRR3PFFVdkzz33TJLcc889a/U1gDI9+eST+dKXvpSrrroqv/zlL/O5z32u9j2D5F9XiFf1Wfc///M/6du3b1q2XLupcffdd2fEiBH5xCc+keRf9wSv+OIdrC5fgoN1pG/fvrn99tsza9aszJs3L0ly7rnn5qc//WnGjBmTv/3tb3n00Ufzi1/8Il/72tfe1Wttsskm2XTTTXPllVfmiSeeyB133JHRo0evjdMACrB48eLMmjWryXjxxRezbNmyDBs2LAcccEA+//nP5+qrr87DDz+ciy66qPbcvn375r777suMGTNqt1+dfPLJmTt3bj772c/m/vvvz//+7//m97//fY477riVYvmd2nLLLfPrX/8606ZNy1/+8pccffTRvuzLOyaAYR256KKLMnHixPTu3Tsf+chHkiQHHnhgbr755kycODG77rprdt9993z3u99Nnz593tVrbbTRRhk3blweeOCB9O/fP1/60pfyX//1X2vjNIACTJgwIT179mwy9thjj3zzm9/MjBkzcuWVVyZJGhoa8sMf/jBf+9rXan9V8owzzkiLFi2y/fbbp1u3bnn66afTq1ev/PGPf8yyZcty4IEHpn///vniF7+Y+vr62pXjNfW9730vm2yySQYNGpRDDjkkBx54YHbeeed3+xZQmLqqqqrmXgQAAKwvrgADAFAUAQwAQFEEMAAARRHAAAAURQADAFAUAQwAQFEEMAAARRHAAAAURQADvA+MGDEihx9+eHMvA+A9QQADrGUjRoxIXV1d6urq0qpVq2yxxRY544wz8vLLL7/rY8+YMSN1dXW1P0O7wiWXXJKf/OQn7/r4b2XFOb3ZGDFixDp9fYC1pWVzLwDg/eiggw7K1VdfnaVLl+buu+/OCSeckJdffjmXXXbZOnm9+vr6dXLc15s5c2btn3/xi1/k3HPPzWOPPVbb1q5du3W+BoC1wRVggHWgTZs2aWhoSO/evXP00UfnmGOOyQ033JAkWbx4cU477bR07949bdu2zR577JGpU6fWnjtv3rwcc8wx6datW9q1a5etttoqV199dZKkX79+SZKPfOQjqaury957751k5Vsg9t5775x22mk588wz06VLlzQ0NGTMmDFN1vj3v/89e+yxR9q2bZvtt98+t912W+rq6mrrfKOGhobaqK+vT11dXRoaGtKjR4/sscceueqqq5rMf/jhh7PRRhvlySefTPKvK8iXXXZZhgwZknbt2qVfv3751a9+1eQ5//znP/PpT386m2yySTbddNMcdthhmTFjxjt45wHengAGWA/atWuXpUuXJknOPPPM/M///E+uueaa/PnPf86WW26ZAw88MHPnzk2SnHPOOXnkkUfyu9/9Lo8++mguu+yydO3aNUly//33J0luu+22zJw5M7/+9a/f9DWvueaadOjQIffdd1/Gjh2br3/965k4cWKSZPny5Tn88MPTvn373Hfffbnyyitz9tlnr9G51dXV5bjjjqtF+go//vGPs+eee+aDH/xgbds555yTI488Mn/5y19y7LHH5rOf/WweffTRJMkrr7ySj33sY+nYsWP+8Ic/5J577knHjh1z0EEHZcmSJWu0NoBVqgBYq4YPH14ddthhtcf33Xdftemmm1ZHHXVUtXDhwqpVq1bV9ddfX9u/ZMmSqlevXtXYsWOrqqqqQw45pPr85z+/ymNPnz69SlI9+OCDb/magwcPrvbYY48mc3bdddfqK1/5SlVVVfW73/2uatmyZTVz5sza/okTJ1ZJqvHjx7/tOV599dVVfX197fFzzz1XtWjRorrvvvtq59StW7fqJz/5SW1Okuo//uM/mhxnt912q0466aSqqqrqRz/6UbXNNttUy5cvr+1fvHhx1a5du+rWW2992zUBrC5XgAHWgZtvvjkdO3ZM27ZtM3DgwOy11175/ve/nyeffDJLly7NRz/60drcVq1a5d/+7d9qV0JPOumkjBs3LjvttFPOPPPM3HvvvWu0hh133LHJ4549e2b27NlJksceeyy9e/dOQ0NDbf+//du/rdHrrDj2xz/+8fz4xz9O8q/zf/XVV/OpT32qybyBAweu9HjFeT/wwAN54okn0qlTp3Ts2DEdO3ZMly5d8uqrr9ZuowBYG3wJDmAd+NjHPpbLLrssrVq1Sq9evdKqVask/++LZHV1dU3mV1VV2zZkyJA89dRTueWWW3Lbbbdl3333zcknn5zvfOc772gNK15zhbq6uixfvnyl11tbTjjhhAwbNizf+973cvXVV+fTn/502rdv/7bPW7GO5cuXZ8CAAbn++utXmtOtW7e1ulagbK4AA6wDHTp0yJZbbpk+ffo0CdEtt9wyrVu3zj333FPbtnTp0vzpT3/KdtttV9vWrVu3jBgxItddd10uvvjiXHnllUmS1q1bJ0mWLVv2rta37bbb5umnn87zzz9f2/b6L+KtiYMPPjgdOnTIZZddlt/97nc57rjjVpozZcqUlR5vu+22SZKdd945jz/+eLp3754tt9yyyVgfv3IBlEMAA6xHHTp0yEknnZQvf/nLmTBhQh555JGceOKJeeWVV3L88ccnSc4999zceOONeeKJJ/K3v/0tN998cy2Ou3fvnnbt2mXChAl5/vnn09jYuEbr2H///fPBD34ww4cPz0MPPZQ//vGPtS/BremV4RYtWmTEiBE566yzsuWWW650u0OS/OpXv8qPf/zj/OMf/8h5552X+++/P6ecckqS5JhjjknXrl1z2GGH5e6778706dMzadKkfPGLX8yzzz67RmsCWBUBDLCefetb38qRRx6ZYcOGZeedd84TTzyRW2+9NZtsskmSf13lPeuss7Ljjjtmr732SosWLTJu3LgkScuWLfN//s//yRVXXJFevXrlsMMOW6M1tGjRIjfccEMWLlyYXXfdNSeccEK+9rWvJUnatm27xud2/PHHZ8mSJau8+psk559/fsaNG5cdd9wx11xzTa6//vpsv/32SZL27dvnD3/4QzbffPMcccQR2W677XLcccdl0aJF6dy58xqvCeCN6qqqqpp7EQA0vz/+8Y/ZY4898sQTTzT56bJ3eoy99947zz77bHr06NFkX11dXcaPH+9PNgPNzpfgAAo1fvz4dOzYMVtttVWeeOKJfPGLX8xHP/rRNYrfxYsX55lnnsk555yTo446aqX4BdiQuAUCoFAvvfRSRo4cmW233TYjRozIrrvumhtvvHGNjvXzn/8822yzTRobGzN27Ni1vFKAtcstEAAAFMUVYAAAiiKAAQAoigAGAKAoAhgAgKIIYAAAiiKAAQAoigAGAKAoAhgAgKL8/69bDli66Ia6AAAAAElFTkSuQmCC"/>
          <p:cNvSpPr>
            <a:spLocks noChangeAspect="1" noChangeArrowheads="1"/>
          </p:cNvSpPr>
          <p:nvPr/>
        </p:nvSpPr>
        <p:spPr bwMode="auto">
          <a:xfrm flipV="1">
            <a:off x="762000" y="716281"/>
            <a:ext cx="304800"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Rectangle 12"/>
          <p:cNvSpPr>
            <a:spLocks noChangeArrowheads="1"/>
          </p:cNvSpPr>
          <p:nvPr/>
        </p:nvSpPr>
        <p:spPr bwMode="auto">
          <a:xfrm>
            <a:off x="762000" y="762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system-ui"/>
              </a:rPr>
              <a:t/>
            </a:r>
            <a:br>
              <a:rPr kumimoji="0" lang="en-US" altLang="en-US" sz="1000" b="0" i="0" u="none" strike="noStrike" cap="none" normalizeH="0" baseline="0" smtClean="0">
                <a:ln>
                  <a:noFill/>
                </a:ln>
                <a:solidFill>
                  <a:schemeClr val="tx1"/>
                </a:solidFill>
                <a:effectLst/>
                <a:latin typeface="system-ui"/>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 name="Rectangle 25"/>
          <p:cNvSpPr/>
          <p:nvPr/>
        </p:nvSpPr>
        <p:spPr>
          <a:xfrm>
            <a:off x="152400" y="924153"/>
            <a:ext cx="5711687" cy="5355312"/>
          </a:xfrm>
          <a:prstGeom prst="rect">
            <a:avLst/>
          </a:prstGeom>
        </p:spPr>
        <p:txBody>
          <a:bodyPr wrap="square">
            <a:spAutoFit/>
          </a:bodyPr>
          <a:lstStyle/>
          <a:p>
            <a:endParaRPr lang="en-US" dirty="0"/>
          </a:p>
          <a:p>
            <a:r>
              <a:rPr lang="en-US" b="1" dirty="0"/>
              <a:t>Interpretation of Histograms</a:t>
            </a:r>
          </a:p>
          <a:p>
            <a:pPr>
              <a:buFont typeface="+mj-lt"/>
              <a:buAutoNum type="arabicPeriod"/>
            </a:pPr>
            <a:r>
              <a:rPr lang="en-US" b="1" dirty="0"/>
              <a:t>Job ID:</a:t>
            </a:r>
            <a:endParaRPr lang="en-US" dirty="0"/>
          </a:p>
          <a:p>
            <a:pPr marL="742950" lvl="1" indent="-285750">
              <a:buFont typeface="+mj-lt"/>
              <a:buAutoNum type="arabicPeriod"/>
            </a:pPr>
            <a:r>
              <a:rPr lang="en-US" dirty="0"/>
              <a:t>The histogram shows a steady increase in the frequency of job postings with higher job IDs, indicating more recent job postings.</a:t>
            </a:r>
          </a:p>
          <a:p>
            <a:pPr>
              <a:buFont typeface="+mj-lt"/>
              <a:buAutoNum type="arabicPeriod"/>
            </a:pPr>
            <a:r>
              <a:rPr lang="en-US" b="1" dirty="0"/>
              <a:t>Number of Positions:</a:t>
            </a:r>
            <a:endParaRPr lang="en-US" dirty="0"/>
          </a:p>
          <a:p>
            <a:pPr marL="742950" lvl="1" indent="-285750">
              <a:buFont typeface="+mj-lt"/>
              <a:buAutoNum type="arabicPeriod"/>
            </a:pPr>
            <a:r>
              <a:rPr lang="en-US" dirty="0"/>
              <a:t>The majority of job postings advertise only one position, with very few postings offering multiple positions.</a:t>
            </a:r>
          </a:p>
          <a:p>
            <a:pPr>
              <a:buFont typeface="+mj-lt"/>
              <a:buAutoNum type="arabicPeriod"/>
            </a:pPr>
            <a:r>
              <a:rPr lang="en-US" b="1" dirty="0"/>
              <a:t>Salary Range From:</a:t>
            </a:r>
            <a:endParaRPr lang="en-US" dirty="0"/>
          </a:p>
          <a:p>
            <a:pPr marL="742950" lvl="1" indent="-285750">
              <a:buFont typeface="+mj-lt"/>
              <a:buAutoNum type="arabicPeriod"/>
            </a:pPr>
            <a:r>
              <a:rPr lang="en-US" dirty="0"/>
              <a:t>Most job postings have a starting salary range clustered around $50,000, with fewer postings offering higher starting salaries.</a:t>
            </a:r>
          </a:p>
          <a:p>
            <a:pPr>
              <a:buFont typeface="+mj-lt"/>
              <a:buAutoNum type="arabicPeriod"/>
            </a:pPr>
            <a:r>
              <a:rPr lang="en-US" b="1" dirty="0"/>
              <a:t>Salary Range To:</a:t>
            </a:r>
            <a:endParaRPr lang="en-US" dirty="0"/>
          </a:p>
          <a:p>
            <a:pPr marL="742950" lvl="1" indent="-285750">
              <a:buFont typeface="+mj-lt"/>
              <a:buAutoNum type="arabicPeriod"/>
            </a:pPr>
            <a:r>
              <a:rPr lang="en-US" dirty="0"/>
              <a:t>The ending salary range is more spread out, with a peak around $100,000, indicating varied compensation packages across different job postings.</a:t>
            </a:r>
          </a:p>
        </p:txBody>
      </p:sp>
    </p:spTree>
    <p:extLst>
      <p:ext uri="{BB962C8B-B14F-4D97-AF65-F5344CB8AC3E}">
        <p14:creationId xmlns:p14="http://schemas.microsoft.com/office/powerpoint/2010/main" val="2845992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334"/>
            <a:ext cx="12194119" cy="798057"/>
          </a:xfrm>
          <a:solidFill>
            <a:schemeClr val="tx1">
              <a:lumMod val="75000"/>
              <a:lumOff val="25000"/>
            </a:schemeClr>
          </a:solidFill>
          <a:ln>
            <a:solidFill>
              <a:schemeClr val="tx1">
                <a:lumMod val="75000"/>
                <a:lumOff val="25000"/>
              </a:schemeClr>
            </a:solidFill>
          </a:ln>
        </p:spPr>
        <p:txBody>
          <a:bodyPr>
            <a:normAutofit/>
          </a:bodyPr>
          <a:lstStyle/>
          <a:p>
            <a:pPr lvl="0">
              <a:spcAft>
                <a:spcPts val="600"/>
              </a:spcAft>
              <a:defRPr/>
            </a:pPr>
            <a:r>
              <a:rPr lang="en-US" sz="3600" dirty="0" smtClean="0">
                <a:solidFill>
                  <a:schemeClr val="bg1"/>
                </a:solidFill>
                <a:latin typeface="Rockwell" panose="02060603020205020403" pitchFamily="18" charset="0"/>
              </a:rPr>
              <a:t>DISTRIBUTION </a:t>
            </a:r>
            <a:r>
              <a:rPr lang="en-US" sz="3600" dirty="0">
                <a:solidFill>
                  <a:schemeClr val="bg1"/>
                </a:solidFill>
                <a:latin typeface="Rockwell" panose="02060603020205020403" pitchFamily="18" charset="0"/>
              </a:rPr>
              <a:t>OF CATEGORICAL VARIABLE</a:t>
            </a:r>
          </a:p>
        </p:txBody>
      </p:sp>
      <p:sp>
        <p:nvSpPr>
          <p:cNvPr id="3" name="AutoShape 2" descr="data:image/png;base64,iVBORw0KGgoAAAANSUhEUgAAA9gAAAJOCAYAAABMYq+bAAAAOXRFWHRTb2Z0d2FyZQBNYXRwbG90bGliIHZlcnNpb24zLjguMCwgaHR0cHM6Ly9tYXRwbG90bGliLm9yZy81sbWrAAAACXBIWXMAAA9hAAAPYQGoP6dpAAEAAElEQVR4nOzdd1gUV9sG8GcAKYKIdEHsqCio2MUSo2JvscZesCDW2BFU7NFYo9HEEmM0JsbkNYmxx14TGyBYEEXFjoqCgtT7+8NvJ6yosaws5f5dF1eyZ8+Sh8nu7NwzZ85RAECIiIiIiIiI6L0Y6LsAIiIiIiIiotyAAZuIiIiIiIhIBxiwiYiIiIiIiHSAAZuIiIiIiIhIBxiwiYiIiIiIiHSAAZuIiIiIiIhIBxiwiYiIiIiIiHSAAZuIiIiIiIhIBxiwiYiIiIiIiHSAAZuIiHKd0NBQ6du3r5QoUUJMTU3FwsJCqlSpInPnzpWHDx/quzwREdmwYYMsWrTog/zuwMBAKVq0qBgZGYmVldUbvWbUqFGiKIq0atXqg9RERESUFygAoO8iiIiIdGXlypXi5+cnZcuWFT8/PylfvrykpKTIyZMnZeXKlVKpUiXZvHmzvsuUVq1aSVhYmFy9elWnv/f333+Xdu3aSUBAgDRv3lxMTEykWrVqr31NSkqKODs7S0xMjBgaGsq1a9fE2dlZp3URERHlBUb6LoCIiEhXjh07JoMHDxZvb2/57bffxMTERH3O29tbRo8eLTt27NBjhR9eWFiYiIgMHz5c7O3t3+g1v//+u8TExEjLli1l69atsnbtWpk4ceKHLJOIiChX4hBxIiLKNWbNmiWKosiKFSu0wrWGsbGxtGnTRn2cnp4uc+fOlXLlyomJiYnY29tLr1695MaNG1qvK168uPTp0yfT72vQoIE0aNBAfbx//35RFEV+/PFHCQgIECcnJ7G0tJTGjRvLxYsXtV63detWuXbtmiiKov68zpvUWrx4cQkMDBQREQcHB1EURYKCgl77e0VEVq9eLcbGxrJmzRpxcXGRNWvWyMsGuIWHh0uTJk0kf/78YmdnJ0OGDJGtW7eKoiiyf/9+rb5//fWXNGrUSCwtLSV//vxSp04d2bNnj1afoKAgURRFwsPDpWvXrlKwYEFxcHCQfv36yePHjzP9/UuWLJHKlSuLmZmZWFlZSa1ateSPP/4QEREfHx+xtraWhISETHU3bNhQKlSo8J/bgYiI6H0xYBMRUa6QlpYme/fulapVq4qLi8sbvWbw4MEyfvx48fb2lj/++EOmT58uO3bsEC8vL7l///471zJx4kS5du2arFq1SlasWCGXLl2S1q1bS1pamoiILFu2TOrUqSOOjo5y7Ngx9ed9a928ebP4+PiIiMiOHTvk2LFj0r9//9f+3hs3bsiuXbukbdu2YmdnJ71795bIyEg5ePCgVr/bt2/LRx99JBcvXpTly5fL999/L/Hx8TJ06NBMv3P9+vXSpEkTsbS0lLVr18rPP/8s1tbW0rRp00whW0SkQ4cOUqZMGfn1119lwoQJsmHDBvnss8+0+vTp00dGjBgh1atXl40bN8pPP/0kbdq0UYfYjxgxQmJjY2XDhg1arzt37pzs27dPhgwZ8trtQEREpBMgIiLKBe7cuQMRwaeffvpG/c+fPw8RgZ+fn1b733//DRHBxIkT1bZixYqhd+/emX7HRx99hI8++kh9vG/fPogIWrRoodXv559/hojg2LFjalvLli1RrFgxndc6ZcoUiAhiYmLe6HdPmzYNIoIdO3YAAK5cuQJFUdCzZ0+tfmPHjoWiKAgPD9dqb9q0KUQE+/btAwA8ffoU1tbWaN26tVa/tLQ0VKpUCTVq1MhU69y5c7X6+vn5wdTUFOnp6QCAgwcPQkQQEBDw2r/lo48+QuXKlbXaBg8eDEtLS8THx//HliAiInp/vIJNRER50r59+0REMg39rlGjhri5ub30SuubyjgMXUSkYsWKIiJy7dq1d/p9H6pWAOqwcG9vbxERKVGihDRo0EB+/fVXiYuLU/seOHBA3N3dpXz58lq/o2vXrlqPjx49Kg8fPpTevXtLamqq+pOeni7NmjWTEydOyNOnT7Ve87Lt9ezZM7l3756IiGzfvl1E5D+vQo8YMUKCg4PlyJEjIiISFxcn69atk969e4uFhcWbbhYiIqJ3xoBNRES5gq2treTPn1+ioqLeqP+DBw9ERKRw4cKZnnNyclKffxc2NjZajzX3gycmJr7T7/tQte7du1eioqKkU6dOEhcXJ48ePZJHjx5J586dJSEhQX788UetGhwcHDL9jhfb7t69KyIiHTt2lHz58mn9zJkzRwBkWirtv7aXZnZzR0fH1/49bdu2leLFi8tXX30lIiLfffedPH36lMPDiYgoyzBgExFRrmBoaCiNGjWSU6dOZZqk7GU0oe727duZnrt165bY2tqqj01NTSUpKSlTv/e5T/ttvE2tb2P16tUiIrJgwQIpVKiQ+jN48GCt5zU1aMJzRnfu3NF6rKllyZIlcuLEiZf+vCyov46dnZ2kpaVl+m+9yMDAQIYMGSK//PKL3L59W5YtWyaNGjWSsmXLvtV/j4iI6F0xYBMRUa7h7+8vAGTAgAGSnJyc6fmUlBTZsmWLiDyfWVrk+YRcGZ04cULOnz8vjRo1UtuKFy8uoaGhWv0iIiK0ZgZ/WyYmJm98Rfttan1TsbGxsnnzZqlTp47s27cv00/37t3lxIkT6rJfH330kYSFhcm5c+e0fs9PP/2k9bhOnTpiZWUl586dk2rVqr30x9jY+K1qbd68uYiILF++/D/79u/fX4yNjaV79+5y8eLFl07CRkRE9KFwHWwiIso1ateuLcuXLxc/Pz+pWrWqDB48WCpUqCApKSly5swZWbFihbi7u0vr1q2lbNmyMnDgQFmyZIkYGBhI8+bN5erVqzJp0iRxcXHRmsW6Z8+e0qNHD/Hz85MOHTrItWvXZO7cuWJnZ/fOtXp4eMj//vc/Wb58uVStWlUMDAykWrVqL+37NrW+qR9++EGePXsmw4cP11pqTMPGxkZ++OEHWb16tSxcuFBGjhwp3377rTRv3lymTZsmDg4OsmHDBrlw4YKIPL96LCJiYWEhS5Yskd69e8vDhw+lY8eOYm9vLzExMRISEiIxMTFvFJQzqlevnvTs2VNmzJghd+/elVatWomJiYmcOXNG8ufPL8OGDVP7WllZSa9evWT58uVSrFgxad269VtvGyIionem50nWiIiIdC44OBi9e/dG0aJFYWxsDHNzc3h6emLy5Mm4d++e2i8tLQ1z5sxBmTJlkC9fPtja2qJHjx6Ijo7W+n3p6emYO3cuSpYsCVNTU1SrVg179+595SzimzZt0np9VFQURARr1qxR2x4+fIiOHTvCysoKiqLgv76S37TWN51FvHLlyrC3t0dSUtIr+9SqVQu2trZqn7CwMDRu3BimpqawtraGj48P1q5dCxFBSEiI1msPHDiAli1bwtraGvny5YOzszNatmyptW1eVeuaNWsgIoiKitL6+xcuXAh3d3cYGxujYMGCqF27NrZs2ZKp7v3790NE8Pnnn792GxAREemaAgD6i/dERESUkw0cOFB+/PFHefDgwVsP/f5QRo8eLcuXL5fo6OhME6gRERF9SBwiTkRERG9k2rRp4uTkJCVLlpQnT57In3/+KatWrZLAwMBsEa6PHz8uERERsmzZMhk0aBDDNRERZTkGbCIiInoj+fLlky+++EJu3Lghqamp4urqKgsWLJARI0bouzQReX4Pfv78+aVVq1YyY8YMfZdDRER5EIeIExEREREREekAl+kiIiIiIiIi0gEGbCIiIiIiIiIdYMAmIiIiIiIi0gFOciYi6enpcuvWLSlQoIAoiqLvcoiIiIiIiOgFACQ+Pl6cnJzEwCB7XitmwBaRW7duiYuLi77LICIiIiIiov8QHR0tRYoU0XcZL8WALSIFChQQkef/oywtLfVcDREREREREb0oLi5OXFxc1PyWHTFgi6jDwi0tLRmwiYiIiIiIsrHsfFtv9hy4TkRERERERJTDMGATERERERER6QADNhEREREREZEOMGATERERERER6QADNhEREREREZEOMGATERERERER6QADNhEREREREZEOMGATERERERER6QADNhEREREREZEOMGATERERERER6QADNhEREREREZEOMGATERERERER6QADNhEREREREZEOGOm7ACKinM5r6HR9l5AtHV06Sd8lEBEREWUpXsEmIiIiIiIi0gEGbCIiIiIiIiIdYMAmIiIiIiIi0gEGbCIiIiIiIiIdYMAmIiIiIiIi0gEGbCIiIiIiIiIdYMAmIiIiIiIi0gEGbCIiIiIiIiIdYMAmIiIiIiIi0gEGbCIiIiIiIiIdYMAmIiIiIiIi0gEGbCIiIiIiIiIdYMAmIiIiIiIi0gEGbCIiIiIiIiIdYMAmIiIiIiIi0gEGbCIiIiIiIiIdYMAmIiIiIiIi0gEGbCIiIiIiIiIdYMAmIiIiIiIi0gEGbCIiIiIiIiIdYMAmIiIiIiIi0gEGbCIiIiIiIiIdYMAmIiIiIiIi0gEGbCIiIiIiIiId0GvATk1NlcDAQClRooSYmZlJyZIlZdq0aZKenq72ASBBQUHi5OQkZmZm0qBBAwkPD9f6PUlJSTJs2DCxtbUVc3NzadOmjdy4cSOr/xwiIiIiIiLKw/QasOfMmSNff/21LF26VM6fPy9z586VL774QpYsWaL2mTt3rixYsECWLl0qJ06cEEdHR/H29pb4+Hi1z8iRI2Xz5s3y008/yeHDh+XJkyfSqlUrSUtL08efRURERERERHmQkT7/48eOHZO2bdtKy5YtRUSkePHi8uOPP8rJkydF5PnV60WLFklAQIC0b99eRETWrl0rDg4OsmHDBhk0aJA8fvxYVq9eLevWrZPGjRuLiMj69evFxcVF/vrrL2natKl+/jgiIiIiIiLKU/R6Bbtu3bqyZ88eiYiIEBGRkJAQOXz4sLRo0UJERKKiouTOnTvSpEkT9TUmJiby0UcfydGjR0VE5NSpU5KSkqLVx8nJSdzd3dU+L0pKSpK4uDitHyIiIiIiIqL3odcr2OPHj5fHjx9LuXLlxNDQUNLS0mTmzJnStWtXERG5c+eOiIg4ODhovc7BwUGuXbum9jE2NpZChQpl6qN5/Ytmz54tU6dO1fWfQ0RERERERHmYXq9gb9y4UdavXy8bNmyQ06dPy9q1a2XevHmydu1arX6Komg9BpCp7UWv6+Pv7y+PHz9Wf6Kjo9/vDyEiIiIiIqI8T69XsMeOHSsTJkyQTz/9VEREPDw85Nq1azJ79mzp3bu3ODo6isjzq9SFCxdWX3fv3j31qrajo6MkJydLbGys1lXse/fuiZeX10v/uyYmJmJiYvKh/iwiIiIiIiLKg/R6BTshIUEMDLRLMDQ0VJfpKlGihDg6Osru3bvV55OTk+XAgQNqeK5atarky5dPq8/t27clLCzslQGbiIiIiIiISNf0egW7devWMnPmTClatKhUqFBBzpw5IwsWLJB+/fqJyPOh4SNHjpRZs2aJq6uruLq6yqxZsyR//vzSrVs3EREpWLCg+Pj4yOjRo8XGxkasra1lzJgx4uHhoc4qTkRERERERPSh6TVgL1myRCZNmiR+fn5y7949cXJykkGDBsnkyZPVPuPGjZPExETx8/OT2NhYqVmzpuzatUsKFCig9lm4cKEYGRlJ586dJTExURo1aiTfffedGBoa6uPPIiIiIiIiojxIAQB9F6FvcXFxUrBgQXn8+LFYWlrquxwiymG8hk7XdwnZ0tGlk/RdAhEREeUiOSG36fUebCIiIiIiIqLcggGbiIiIiIiISAcYsImIiIiIiIh0gAGbiIiIiIiISAcYsImIiIiIiIh0gAGbiIiIiIiISAcYsImIiIiIiIh0gAGbiIiIiIiISAeM9F1ATtLCY7C+S8iWtp1dru8SiIiIiIiI9I5XsImIiIiIiIh0gAGbiIiIiIiISAcYsImIiIiIiIh0gAGbiIiIiIiISAcYsImIiIiIiIh0gAGbiIiIiIiISAcYsImIiIiIiIh0gAGbiIiIiIiISAcYsImIiIiIiIh0gAGbiIiIiIiISAcYsImIiIiIiIh0gAGbiIiIiIiISAcYsImIiIiIiIh0gAGbiIiIiIiISAcYsImIiIiIiIh0gAGbiIiIiIiISAcYsImIiIiIiIh0gAGbiIiIiIiISAcYsImIiIiIiIh0gAGbiIiIiIiISAeM9F0AERER6U+leVP0XUK2FDJmqr5LICKiHIhXsImIiIiIiIh0gAGbiIiIiIiISAcYsImIiIiIiIh0gAGbiIiIiIiISAcYsImIiIiIiIh0gAGbiIiIiIiISAcYsImIiIiIiIh0gAGbiIiIiIiISAcYsImIiIiIiIh0gAGbiIiIiIiISAcYsImIiIiIiIh0gAGbiIiIiIiISAcYsImIiIiIiIh0gAGbiIiIiIiISAcYsImIiIiIiIh0gAGbiIiIiIiISAcYsImIiIiIiIh0gAGbiIiIiIiISAcYsImIiIiIiIh0gAGbiIiIiIiISAcYsImIiIiIiIh0gAGbiIiIiIiISAcYsImIiIiIiIh0gAGbiIiIiIiISAcYsImIiIiIiIh0gAGbiIiIiIiISAcYsImIiIiIiIh0gAGbiIiIiIiISAcYsImIiIiIiIh0QO8B++bNm9KjRw+xsbGR/PnzS+XKleXUqVPq8wAkKChInJycxMzMTBo0aCDh4eFavyMpKUmGDRsmtra2Ym5uLm3atJEbN25k9Z9CREREREREeZheA3ZsbKzUqVNH8uXLJ9u3b5dz587J/PnzxcrKSu0zd+5cWbBggSxdulROnDghjo6O4u3tLfHx8WqfkSNHyubNm+Wnn36Sw4cPy5MnT6RVq1aSlpamh7+KiIiIiIiI8iIjff7H58yZIy4uLrJmzRq1rXjx4uq/A5BFixZJQECAtG/fXkRE1q5dKw4ODrJhwwYZNGiQPH78WFavXi3r1q2Txo0bi4jI+vXrxcXFRf766y9p2rRplv5NRERERERElDfp9Qr2H3/8IdWqVZNOnTqJvb29eHp6ysqVK9Xno6Ki5M6dO9KkSRO1zcTERD766CM5evSoiIicOnVKUlJStPo4OTmJu7u72udFSUlJEhcXp/VDRERERERE9D70GrCvXLkiy5cvF1dXV9m5c6f4+vrK8OHD5fvvvxcRkTt37oiIiIODg9brHBwc1Ofu3LkjxsbGUqhQoVf2edHs2bOlYMGC6o+Li4uu/zQiIiIiIiLKY/QasNPT06VKlSoya9Ys8fT0lEGDBsmAAQNk+fLlWv0URdF6DCBT24te18ff318eP36s/kRHR7/fH0JERERERER5nl4DduHChaV8+fJabW5ubnL9+nUREXF0dBQRyXQl+t69e+pVbUdHR0lOTpbY2NhX9nmRiYmJWFpaav0QERERERERvQ+9Buw6derIxYsXtdoiIiKkWLFiIiJSokQJcXR0lN27d6vPJycny4EDB8TLy0tERKpWrSr58uXT6nP79m0JCwtT+xARERERERF9aHqdRfyzzz4TLy8vmTVrlnTu3Fn++ecfWbFihaxYsUJEng8NHzlypMyaNUtcXV3F1dVVZs2aJfnz55du3bqJiEjBggXFx8dHRo8eLTY2NmJtbS1jxowRDw8PdVZxIiIiIiIiog9NrwG7evXqsnnzZvH395dp06ZJiRIlZNGiRdK9e3e1z7hx4yQxMVH8/PwkNjZWatasKbt27ZICBQqofRYuXChGRkbSuXNnSUxMlEaNGsl3330nhoaG+viziIiIiIiIKA/Sa8AWEWnVqpW0atXqlc8riiJBQUESFBT0yj6mpqayZMkSWbJkyQeokIiIiIiIiOi/6fUebCIiIiIiIqLcggGbiIiIiIiISAcYsImIiIiIiIh0gAGbiIiIiIiISAcYsImIiIiIiIh0gAGbiIiIiIiISAcYsImIiIiIiIh0gAGbiIiIiIiISAcYsImIiIiIiIh0gAGbiIiIiIiISAcYsImIiIiIiIh0gAGbiIiIiIiISAcYsImIiIiIiIh0gAGbiIiIiIiISAcYsImIiIiIiIh0gAGbiIiIiIiISAcYsImIiIiIiIh0gAGbiIiIiIiISAcYsImIiIiIiIh0gAGbiIiIiIiISAcYsImIiIiIiIh0gAGbiIiIiIiISAcYsImIiIiIiIh04J0CdsOGDeXRo0eZ2uPi4qRhw4bvWxMRERERERFRjvNOAXv//v2SnJycqf3Zs2dy6NCh9y6KiIiIiIiIKKcxepvOoaGh6r+fO3dO7ty5oz5OS0uTHTt2iLOzs+6qIyIiIiIiIsoh3ipgV65cWRRFEUVRXjoU3MzMTJYsWaKz4oiIiIiIiIhyircK2FFRUQJASpYsKf/884/Y2dmpzxkbG4u9vb0YGhrqvEgiIiIiIiKi7O6tAnaxYsVERCQ9Pf2DFENERERERESUU71VwM4oIiJC9u/fL/fu3csUuCdPnvzehRERERERERHlJO8UsFeuXCmDBw8WW1tbcXR0FEVR1OcURWHAJiIiIiIiojznnQL2jBkzZObMmTJ+/Hhd10NERERERESUI73TOtixsbHSqVMnXddCRERERERElGO9U8Du1KmT7Nq1S9e1EBEREREREeVY7zREvHTp0jJp0iQ5fvy4eHh4SL58+bSeHz58uE6KIyIiIiIiIsop3ilgr1ixQiwsLOTAgQNy4MABrecURWHAJiIiIiIiojznnQJ2VFSUrusgIiIiIiIiytHe6R5sIiIiIiIiItL2Tlew+/Xr99rnv/3223cqhoiIiIiIiCineqeAHRsbq/U4JSVFwsLC5NGjR9KwYUOdFEZERERERESUk7xTwN68eXOmtvT0dPHz85OSJUu+d1FEREREREREOY3O7sE2MDCQzz77TBYuXKirX0lERERERESUY+h0krPLly9LamqqLn8lERERERERUY7wTkPER40apfUYgNy+fVu2bt0qvXv31klhRERERERERDnJOwXsM2fOaD02MDAQOzs7mT9//n/OME5EWa9x9+n6LiHb+uuHSfougYiIiIhyiXcK2Pv27dN1HUREREREREQ52jsFbI2YmBi5ePGiKIoiZcqUETs7O13VRURERERERJSjvNMkZ0+fPpV+/fpJ4cKFpX79+lKvXj1xcnISHx8fSUhI0HWNRERERERERNneOwXsUaNGyYEDB2TLli3y6NEjefTokfz+++9y4MABGT16tK5rJCIiIiIiIsr23mmI+K+//iq//PKLNGjQQG1r0aKFmJmZSefOnWX58uW6qo/ykJbNONnUy2zdwQnKiIiIiIhygne6gp2QkCAODg6Z2u3t7TlEnIiIiIiIiPKkdwrYtWvXlilTpsizZ8/UtsTERJk6darUrl1bZ8URERERERER5RTvNER80aJF0rx5cylSpIhUqlRJFEWR4OBgMTExkV27dum6RiIiIiIiIqJs750CtoeHh1y6dEnWr18vFy5cEADy6aefSvfu3cXMzEzXNRIRERERERFle+8UsGfPni0ODg4yYMAArfZvv/1WYmJiZPz48TopjoiIiIiIiCineKd7sL/55hspV65cpvYKFSrI119//d5FEREREREREeU07xSw79y5I4ULF87UbmdnJ7dv337vooiIiIiIiIhymncK2C4uLnLkyJFM7UeOHBEnJ6f3LoqIiIiIiIgop3mne7D79+8vI0eOlJSUFGnYsKGIiOzZs0fGjRsno0eP1mmBRERERERERDnBO13BHjdunPj4+Iifn5+ULFlSSpYsKcOGDZPhw4eLv7//OxUye/ZsURRFRo4cqbYBkKCgIHFychIzMzNp0KCBhIeHa70uKSlJhg0bJra2tmJubi5t2rSRGzduvFMNRERERERERO/qnQK2oigyZ84ciYmJkePHj0tISIg8fPhQJk+e/E5FnDhxQlasWCEVK1bUap87d64sWLBAli5dKidOnBBHR0fx9vaW+Ph4tc/IkSNl8+bN8tNPP8nhw4flyZMn0qpVK0lLS3unWoiIiIiIiIjexTsFbA0LCwupXr26uLu7i4mJyTv9jidPnkj37t1l5cqVUqhQIbUdgCxatEgCAgKkffv24u7uLmvXrpWEhATZsGGDiIg8fvxYVq9eLfPnz5fGjRuLp6enrF+/Xs6ePSt//fXX+/xpRERERERERG/lvQK2LgwZMkRatmwpjRs31mqPioqSO3fuSJMmTdQ2ExMT+eijj+To0aMiInLq1ClJSUnR6uPk5CTu7u5qn5dJSkqSuLg4rR8iIiIiIiKi9/FOk5zpyk8//SSnT5+WEydOZHruzp07IiLi4OCg1e7g4CDXrl1T+xgbG2td+db00bz+ZWbPni1Tp0593/KJiIiIiIiIVHq7gh0dHS0jRoyQ9evXi6mp6Sv7KYqi9RhAprYX/Vcff39/efz4sfoTHR39dsUTERERERERvUBvAfvUqVNy7949qVq1qhgZGYmRkZEcOHBAvvzySzEyMlKvXL94JfrevXvqc46OjpKcnCyxsbGv7PMyJiYmYmlpqfVDRERERERE9D70FrAbNWokZ8+eleDgYPWnWrVq0r17dwkODpaSJUuKo6Oj7N69W31NcnKyHDhwQLy8vEREpGrVqpIvXz6tPrdv35awsDC1DxEREREREVFW0Ns92AUKFBB3d3etNnNzc7GxsVHbR44cKbNmzRJXV1dxdXWVWbNmSf78+aVbt24iIlKwYEHx8fGR0aNHi42NjVhbW8uYMWPEw8Mj06RpRERERERERB+SXic5+y/jxo2TxMRE8fPzk9jYWKlZs6bs2rVLChQooPZZuHChGBkZSefOnSUxMVEaNWok3333nRgaGuqxciIiIiIiIsprslXA3r9/v9ZjRVEkKChIgoKCXvkaU1NTWbJkiSxZsuTDFkdERERERET0GnpfB5uIiIiIiIgoN2DAJiIiIiIiItIBBmwiIiIiIiIiHWDAJiIiIiIiItIBBmwiIiIiIiIiHWDAJiIiIiIiItIBBmwiIiIiIiIiHWDAJiIiIiIiItIBBmwiIiIiIiIiHWDAJiIiIiIiItIBBmwiIiIiIiIiHWDAJiIiIiIiItIBBmwiIiIiIiIiHWDAJiIiIiIiItIBBmwiIiIiIiIiHWDAJiIiIiIiItIBBmwiIiIiIiIiHWDAJiIiIiIiItIBBmwiIiIiIiIiHWDAJiIiIiIiItIBBmwiIiIiIiIiHWDAJiIiIiIiItIBBmwiIiIiIiIiHWDAJiIiIiIiItIBBmwiIiIiIiIiHWDAJiIiIiIiItIBBmwiIiIiIiIiHWDAJiIiIiIiItIBBmwiIiIiIiIiHTDSdwFEREREuVXd7wL0XUK2dLjPTH2XQET0QfAKNhEREREREZEOMGATERERERER6QADNhEREREREZEOMGATERERERER6QADNhEREREREZEOMGATERERERER6QADNhEREREREZEOMGATERERERER6QADNhEREREREZEOMGATERERERER6QADNhEREREREZEOMGATERERERER6QADNhEREREREZEOMGATERERERER6QADNhEREREREZEOMGATERERERER6QADNhEREREREZEOMGATERERERER6QADNhEREREREZEOMGATERERERER6QADNhEREREREZEOMGATERERERER6QADNhEREREREZEOMGATERERERER6QADNhEREREREZEOMGATERERERER6QADNhEREREREZEOMGATERERERER6QADNhEREREREZEO6DVgz549W6pXry4FChQQe3t7adeunVy8eFGrDwAJCgoSJycnMTMzkwYNGkh4eLhWn6SkJBk2bJjY2tqKubm5tGnTRm7cuJGVfwoRERERERHlcXoN2AcOHJAhQ4bI8ePHZffu3ZKamipNmjSRp0+fqn3mzp0rCxYskKVLl8qJEyfE0dFRvL29JT4+Xu0zcuRI2bx5s/z0009y+PBhefLkibRq1UrS0tL08WcRERERERFRHmSkz//4jh07tB6vWbNG7O3t5dSpU1K/fn0BIIsWLZKAgABp3769iIisXbtWHBwcZMOGDTJo0CB5/PixrF69WtatWyeNGzcWEZH169eLi4uL/PXXX9K0adMs/7uIiIiIiIgo78lW92A/fvxYRESsra1FRCQqKkru3LkjTZo0UfuYmJjIRx99JEePHhURkVOnTklKSopWHycnJ3F3d1f7vCgpKUni4uK0foiIiIiIiIjeR7YJ2ABk1KhRUrduXXF3dxcRkTt37oiIiIODg1ZfBwcH9bk7d+6IsbGxFCpU6JV9XjR79mwpWLCg+uPi4qLrP4eIiIiIiIjymGwTsIcOHSqhoaHy448/ZnpOURStxwAytb3odX38/f3l8ePH6k90dPS7F05EREREREQk2SRgDxs2TP744w/Zt2+fFClSRG13dHQUEcl0JfrevXvqVW1HR0dJTk6W2NjYV/Z5kYmJiVhaWmr9EBEREREREb0PvQZsADJ06FD53//+J3v37pUSJUpoPV+iRAlxdHSU3bt3q23Jycly4MAB8fLyEhGRqlWrSr58+bT63L59W8LCwtQ+RERERERERB+aXmcRHzJkiGzYsEF+//13KVCggHqlumDBgmJmZiaKosjIkSNl1qxZ4urqKq6urjJr1izJnz+/dOvWTe3r4+Mjo0ePFhsbG7G2tpYxY8aIh4eHOqs4ERERERER0Yem14C9fPlyERFp0KCBVvuaNWukT58+IiIybtw4SUxMFD8/P4mNjZWaNWvKrl27pECBAmr/hQsXipGRkXTu3FkSExOlUaNG8t1334mhoWFW/SlERERERESUx+k1YAP4zz6KokhQUJAEBQW9so+pqaksWbJElixZosPqiIiIiIiIiN5ctpjkjIiIiIiIiCinY8AmIiIiIiIi0gEGbCIiIiIiIiIdYMAmIiIiIiIi0gEGbCIiIiIiIiId0Oss4kRERERERHnNlr/r6ruEbKl1zcP6LuG98Qo2ERERERERkQ4wYBMRERERERHpAAM2ERERERERkQ4wYBMRERERERHpAAM2ERERERERkQ4wYBMRERERERHpAAM2ERERERERkQ4wYBMRERERERHpAAM2ERERERERkQ4wYBMRERERERHpAAM2ERERERERkQ4wYBMRERERERHpAAM2ERERERERkQ4wYBMRERERERHpAAM2ERERERERkQ4Y6bsAIiIiIqJ30Xf7KH2XkC2tab5A3yUQ5Vm8gk1ERERERESkAwzYRERERERERDrAgE1ERERERESkAwzYRERERERERDrAgE1ERERERESkA5xFnIiIiIiItMw53EPfJWRb4+uu13cJlI3xCjYRERERERGRDjBgExEREREREekAAzYRERERERGRDjBgExEREREREekAAzYRERERERGRDjBgExEREREREekAAzYRERERERGRDnAdbCIiytaqBkzTdwnZ0qmZk/VdAhEREb2AV7CJiIiIiIiIdIABm4iIiIiIiEgHGLCJiIiIiIiIdIABm4iIiIiIiEgHGLCJiIiIiIiIdIABm4iIiIiIiEgHGLCJiIiIiIiIdIABm4iIiIiIiEgHGLCJiIiIiIiIdIABm4iIiIiIiEgHGLCJiIiIiIiIdIABm4iIiIiIiEgHGLCJiIiIiIiIdIABm4iIiIiIiEgHGLCJiIiIiIiIdIABm4iIiIiIiEgHGLCJiIiIiIiIdIABm4iIiIiIiEgHGLCJiIiIiIiIdIABm4iIiIiIiEgHGLCJiIiIiIiIdIABm4iIiIiIiEgHGLCJiIiIiIiIdCDXBOxly5ZJiRIlxNTUVKpWrSqHDh3Sd0lERERERESUh+SKgL1x40YZOXKkBAQEyJkzZ6RevXrSvHlzuX79ur5LIyIiIiIiojwiVwTsBQsWiI+Pj/Tv31/c3Nxk0aJF4uLiIsuXL9d3aURERERERJRHGOm7gPeVnJwsp06dkgkTJmi1N2nSRI4ePfrS1yQlJUlSUpL6+PHjxyIiEhcX99r/Vkpa8ntWmzv913Z7UympSf/dKQ/SxfZNTXmmg0pyJ51s32Ru35fR1b4hLYnb92V0tn2fcd/7MrravqmJ3L4vo6vtm5zA7fsyuti+z56m6KCS3EkX2zfhaaoOKsl9/mvbap4HkBXlvBMF2bm6N3Dr1i1xdnaWI0eOiJeXl9o+a9YsWbt2rVy8eDHTa4KCgmTq1KlZWSYRERERERHpQHR0tBQpUkTfZbxUjr+CraEoitZjAJnaNPz9/WXUqFHq4/T0dHn48KHY2Ni88jXZSVxcnLi4uEh0dLRYWlrqu5xch9v3w+G2/bC4fT8sbt8Pi9v3w+L2/bC4fT8sbt8PJ6dtWwASHx8vTk5O+i7llXJ8wLa1tRVDQ0O5c+eOVvu9e/fEwcHhpa8xMTERExMTrTYrK6sPVeIHY2lpmSM+CDkVt++Hw237YXH7fljcvh8Wt++Hxe37YXH7fljcvh9OTtq2BQsW1HcJr5XjJzkzNjaWqlWryu7du7Xad+/erTVknIiIiIiIiOhDyvFXsEVERo0aJT179pRq1apJ7dq1ZcWKFXL9+nXx9fXVd2lERERERESUR+SKgN2lSxd58OCBTJs2TW7fvi3u7u6ybds2KVasmL5L+yBMTExkypQpmYa5k25w+3443LYfFrfvh8Xt+2Fx+35Y3L4fFrfvh8Xt++Fw2+pejp9FnIiIiIiIiCg7yPH3YBMRERERERFlBwzYRERERERERDrAgE1ERERERESkAwzYREREpHd3797VdwmUy3CaISLSBwZsypMA8Iv3A0tKStJ3CUQ68+jRI32XkKuFhIRIyZIlZe/evfouhXKBK1euyL1790RRFH2XkuclJCTou4RcLSoqSu7fv6/vMnK8yMhIOXDggIjo5sQcAzblSTdu3OAX7wd08+ZN6dy5sxw/flzfpeQ6165dk4MHD0paWpq+S8kzYmJi5JNPPpGZM2fqu5RcKSQkRLy8vGTkyJHSsGFDfZeTrcXHx+u7hGwvISFBunbtKj/99JOI8Cq2Pl2/fl369u0rv//+u75LyZWSkpLkk08+kVWrVum7lBxv0KBBsmzZMhERneQDBmzKc3x9faVOnTry7NkzfZeSa507d04ePHggkyZNkpMnT+q7nFxl0KBB0rNnTzlw4ABDdhZJTEyUUqVKye+//y4LFy7Udzm5ysWLF6Vu3boyatQonsD4DytXrpQRI0ZIeHi4vkvJ1oyNjUVRFLlx44aI6OZgmd5NUlKShIaGyqpVq2T79u36LidXsrKykidPnui7jByvevXqkp6eLiK8gk301j777DP59ddf5ffffxdTU1O1nWe4dcvb21sCAgLE2NhYxo4dy5CtQ7///rsUK1ZMRo8eLfv27WPIzgJFixaVwMBA8fLyknXr1jFk60hISIjUqlVLnj59Kk2bNtV3OdnahAkT5PPPP5fixYtLYmKivsvJttLS0sTIyEhatmwpV69eVdso62iOp9LS0sTV1VV+++03efDggXz55ZcM2Tqg2b7p6eliYmIiTZo0kdOnT4uISGpqqj5Ly1FePO6vXr26/PPPPxIbG8uATfQ2Ro4cKWvWrJG//vpLPD09ReT5B+z69es8w60DL+6QmjdvLoMGDZL8+fMzZOtIamqqmJiYyO7du8XU1FTGjh3LkP2BJCYmam3X4sWLy5AhQ6R+/fqydu1ahuz3FBwcLLVr15bBgweLr6+vtGjRQnbs2KHvsrKlmTNnyvfffy8//PCDBAQESLVq1fRdUrajCRaGhoYiIuLi4iJHjhyRJ0+eqG2UNVJSUkTk3/8XZcuWlVWrVsmjR49k8eLFDNnvSXOsZWDwPMI5ODhISEiIpKSkiJGRkT5Ly1E071ONYsWKSUJCgiQkJKjb9n0wYFOeMHXqVPnqq6/kwoULUqlSJRF5fvavdu3asnz5cl7Bfk/h4eHSrl07mTJlihw5ckSdDbhNmzYyevRo9Ur2P//8o+dKc57Lly/Lpk2b5P79++pO38TERPbt2ycmJiYyatQohmwdO3/+vJQrV07at28vU6dOlTNnzkhiYqK4urrKxIkT5aOPPpJ169bJF198oe9Sc6SoqCipV6+ejBgxQmbNmiXLli2Tjh07SufOnWXnzp36Li9buXPnjuzatUsWL14stWrVEkNDQwEg165dk40bN8r27dvVodB5VWRkpAwfPlxmzJghf/75pzx8+FAcHR3F1dVVvRVMM/STPqzw8HCpWLGiBAYGyooVK+TZs2fy5MkTKV++vHz33Xfy5MkTWbhwoWzdulXfpeZIly5dkm7duskXX3whGzdulMePH0v58uWlbNmycvv2bRHhe/1NXLt2TapWrSp9+/aViRMnyqFDh8TCwkJKlCghp06dEpH3344KmCwol7t9+7YMGjRIDh06JCdOnJDSpUtLcnKyeHl5iY2Njfzyyy9SoEABfZeZY6Wmpoq3t7ccOHBAihQpIvfv35fKlStL0aJFpWvXrtK4cWPZt2+f/Pjjj3Lr1i1ZuHChVK5cWd9l5wgxMTFSsmRJefr0qTRs2FASEhLE19dXSpQoIfXq1ZPU1FRp3ry53L9/X+bMmSMNGzbkGWwdmDRpksycOVPKlSsn9+/fFxcXF4mJiZEePXpI48aNxcbGRtauXSsnTpyQTz/9VIYMGaLvknOM+Ph4URRFfvvtN+nRo4fWc/369ZNffvlFNm3axCHj/y8iIkKqVKkiGzZskDZt2ggAmTRpkhw4cEBOnTolKSkp0qJFC1m4cKGULFlS3+VmubCwMOnYsaPUr19fjhw5IikpKZKUlCQmJiYSGRkp8+bNk1GjRonI8wNmXVyZopcDIMOGDZNly5ZJ6dKlJSUlRUxNTcXe3l58fHykbt26YmhoKN26dZMiRYpInz59pHnz5vouO0dZvXq1HD9+XIKDg+XOnTtiamoqjx49kgcPHsiCBQtk5MiRIsL3+us8efJETp48KUeOHJEbN27IsWPHJC0tTaKjoyUuLk4GDRoky5cvF5Hn7+l3HeHKgE15wqlTp2TmzJly4sQJ+fPPP2XIkCFiYWEhP//8s1haWqofotTUVAaUd3Dx4kXp2rWrlCxZUmrVqiUuLi6yYsUKuXPnjty/f1+aN28uN2/elDt37oiRkZFs2LBB3Nzc9F12thcTEyNTp06VZcuWia+vrxQoUEB27twply5dEi8vL/Hy8pK2bdvKJ598IhUqVBA/Pz9p3rw5h0TqwNChQ+Xw4cPSr18/qVKlihw/flwOHjwoe/bskZo1a8qtW7fEwMBALl++LCtXrpRevXrpu+Rs78GDB1KvXj0ZOHCgeiD44j6XIfu5kJAQcXd3l6dPn0rPnj0lMTFRevToIQsXLhRjY2Np1aqVDBw4UG7cuCF16tSRxYsXy6BBg/RddpYKDg4WLy8vmThxogQGBkpiYqIYGBjI8ePH5fHjx7J27Vp5+PChdOrUSfz8/ESEweNDi4uLk2HDhsmff/4p//vf/9QAs3v3bomJiZHmzZvLgwcP5PTp01K6dGmZOXOmfPzxx/ouO9u7ceOGHD58WBISEqRLly5iaGgo6enpcvbsWYmOjpYtW7bI6dOnxc/PTwYPHiwifK+/zKlTp6R79+6yZcsWcXV1Vdvj4uLk/PnzcuLECRk/frz4+vrK/PnzReQ9QjaIcqkvv/wS8+bNUx+fPn0abdu2haIoqFmzptqelpYGAHjw4AEqVaqE48ePZ3mtOVV6err676GhoShXrhw++eQTBAcHAwCePHmC1atXY/z48ShRogQURYGpqSmuXr2qr5JznFu3bmHw4MEwNzfH2bNnkZaWhqNHj2LixImoWLEiatasCVtbWyiKgmbNmuHp06f6LjnX6NatG8qXL4/Vq1erbZcvX8batWvRo0cPFC9eHNbW1rh48aIeq8w5bty4gZEjR6J48eJYuHCh2q7ZB2v07dsX1tbW2LJlSxZXmD0MGTIETZo0QVxcHABgw4YNaNWqFUqXLo1OnTrh3LlzSExMVPvXqFEDs2fP1le5ehEaGgozMzP4+/sD0H4Pab6Xrly5gr59+6JWrVr4+uuv9VJnXvT06VM0atQIrq6uOHnyJADgzp07OHXqFIYOHYpOnTpBURRYW1vzWOANhIaGws3NDR06dEBgYCDi4uK0jr2A599Lw4cPR9myZfHNN9/oqdLsLTg4GBYWFhgxYoTalpycrNUnPT0d33//PUxMTDBu3Lj3+u8xYFOu9OjRIwwZMgT29vZYvny52n7ixAl07doVhQsXxrlz59T2Bw8eoGLFivDy8tJHuTnOo0ePcPPmTRw8eBAxMTF49OgRgOc7MDc3NzRr1gyHDx/Wek18fDyOHj2K69ev66PkHCfjAXRsbCy6d+8OMzMz/PXXXwD+PaD8+++/8f333+OTTz5BeHi4XmrN6e7evYvDhw9jxYoV2Lt3L8LCwtTnevTogVKlSmHlypV4+PCh1uuio6Px4MGDrC43R7t+/ToCAwPh7OysFbJTU1O1+nXs2BEuLi548uRJFleoX5999hksLS1x5swZrfa0tDTcu3cvU//IyEh4eHjg559/zqIK9S88PBy2trbo3LnzK/toAkhkZCQGDBiAcuXKaZ0oI914+PAhwsPDsXPnTgQHB6vfWykpKfD29oajoyNOnDiR6XVHjx7FzZs3s7rcHOf8+fOwsbGBv7//f+4LL126hNGjR8POzo7v9RcEBwfDzMwMEydO1GrXXJDIeMIiJSUFGzZsgKIoCAwMfOf/JgM25VpRUVHw9/eHs7MzvvrqK7VdcyXbyckJly5dAgC4ubmhSZMmap8Xr6jQv8LCwtCwYUO4urrC2NgYtra2aN++vRpKQkJC4ObmhpYtW+LAgQN6rjZnuXTpEiZPngxvb280a9YM48aNQ0hICAAgISEBvXr1gqmpKfbt26e+RvNeTUlJ0UfJOV5oaCgqVaqEChUqqCMBypcvj/nz56t9evbsiTJlymDlypXqVUV6M0+ePMHjx4+12i5fvoyAgAA4OTm99kr2rVu3sqLEbGPkyJEoVKiQVrhOTU1VT0pmPAhMTEzEpUuX4OHhgS5dumR1qXqjOVB2cXGBg4OD1r7wRZrtdfHiRQwdOhRRUVFZU2QecfbsWXh5eaF8+fIoUKAADAwM0KZNG2zatAnA8++kJk2awMnJSb2S/eKVV3q1xMREdOnSBT169ND6fn/dNrxw4QImTpyIyMjIrCgxRwgLC4OZmRkmT56s1R4YGIhq1apluooNPH/v/vzzz1oX4t4WAzblKi9eBYmMjMS4cePg5OSUKWS3a9cOhQsXRuHChRmu31BYWBgsLS3x2WefYevWrYiIiMDIkSNRsmRJ2NnZqUPDNUOa2rZti7179+q56pwhJCQE9vb26NSpE7p3747u3bvDxMQEpUqVwooVKwA8Dyu9e/eGqampevJC857ngcvbO3fuHKysrDBu3DicP38eSUlJ+P3339GyZUsoioKpU6eqfXv16oXy5ctjyZIliI+P12PVOceFCxdQpkwZ1K1bF3PnzlVHXwDA48eP4e/vDxcXF61beV7ch+cVgYGBMDExUfehwPPvorJly2Lu3LlafS9fvoxJkyahatWq6NChg1b/3Cw4OBjGxsbqVaWuXbuiUKFCr/2O0ewXX3YQTe8uPDxcPRY4fvw4QkNDsXr1ajg7O8PV1RXffvstACApKQnNmjVDsWLFcOzYMT1XnbM8ePAA5cqVe+WQb83nPSkpSaud73VtY8aMgaIo6kkeAJg9ezbs7e0/6G1IDNiUayxZsgQBAQHYtm2b1rDNmzdvYvTo0XBycsKXX36ptp8+fRrNmjXTOvuf2w9Q3sejR49Qr149jB49OtNzv/zyC9zc3FC2bFn1KkF4eDgKFy6MLl26ICEhIYurzVmuXbuGokWLIiAgQCtgXLlyBeXLl0eRIkWwceNGAEBMTAwGDBgARVEyDcOnN/fs2TN07NgRAwcOzPRceHg4unfvDgsLC3W7A0CHDh1QrVo1xMbGZmGlOdekSZOgKAqKFi0KJycneHp6onjx4hg+fDj27NmD48ePY8aMGShevHievm/wyZMncHNzg6enJw4dOqS2V69eHd7e3plGAPz2228YO3bsa6/+5zZpaWlo1aqVes818PwqkyZkv+5KNulWfHw8mjRpgqFDh2Z67vDhw6hYsSI8PDzUQJOQkAAvLy+4ubnh2bNnWV1ujhUWFgYbGxts374dwKuD8/Lly3Hjxg2eZH+FZ8+eoXPnzrC1tcWFCxcwd+5cWFtbY9euXZn66vJYlQGbcoWdO3dCURQoigJDQ0N89NFHaNKkCf73v/8hKioKt2/fxuTJk1G8eHGtyU6uXLmi/ntuP0B5X9evX4e7uzsOHDig7sgzhsFVq1bBxsZGa6TAhQsXOFTpDaxcuRLNmjVDfHy8uk01X6Y3b95E8eLFUb9+fbX/vXv3MHToUJw/f14v9eYGT58+RaVKldQrLWlpaVr7gJMnT6JUqVLo16+f1uvy2rDld6EZzpicnIzhw4ejSZMmCAgIQEhICObNm4cOHTrAwsICNWvWhIeHB8qXLw9FUfDDDz/ouXL9uXr1KqpXr44mTZpgx44dqFq1Kpo3b67Ob6HZ56anpyM9PV3rYDu3f3dFRERgw4YN6uPU1FR1e6SlpaFbt26wsrLiaKkscuPGDZQvXx7btm0DkHnfeeDAASiKgi+++EJtS0xM5PwrbyDj5/rhw4ewt7fHoEGD1LYXP+vbt29Hu3btOBfICy5evIiVK1eqj5OTk/HJJ5/AwMAAFhYW2LNnDwDtkX+ff/45vv76a52NouL87ZQr1KtXTwYNGiReXl4yePBg6d69u9jY2MjkyZOlfPnyMn78eImIiJDq1avL+PHjZeXKlSIiUqJECRF5Pg0/lzN4vWvXrkl4eLjY2NioSxYYGhoK/n+lPx8fHylRooQcPHhQRETS0tKkbNmyUqpUKb3VnFOcOXNG7t69K/nz51eX2MqXL5+kpaWJk5OTfPnll3Lo0CF129rZ2cnixYulXLly+iw7xwIgT548kaioKElOThYREQMDA619QNWqVaVDhw6yf/9+SUpKkpSUFBERKVy4sF5qzikuXbok06dPl/Pnz0u+fPlk3rx5UrRoUdm9e7fs379fRo4cKb/88ov8888/EhgYKGXKlBEjIyPJly+feHp66rv8LLV//35ZvXq1HDt2TIoVKyabN2+Whw8fSrt27cTAwEB++uknKViwoKSmpoqiKBIbGystWrSQzZs3S758+UQk9393paeny5YtW6R79+6yYMECERF1iSKR55/bdevWSYsWLaR9+/ayf/9+PVabNzx48ECuX7+u9b7T/HtaWprUr19fOnToIHv27JHk5GRJT08XU1NTcXFx0VfJOcKNGzekWrVqEh4eLiIiVlZW0qdPH9mwYYN88803IvLvdtYcdx0+fFhMTU3F2NhYP0VnU7t375aBAwfKsmXLROT58dRPP/0k/fv3l7S0NLGwsBARUY9lg4KCxN/fX2rVqqWzZU5z716Z8oTp06fLvn37xMzMTBYuXCilS5eWs2fPSnJysmzYsEGOHTsmGzZsEAcHBzl79qzs379f4uLi5NixY1q/510Xks/tEhMT1X8vWLCgmJmZyZ49eyQtLU1tVxRF3dk7OTlphW96MwYGBpKSkqJ+eWoOHjXb0NXVVYyNjSU+Pl7rNfR2Hj16JCkpKaIoihgZGYmdnZ3s379fEhIStPpp3s8iIo6OjmJiYqIGGnq1hw8fSuPGjWXBggWyfv16NWQvW7ZMPD095fvvv5f58+dLfHy8uLm5SatWreSXX36Rw4cPy+3bt8XNzU3ff0KWmTp1qowdO1a2bt0qZ8+eFRERZ2dn2bJli1SpUkVMTU3l5MmTkp6eLkZGRvLgwQOpU6eOJCcnS/v27dXfk9u/uwwMDKRbt24ya9YsmTp1qro2raGhofo9pAnZbdq0kYYNG8qhQ4f0WXKu9OzZM3W/WLBgQUlLS5OjR4+KiPYxgOY7S7MGs7GxMb+r3pAmKLdp00YuXLggiqJIly5dpFKlSjJz5kxZtGiR2vf69esyduxY+frrryUwMFANjPScn5+fzJ8/X4YOHSpLly4VERFjY2NZsmSJtGjRQlq2bCmHDx8WEZEpU6bInDlz5OTJk1KpUiXdFaGT6+BEejBy5EgUKFBAa5hsQkIC+vbtiypVqmDRokVaU/CnpaXhn3/+wf/+9z99lZyjXLt2DT179sTOnTvVNm9vb5QsWTLTzIqaIYstW7bE559/rrbRy126dAn//POP+lhzi0PGyZ5SUlLUbRgaGoqKFSuqM4rT27t79y4aNWqEOXPmqJPCzJs3D4qiZLr/VzNErE+fPhg8eLDWkFR6tWfPnqFWrVowNjZGzZo1MWbMGFy4cAHA8/fzoEGDUL16dcyZM0ddciYvbteAgADY2tri8OHDWuvWa953N27cQNWqVdGgQQMcPHgQDx48gLu7O5o1a6b2ze3Dwl90+/ZtzJgxA5aWllpDjzMO50xLS8OAAQPU9xzpxvXr11GtWjUcPHhQ3d5Dhw6FsbGxOkmUpl3zvdWlSxcEBQUByJuf8bel2Ub37t1D48aNUaRIEfXY9tChQ2jevDkURYGHhwfc3d3x0UcfoVSpUpmW88vLMt42Ajx/T37xxRdQFAVLlixR+yUnJ6NDhw5wdnZGt27dYG5urjUBmq4wYFOONHLkSFhZWWkFDs0OPiEhAT4+PqhRowbmz5+vtZ5wRnntAOVtJCYm4uLFiyhXrhw6deqE3bt3AwDOnDmDEiVKoEKFCjh69Ki6bZOTkzFp0iQ4Ojrynuv/kJaWhkGDBkFRFHVW1Zs3b6Jly5YoUqSI1rrtGuPGjYOnpydiYmKyutxc4c6dOwCALl26oG7duli0aBGSkpKQkJCAbt26wcjICHPmzFEPzO/du4fJkyfDysrqvZbpyEs0+9/9+/fj008/xZAhQ1CmTBmMGjUKFy9eBPD84NvX1xe1a9dGUFCQVrjMK/bu3YuyZctqnbjMKGPIrl69OurVq5fnVrq4efMmtm3bhk2bNqmfXeD55/hlITu3bw990kzoWKZMGbi7u+Po0aMAgH/++Qe1atVCgQIFtNZgT0hIwJQpU2Bra6t+7unVXrYPvHv3Lj7++GM4OzurIfv69evYvn07hg4disGDB2PdunW4du1aVpebbUVGRiIoKAjHjx/PdJw0e/ZsKIqCRYsWqW3Jyclo27YtFEXB6dOnP0hNDNiU43z22Wews7PTOnOXlpaG8ePHq+EuMTERPj4+qF27NhYuXMhZrN/C6dOnUaxYMcTHx2Pv3r3w8vLCJ598goMHDwIAdu/ejQoVKsDCwgJ169ZFp06d0LJlSzg4OODUqVN6rj57O3/+PFasWIG4uDh07NgRdnZ2OHLkCADg2LFjqFu3LgoUKICBAwdi586d+PXXXzFixAgUKFCAZ6rfUXBwMIyMjPD3338jPj4evXv3Rs2aNbFkyRKkpqbi9u3bGDJkCBRFgb29PUqXLg0vLy+UKFHig33x5iYvTghz7tw5eHl5Ye/evdi0aRNKly6N0aNHa4Xs7t27o2HDhrh//74+StarFStWoHz58rh79+5/Xtm7du0aSpcunaeW4goNDUXp0qVRuXJlKIqCunXrqhMSAc9PfjFkZ40zZ87A3d1dPa6qUqUKypQpo46+2rt3L7y9vaEoCmrUqIHatWujVatWKFy4MI8F3sDFixdRt25d9OjRAzt37kRYWJj63KNHj9C4cWM4OjpyMtP/EBsbCw8PDyiKggIFCqBRo0bo1KkTNm/ejNu3byMtLQ3ffvstDAwMsGzZMvV1iYmJuH379geriwGbcpRff/0ViqLgu+++U9tSUlJQsWJFtG3bFgkJCeoXrSZklyhRAjt27NBXyTlKcHAw8ufPj7Fjx6pte/fuRe3atdGuXTt1WahHjx5h/Pjx6Ny5M1q1aoWZM2ciIiJCX2XnCMHBwVAUBQsWLADwfO3KTz75BLa2tmrIDg4Oxrhx42Bvb4+CBQvC1dUVzZs3R2hoqD5Lz7GCg4NhZmaGiRMnqm2atcRr1KiBpUuXqjNe7969G/Pnz8fo0aOxadMmXh14AxEREZgyZUqm5U5mzpyJChUqIDk5GcuXL0eZMmUwevRodR+RkpLyQQ9ssiNNmPb19YWbm1um9ox27dql7hMyLtGV20NkSEgIzMzMEBAQgOjoaPz999/Inz8/fH19tfrdvXsXM2bMgI2NDaZNm6ananO3M2fOwMTEBOPHj9dqr1KlCkqXLq2G7Dt37uDHH3+Ej48PevTogaVLl3IU2xtISkrCsGHD1NVvvL29YW5ujk8//RTTpk3D9evXcfXqVXTo0AElS5ZU952afQCH3f8rLi4OM2bMQJ06dVCtWjVs2rQJzZo1g7u7OywtLfHpp59i3rx56NOnD4yNjbFixYosqYsBm3KUHTt2oG3btqhRo4Z6tq9q1apo1qyZeiCSccfz5MmTLPsw5XTnz59H/vz5ERAQAOD5jlyzLTOGbC6F8vbOnj2bKegBLw/Z6enpuH//Pk6dOoVbt24hLi5OHyXneBcuXECBAgUQGBiotmnCdMaQvXjx4lfeRkKvFhMTAycnJyiKAgsLCwwePBhr165FamoqHj58iPbt22P//v0AgAULFqBChQoYNGgQLl26pOfKs17GEVQLFy6ElZWVOtT2RampqejXrx+mT5+u9V2W2w+oIyIioCiKus615u+tVKkSypcvn2ko7a1bt+Dv7w8XFxc8ePAg12+frHThwgWYm5tj7ty5alvG5aOqVKkCV1dXHD9+XOt+V3ozmvfqyZMnMXToUFSrVg0LFy7E4cOHMXToUBQtWhRly5aFm5sbRo0aBUVRUKpUKZ64eI2HDx9i3rx5qFatGsaNGwfg+THsN998gzFjxsDR0RGenp5QFAVWVlbq8ocfEgM25QgZD0b27t2L9u3bo3LlyihVqhTatWun3iek2XE9fPgw01UVfgG/WkhICGxsbGBubq6148l4xUQzXLx9+/YM2W8hPDwcNjY2aN68udqW8WAkY8h+1UE3vZ3g4GBYWVlBUZRMo1c0214TsmvVqoUlS5aoE5/Rm0lPT4evry+qVasGHx8fdO7cGe3bt0eFChWwefNmeHp6omPHjmr/uXPnonr16rh7964eq856a9asQefOndW/+9SpUzA2Nkbv3r1x8+ZNtZ/m++nq1ato2LCh1n2tecH27duhKAqCgoLUz+jnn38ORVFQvHhx9O3bF8OHD8f69evV1yQlJXFeCh0LCQlBoUKFoCgKwsPDAfx7YlLzT+B5yC5btiyOHTum9X3G46zXO3HiBNq2bauesDh16hQGDBiAMmXKqMesycnJ2L17N6ZMmYJGjRrBwsICiqLgypUr+iw9W0lMTNQa3QMADx48wPz58+Hm5oYhQ4ZoPXf//n38/fffmD59Os6ePZslNTJgU7a3b98+2NnZYdasWWrbnj170L59exQsWFCdgEuz83/48CGKFy+uNSkMvdqZM2fUYXju7u6oXbs2oqOj1eczfmHu3bsX9evXR6NGjXDo0CF9lJujBAcHw9zcHKVKlUKlSpWwceNG9bmMJy80IdvZ2RkHDhzQR6m5xpkzZ9RhpmPHjoWpqSl+/fVXrT4ZQ3a/fv1QtmzZTDOJ08tpVgzQ/PuQIUPQuHFjTJkyBTdv3sTUqVPRrVs3ODs7Q1EUrVtHHj58qK+y9WbhwoWoVq0aBgwYoA6L/+qrr5AvXz7069dPvc8/MTER4eHhcHd3R7du3fRZst789NNPMDQ0xOzZszFr1iwUKlQIGzduxJ49e7Blyxa0aNECbm5usLS0xGeffaYV+Oj9aW6p6du3L3r27Al7e3v8/fffAP79vsq4zWvUqAF7e3ucOHFCL/XmNJpb8IYNG6bVfvr0afTr1w/lypXDhg0btJ6Li4vDzZs3ectSBufOnUObNm1QpUoV1K1bFwcPHlRPkMfGxmL+/Pnw8PDA4MGD9VonAzZle5cvX8bYsWNRoUIFdQko4N+Q7enpqd4bfP/+fbi5uWldLaRX0wwL19xndfXqVZQpUwa1a9fGjRs31H4ZQ/aOHTvQtGlTrRBOmZ04cQL58+fH1KlTERkZif79+6NcuXKvDNnJyclo2LAhXF1dOWT5HUVFRcHKykodIgYAw4YNg6mpaabl+TQhOz4+Hn5+foiKisrKUnOkS5cuYdSoUWjbti2CgoLw+PFjpKenY+jQoahataq6zNyjR4/w559/qldhc/u9wy/z1VdfYeHChQCeh2wvLy/069cP9+7dAwAsXrwYhoaGcHR0RL169VCrVi24u7ujffv26u/Ii9tt3bp1MDY2funok8TERMTExGD69Omc80PHzp8/D0VRMHnyZABAWFgYOnXqBHt7e/V+65eF7AYNGnDo8hvQnLzQ3IL3ojNnzsDHxwdubm5ao1d4EklbcHAwChUqBB8fH8ybNw8eHh4oX748rl+/rvZ59OgRFixYAA8Pj0wnM7ISAzZla5od+tWrVzFhwgSULVv2pSG7evXq2LFjB6pUqZKnljN5X1u2bMHSpUu12t4kZOfF5XXeRmpqKtq2bau1cw8ODn6jkM0TF+8mPT0dN27c0JoAUeNVIVtz8MJhjf8tODgYDg4OaNy4MerVqwcTExO0bdsWANSQ7enpidmzZ2fJ/W3ZWWJiIho0aABvb2+1bf78+ahduzZ8fHzUYc3Hjh3DhAkT0K5dOwQEBGhdvcrt3103b97E77//js8//xyLFy9GRESE+r3yyy+/IF++fJg0aZI6WiLjnCCkew8fPlRPCGm8acim1wsNDYW5uTmmTJmi1T5z5kyMGjVKfRwcHAwfHx94eHho3QpBz2m2o+YkEPD8hJyiKJmWN3348CEWLVoEZ2dnjB49OqtLBcCATdnUb7/9hoULF2LSpEnqlaZr1669NmQrioKmTZuq7bn9AOV9XL16FV9//TWWLl360nV+r1279tqQzQOd/6aZ2CjjtgoJCfnPkE1vLzIyEmPHjsWYMWOwbds2AJnfo68K2fTfQkJCYG5urk7Sl5qaiq1bt0JRFKxatQrA8+09bNgwVK1aFZ9//nmm++PymoMHD8LY2Fjr9oQFCxagdu3a6Nev32tnUc/t+4OQkBC4urqiTp06KFKkCAoWLAgbGxsMHz5cXfd63bp1MDQ0hL+/P8PcB3TlyhXMnj0bQUFBuH79OtLT07Xef+Hh4ZlCNic0e3OJiYlo2LAhzM3Ntdpnz54Na2vrTKM0QkJC0LlzZ9SoUQNxcXE81vp/CQkJqF+/PgoWLKjVPmbMGCiKgrlz52L79u148uSJOjHso0ePsHz5cly+fFkPFTNgUzY0adIkeHp6YuLEidi6davWc5cuXXppyN62bRu+/PJL9XFuP0B5H6GhoXB1dUXXrl0RFBSEJ0+evLSfJmTXq1dPa/gNvdqFCxfw66+/ZppEI+MBYsaQvWnTpqwuMdcJDQ1FkSJF4Ofnh8WLF792srJhw4ahQIEC+PHHH7Owwpzt0aNHcHZ2Rq1atdS2lJQUPHjwAKVLl8bixYu1lo4ZOXIkSpUqhQULFuTZg8P09HQ8fPgQTZo0wcCBA7XekwsWLICXlxf69++vDhfPS99XFy5cgLW1NSZMmIA7d+4gLi4O9+/fR7du3WBnZ4eePXuq66P/8MMPMDMzw/DhwxnqPoDQ0FCUKlUKAwYMwKhRo7RmCs9IE7KdnZ05EedbSklJwZ49e1C0aFG0aNECADBv3jxYW1trTcSbcV8ZHh6OW7duZXmt2Vlqaip27NiBwoUL45NPPgEAfPHFFzA3N0fv3r3h6+uLcuXKoXz58vD29saXX36Jq1ev6rVmBmzKVgICAmBnZ4dDhw6pE+KkpaVhzJgx6lmpyMhITJgwAW5ublohWyMvHay8rYsXL8LW1hb+/v5vNGvytWvXYGtriyZNmvAA5z88evQILi4u8PT0RNOmTTF8+HBcunRJ3W4Z35chISHw9fWFg4MDNm/erKeKc77Lly/DyclJ655r4PUjLPr16wdHR0fEx8d/6PJyhbi4OEyfPh3Gxsb46quv1PZLly4hX758+O233wD8e1UrPT0d48aNy7Mz3mb8nH/55ZcwNzfPdI+q5p7s9u3b56ll+FJSUuDr64tevXoByPw59fPzg6WlpdbSmmvWrIGtra16MoJ0IyIiAnZ2dpgwYYLWe/ZVS8OFh4ejWbNmKFOmDBITE/PsybO3kXEJs0OHDsHBwQFFixaFnZ2duoRhxu24cuVKdflZyiw1NRV79uyBtbU1SpYsCTs7O+zbt0+rz7p169C/f38ULVpU7xPDMWBTtrFjxw64urrijz/+UNtSU1NRs2ZNKIqCatWqaYVsf39/WFlZ4c8//9RXyTlKUlIS+vbti08//VRrEq1XfVFq2qOjozmJyRtq3bo1vL29cerUKXh5eaFx48Zo27YtwsPDMw2ZPXHiBEaMGMFt+x6CgoLQpk0bPHjw4D/7Znyfa4ah0ptJTEzE7NmzoSgKfvjhBzx+/BjOzs4YPny4Vr+8ehJu8+bNuHjxojpSRbMdnj59itq1a2PQoEFISUnRCjLTpk3DtGnT9FKvviQlJaFq1apa91AC2u+bqlWrok6dOlrP5/XbDXQtJSUFfn5+6Nat2ytHsL3M+fPntW4Zo5e7evUqli5div79+6ujMQDg0KFDqFy5Mjw9PdU2zT5h8uTJUBQFFy5cyPJ6s6vExETExsbi6tWrWifE9+zZAzc3N9SoUUNte3H0RXY4gW4gRNnE6dOnxd7eXurUqaO29erVSwoUKCB//vmnGBgYSMOGDSU+Pl5KlSol/fr1kxUrVkjLli31WHXOkZKSIv/88494enqKqamp2q4oioiIpKeni4jIs2fPtNqLFCkipUqVyuJqc46oqCg5cuSIiIgEBQWJiYmJODo6yvbt22Xy5MliZ2cnVatWlT59+sjGjRslLS1NRESqVasmc+bM4bZ9D/v375cCBQqItbV1puc07+enT59KSkqK+n4WEXFwcMiyGnMDU1NTGTFihMycOVN69uwptra28umnn8qiRYtE5N9tbWhoqMcq9ePChQvSvn17adOmjXTq1EnOnTsn8fHxIvJ8u9WvX18OHTokCQkJYmBgICkpKSIiMmnSJJk0aZKIiADQW/1Z6cmTJ/Ls2TP1s6jZFoaGhpKcnCwiIgMGDJDo6GiJjo5Wt4ulpaV+Cs6ljIyM5OjRo1K8eHExNzfP9PyLxwIa5cqVE2dn5yypMacKCwuTNm3ayLlz58TBwUFsbGzU57y8vGTJkiVy+/ZtadGihYiIGBgYyKRJk+SLL76QEydOSNmyZfVVerZy/vx56d69u9StW1dq1qwpFSpUkEWLFsmVK1ekYcOGsnTpUrl8+bK0b99eRETy5csnaWlp6j7jZe/rrMaATdnGyZMnxcrKSqytrdUQ0rt3b9m2bZu0aNFCvvzyS4mNjZWmTZtKamqqlC5dWjp16iQi/34h0KvdvXtXYmNjpWjRoiIi6gGNhoHB893BN998I5cvX87y+nKi4OBg8fT0VLeXo6OjxMTEyPfffy+WlpZSr149MTAwkEKFCom9vb307t1bateuLQsWLBAREWNjY32Wn6PFx8dLUlKS2Nvbi8ir388LFixQT4DQuzMzM5ORI0eqobpkyZJqUNJs67yoXLlycufOHfH19ZXbt29LrVq1pE+fPvLjjz+KgYGBTJw4UeLi4uSLL74QkecHghkDNQCtkz+5zcOHDyUuLk5ERKytrcXJyUk2bdokIv8eFIv8uy98+vSpFChQQGxtbXP1dtGnmJgYuXnzppQoUUJERP1/oKH5PM+bN0/u3buX5fXlVOfPn5f69etL8+bNZfLkyTJjxgwREVm3bp1s375dDAwMpG7durJp0yYJDg6WDh06SFBQkMyfP18OHTokVatW1fNfkD2cPXtWvLy8xNbWVsaOHStz5syRWrVqyejRo2X8+PFy7tw5adiwofz8889y+PBh6dy5s4g8P1Gn2Wdki32HXq+fU563fPly3L17F8Dz2QBtbW3Vxy9KTEzEoEGD9L54fE7y+PFjddhiUlISypUrh1atWqnPv3i/+sGDB9GyZUvcvHkzS+vMiYKDg5E/f36MGTNGq/3HH39E6dKlcffuXfTt2xeFCxdGSEiI+ppBgwZxWPg7unz5stasq76+vrCyslInhHnx/XzlyhW0aNECf//9d5bWmVNdvHgRq1evfu3wuvj4eHW4+Ndff52F1WUvW7ZsweLFi/HNN99oLUv2zTffoFu3blAUBd7e3pgxYwbGjBmDpk2b5rlbEx49egQbGxv4+/urt3H8+eefMDc3R5cuXbT6aj67vr6+6N69O549e5bl9eZm169f1/pe9/b2Rq1atbTaXrznunbt2hyy/Ibi4uLQrFkz9O3bV6t9xowZUBQFpqam2LJli9p++PBh2NjYQFEUnDx5MqvLzbZiYmJQuXJljB07NtNzc+bMQb58+dC/f3/ExcUhLS0N+/btg4GBAXr27KmHal+PAZv05saNG7CxscFff/0F4PkXr6OjI3x8fNQv44z3Vdy4cQO1atXCkiVL9FJvThMTEwNHR0d888036sHK3LlzYW5ujqlTp770NZMmTUK7du3y/Dq2/+X8+fMoVKgQAgMDATy/py09PR3p6em4efMmPvnkE5QqVQolSpRQw13GCU/o7Z05cwYGBgb49ttv1bYdO3bA2dkZTZo0een64VOmTEHdunVfedKOtM2bN08Nzq+7NzMhIQFz5szRWqYrLxk/fjycnZ1Ro0YNKIqC5s2bIzQ0VH0+JSUFx48fR/fu3VG+fHkoigJFUfLkDMzz5s1Dvnz5MH36dCQkJCA+Ph7jxo2DmZkZWrdujYiICDx8+BDR0dEICAiApaUlJ3rSsTNnzkBRFPzyyy9q27x582Bubg5/f/+X7h8nT56Mxo0bIzY2NgsrzbmuX7+OcuXKaS0DuWvXLhQsWBA7d+7E0KFDYWFhoc4xlJaWhqNHjyIqKkpPFWdPR44cQeXKldUTO+np6VrHTEFBQVonJdLS0nDw4EFcvHhRL/W+DgM26c3jx4/h4uKiLhCfnp6Ovn37ws7ODr6+vmrITkxMxOnTp+Hm5qZOz09vZsiQITA3N8d3330H4Pms4K1atYKDgwPGjh2L1NRUJCcnIyIiAqNGjYK1tXWmJaZIW3BwMCwsLKAoitb7MeNSXFOnTuWZaR0KDg6Gubk5JkyYkOm5qVOnwsnJCdWqVcPRo0dx48YNHDlyBIMHD4aVlZU6eoBe7dKlS+qJzokTJ8LQ0BDLli17bciOjY3F4sWLce7cuawqM1sYNWoUChUqhH/++Qfp6enYuHEjFEXRmvlac0D45MkT3Lt3D6NHj8bQoUP1VbJeZLwa+tVXX0FRFMyaNQtJSUl4+PAhZs2aBQcHB5iYmMDKygq1atVC2bJlcfr0aT1Wnftovq80+86M/186deoEIyMj+Pr6qic1wsLCMHz4cFhbW2udNKLXO3jwIExMTLS+8y9fvozz58+rjwcPHgxFURAcHKyPErM1zcW09evXw8rKKtPSsJoLFPHx8ShatCiCgoKyvMa3xYBNWUqzc9ccgPTq1QujR49Wn09NTUWvXr1gb2+PIkWKwMfHB82aNYOHhwc6dOig9uNSXG9uwoQJyJcvn3rl79KlS+jevTtMTEzg7OyM4sWLo3bt2ihXrhzOnDmj32KzudOnT6NAgQIYN24cdu3ahdKlS6N58+bq85qlzx49eoTatWtj9uzZ+io11wgNDYWZmRkmTZqk1b5t2zb16sqCBQtQuXJlKIoCS0tLVKhQATVr1mS4fkNt27ZFyZIl1ccBAQGvDNnPnj3DuHHjsGHDhjw3GmP69OlQFEXrfXX8+HGYmZlh7NixSEhI0Or/su+pvPLdpTl5q9G8eXOYm5tjxowZ6ozqDx48wOrVq/Hll1/ir7/+4tq/OhYSEgIzMzNMnDhRqz3j0kYDBw6Es7MzTExMULRoUXh4eKBixYoMgW/p9OnTUBQF69atA/Dy1VkOHDiAatWqITw8PKvLy9bCwsLU/cLWrVuhKAoOHz4MIPP+Mj09HaVKlXrpEPLshgGbstSLy21MnToVlSpV0voyTktLw8aNG9G/f3/Url0bvr6+WLNmjfqavHKA8j5SU1O1dvDjx4+HkZERVq9eDQB48OABTpw4gaCgIPj7++N///sfl994jfT0dMTGxkJRFIwaNQrA86Dx22+/oXTp0mjRooXaNyUlBUlJSfD19UWdOnXeahkU0nb16lWYmpqiW7duWu0zZsyAqamp1miLBw8eYOvWrVi/fj1OnjyptTwKvd7evXtRvHhxrSGkkyZNgqGhIb766iv1PZycnIzhw4dnCpl5hWYIfcar1ZoTO97e3qhQoQKGDh2Kr776CklJSZnuZc/tawdHRkZqHfhqvqtnz54NBwcH+Pr6QlEUTJs2DQ8fPtRXmXnC5cuXoShKpiAyc+bMTMtBHT58GKtXr8aMGTOwY8cO3L59O6vLzZE0t4VptGnTBnZ2dmqA1pxw13wONHMxcNj9v4KDg9XRLcDz73FPT09UqVJFve1Lkw1SU1MRGxuLxo0b48cff9RbzW+KAZuyzLx58+Dq6oq+ffti/PjxOHjwIBYtWoQmTZpoTcSV0Ytr2zFcv9qVK1e0DvzS0tK0dv4TJkyAiYkJtm7dqo/ycoVr165pPX727Bl+//33TCEbAP755x84OjryYOUdxcfHIyYmBk5OTujYsSOOHDkC4Pk8AnZ2dupkZ9wnvL979+7Bw8Mj0wSSmpC9bNkyPHz4EMOHD4eZmVmeG8Z75swZ9Ttq/vz5MDAwwKJFi1CzZk00bdoUkZGRiIqKwm+//YY+ffqgSJEiKFiwoHprTl6QlJSEdevWwcDAAMOGDVPbZ86cCWtra+zcuRMAsHTpUvWA+k3Wr6d3c+LECSiKgv79+6snyGbPnq2178xrI1B05fbt21oXhTTb8bfffoOrqyuKFi2qNRrw5s2bGDduHAoWLMhb8DIICwuDmZkZJk+erNW+cOFCODs7o2nTppku/EyePBkuLi64evVqVpb6ThiwKUukpaVh+/bt+PrrrzFw4EBUqVIFnp6eMDY2hqIoWhOXZbz6yi+AN5OSkoLJkyfDzs5Oa1u+GLIHDBgAa2tr3Lt3T+v1uf3KyvuIjIxEQEAAevXqhTVr1qiBTvPPpKSkl4bslJQUThb3joKDg1G+fHncv38foaGhKFeuHDp37gxfX19YW1tjz549mV5z4sQJPVSac2n2rZr38Q8//ABLS0v1RIbGpEmTYGpqiqpVq8LS0hKnTp3K8lr1yc/PD40bN9b6LH/xxRdQFAUlSpRAXFycVv+kpCTExcXh+++/z+pS9eb06dOYPHkyoqOjsXr1atjZ2WHChAlYsmQJbGxssG3bNq3+y5cvh6IomDdvHr97PgDNNj106BAsLS3h6+uLadOmwdraGrt27crU/9q1a/z/8IaioqKgKAp69OiBkSNH4sqVK1rPr127Fh4eHlAUBa1bt0bDhg3RsGFDFC1aNM+dmHydsLAw2NjYoFatWmpbxgtsU6ZMQZEiRVCoUCGMGTMGQ4cORe/evWFtbZ1jvoMYsOmDW7NmDbp166aGOs2OPDY2FseOHcP48ePh5uaGRYsWqa/hVam3FxERgXHjxqFs2bJYvHix2p4xZF+4cAEuLi4vDSiUWXBwMJydneHt7Y26detCURRMnz49Uz9NyHZzc0OdOnX0UGnucebMGZiYmMDf319tCw0NVWdjXrhwodqueV8HBASgWrVqHBb+Bl5cKkozzDEyMhI1a9bElClTAEBrmaSAgIA8OTnPZ599BktLy5fOTaG5EvvVV19ptb94Uji3f5dphnhqliuMi4vDypUr4eTkBEVRcPz4cQCZb1tatWoV70XNAgcOHICtrS0URVFnsM5o/PjxaNeuHZ4+faqH6nKe4OBgmJiYYPjw4Rg2bBhsbW0RGBiodXvNlStXMH36dLRr1w5t2rTB4sWLMwXxvOzMmTPInz8/KlWqhIoVK2LOnDnqcxlD9vbt2zFw4EBUqlQJtWrVwogRI7QmjcvuGLDpg5s5cyaqV6+OAQMGaC0HoTnwuHLlCkaNGgU3Nzd8+eWX+iozV7h06RLGjBmTKWRrhjdeuHABFStWxD///KOvEnOMkJAQ5M+fH/7+/khJScGDBw/QsmVLFChQAJcuXVL7ZbyS/fPPP6Nq1aqZZsCkN3P+/Hnkz58f06ZNU9s0geXChQsoX7482rVrh0OHDqnPT5o0Cfny5eMV7Ddw7949VK5cGSVLlsS6desyrXE7duxY2NraqnNlZJwZP68N5x05ciQKFSqkFa7T0tK0bhP54osvYGBggKVLl+qhQv0LCwtD/vz5M510fPz4MVavXo3ChQtj+PDhantqamquP+GgL1FRUVi4cCGmTZuG33//Xeu5Y8eOwdraGn369NEacTF58mTky5dPXUqSXi/jCV3NpJtr167FmDFj4OTkhG7duuHHH3/kyMvXCA4OhpmZGaZOnYr79+/D398fZcuWfWXIBqCOHspp25UBmz6YjGer58+fj3r16sHHx0e9ypTxw3LlyhWMGTMGVlZWLx3CRJlFR0dj8+bNWLNmDa5fv65u78jISIwePRply5bF/PnztV4zceJEVKtWjesC/4d79+7BxsYGbdu21Wrv0KEDLC0tERkZ+dLA8ezZs0wTG9GbCQkJgbW1NQwMDNSrpy8OY9YMF2/dujXOnDmDKVOmwNTUNMcMGdO3uLg4/Pnnn+jSpQtKlCiBIkWKYM6cOerJidjYWLi7u2PatGnq/kSz7fPSENLAwECYmJhoXbFPS0tD2bJlMWvWLK1tsWDBAhgaGqqT9OQVYWFhsLa2RuXKldWrnxmvUj9+/BirVq2CnZ0d/Pz81NfltIPknCAkJATOzs5o3LgxbGxsUKpUqUzvxwMHDsDS0hI9evQA8Dxcm5iYcN/5DlauXIkKFSpoTdRXv3592NjYoFq1aihfvjy++uorrRPx9G+4zrjc5tWrVzFhwoRMITvjfkKzT8lp30EM2PRBZfyQzJs3D05OThg4cKA6XDzj8xERETliZsDsICQkBCVLlkSVKlWgKAoqV66MP//8U33+8uXLmDBhAuzt7TFgwAAsWrQIQ4YMga2tLZfiegMRERHo2rUrHBwc1OH0s2fPhqGhIcqXL4+2bdvCyckJvr6+WL16NW7duqU1pJbejuaL18fHB15eXihXrhxiYmIAINM976GhoXB3d4ednR3Mzc251vgbSk9P17p6ePjwYUydOhU2Njbw8PBAjx49EBoaitatW6N9+/Y57mBGV54+fQoPDw9UqlQJBw4cUNurV68Ob2/vTCthAM/DSq9evbKyTL3SfF4rV66MWrVqISAgQD1pm/E9FhcXh1WrVsHJySlPbZ+slHEZw6SkJFy/fh3ly5dHrVq11JO9ms/ywYMHYW1tDQcHB1hYWHDf+R7q1aunztDeu3dvuLi44NixY7h06RK6du2KypUrq7Ng0/Nh4S+Ga8378tq1ay+9kp3TR7swYJPO7d+/Xz04zhigq1atCldXV9SqVQs+Pj4vDdkaOf2D9SFp1rYMDAzE7du3ceHCBVhZWaF79+5a/W7fvo3169ejYsWKqF+/Prp3745z587pqeqc5+LFi+jTpw9sbGzQu3dvODo64vfff8fTp08RHR2Nbdu2oV27drC3t4eHh8dLD7zpv4WHh8PIyAiBgYEAng8Tr1q1KsqVK6eOEngxZIeEhKBOnTp5cqmot3Xt2jV8+eWXaNq0KRo2bAgfHx9cvHhRHf597tw5fP3113B1dUXVqlXh7u4ORVHw008/6bnyrKf5Lrp58yZq1aqFRo0aYdu2bahatSpatGihDlXUHBg+e/Ys03DG3H5i4uzZs1AUBVOnTgXwfLisp6cnAgIC1O/0F0P20qVL4erqyhUVdCwqKgrm5uaZljFs3bo1LC0tM90CAgB79uxB+fLlOeHWO9LsI1atWoUuXbqgadOmKFy4cKbb7rgU1780t5Jo5vd4mYwhe968eVlX3AfEgE06k56ern75jh8/Xj2jnZ6ejipVqqBly5Z4/PgxFi1aBC8vLwwYMOClX8j0apGRker2Bf49mKtRowZKlSqVaUZb4N9Jzl48EKSXy3jCJzIyEv3794eiKJg5c6barnm/JiYmIjY2NkcsGZFdHTx4EJ9//rlW24ULF1C9enWUK1dOvaVEs801/39eXMKPMjt79iwqVKiAVq1aoUOHDujZsydsbGxQokQJrFu3DgkJCVr9ly5din79+sHMzOylB+e52Y4dO7Bv3z71pM6tW7dQo0YNmJqaonr16mq41pyYePjwIZo1a4ZNmzapvyO3h+uEhAQsWbIk0/DjiRMnokqVKggMDHzpd3p8fDxXVPgALly4AHt7e3Tp0gXHjh0DAMyZMweKoqBcuXJo3LgxmjdvDl9fX0RERCAqKgoAMn3u6e3duHEDLi4uyJ8/v9YEZnnxlprX0cwW7uXlpb7vXrVtrl27hsDAQNjb22vNIZRTMWCTzq1ZswZGRkaYPn067t69i2rVqqFZs2Za96wuXLgQXl5eaN++/UtDIWWWmJiorm05cuRIdUiy5gvVyckJPXv2RK9evbBy5UokJCRobVvu8F8tMjIS06dPR4sWLdC+fXuMGzdOnagsKioKffv2hbW1Nf766y8A/07Ww22qWxkPyl8XsgG+n/9LcHAwLCwsMH78eK0rh7du3ULlypXVERlA5pMVeS0MTZ48GWXLlsXkyZNx48YN9X129+5d1K1bF3Xq1MHu3bvVkzv379+Hm5sbPv74Y32WnaUuXbqEsWPHak0mmPGkbUBAwGtDNumWZtueOXMGZcqUQdeuXTF48GB1zfGrV6/i0qVLmDdvHurUqQMrKyvUrFkTT58+5b7zPzx9+hSJiYmvfF6z7b/99lvUrFkTFy9ezKrSchTNrSQeHh5wdXXFvHnzMi0R+6KoqChMmzYNkZGRWVTlh8OATTqTcaf93XffQVEUFCxYEE2aNFEnQck4K+20adO0ZgumVwsODkbv3r1x//59bN++Haamphg7dixmzJgBa2tr/Prrrzhy5AgOHjyIjh07onLlyjAxMYGvry/vDf4PISEhcHBwQNu2bdGlSxe0bNkS5ubmKFeuHDZt2oT09HRcvXoVvXv3RqFChdR7snmQ8u6uX7+ODRs2YPjw4Zg9e/ZLl48B/g3Z7u7u//nFTP8KDQ2FpaWlutSZ5r2q2f8+efIEFSpUQO3atdXX5NX384QJE2BnZ4fdu3fj1q1bartme9y8eRPVqlVD/fr1sX//fjx48ADu7u5o2rSp2jcvBMk9e/ZAURQMHDhQa/KmjN/pmpA9efLkTMvB0Ydz+vRplCtXDoqiaC13mtHWrVu1ZsCnl4uIiICvry8WLFiAJ0+evLbvsWPHULZsWaxfvz6Lqss5wsLCoCiKOix8/PjxKFq0KObNm6feQvoqGfcpORkDNulUxoO0TZs2QVEUjB49WuuKyMvuuc6rB3dvQrPOqOYeVQDYtm0bLC0toSgKtm7dqtU/JSUFcXFxWLx4MSIiIrK63Bzl6tWrKFKkCCZOnKju1FNTU3Hu3DmULVsWRYoUwe7duwE8vzdYM1w84+RH9HZCQkJQvHhx1K1bFxUqVECRIkWgKAr69u370jUuL168iNKlS6NGjRp5IsjoQq9evaAoCv7++291f6vZx2oeb9myBQYGBuoJo7xo586dKFOmjLpWc0Y3b95Ub3OKjo5GjRo1UKdOHTg6OqJJkyZqv7zwntS8d3bt2gUrKyv4+PhoXWHKeEA8efJklChRAjNmzMgT2yYrRUZGwt/fH35+fvjiiy+0ngsLC0PZsmXRoUMHHD16VG3nrTRvLjQ0FM7OzujTp88rT/q+qFOnTnBzc8u0zntelZ6ejuTkZAQFBWndVgcA48aNQ7Fixd4oZOcGDNikcxl3Mt9//z0URYG/v786zBPgUM83de7cOZiZmWntqDTba8+ePbCwsMDQoUPVe1s4bPnNaLbRkiVL0KJFCyQkJGS6x/fWrVsoWbIkGjVqpL7u/PnzGDJkSJ67P1VXLl26BDs7O0ycOFG9ZSQqKgrLli2Dqakp2rdvr175yriPuHTpktZ9bvTfGjVqBBcXF+zdu/elJzWvXLkCQ0PDTGvm5iXff/89atasqQbp1NRUrFq1Cu3bt0fhwoVRuXJl7Ny5E8DzwF2uXDl06NBBfX1eCJAvnqDZuXOnGrIzXsnO+B6bPn06P686FhwcDAcHB7Rq1QrVq1eHhYWF1vJnwPMr2WXKlEG7du1eetKIXu3y5ctwdHSEv7//K+9Rz3hslXHCTb7XM8s4IWTGE3Djx4/PMyGbAZs+iIw7orVr18LAwAATJ07M9R8oXTp79iysra3h7Oystr14Nnrbtm0wNTWFr6/va+8Zopfr168f6tWrl+mkhObLc926dTAwMNA6WOEVgbeXnp6O9PR0jB49Wp3t/sXQt379ehgZGamzE9O7yXgw06BBA7i4uGDfvn0vDUoVK1ZUJz7Ki+bPnw8nJycEBwfj+vXraNWqFerUqYNPP/0UCxcuRPv27VGyZEl1JFDGOS1ye7i+efOm+u8ve+8UKlQIAwcO1JpbhWtcfxihoaHInz+/Oort1q1baN68ORwdHREREaF1Yv306dOoUKECGjZsmGlma3q16dOno1OnTlrHAjdv3sTBgwexePFiBAcH67G6nCEsLAx9+/bF2bNnMx3rZzxu0oTshQsXqic3cyMGbPpgXnYlO+OMq/RqmskhGjVqhLp166Jjx47qWdUXD2I0w8V79OjB+63fkGYb9u7dG56enmr7iwfNYWFhMDAwUCc3o/fz8ccfY8iQIQAyj1xJSEiAj48PnJ2deb/1e3pZyN67d69W+4gRI9C6des8vbxceno6qlWrBgsLC5ibm8PLywvbtm1TT1Zu3rwZtra2CA0NzfS63Cw+Ph6enp5o2LCh2vZiyN6+fTsURcGCBQv0UmNecevWLRQtWlTr/wUAdOnSBaampvj7778zfYaPHz+OatWqcR3mtzB48GA0btxYnbjv559/RpcuXWBlZYUiRYrAwMBAPX7N7Z//d5GWloa6detCURTUr18fn376KVatWqX1nfPipIgWFhZYsmRJrj1ZaSBEH4iiKAJARER69uwphw4dko4dO+q5quwvJCREPD09xd/fX/766y/p27evXLt2TXr16iXPnj0TQ0NDSUtLU/s3b95cvv/+e9mzZ4/ExsbqsfLs79mzZ5KamipPnjwREZGWLVvKhQsXZPHixSIiYmBgIKmpqer79tmzZ1KhQgUpUqSI3mrODQBIenq6xMTEqO9dRVG0+piZmUnDhg3lwYMH8uzZM32UmWsYGRlJamqqiIjs27dPSpUqJb1795ZDhw6JiMjUqVNl/fr18vnnn4ulpaU+S9Wb9PR0URRFTpw4IT///LNs3rxZjhw5Is2bNxdTU1MREbG0tJTixYuLsbGx1mtffO/mNvny5ZMxY8ZIdHS0tG/fXkRE/d5RFEXS0tKkWbNmMmvWLFm2bJk8fPhQ3WeSbsXHx0vFihUFgKxbt05ERObOnSu//vqrVK5cWcaPHy9NmzaVdu3ayR9//CGhoaFSs2ZNOXz4ML+3/kPG92yJEiXk0aNHMm3aNBk8eLAMHTpUrK2tZf369RIZGSmDBg2SkSNHyuPHj3P95/9dGBgYiJ+fnwQEBMj48eOlXr16Mnr0aOnevbtMnDhREhISxNDQUO0/Y8YMGT16tDRt2lQMDHJpFNVnuqecZ9asWZg7d+5bveZVw2/p5X799VcEBASojxMTE7F69WpUr14dHTt2VK+uvHgl+79mvMzrzp8/j65du6JKlSpo166deqWqTp06KFOmDNasWZPpNePGjUP16tW1hkHS29N85ocNG4aiRYvi8OHDWs9pnt+4cSPc3d3z3DJRH8qLV7JdXV3RrVs35M+fH6dOndJjZdnD64Y0R0dHo3LlyhgwYEAWVqR/mu/rxMRE/PLLLyhevDg++eQT9fnk5GS1z1dffYVatWrxtpkPLCQkBN26dUODBg3Qvn172NraYteuXYiLi8P169exZ88eNG3aFK6urnBxcUF8fDyvsv6HK1eu4PPPP8fEiRMRHByM5ORk9OzZEw0aNICHhwd+++03rZFUS5YsgaenJ4+zXuP48eMoWbKkOgnsrVu3sGbNGiiKgpo1ayIgICDTaKDcLJeeNqAPJTU1VcaPHy/Lli1749e8eLYv156tek83btyQ//3vf+Lp6SkzZswQkedXWUxNTaVHjx7i6+sr165dk549e6pXsjVXqUREzM3N9VV6thcSEiK1a9cWIyMj8fT0lKtXr8rgwYPlwoUL8vXXX4uhoaEEBgaKn5+fnDx5Uv744w8ZNWqULF++XFauXCnW1tb6/hNynOTkZHWkgOYz37x5c4mNjZUFCxZIcHCw+pzm+UOHDkmxYsUkX758eqk5J8k4iiU9Pf2lfV68km1rays//vijHDlyRKpUqZIldWZnGa+oaERERMjvv/8ubdq0kaJFi8qKFStERHL9FdqM7yEAYmpqKi1btpR58+bJmTNn1CvZ+fLlU7/Tr1y5Ii4uLpKSkqKXmvOKihUrypgxY6Rw4cKyZ88e6d27t3h7e0uBAgXExcVFGjZsKDt27JCtW7fKsWPHxMLCgldZX+Ps2bPSsGFDiYiIEAsLCylZsqTky5dP1q5dKzt37pQTJ05I27Ztxc7OTn1NRESElChRgtv1NWrWrCldu3aViRMnSlxcnBQuXFh27dolpUqVkjp16khoaKhUqlRJJkyYkDf2GfpO+JTzzJ8/HwYGBliyZMkr++Tl+/rexdmzZ1GhQgX06NED27dv13pOcyY6KSlJvZL96aefvnKmS9IWHh4OMzMzzJgxQ207cuQIChcujOHDhwMAzpw5gwEDBsDBwQHm5uZwdXWFt7c3QkJC9FV2jqYZLVCjRg306NEDhw4dUp9bunQpFEVBo0aNsGHDBiQkJCA0NBQTJkxAgQIF8tQZ7ncVGRmJb775BhcvXtRqz7hSQ0YZr2TfuHHjg9aWk6WlpeGzzz5DzZo18dlnn2m152bnz5/HuHHjtD6nGgkJCdi0aROKFi2Kjz76CBEREfj7778RGBiIQoUKISwsTA8V516RkZGYPHkyWrZsiVatWmHEiBG4ffs2gOf/n7p164a6devi+++/V1+T8d5Wer2IiAjY29tjwoQJWlf5M45myfh5v3//Pvz9/fle/w+abXnkyBF4e3sjOjoaffr0gYODg7rd4uLisGHDBpw7d06fpWYZBmx6Iy8Opfviiy9eGbLDwsJQvHhxdf1ger2wsDBYWVlh7Nixr1y3WnOAnJSUhDVr1sDV1RW9e/fOwipzpri4OFSvXh2lS5dWZ0vWvJebNWuGfv36qX2fPn2K+/fv48iRI7h58yZPEr2j4OBgWFtbo1u3bggMDETBggVRt25dXLt2Te2zZs0aVKxYEYqiwMrKCm5ubvD09MSZM2f0V3gOERoaCjs7O4wYMUJre61btw7Nmzd/5evy4gzPmuGcbzNcNikpSeskT24P10lJSfD29kbhwoVRqFAhDBkyBN98841Wn6dPn+LgwYOoVKkSbG1t4e7ujjp16nBmZR0LCQmBvb092rRpg759++Ljjz+GjY0NHBwc1BPvmuHiderUwfr16/Vccc6SmpqK4cOHo2PHjoiPj1fbX7V/mDt3Lnr16oWSJUvyu+klXrXdmjZtCkVR4OLikqdPmDNg02uFh4drPc54sKEJ2V9++aXadu7cObi6uqJBgwZZVmNO9vjxYzRp0gSjR4/Wak9PT0dsbKzW1SbNAfKzZ8+wfv16rr34hr7++mvUrFkT/fv3Vw8IIyMjYWJigtWrV+u5utwlJCQEBQoUwMSJE9W2ZcuWQVGUTOstR0RE4MiRI1i1ahX+/vvvXL1ch67cvXsXbm5uGDNmTKb7Xs+ePQtFUbTCUV6+D3P16tUYOnQobt26BeDNtsWLffLC9ktNTcXkyZMxfvx4REZGIjAwEOXKlUO9evWwYsUK9eqpxr59+3DhwgUuualjV69ehYuLCyZMmKB1nHXw4EHUq1cPdnZ2OH36NIDnS3H16tULFSpUwE8//aSvknOclJQUVKlSBWPGjHnp85rt/vTpU6SnpyMwMBD+/v5a673ndWfPnsXkyZNf+pxm+506dQru7u5YuXJlVpaW7TBg0ysFBQVBURR88skn2L17N+7cuZOpjyZkL1u2DOfOnUOJEiW0rqLk9rP/7+v+/fuoVKkSNm7cqLbt27cPkyZNgrOzM0qVKqW1LnBevAr1LmJjY3H58mX18bfffosqVapg+PDh2LFjB4oWLQo/Pz89Vpj7PH36FEWLFoWrq6tW+8iRI6EoCtavX48jR47g6dOneqow5zt58iRcXFxeeeVwwYIF8PPzyxPB8L+MGzcOHh4emDhx4luF7Lzo8uXLsLS0xNatWwE8305TpkxBgQIFULRoUSxatAjHjh3Tc5W529KlS9GoUSN11EXGY6czZ86gUqVKqFixonpr2OnTpzFgwIA8vY79m9KcjLx9+zbKlCmDRYsWAcArlzWdNWsWIiMjkZ6ezqVPMwgODoaJiQmmT5/+2n4xMTGoW7cuRowYASDv7nc52xS9kpGRkfTu3VssLCzkq6++kgYNGsgPP/wg586dU/uMGTNGPv/8cxk6dKhUqFBBKlSoINu2bROR55OmcEKz14uJiZGnT5/K3bt3JSYmRpYsWSIjR46U06dPS48ePaRnz54ydepU+e6770Tk5ZPykLYLFy5It27dZNWqVRIWFiYiIn379pUhQ4bIwYMHpWPHjlKrVi356quvRER7sih6d/nz55dZs2bJjRs3ZMKECSIiMmfOHPnmm2+kcePGcuzYMWnatKm0aNFCOnToIL/88otcv35dz1XnLIUKFRILCwsZNmyYrFmzRlavXi2LFi2SGTNmSGBgoGzZskW2bdsm8+fPlxkzZsiBAwf0XbLezJkzRzp37izbt2+XxYsXy+3bt7WWjtS4f/++xMTE6KlK/UtPT5eSJUvK2LFj5Y8//lCXL7t69aq4uLhI165dZcOGDdKiRQsZM2aMvsvNtU6ePCmKooi5ubkA0Dp2cnd3Fx8fH7l8+bJcvnxZREQ8PT1l6dKlUrx4cT1VnDNcvnxZOnToICIijo6OUqRIEVm9erWIiJiYmGT6/g8ODpZDhw5JSkqKKIoiJiYmWV5zdnT27FmpXbu2fPbZZxIYGPjKfgDE1tZWxo0bJ19++aUcOnQo704Mp+eAT9mQZsKMzZs3o06dOrh79y4ePXqEmTNn4uOPP4aXlxemTZuGqKgo9YrqvHnz0L17d/V38Mr1q129ehXz589XH48fPx5mZmYoVqwYzMzMsGjRInUSiPj4eNSoUSPTEHJ6Oc39qYMGDcL+/fszPb9+/XqUL18ePj4+nLBERzRXBzTLx61fvx6GhoaoWbMmHBwcsHPnTrVvdHQ0vv/+e9SvXx/ly5dHdHS0XmrOqVJSUnDo0CEMHDgQhQsXRuvWrdG5c2d07twZrVq1QqtWraAoCj7++GMUKVLklXM65EYZr5JkHD4/depUeHp6Yvz48eqVbI2wsDDUrFmT97IC+OOPP+Di4oJ79+5h8ODBcHR0VIckR0RE4Pvvv890yxjpjp+fH0qVKpVp3gDNP2NiYqAoijrKgN7MiRMnYGxsjHXr1gEAvvvuO1hZWaF///4vHRE4efJkNGnShEtzZhAeHg5bW1t1ub709PT/vCodFRWFdu3a5elbGRmwSUv//v3Rv39/9XHbtm3Ru3dvNXRv27YNiqKgYMGCqFOnDjp27Ki1pi3AcP06qampCAoKQvHixbWG2ezcuRNbt27NFDji4+PRsGFDrfvc6eVu3LgBV1dXTJgwIdNzGb8MVq5ciSpVqmDQoEGcpOc9Xbx4ET4+PmjcuDG6du2q3qu2ceNG5M+fX2v93Bf3CzyAeTsZ38O7d+/Gxx9/nKnP3r170bRpU9y5cyfPrTJw/vx5rccZZ1bOGLI19xSHh4ejZMmSL92OeVXPnj2hKAoKFy7MSZ0+sMePH+Pq1au4fv06AOCbb76BhYUFVq9erb53NfvM1NRUHD9+HOXKleP9wG8pJiYGDRs2RK9evQA8/97p27cv7O3t0alTJ9y5cwePHz9GaGgohg8fDisrqzw9MdeLgoODkT9/fpQtWxb58+fXuo3kv8TFxX3o8rI1BmxSffbZZyhYsCBOnjyptm3ZsgXe3t5ITk7G1atXYW9vj2HDhuHu3bv45ptvUL16dfj4+Kj98+q9Fm8jOjoa/v7+8PT0xJQpU9T2FwNIWloaAgICULx48Tx9FvBN/frrr6hVq5bW5Dvnz5/Hhg0b0L9/fwQEBKjtq1evRokSJTB8+HAucfKOMs4W3rx5c7i6uqJo0aLqPYE///wzjIyMMG7cOK1lojRXDbiveHcXLlyAnZ2d1lI9ADB8+HC0bt06z93nPn36dCiKggkTJqhzVrz4/poyZQo8PT0xceJE7N+/H66urmjRooX6fF4+MazZVps3b4aLiwt27NgBIG9vkw/p3LlzaN26NerXr49FixYhPT0daWlpqFKlCooVK4Zff/010wkyf39/1KhR45VL8dGrbdy4EYqi4MiRIwCez33z2Wefqcty2tvbo0qVKqhYsSJPumdw+vRp5M+fHxMnTkRKSgqGDBmCfPny/WfI5nf7cwzYBAAICAiAhYWFuq6q5iD40aNH8PDwQJ8+fVC4cGH07t1ba3mDF2eypTcTHR2NsWPHwtPT86UTRuzZswfDhw+Hra2tOkyPXm/VqlWoUKGCGvDWrl2Lpk2bokyZMqhVqxYsLCzQqFEjtf8PP/zAExfvKCwsDKamppg5c6batmXLFtjY2GjNMPrTTz/ByMgI/v7+3Fe8Bc22elnASU9Px4MHD+Dj83/snXlcTVv/x9du0KS5DJVKUkkkNNclIqXIPCZjVIQkNCLzPGV8jNdwze41z3NmzQOVSiqSzNH4+f3R7+x7tlPEpaPOer9ez+s6a+9zn69991lrfdZ3GoMOHTpgwYIF+N///gdfX18oKSmJZO/24OBgKCsrY/PmzbC0tISVlRUWLFgg4O0LDw9HmzZtwDCMSInr0tLSGh26lJWVoU2bNqy3j/LziY+Ph7q6OoKCgnDt2jXOtezsbBgbG6NRo0bw8fFBTEwM/v77b0ybNg0NGzakUQXfQXl5ORvK/Pr1azg4OGDixInswcXnz5/x5MkTbNq0CStWrMCFCxeqLOQryri5uWHWrFns58LCwhqLbAoV2BQAQUFBYBgGY8eOxZs3b9hxntfp2LFjkJCQwJAhQzieKH7oj6x6Hj16hJ07d7KLKe8ZPn36FIGBgWjbti3mzp3L3n/s2DG0a9cOzs7ONE/4G+Tl5bFhSFFRUVBUVISjoyM6d+6Mhg0bYsaMGbhz5w4A4MyZM5CXl6f92f8jr1+/hrm5OVq0aCEgms3MzDiRAkClJ5thGMyePbs2zayzZGdno1+/fmyYYnVz6/379zFp0iSoqKigdevW6NmzJ+Lj42vTVKHDezaZmZkYNGgQO8eGhobC19cXsrKymDdvHk6cOMF+Z968efD29mY/13dxnZqaiilTpqBLly64ePFitffxDtX/+ecfNG3aFJcvX64lC0WHvLw8tG7dGhMnTuSMl5WVse/y27dv0b9/f2hqaoJhGBgYGMDR0VEkD86+l4yMDERGRnLGeM81ODgYmpqaNDWpBrx8+RLp6elVdg54/fo1Fdk1hApsEWfKlClQU1PD1KlToauri5CQEIE84NTUVLRr1w6rV68GQFtFfQ8FBQWQlpYGwzBQUFCAnZ0dxo0bhytXruDVq1coLS3F9OnTYWtryxEgDx8+pKFg3+DNmzfo0aMHevXqhdevXwMATp48CS8vLwwfPhxRUVEcr82lS5dgaGjIFpCj/Bjl5eWYM2cO/vjjD0yYMIHtX/3o0SNIS0tjz549At85cuQIfe415Pjx47CwsICzszNbVOproXiFhYX4/PmzyOVcA/8+l48fP8Ld3Z2TrpSSkgKGYWBtbQ1tbW307dsXBw4c4Hy/vovruLg4tGjRAlOnTsX27dvZcV4hreq+Y25uTgsQ/gL+/vtvWFhYICUlpcrr/A6MwsJC3LlzBy9fvsTbt29ry8Q6S2lpKUaMGAFpaWmYmJhg2bJlnBZmxcXF0NfXx9SpU6v8PhWJlSQkJMDe3h729vYIDQ3lRKzy4BfZp0+fBkCfX1VQgS3CzJkzBxISEqyXdNmyZdDU1ERoaKjA4hoREQF1dXXk5OQIw9Q6jb+/P9TU1ODv7w8vLy8MGTIEysrKaN68OSZOnIjg4GCMGTNGwJNN+TqlpaVYunQp7O3tMXToUBQWFgKoDK+tauM8a9Ys2NracnK0Kd8H77mWl5dj8eLFsLKygr+/P2JiYqCjo8PpLU4X3B/nyJEj6NatG7p16/ZVkS2qz5jfs8J7J2NjY6GhoYGEhATk5eVBTU0N48aNQ1ZWFm7cuIFWrVohICCA/V59f3aPHz+Guro6pk+fzhFokZGRmDx58lcF9NcEOOXHCQ8PR4sWLaqs+8F/WMSr/l/f39GfxevXr/H+/XsUFRUhPT0dQ4YMgYmJCRQVFTF37lw2cmPatGlwcHBg9woULgkJCVBVVUVISMg3i+m9fv0afn5+YBgG586dqyUL6xZUYIsoHz9+xOrVqwW8SsuXL69SZKelpUFDQ4NtdUD5Nvzhs97e3mjTpg3WrVuHiooKJCUl4fDhw+jevTtsbGzAMAwYhoGOjg4NYaoBvI1HaWkp1q5dC2trawwbNozdSPJ7ArKzsxEQEABFRUUaZvcf4D1zfpG9aNEiWFhYQEpKCiNHjmTvq++ewdpg//79NRLZosa9e/fAMAwWLFjAjpWVleH9+/fw9PSEt7c31NTUMGzYMLZ1HACRKmZYWlqKcePGYcCAAZy/d2hoKKSkpMAwDMaMGVPtgTl9z34NixYtgrq6OrtOVXcQvGTJkto2rc6SnJwMV1dXTJ48mdOWMDk5GQsWLIChoSE0NDTg4+OD9evXg2EYuo+tgoKCAlhZWWH8+PGc8a+t5YWFhZg+fTqNTqsGKrBFkCVLlmDkyJGcar78Yd/ViWw6KdUMnrj70gswfvx46OjoYO3atWxI86dPn/D582ccPnwYCxcuFGg1Q+FSUFDAPjsexcXFWLt2LSwsLDB8+HB281JRUYGAgAA4OTnR6qD/gZycHOTn53PG+EX2smXL0KZNG4wfP56t4UDTSGpOQkICBg8ejIULF+Lhw4ecCIsTJ07AwcEB3bp1YyONRF38lJaWYsWKFWjQoAEWLlzIubZt2zYwDINhw4YBEDwU4h+rz3z+/Bnt2rXjFNB8/PgxDA0Ncf/+fdy8eRNSUlIYNWoUsrKyhGipaMB7527cuAF1dXVMmjSJPYDnPwApLy/HyJEjsW7dOqHYWdeIi4uDuro6xo8fjytXrgAQ/H0/evQIBw4cgKGhISwsLMAwDLp3747Pnz+LxFxQU+7evQtjY+Mq864Bwb7sX45TBKECWwQ5duwYpKSkMG7cOM74lyJbW1sbYWFhSEtL49xHvVPV8+jRI3h5ecHKygrNmjXDkCFDOLlvEyZMQPPmzbF27VqBHGs6UX2dx48fQ0JCAgYGBnBycsKBAwdw9+5d9vq2bdtgY2ODoUOHskLvxo0bWLt2Ld1E/iDR0dHQ1tbmFIni8WW4uLW1NXx9fWkExndQXFwMS0tLMAwDDQ0NNGzYEHZ2dhgzZgzOnj2LkpISHDp0CAMGDICjoyObuymKc0VaWhoSEhLYA4i1a9dCTEyMI7LLy8sxePBg+Pr6ipTH+kvy8/OhqamJVatWAah8X0pLSzkHZdeuXQPDMNi8ebOwzBQ5Pn78iIEDB0JDQ0Og6OPnz58RGhoKPT092t2iBmRnZ0NPTw8zZsyo0Z7006dP+Pvvv+Hr60uLx1bB9u3boaqqyq7fVa0xZWVliIqK4hTlo1QPFdgiypkzZ9CwYUNOURhAUGSLi4vj8OHDtW1enSQ2NhYqKioYNWoUgoODMWfOHBgZGUFOTg7Tpk1j7/P29kbz5s0RGRlJxch3cOLECbaqqrm5OaytrdGwYUP06NEDYWFhiI2NRWhoKHr27InRo0ezIpseCP0Y0dHRkJGRwfTp06u9h19kL126FEZGRvD396eL73fw8OFDGBsbY8iQIVi0aBF27twJa2trGBgYQEtLC2PGjIGzszNMTExgZWWF9PR0YZtc6yxZsgROTk7o3bs3m+/Hi1zhF9kVFRWYN28e2rRpI3JFIt+/f4/Pnz8DAN69e4cWLVqgT58+AvfxUjhevnyJ7t274/jx47Vtar2nqvmPN1cWFBTA0dERampq6Nq1K44cOYJFixbBw8MDKioqtBVXDdm3bx/s7e3ZLiJAZWHDvXv3YsyYMVixYgX7e6AtIr/NyZMnISYmhuvXrwOo+h1evHgxfH19a9u0OgsV2CJCVUUdTp06BTk5ua+KbF6FQMrXefbsGQwMDBAUFMQZT0hIwLhx4wTaFE2ePBmKiorYvHkzFYDfwf79+6GtrY3Q0FDcvHkTd+/eRWBgIFq3bo02bdqgadOmbHuTyZMns30wKd9HSkoKFBQUsHjxYgBfP6TgF9mrV6/mVG6lVA//M42KikKLFi0wdOhQpKSksNXBV69ejcmTJ6Np06ZgGAYyMjIiF40RGBgIDQ0NHD9+HI8ePeJc4xfZvJzs4uJiMAyDDRs2CMNcoZCTkwMzMzPs3r2b7ZywefNmMAzD5vPy/04BYObMmejQoQNyc3OFY3Q95f79+5gwYUKVoo63tyosLMScOXPQoUMHqKqqwsjICJ6enjSX9TvYsmULDA0N2bzrnTt3okePHmjevDmsra0hISEBDw8PIVv5+/L48WNORfXU1FS0adMGjo6O7CHul215/fz8EBoaSlPAaggV2CLAokWL0LFjRyxduhRnz57lhM4dP34cCgoK8PT05Hznyx8QFYFf5+TJk7C0tERubi4ntx2onLj69esHfX19PHjwgP1OYGDgNys1UirfPf73b9u2bdDS0sKkSZMEQh43btyIbt26wcTEhC0MRfk+YmJioKioCIZhOLmANRHZlG/z7t075Ofn486dO3jz5g1bq+HGjRvQ19eHu7s7J/UBqPR6XblyReTE9c6dO6GpqYkbN25wxvkPzXgiW1JSks055uVjihJdu3aFvr4+Dh48iOLiYrx48QKenp7s4W5mZiaAyrxVf39/NGzYkNal+MnExMRASkoKkydPrvYe3v6At66lpaWxtVgoNef8+fMwMDCAi4sLunfvjoYNG2L69OmIiooCUOlAEhMTYz9TuPAiAr29vdmxuXPnQkVFBUOHDuWkhr59+xZBQUHQ0tISOOSkVA8V2PWcpKQktGjRAgzDQF1dHba2ttDU1MSECRNw+PBhPHv2DDdv3oSioiImT55MT6Z+kPDwcGhqalZ7/eLFi2AYBv/8808tWlW3+TJ8nt8jsGPHDmhoaGDy5MkCheHev3/P6X9NqTkxMTGQk5PDpEmTsHz5cigoKGDp0qXsdSqk/xsJCQno3r07DAwMICkpCQ0NDQwdOpQVPzdv3oS+vj769+9fbbEZUWLixIkYM2bMNwsSVVRUYPXq1WAYBmfOnGHHReF95Rdmffv2hY6ODg4dOgQAyMjIwJQpUyAuLo5GjRqhUaNGMDU1hYmJCQ1F/snExMRAVlZWIIrtW9AIqx9nx44d8Pb2Rr9+/XD9+nVOYdnz58+jVatWAjWEKJWUlZXh2LFjAlGs/v7+aNy4MbS0tBAeHo7x48djwIABaNSoER4+fChEi+seVGDXc8rLy7Fnzx707t0b9vb2iI6Oxvr16zF06FA0bNgQJiYmcHZ2Rp8+fcAwDHx9femE/wNs3rwZKioqiIuL4zw//iq2GhoanKIzlOp59OgRxMXFMW7cOGzevLnKfModO3ZAU1MTU6ZMoYvoT+DZs2dgGIbdIL548QLz5s2jIvsnER8fD0VFRUyZMgVHjx5FXFwcvLy80KxZMzRr1ox9h6OioqCvr49Bgwbh5s2bQrZaeBQVFaFVq1aYOHHiV++Ljo5Gfn4+ysvLRaofK6/GxJf07t0bzZo1w6FDh9h15sGDB1i+fDlmz56Ns2fPVtuei/JjpKWlQVZWlq1XwZsj//e//+HIkSPCNK1e8uUaVNV+atasWbC3txe5WgzfQ0lJCY4cOQI5OTmMHj2aHd+7dy88PT1haGgIKysrTJ8+nXqufwAqsOspvr6+2LRpE4DKyWj37t2ws7NDr1692KIQ8fHxOH/+PPr06YNu3bqBYRi4u7sL0+w6w6tXrxAdHY2nT58CqGxxIC4ujvDwcM5kz1sI0tPT0bZtW1y4cEEo9tY1zp07Bzk5OQwePBgjRoyAhoYGduzYgTt37nDu27p1K3R0dDB27FhaefU/wKvRcP78ec44Fdk/h8LCQlhbW1dZMG737t1o3rw5TE1N8fz5cwCV84mKigo8PT05vZxFiY8fP8LCwoLNo6wquio/Px9DhgzBtWvXOOP1/f189OgRGjVqhD59+mDevHmIj4/npMsMHjwYGhoaOHjwIN6/fy9ES0WDpUuXQkNDA8HBwWwK3rx586CqqkpDlH8SX3NK8P/es7KyMH36dCgoKCA2NrY2TKsTZGZmYuvWrVi+fDlu377NPs/S0tIqRTaAr/Zrp3wbKrDrIf7+/mjQoAEnBIznyba2toaTkxNevHjB+U5JSQnu37/PfqYe1upJTEyEvb097OzsMGLECHZBnTVrFsTExLB8+XJOZUsACAoKgrGxMS0oU0PevXuHiRMnYseOHQCA2bNnY+DAgTA0NERISAgnJ3PLli0wMjJixQnl+8jPz4eDgwNmzJjBhtbzFzfJz8+nIvs/8uTJE5iYmCAqKop9brxnXFFRgbVr10JFRQVbt25lv/PgwQORr9EQEREBMTExXLx4EUDlO8dfuPDhw4fo0aOHSIU7l5eXY82aNWAYBrKysujXrx9kZGRgZWUFX19fXL9+HeXl5ejXrx/atm2LgwcPckJnKT+fDx8+IDw8HJaWlpg9ezYiIiKgrq6OU6dOCdu0esfX0hjDw8PRr18/mJiY0PoCfMTGxqJZs2aws7ODpKQk9PX1WQccUDmn8ET22LFj2XH+NYry/VCBXc+YMmUKFBUVERcXx47xVw/dt28f7Ozs0KNHDzZ0hhY0qznx8fFQUVFBUFAQMjIyBE5Ox48fD4Zh0KtXL6xcuRJbtmyBl5cXFBQUaP7KdzJz5kx07NiR/fz582e0bdsWcnJysLOzg5OTE7vx/vJAg1JziouLMWHCBNja2iI0NJQV2fzzAk9kq6qqYu7cucIytc5y/vx5MAwj0GKLf+NibGzMehBEcQ5OS0vDw4cPcf78eTx//hylpaVIT09nKy1funSJc39mZibMzMzg5eUlJIuFR35+PpYuXQoxMTHs2bMHcXFxWLduHdq1awd9fX0YGhrC19cXDMOgefPmOHbsmLBNrve8f/8ewcHBaN26NcTFxXHixAkAXxeElOpJT09HWFgYXF1d0b17d3bPBVQv+P7++29ERkaKXDHIrxEXFwcZGRmEhYXh/fv3yMvLQ7NmzeDo6Mh5jqWlpTh69CiUlZUxePBgIVpcf6ACux4xdepUNGrUiHNyV15eDgcHB7ZgDk9k//HHH3B2dhbwZFOq5+XLl7CyshLICeRfQF+/fs22j1BRUUHbtm0xYMAAJCQk1La5dRZeMbOSkhK0b98emzdvBgCMHDkSurq6uHLlCk6cOAFra2s0b96cvsP/Ad67W1xcjGnTpsHS0vKrIjsoKAja2tp49eoVPdX+Bvyh3Q8ePIC0tDQ2bdpUbf6gk5MTRowYUas2/i7MnTsXVlZWUFJSgqysLJo3bw5/f38UFRXhxo0bMDMzg6SkJCZNmoRFixZh5syZaNWqFdzc3Nh/R31/H1NTUzFu3Dj2c2FhIYKCgsAwDPbt2weg8neck5ODJUuWwN/fHyoqKlBQUKA1Kn4yeXl5uHLlClasWIHjx4+zERQfP37EnDlzYGpqihkzZrAF6KjI/j5iY2PRuHFjuLu7w9PTE127dkWjRo2gqqqKy5cvA6j+EFIUDyerIz09XaBSOAB0794d6urqyM7O5oyXlJRg37590NDQoNGWPwEqsOsJd+/eBcMwCA0NZcdKS0vRsWNHODo6cvKweCLbwMCAE/JJ+Tr3799Hy5Yta5RT9ebNG7x8+RIfP36k7Te+QUFBAVJSUjgtzIqLi1FWVobAwEB4e3tjwIABaNq0qUD7Iiquf4yqCiR9+vQJ/v7+MDc3r1Zkv3z5khaNqQGZmZkYM2YMrl69yo7Z2NigdevWHC82TxR+/vwZTk5OWLFiBWdcFJgxYwbU1NRw5MgRXL9+HXFxcejfvz/U1NTg4uKCoqIipKSkIDAwEC1atEDjxo3Rp08fTiSFKGyqeZ0ohg0bxo7x2ucwDIPt27cLfCcnJwd5eXm1aGX9Jy4uDsbGxjA1NYWqqiqkpaUhKyuLlStXAqgszhcaGgpLS0sEBASw678ovKM/g8zMTDRr1gyzZs3iPLNTp07Bzs4O8vLybDSgKM2T30tRURFevHgBhmEwcOBAtkbN4sWLwTAMtLW10atXL7i5uSEkJAS5ubl4+fIlABoR+LOgAruekJ+fj9mzZ0NSUhL79+8HAHTo0AFOTk5soYIvi2/dvn1bKLbWVTZt2gRFRUX2c1UL5ufPn2mxre8gPj4elpaW0NPTQ+PGjTn5P0BlWyNpaWkoKytz8lG/7DVOqTlJSUkQFxdHly5dMGLECNy6dYutEFpWVobQ0FCYm5sjODiYzd2kHpiaU1xcjOjoaOjr62PYsGFsAa6oqChoaGjA3NwcDx8+ZPPbysvLERoaiqZNmwqEkNd3zpw5Az09PYGWZOXl5Zg9ezbU1NTg4+PDRrW8evUKL1++5LyPoiJcSkpKcPbsWYEQzrdv3yI4OBgMw+DPP/8EUDkvispzqU1SUlKgpKSEWbNmsev8xYsXMXbsWIiLiyMsLAxAZbh4SEgIbG1tMWHCBLZOC+XbrF+/Hl26dGHXHv73+Pr16zAzM0P79u3ZwpwUQWJiYtC5c2d8/PgRiYmJkJeXx9ChQzFjxgyoqKjg5MmTSEpKQnJyMgICAmBjY4MGDRqgZ8+eKCoqErb59QYqsOs4/FWp37x5g/DwcDAMw4bX8DxVvEmqsLAQq1at4kz4VKTUjIsXL0JCQuKrhUtmz56NPn360M1NDYiOjoacnBymT5+OM2fOYObMmWAYhm1lxhMgQUFB6N27N11QfxJ//vkne4JtYWGBli1bokmTJvD09MTWrVuRnZ2NCRMmwM3NDXPmzKE9xb+Dhw8fwsDAAJ8/f8aJEydgYWGBQYMGsdXv//nnH+jp6UFZWRndunXDiBEj0KtXL6irq3MiOESFyMhIdO7cmY1YAf793ZeVlWH48OHQ1NSs9uChvq9dGRkZWLp0KV6/fg2g8u975syZakW2lJQUtmzZIiRr6zfFxcXw8PBgc/751/gXL15g2rRpYBiG7UH+4cMH+Pv7w9HRkUZafQe8kHB++H/nS5cuhZycnMgXgKyO6OhoSEhIIDg4mB1LSEiAiooK5xCOB+/Z7tu3jzqHfjJUYNdh5s6dy/au5vHmzRssWbIE4uLiiIyMBPCv96mwsBB6enro3LmzUOyt68THx6NRo0YYOnRotRs+f39/zJ49u95v/P4rjx49gpSUFCfM89GjR5CTk8PUqVM59x44cABNmjShERf/Ef7Q7i1btoBhGKxduxZRUVE4duwYBgwYAF1dXbRt2xZt27aFiooKZGRkaBpJDYmJiYGsrCwCAgLYsePHj8PCwgIDBw5kuzQ8f/4cEydOhKurK5ycnBAWFobHjx8Ly2yhMmXKFBgZGQmM89as9PR0yMnJ4cCBA7VtmtCJi4uDkZERunTpwnZTAL4usqdMmQIVFRU2ao3yczEzM+OkcfCv80+ePIGVlRW6du3KegGLioo47dMoVcP/HKdMmQJ9fX32UIkH70Dj9evXEBMTwz///FObJtYJkpOTISMjgwULFrBjvAPLx48fQ0lJCX379uXsX2l02q+DCuw6THBwMJSVlSElJYXhw4ez4wUFBZg9ezYYhsH//vc/AJWhda1atYKzszN7HxWB38+6devYohH8hcs+fvyIWbNmQVdXlw23pVTPhAkToKysjD179rBjCxcuBMMw6NSpE9auXYvIyEh2cejZsyd7METf2+8nOjoa5ubmnFDcZcuWQVxcnLMYl5eXY+/evVi4cCEMDAzQvHlzpKSkCMPkOkVSUhJkZWVZrwG/d4tfZN+8eVNYJv428G/o5s+fD3l5efaA4cvIn+TkZCgpKeHkyZO1aqOwSUpKgqqqKgIDA6useVBaWorTp09DUVGRI7LfvXtHBd0voKKiAq9evYKCggLruKhqHQoKCoKWlhY+f/5Mo9hqyP379zFlyhQ2DWTNmjVsquOXbaIqKioQFRUFAwMDkT2UrI64uDj2UJwH75ny5tyEhATIy8ujd+/e1FtdC1CBXYf5+++/0bp1a0RGRkJDQ4NT/OTNmzeYPXs2JCQksHbtWrRv3x7du3dnr9PJ//vgX0znz58PhmFgamqKmTNnYsqUKRgwYADU1NRoK65v8ODBAxw/fhxZWVkYOXIkbGxscPToUaxYsQJKSkoIDg7Gzp07MXz4cLRo0QKGhoYwNzfn5LxRvo+YmBg0aNAAM2fOBMB9l5ctWwaGYbBw4UK8evWK873nz58LeBEogsTGxkJVVRUqKiqc/LWqRPagQYNEWmQfOXIEhw4dwrNnzwAAubm5aNq0KacaOPDvhvDOnTvo0KGDSIXPf/78GX369MH48eM54yUlJXjx4gXy8vLY9+z06dNQV1eHi4uLMEwVGSoqKlBWVgYHBwd06tQJmZmZnGu83/qSJUtgbm5OD4FrSExMDCQlJTFlyhTOuI2NDXR0dHD27Fk2RYn3TGfOnAkrKytabJOPmJgYyMjIYMCAAbC2toa5uTmbw86fcgMAiYmJUFVVhYODA+c9pvx8qMCug/B7AJydnTF8+HAcPXoUioqKHE/227dv2TByKq5/LocPH0a/fv2gq6sLCwsLTJkyhXquv0FMTAwYhmFDwBMTE+Hh4YGWLVtCUlKSIzwqKipQUlKC9evXY+zYsbTN2Q/CW3hnzZrFGX/69Cn75xUrVoBhGCxatKjK6uKU6omOjoasrCzGjBkDPT09dOvWjZNv+aXItrGxgYuLi0A1fFEgODgYLVq0wKxZs9iNXXFxMdasWYMGDRqgV69enLYxOTk5MDEx4RwciwKvX79G+/btObmSZ8+eha+vLxQVFaGiooJRo0axHry///4bzZs3Zw8tKD+PL4XyqlWrwDAM5syZg+fPnwvcP2rUKHh6eqK0tJSK7G/AW5uCgoIEriUnJ6N9+/ZQVVVFQEAA7ty5g5MnTyIgIADy8vKcVrSiDm9fNXv2bADApUuX0L59e5ibm7OHE1+K7NjYWDRr1kygTRfl50IFdh3i7NmzKC4u5hQoO3bsGPr164esrCwcPHgQcnJyHJGdn5+Ps2fPsp+puK4e/jAk/j9XdQ/vz7wQHPpcv05cXBxkZGQQHh4O4N/nmJycDA8PD7Rt2xa7du1i7+dvbUaf7Y+RkpICWVlZhISEAPj3mUdERMDT05PjsV6xYgUkJSURHh5OW3TUkKSkJMjIyLCRAcnJydDS0kK3bt04Ybr87+/hw4fRtWtXkRNDwcHBUFNTw7Vr19hWMDxevXqFlStXQlVVFaqqqrCzs4ObmxtMTEzQq1cv9r76Llj4w2FtbGzg5uaGly9fYt68eTAyMkLfvn3xv//9D2vXroWenh6nxgrPW0X5OXyZw87/7nl5eUFMTAxTpkxh6yrk5OQgODgYioqKSExMrFVb6yJpaWmQkZHBjBkzAPw7R27dupUtIpufn49BgwahUaNGYBgGRkZG6Nq1K2JjY4Vm9+/InTt3OAXNSktLcfHixWpFNu+ftLL9r4cK7DoCr3edq6srAgIC2FDkgoICGBkZsT0YDx48CEVFRXh4eAj8O6hQqZ7Hjx8jLCxMYGHleaOq2tzxP8/6vvn7L/DyCQcMGMCOlZeXC4hsGxsbbN26lb2HFt/4cUpLSzFs2DCoqanh6NGj7PjChQshLy+P06dPA+C+wxEREVBWVqahdzVk9+7dWLZsGWcsKSnpmyL7/fv3tWbj78DNmzdhbGyM69evc8aLi4uRmJjI9mlOT0/HpEmTMHjwYEyfPp3T17m+r12pqamYNm0aGwV14MABGBgYoFGjRlBUVMTGjRs5Oaf29vbo37+/sMyt18TExMDMzAzJycmccf530N/fHw0bNoSUlBRatGiBDh06oGXLljRFrAZUVFRg3rx5aNKkCebMmcM+13nz5kFVVRVRUVGc+7Ozs/HgwQPk5+fT4n18ZGVlYcOGDZzUOd6zLC8v/6onG6B71tqACuw6wOvXr7FixQqIiYnBzMwMwcHB7OnfpUuXcPr0aXTu3BkvXrxASUkJDh06BIZhsHHjRmGbXieIi4tDkyZN4OHhwdkEnjt3DgYGBjT0+z8QHR0NGRkZKCoqokWLFrh06ZJA4RKgUph4eHjgjz/+YD0zlB+D91wfPXoENzc3dOnSBWfOnMHixYuhqqqKM2fOVPvdL/OwKYJ82Sf0y2rC3/Jki9rG5vTp02jdujW7ESwvL8eaNWvQs2dPSEtLQ1tbmz0gror6Lq6Byug0XvHM3NxcAJVe0cuXL7MHEEDlsygqKkKfPn0wf/58YZlbb4mOjoaUlBTHI1gdly9fxvbt2xEaGopjx47RcNsawIv4KywsRFBQECwtLbFw4ULMnz8f6urqnBaoovC7/1Hi4+NhaGiIYcOG4eDBg5xrvPWFX2RbW1vTKBchQAX2b86GDRuwadMmAJUFicTExLBnzx5ERUVh6tSpaN68OQwMDCAtLY0rV64AqAyvFcUcvx+hoKAAxsbGCAwMFLh25coVODk5Yd++fQDohP+9xMbGQlxcHBEREQAABwcHaGlp4dKlS6x3+kth4u7uDicnJ5oL/IOkp6dj06ZNrBf68ePHcHZ2hoGBAWRlZXHhwgUA3OiAJUuWsKH79B3/OomJiXB0dERAQADevXuHT58+Afj3efKeH09kOzs7V5mrKUocPnwYcnJyOHr0KGJiYtCtWzfY2Nhg3Lhx2L9/PwICAtCoUSPcuHFD2KYKBd4cePLkSSgqKmLcuHHIyMio8t7y8nKEhoaiWbNmtIryT4bX4oi/dWRV0Dnyx8jKyoKfnx8bQv/69WvMmDEDxsbGEBcXZ8U1jVz7OomJiVBWVkZgYCCnlgo//J7sy5cvQ09PD126dKlNMymgAvu3Z8mSJVBVVWU3aREREWAYBrt37wZQWenXz88Pffv25RTX4UEXg6+Tnp4OAwMDThgtP5MmTULXrl1r16h6QFFREfr164ewsDDOuIODA5o1a1atyH706BFycnJq1db6wvPnz6GmpgYdHR2sWrWKFdlpaWlwc3ND+/btcejQIc53QkNDISkpSfPaakBFRQVmz56NNm3aoGPHjujcuTO8vLwEKlzz5lxeDnyfPn1Efh4ePXo0GjRoACUlJXTq1AmXL19mwxZv3LgBVVVVXL58WbhGCoGysjJOBMTx48ehqKiI8ePHIy0tjXPv/v374e3tTbtV/AJ4nQAaNGjAjlGh93PZtm0bjIyMMG7cODYq8M2bNwgODka7du0QGhoqUIyLwuXjx4/o06cPJk+ezBkvLi5Gfn5+lS01y8rKcO3aNdqFRQhIEMpvCQDCMAyZNm0aiY2NJRs2bCChoaHE39+fMAxDPDw8yOvXr8nEiRPJ8uXLCQAiKSlJKioqiJiYGPvv4f8zRRBJSUlSUFBADh06RO7du0dUVFSIpKQkycjIIIQQ0rBhQ5KUlESmTJlC1NXViZWVFenatauQrf79kZGRIatWrSJaWlqEEEJKS0uJpKQkuXTpEunSpQvx9PQkO3fuJH/88QcRFxdn33cDAwMhW153+fTpEykvLydv374l//zzD6moqCCenp6kRYsWZMWKFcTPz49ERkaSkpISMmTIEBIREUGWLVtGbt26Rdq2bSts8397GIYh7dq1I5cuXSLHjx8nN2/eJIcPHyZdu3YlI0eOJDY2NmTAgAHsnGtoaEiio6MJwzAiNQ/zfsv8f966dSvx8fEhhBDSoUMHzv3S0tJER0eHyMnJ1bqtwiIvL480bdqUiIuLk/LycnYOdHV1Jbt37yYeHh5EXFyczJs3jygrK5PLly+TM2fOkLdv35Jr166RVq1aCfuvUG+IjY0l1tbWZPDgwSQuLo6YmZmRq1evEgUFBYH9FOXHGTVqFCkpKSE7d+4kixcvJoGBgcTQ0JBMnz6dlJWVkXPnzpGysjISERFBxMXF6bOvhoyMDOLo6Mh+Pn/+PDlz5gzZtWsXIYSQ/v37k1WrVhEpKSl2brG3txeWuSINAwDCNoLChTex8DYnkZGR5NixY+To0aOkYcOG5MOHD2Tt2rUkODiYREZGEm9vb0IId2ND+Ta85xUdHU3++usv8s8//xB3d3dSVlZGcnNzCSGENGjQgOzcuZMYGBgQCQkJcuDAAWJsbCxky39vqnsPy8rKiIRE5Zlely5dSFpaGtm1axext7cn4uLitW1mvYL3zLdv306OHz9OGIYhqampZPTo0cTT05MoKyuT1NRUMmXKFPbeS5cukRs3bggIHgqXZ8+ekVevXhFTU1NCCCFOTk6kRYsWZPXq1URSUpLcunWL9OzZk7x584a4uLiQXr16EXd3d9KoUSMhW177fPz4UUAof22jnJWVRXr37k1MTU3Jzp07a8NEofPhwwdiZ2dHmjZtSk6fPk0IIRyRzTAMuxatWbOGTJw4kXz69IkUFBQQBQUFoqioKOS/Qf0hMTGRmJqaklmzZpGIiAiSkJBAhg4dSsTFxcn169dJw4YNqdD7yaxbt47s2bOHGBsbkxkzZhADAwPy5s0bsnjxYnL9+nXSoUMHsmLFCronqIKcnBwydOhQYmlpSUaNGkVOnTpFtm3bRlq1akXMzc2JhoYG8fLyIhERESQgIEDY5lKE4DWnfIVt27Zh7969bDEIHu3atcPIkSPZzx8/fsTChQshJiYmUMmWUnN4oZvXr19H48aNBdrnnD59Gs7OziguLmZDGilVU5PiTfxVLLt16wZZWVlcu3btV5pVr+E9c15I3cWLF+Ho6Ijk5GTMnDkTxsbGWLlyJQoLCwFUViu2s7NDo0aNEB0dLSyz6wQVFRUoKiqCnp4ep+jRP//8gx49erAFzMaNGwd9fX1cuHABw4YNg4GBAUxMTESuDUpAQAA8PT1rFN6ZmJiIbdu2oUOHDnB3d2fHRaEA3KdPn7Br1y60aNGC01mB99x4/5w7dy4MDAxoVf9fRGlpKR4+fIh58+ZxxuPj49GmTRu0a9eOrfgv6ikeP0J8fDzGjh2L3bt3IzExkTMvbN68GR07dsTo0aPZau1v3rzBpEmT4OjoyCkOKeqkp6djwoQJ7Odly5ZBV1cXmpqaUFBQwPr16zn1GJydnTFs2DBhmEr5AiqwfyPKyspgYWEBU1NTHDlyhCOyb926BUdHR1y6dIkdKyoqwqxZszBixAhhmFuviImJgY6ODs6dO8cZDwgIQNeuXfHu3TuR2Pz9KPfv38eECRMEDoaqgl9ku7m50WI9P8iTJ0+wZcsWgdyqvn37si18fHx80KZNG47IzszMrLY4CkWQoKAgaGtrszmxhYWFMDIywurVq+Hr64umTZuyRSVLSkqQkJBQbZGq+sqUKVOgoKCAuLi4Gt2/atUq2Nvbsz3EAdESMR8+fMD+/fvRrFkzjsguKSlh15k1a9bA2tqaM19Sfg7Pnj1Djx49cOvWLXaMXwBSkf3fKC4uho6ODtu/WkpKCn369MHUqVORlJQEoNKZ5OjoiNGjR7N7gLdv31ZZS0iUOXToEKSlpTF8+HB27M6dO7h165ZAAc3Pnz/DxcVF4NCIIhyowP5N4C2qnz59gpOTEzp06IDDhw+zgiUnJwcDBgzAnDlzON/jFzRUAFZPTTYpw4YNg5KSEubNm4dFixbBy8sLSkpKtADUN4iJiYGUlJRA4Y2vQTeN/42cnBwoKSmBYRg0bdoUq1atYg+H4uLi4OrqygrvsWPHon379liwYAFev34tRKvrJjdu3ICRkRF27drFju3btw8Mw6BZs2ZsJICozr/Tpk2DsrKywDz5LU82/yFEfRcvHz9+RH5+Ph4/fsx658rKynDw4EFoaWlxRDYPf39/DBo0SKAtHOW/c+3aNXTu3BmdOnViu68A3PeQJ7I7duxI+y//AHfv3oWSkhJ69+6NdevWYd68eTAwMEDLli2hr6+PuXPnonPnzmjfvj0GDhwocoeSNeXDhw/Yt28fNDU1MXjwYHb8yzmztLQUwcHBaNasmUCBRIpwoAL7N+LL8FkrKyscOnSIDTU8ffo0ZGRkqgypFdXNXU1IT09Hz549q+1nzT9R+fj4oFWrVjAxMcHgwYMRHx9fW2bWSWJiYiArK4ugoCBhmyJS5OTkoEuXLrCysoK7uzvc3d1hZ2eHwYMH4+zZszAyMuK0mxk2bBjs7Oxon+tvUN082q9fP7Rp04b9nJKSAhMTEyxevBiA6Fa9DQoKAsMwuH37NjtWWloKLy+vGnuz6/valZiYiJ49e8LY2BjKyspQVVVFeHg4W/H3wIED0NDQgKOjI9LT03Hv3j2EhIRAWVkZCQkJQra+/nLp0iW4u7vD1ta2WpGdkJAALS0t2Nvb1/v39Gfw5MkT3L59G58/fwYA3Lx5E5KSkpgwYQIKCgpQXFyM5ORkhIWFYejQoVBXVwfDMGjUqBHb/50iyNu3b7Fnzx5oaGhUGf596tQpeHt7Q11dnXYY+I2gAlvIZGdnA6jcZPALbDMzMzRs2BAdO3bEwYMH2QkrICAAo0ePpp6o7yAvLw8KCgro3LlztSd7/ItnXl4eioqK2B63lKpJS0uDrKwspk+fDuDfjcn//vc/HDlyRJim1VsKCwtZkZyZmYmePXtiwIABWLVqFR4/fox+/fph+PDhkJSURNOmTTktz/Ly8oRldp3hyzoLvMPNBw8eQEdHBzt37mSvhYWFQUNDQ6RzZENCQsAwDHbs2MGOdejQAXZ2dtTzikovqKKiIry9vXHw4EEcPHgQEyZMgJiYGJycnNjohytXrsDExARqamowMTGBjY0NYmJihGt8PaOqQ7CzZ8/C3d0dNjY21YrspKQkpKen14qNdZ1u3bpBRUUFN27cYOfO69evo0GDBhg8eDBnDSovL8ezZ8+wd+9e2kKKj1evXiE2Nhbr1q3D7t27kZWVBaAy/Hvv3r0CIvv06dNwdHRE37592R7jlN8DKrCFyKlTp8AwDMcjXVZWhvbt26NXr1548eIFJ1y8vLwcly5dQseOHWvsHRB1eIcWubm5aN68Oezs7KoV2fU9TPFns3TpUmhoaCA4OJhdTOfNmwdVVVVERUUJ2br6x4sXL2BnZ4e5c+eyoi49PR2urq7o1KkT/vnnHwCVhczmz5+P3bt3AxBd7+r38uzZM+jq6mLatGkCPZlfvXoFa2trzsbmyZMn0NbWxsqVK0XOu8V/GBwUFARJSUmsX78eHTt2hIuLC969eydE634PCgoKYG5ujmnTpglc27p1K6SkpDBgwAD2sLy8vBxXrlxBcnIyXr58WcvW1m8SEhLg6OiI6dOn48yZM5xiplFRUXB1dYWtrS2nxg3dD/wYNjY20NfXx/Xr19l9wY0bNyAlJYXhw4ezgpEiSFJSErp16wYzMzPIysqiYcOGUFRUxIYNG/Dx40eUlJRg79690NTU5KxFycnJ1On2G0IFtpC4c+cOHj9+jGHDhkFBQYENRe7QoQOcnJxYL9WnT5/Qo0cPtG/fHvv37wcAeHh4ICwsTGi21wWq8j7n5ORAR0fnqyKbUnM+fPiA8PBwWFpaYvbs2YiIiIC6ujpOnTolbNPqLSNHjoSZmRmWLVvGbsKfPHkCNzc32NnZYe/evUK2sO6SkJCA0NBQ6OrqomXLlnB1dcXt27fZnNkTJ05ATk6Ofb8rKiowduxYpKamCtPs34Lp06ezBY1opEQlDx8+RJs2bdjc9IqKCs5h19q1a8EwDC5evCgsE+s9vGfu7OwMhmGgo6MDaWlpWFpawsXFBXv37kVBQQHOnTuHESNGwN7eHjdv3hS22XUS/kM3CwuLakW2p6cnFdlVEBMTA1VVVfj7++P69euoqKhAVFQURo0aBXFxcSxatAjl5eX48OED9uzZA11dXfTs2VPYZlO+AhXYQmD8+PEwMzNDYWEhCgoKMHz4cMjKykJPTw/u7u7sSRRvwvr06RPat2/P5rl++vSJnnB/hZSUFNjb2yM8PBynT5/Gx48f2dPoZ8+eoUWLFrCysqIi+yfw/v17BAcHo3Xr1hAXF8eJEycAUK/pz4a/5dPEiRNhYmLCEdkZGRlwc3NDp06dWM81pWa8e/cOhYWFbCGjzMxM7NmzB+3bt4e2tjbMzc1x+PBh3L9/H3369MGMGTNqVC2/PnLy5EksWrQIHh4eWLx4MSesNjw8HOLi4tiyZQs+fPggRCt/D44cOQJ5eXn2AIYX5VBeXo6KigoUFxfDyMgIAQEBwjSzXsObN58+fQobGxu4urpixYoVOHr0KHr16gVTU1MoKipiyJAh6NSpE0xMTGBgYIAHDx4I2fK6ybdEdlRUFBiGwfjx42mhUz5iY2MhLy/P7vF5+6fy8nKUlZVh4sSJaNCgAVvI9P3799i2bRuMjY05aWCU3wsqsGuZyZMnQ0VFhW3rAgAvX77EpEmTwDAMzp49C+Df8CTeD41ORjWjuLgYY8aMAcMwkJKSQrdu3aCmpoaxY8dix44dKCwsRGFhIQwNDdGtWzfaIuo7yMvLw5UrV7BixQocP36czR/8+PEj5syZA1NTU8yYMYOtF0BF9n+HF8nyZbiit7c3WrduLSCy+/Tpg3bt2rHRLpSvk5iYiC5dusDExASNGzfGwYMHOdf37NmDUaNGQVZWFu7u7lBWVkbjxo1FMu86MDAQLVq0QKdOneDg4AAZGRk2pJ7H9OnTISEhgU2bNgnks4sC/KkCV69eBcMwbOpGVSHHJiYm8PHxqTX7RInY2Fj079+fbfuUmZkJU1NTuLi4sEX5iouL8ddffyE8PBzGxsaQlJSEtLQ0zQn+D3xLZN++fZtt1UUBXr9+jYYNG8Le3p4zzj+XvHr1ClZWVrC0tGSfY1FREa1u/5tDBXYtMmfOHIiJibGeU34vSF5eHkaMGAFZWVlcv34dAPfEm4eo5fr9CFFRURg9ejRUVVVx6dIl7N27F56enlBQUICRkRF69erFVr91dnamnuwaEBcXB2NjY5iamkJVVRXS0tKQlZXFypUrAVRO9qGhobC0tERAQAArsmke24+TkpICcXFxdO7cGV5eXrh58yYnHDkwMBBGRkZYunQpu4lMS0vDkCFDkJmZKSyz6wzR0dGQl5fH5MmTsXnzZvTt2xcyMjK4d++ewL3nz5/HrFmzoKmpCYZhRO75zps3D40aNcKtW7dY4ZyUlIS+fftCVVUVU6dOZe+dNWsWJCUlsWLFCk7kRX0nNTUVI0eOZPvNv3//Hvb29jA0NGQFBW/NLy0txfv379GjRw9s374dAF3bfyYxMTGQlJREeHg4gH8PezMyMtCuXTt07txZIDS/uLgY9+/f5+RnU36ML0V2q1atcOnSJZGN/PkWYWFhkJGRwf/+979q75k1axYMDAzYvuyU3x8qsGuJgIAAMAwDExMTHDhwgB3n9/K9fPkSHh4ekJeXx40bN4RhZp2lvLycFXUAcP/+fbi5uaF58+bsaXR6ejrOnz+PQYMGwc3NDQzDgGEYtpI7pWpSUlKgpKSEWbNmsc/y4sWLGDt2LMTFxdl6AO/fv0dISAhsbW0xYcIEkdpc/woOHDgAhmGgpKQEV1dXqKmpoWXLlhg8eDD27NmD169fY+zYsejcuTOWL1/O5grTaJdvk5iYCCkpKSxcuJAdO3nyJMTFxdlNOcB9lhUVFXjz5o3I5Q/m5ubCxsYGe/bsYcd4B2eZmZkYMGAAtLS0OLUXfH19MXLkyFq3VZg8fPgQDMNg0KBBrGdp69at0NbWhq2trUCF3/DwcGhqalJv6U8mOjq6ytaRvMJ7mZmZMDMzQ9euXXH+/HlhmCgS8M+dBgYGaN++Pe0s8BXmzp3Lptjwwzt4CwwMhJWVFT2Iq0NQgV0L+Pn5QV1dHYcOHcLYsWNhY2PDaWvypcgeMWIEGIah4cs15MmTJwgLC8OQIUNw4cIFdvzhw4dwdnaGlpaWQD/rjx8/4tatW7T9xjcoLi6Gh4cHvLy8AHA90i9evMC0adPAMAwOHToEoLLwmb+/PxwdHVmvKuXH2bVrFxiGwfr16xEdHY2jR4/C2dkZrVq1gq6uLlxdXSEmJgYVFRWsW7eOze+kVM+nT58wdOhQMAzDCbELDQ0FwzDw9PTEoUOHEB8fT0Pw8K+n/0vPPu89e/z4MRQVFQUEzZf3iQJ37tyBqqoqevXqxYqJ5cuXQ09PD9LS0vDy8sLIkSMxbNgwqKmp0Vzfn0xiYiKkpaUxf/58znhkZCSWLVvG/jfhiWwnJyecPn1aGKbWSb738Jb/fnqQ9G2qE9lv377FwIEDERwcDEC05tS6DBXYvxjeBpmXrxoXF4fhw4d/VWS/ePECGzdurG1T6yRxcXEwMDCAt7d3leE1Dx48QM+ePaGlpYXk5GQAlc+aTlA1x8zMDCtWrABQObHzP7snT57AysoKXbt2ZTcvRUVFrDeV8t9ZvXo1xMTEsGTJEgCV/w1KSkqwY8cOLFmyBM2bN4e2tjYePXokZEt/f3jv7pUrV+Dg4IBWrVoBANatWwd5eXnMnDkTU6dORe/evaGgoICuXbti3LhxIt2TOCYmBvLy8jh58iQA7uaOt4EeOHAgnJyc2HeThyjMs7y1m/fPrKwsiIuLY8yYMWw3i2vXrmH69OmwtrZGp06dEBgYiJSUFKHZXB958+YN7OzsoK2tzdauAICFCxdCWlqabYfK/99JV1cX7u7uIlkv4HvJyMhAly5dvlso01os3wdPZG/evJkdCw4Ohp6eHk1nrGNQgf2LSU9Px9OnTwH86/1LSEj4psjmQXNYqyclJQVqamqYOXMm3rx5w46vXLmSc4LNE9nNmzdHQkKCMEytk1RUVODVq1dQUFBAZGQkO/YlQUFB0NLSwufPn+n7+h/Iy8vDmTNnsHr1amzduhVZWVlsmP3q1avBMAwWLFggME/k5+dzNpSUqnn48CHmzp3LvqNRUVGws7ODkpIS5OXlBbyJ58+fx5IlS2BoaCjSkS4vX76EkpISxo4dy47xzwPl5eVwc3PDpEmThGGe0MjOzmYPEvnTYVauXAk5OTnIysqid+/eHPHGq65O58lfw7Jly9C5c2eMGDECZWVlWL16NVRVVdnisV+SkZEh0r/t7yEvLw8aGhqwtLQUuRoUP4vHjx+zqSJfO3zkiey9e/di9uzZkJaWxsOHD2vLTMpPggrsXwSv0El18IvsnTt3suOicOL/M/j06RMGDx6MYcOGcTY3ERERkJCQAMMwbDgNULm5tre3R+vWrVFSUkKfcw3g9RB1cHBAp06dOItqRUUFu0lcsmQJzM3N6TP9D8TFxcHIyAiWlpZo3LgxpKWloaWlhZkzZ7JhymvWrAHDMFi8eDHdoH8nMTExYBgGgYGBnPHr16/D1dUVGhoabHvELwvxiHJOO+89W7p0KXvAA3DXqezsbJiamnI8LvWd9+/fw9XVFRYWFsjNzWXHFy5cCBUVFVy7dg2xsbFQVVVF37592XeL99zoXPnzyM7OZquCA5XzpL29Pdq1awd5eXncunULAPeZR0ZGsv3JKTUnNzcXJiYm6NChQ7Uiu7S0lM13p/xLeXk5OnXqhAkTJgD49hwwb948MAwDMTExmkpSR6EC+xewdetWeHp6fjOHOiEhASNGjICtrS3Wr19fS9bVD169egUjIyNs2LCBHbt58yaMjIxw/Phx7Ny5E1JSUpg1axZ7PS4ujo0moFTPlxP/qlWrwDAM5syZg+fPnwvcP2rUKHh6eqK0tJRuHH+AlJQUKCsrY8aMGXj27BlevXqFzMxMuLq6olGjRpgwYQJbOXTdunWQkpJCeHg4fdY1JCYmBjIyMggJCRG4Vl5ejhs3bsDe3h6tWrVi329RC3PmkZaWVuXfNyMjg21/OHHiRFy/fh2ZmZm4cuUK2rZtCzc3NyFYK1x27doFBwcHdO/eHQCwdu1aKCsrc7yld+/eRZMmTdCtWzeaz/8LyMrKgpqaGuzt7TlVwSMjI9GmTRt07dqVbWPIOywKCwuDhIQEbRVVQ748FMrJyalWZBcXF2PEiBFwcXER6YPJqqioqMDw4cMxYsSIGn9n06ZNNOqyDkMF9i9gyZIlaNOmDfz8/DhtdXjwb2CSkpLg4uKCOXPm1KaJdZ7Y2FiBzczz58+RkZEBoHIx3b59O6cAF+XrfLkB5H9Pvby8ICYmhilTpuD+/fsAKhfa4OBgKCoqClTIpdSMkpISjB49GqNGjRK49unTJ3h4eEBZWRm7d+9mx5cvXw4VFRWR7MX8vcTGxkJeXl6gAFdERARnXoiKioK9vT3atGnD8UiKEt7e3ujXrx8bxvwlT548wbx58yAnJ4eGDRtCWloa5ubm8PT0ZO8RhcgK/nnxwIED+OOPP6CnpwcFBQXcuXNH4P6oqCjo6enRbhW/gL1794JhGNjZ2WHAgAE4d+4ce23dunWws7ODh4cH23orJCQE0tLS7BpGqZ68vDwBAc0TzTyR3b59e7arQklJCSZNmgQ5ObkqfweUSudb27Zt8enTJ5qbLgJQgf2LiIyMhJmZGXx9fasU2UClIPzw4QPdKNcQ/jZcBQUFUFdXh4+PT7X3379/H3Z2drh7925tmFeniYmJgZmZGVsIjgf/htnf3x8NGzaElJQUWrRogQ4dOqBly5Y0N+g/UFRUBFNTUyxevBjAv5t3/sJJBgYGcHZ25nzvWykolMow3saNG6NNmzac8cWLF0NKSkqgevCtW7fQpk0bWFpailwhxClTpkBeXr5Gv+WcnBxcuHABJ0+e5MwXoiCuefB79Q4cOAA7OzuYmZmxoeBfbp55xc4oPx97e3uYm5vDzc0NvXv35niy16xZA1tbW3h5eWHixImQkZGh4roGZGVlQUZGBsrKyli7di0uXbokcE9OTg5at26NDh06IDU1FX5+fpCRkaH7AT5evnzJRlAAwI0bN6CgoMBGSvHmCVFaa0QJKrB/MvxhMevWrWNF9pfh4omJiWjbti02bdrEjtEfWfU8e/YMxsbGuHnzJjs2bdo0yMvLC+T+8TZ6s2bNgq2tLa1o/Q2io6MhJSXFyVmvjsuXL2P79u0IDQ3FsWPHqFfmP5Kfnw99fX22Qjh/aDKvtsDy5cuhr6+PvLw8Okd8Jxs3boSUlBTmzZsH4N8cWX5PF/8zvX//PhsFIyqEh4dDRkaG9UR9TShXd01U3kv+v39Vnuxu3boJbJ4pvwbegfvOnTsxYcIE7N27F506dYKbmxtHZK9btw76+vqQk5Ojuaw1JD09HW5ubpg1axYGDx6M9u3bo3///rh58yanoGxubi7atm0LhmHQsGFDKq75KCwsROPGjdGiRQuYmprC09MTM2fORIsWLXDkyBFO7SBK/YQK7J/AvXv3OBtj/j/zRLaPjw/ryU5MTESLFi3QpUuXWre1rvL582fY29ujWbNmbPjRgwcPYGNjg2bNmmH16tXsvenp6fD394e8vDwtZPINkpOTISMjg7lz5371PlHyTtU2VlZWsLS0ZD9/uTGfO3cu2rZtK1B8i1I179694zyrLVu2QExMDJ06dUKjRo1Ycc0vkI4dOyaSLVBmzJjBhthWF2kl6nyt7eCXnmx7e3s4OzuLbJrBryY3NxdRUVGcsYcPH0JbWxvXrl3D/fv30blzZ/Tq1Ysjsrdt2yaSv+8f5e3bt3BxcWEPfmNjY+Hm5gY3NzfY2dnh6tWrbPj4s2fP0KtXL7YVLeVfoqKicPPmTYSGhsLLywvm5uZgGAZNmjRBy5YtMWrUKCxduhRnz55FcnIyW2uFUj+gAvs/smTJEjAMA39/f0yePBkfP34U2CCvWbMGZmZm8PPzw+nTp9GyZUtOyCcVL9XDf8r3+fNnuLq6onHjxqzIvnHjBnr06AGGYdC2bVuYmJjA3t4eLVu2pBP+N+BVuW3QoAE7Rr0uvxZehAv/c96/fz+kpKQwfvx4zr28eWHcuHEYNWoUPfGuASkpKXB1dcWCBQs4m5WdO3dCQkICw4cPF/hOUFAQxMTEWA+uqDB16lSoqKhg8eLFcHFxgaurK/VAfUFKSgoGDBgAS0tLtoL6l/CL7IMHD6Jt27bo27cvnUt/Munp6VBXV0eDBg0wdepUXLhwga0XsHDhQjg5OaG0tBRnzpxBly5d0LdvX4E0EMq34a07N2/ehI6ODq5cucJes7CwQIMGDVgH0YwZM1BUVETfdT4yMjKqLaCXnZ0NY2NjTJgwAZs3b4aPjw8MDAygpaUFfX192m6znkEF9n9kzZo1UFJSwubNm+Hi4gJjY2MEBQUJnLKuXr2aDaXp2bMnO07FdfWkpqbCy8sLp06dYifwz58/w83NDY0aNWJbc2RnZ+PEiROYMGECJkyYgD///JNWC/8GvMrKo0aNQocOHdCuXTu2yBl9J38Njx8/xsSJE9G/f39Mnz6d9Yrl5OTAx8cHUlJSbEGeDx8+IC8vDyEhIVBUVKSVRGtAXFwc1NXV2XDRL9m2bRvExMQQERHBqSgsJyeHe/fu1ba5QmXBggVgGIYtTrh//3507doVbm5uVGT/P3FxcWjSpAkCAwNx6dIlFBUVVXsvv8g+evQo7RP8Czhz5gx0dHRgamqKtm3bYvjw4WjXrh2uXr2Kv/76C/369UN8fDwA4NSpU2jfvj2GDh2Kjx8/ikwKw4/y7NkzjkOirKwM7969w5AhQ9hOLZ6enmjatCmysrJw9epVhIeHo2nTpjRN7AscHBzQtGlTxMXFsWP8eyofHx8MGDCA/VxSUoKioiLk5OTUqp2UXw8V2D8Ib8J+8eIFhg8fjlOnTgEAVqxYgeDgYIiLi2PatGmc6r+bN2+Gn58f+5kKmeqJjY2FlpYWBg4ciO3bt3OuVSWyKTUnISEB4uLibNui+Ph4tGnTBu3atWO9fvTd/LnExMRAVVUVw4YNQ5cuXaCrqwsnJyf2UCM7O5utyK6goAB1dXXY2tpCX1+fCp4akJmZiebNmyM4OPirm+mNGzdCTEwMy5cvR1hYGKSkpESy6NG1a9fYyso8Dh48SEX2/5OdnQ0DAwNMnTqVM/61d4uKuF/D3bt30bVrVwCVbYt69+6NgQMH4uLFi5gzZw7s7e3Rs2dPMAyDoUOHst+7cOECPeioAe/fv0e/fv1ga2srcNC4Zs0aaGtro3fv3tDQ0BAoGPvx48faNLVO8P79e1hYWKB169ZViuw5c+bA2NhYWOZRahEqsP8jZWVlGDFiBFxdXdmxtLQ0MAwDW1tbtGjRAnZ2dtiwYQNHtFABUz2pqalo2rQpZs6cyakczk9paSlcXFzQuHFjgUmfbnSqp7S0FA8fPmSLPvGgIvvXER8fDxkZGbYVX0VFBTw9PaGsrMzxTL9//x7Z2dlYu3YtFi5ciJMnTwqIIErVbNu2DQ4ODnj9+jX7+09PT8fZs2cxa9YsHDhwgK3wvHnzZjAMA4ZhRK7o0ZEjR7By5UoEBQWxhzv88yW/yBblFJudO3fC3Ny8RpFQdJ78dcTExEBeXh4TJkxgx9avX49OnTrBw8MD79+/R1ZWFg4cOABjY2P8+eefQrS27rJ//3706NEDLi4uAvupP/74AxoaGiJ5EPm98Gp/fPjwAWZmZgIiG6gspNmyZUvqsRYBqMD+TrZu3cpuyngbk9zcXDRv3hzXrl1Dbm4u1NXVMW7cOOTl5SE5ORl2dnbw9/cXptl1ipkzZ6Jv376cQkUvX75EbGws/v77b3bjV1FRgd69e0NSUpJO/jXg2bNn6NGjB27dusWO8edOUZH983n+/Dm0tbVha2vLGff19WV7tBcUFHw1/JTybQIDAzntuPbt2wdXV1doamqiadOm0NHRga+vL9su6fDhw9XmydVXAgMDoa2tDWNjY8jKysLIyAiPHj0CwC3MefDgQXTr1g29evUSuX62vDoH48ePR4cOHaq8h7fuV3f4S/k5JCYmQlZWlo204u/QsmnTJtjY2GDYsGFs7QTqTf0+3rx5g6SkJLbl47Fjx9CtWzf07NmTFdllZWUIDQ1Fhw4d2Ped7gm4ZGZm4siRI/j8+TNnP/XhwweYmprC2NiYI7Lz8vIgKSnJKcJHqZ9Qgf0d+Pn5QUJCghN2VF5ejk+fPmHChAkYNmwYVFVVMXz48Go3zNS7+nVKSkrg7u4OLy8vduzIkSMYMmQIFBUVIS0tDRMTE2zbtg1A5SZnyJAh7EaRUj3Xrl1D586d0alTJ07hEv4FkyeyO3bsyHq4KD/Ox48fMWDAANjb27OV7pcvX44GDRrA2toaPXv2RNu2bWFqaort27fj77//FrLFdYe0tDT2sC0qKgqysrLo378/Bg0aBEVFRfj7++PatWsAgODgYLRs2VJkQ0YnT54MFRUV3L59G8+fP0d0dDRatmwJR0dH9p4vPdnt2rXDihUrhGGuUHj06BFmz54NAJg+fTp0dXVRUFBQ7f2enp7VFj6j/Dd49RQMDQ3ZQmaAoMi2s7PDkCFD2NZ6dH9VMxITE9G9e3dYWloiPDycPWA7evQoK7J56Xdv3ryBuro6e9BB+Zfnz59DVVUVDMOgR48e6NGjB44cOcI64d6/f49OnTrB2NgYMTExKCkpQWFhIbp374709HQhW0/51VCBXUOmTJkCFRUVxMTEVHn9+PHjYBgG/fr144xX1zeTwiU3N5ed5OfMmQM5OTns2rULEydORNOmTTFu3DicPn0aGRkZ6NWrF9zd3WlLgx/g0qVLcHd3h62tbbUiOyEhAVpaWrC3t6fv7A/y4sULPH78GEDlIuvp6Qk7Ozv07NkTysrKuHnzJutxuX79OqZPnw5DQ0M0a9YML1++FKbpdYLo6GgoKChg69atACoPMv766y90794dzs7OuHz5Mqdf6/Hjx6Gvry9yPa6ByjZlDMOw72N5eTnKysowceJEtG/fnuP54/+9fxkqWt9ZsGABmjVrBqAyV19CQgK7d+9mvdr8z+bDhw8YM2YM/vrrL6HYWp+Jjo6GjIwMevfuDSkpKfj6+iIvL4+9zu8l3LRpExwcHODq6koLm9aQ+Ph4qKmpITg4uMo0EH6RffPmTQCVER0ODg6cww5K5aHc8OHDIScnh0GDBiEoKAja2tpQU1NDz549sXjxYsTHx0NTUxNOTk5spCV1XogGVGDXgMDAQCgpKbEVKoHKSX7FihWc1jnjx4+Hp6cnnYS+k+joaGhqauLkyZMAgKdPn2LMmDFo0aIFjIyMcPjwYU5f0bCwMLRt25aGhNWAqtpnnD17Fu7u7rCxsalWZCclJdET1h/k3bt3+OOPP+Dp6YmUlBQAlSJ79OjRUFZWhre3d5Xfy8jIoOK6BsTExEBWVhYzZ84UuFZRUVFlOzN/f384OjqK3MamrKwMO3fuRLNmzeDh4cG5NmzYMHTq1Ekg1PnLEFBROWQ7deoUDAwM2M9dunSBhoYGTpw4IXCYGxYWhtatW4tsRMSvIikpCRISEpgxYwYA4MSJExATE4Ovry+eP3/O3se/rq1atQrOzs60XkUNeP78Odq1awdfX1/OeHl5Oed3zhPZvXr1QlxcHB4/fkz3A9UQFxeHcePGQU1NDYmJiSguLsbVq1cxatQomJmZwcDAAC1btgTDMOjVqxdttylCUIH9DdasWQOGYXD8+HF2rLS0FKamprC1teVsTiIjI6Gnp0cX3e8gJiYG0tLSVW6Wc3Nzq/RST5gwAR4eHjQH7hskJCTA0dER06dPx5kzZzgbkKioKLi6usLW1haXLl1ix2l+1X+DJ5BXrVoFc3Nz+Pr6Ijk5GUCl12vUqFGwtrbGqlWr2IWWP/+V8nV44nrWrFmc8cuXL7O5mPwbxZcvX2LGjBlQUVERKDZT3+FVAi8qKsLBgwehra3NtodZuXIl5OTk2DZdoiKiv0Zubi7U1NTY3MhHjx7B2toaioqKmDx5Mq5du4Zt27bBy8sLioqKIl0E7lexZs0aLF++HMC/a1FNRDavgCHl65w7dw5t27blOIv44Q/BP378ODp27IgBAwZwximV8O+VUlJSMHDgQKipqeHq1asA/q3ncOrUKWzevBmdO3eu9rlT6idUYH+Dx48fQ15eHn369MGLFy9QXl6Ojh07wsXFpcq+wY0bN6Z5WTWE14v5y81yQkJClZ7XoqIizJo1C40aNWI3hhRBKioqUFZWBmdnZzAMAx0dHUhLS8PS0hIuLi7Yu3cvCgoKcO7cOYwYMQL29vZsKBjlx3nx4gVMTU1x9uxZAJUixszMjCOyeeHilpaWWLt2LT0k+g4yMzOhpKSEkSNHcsbnzp2Lli1bIjU1lTPO82wZGhqKnBgaP348dHR0WOHx6dMn7N+/H1paWjAwMICamhquX78OoOooF1Hgy/zqz58/o2XLlti/fz879vr1a3h6ekJDQwMMw0BfXx/u7u60L/1PprCwEJmZmcjIyGDfx9LSUvbPNRHZlOrhHaAtXLgQ2traX723uLiYjRg8fvw4e3BJqaz7sWDBAri6umLgwIEICQlhq4FnZGRg8ODBUFVVZUU28O+zp4cUogcV2NXw5MkTNgT50aNHUFJSgrOzM9q1a4cePXqwYeC8H09hYSHOnj1L+zLXkNTUVI645h1SREREoGvXrpycKwBYvXo1hg4dimbNmol8j9ZvwTs5ffr0KWxsbODq6ooVK1bg6NGj6NWrF0xNTaGoqIghQ4agU6dOMDExgYGBgci1LPoVtGzZEv3792c/r127VkBk8/I3DQ0NsWHDBmGZWuc4evQoWrdujSFDhrAVwBcsWABVVVWcPn2ac+/bt29x+PBhLF68GE+ePBGGuUJjypQpUFVVFZgn379/j/3798PExAQ2NjbsuCiKlPz8fGhqaqJ169awsrJCaGgoDh8+DBcXF/j5+QHgevWfP3+OpKQkvHv3jqYm/WQSEhJgYWGBFi1aQE1NDSEhIayIrqioEPBk+/n5cVLGKDVn69atkJaWZteiqiJXpk+fjmnTptW2ab89sbGxaNKkCXr16oW+ffvCycmJLbp79OhRAJWtIYcOHQpVVVXcuHEDwL/zK40SEj2owK6C/fv3Q0JCAqdPn2argT969AhNmjRBgwYNBAqdFRYWonnz5ggMDGTHaKht9VRUVGDOnDkC3v4FCxZASUlJYLOclZWF+fPnY+LEiWyhHkrVxMbGon///njx4gWASq+fqakpXFxc2MOf4uJi/PXXXwgPD4exsTEkJSUhLS0tckLkZ8JbRPft24cWLVpwwu7XrVtXpSfbx8dHJItu/Rf27NmDzp07Y9iwYZg8eTLU1dVx5swZgft4XgVRE4/+/v5QUlJCbGwsO1ZeXs6mLX348AH79++HtrY2Bg0axLlHVOAJ5MuXL2Pfvn2YNm0aBg8ejGbNmkFBQQF6enrIzs4GQDfFvxpen+vJkycjKioKI0aMgKysLCeKAPj3/Tx58iQYhsH06dNF7rf9I6SnpyMyMpL9fOXKFWhoaMDb2xv5+fkAuHNkRUUFfHx8sGLFCvru85GRkQFNTU0EBQWxKV2lpaWIjY2Fnp4edHV1cfnyZQCVFdo9PT3BMAynJSpF9KACuxq6d+8OLS0tnDlzhhXZ6enpUFZWhqurK9sW6u3bt2jdujWn3Qnl2xQUFCAwMBCWlpZYvnw5Fi5cCDU1tSo3y7yJnvYK/joxMTGQlJREeHg4gH8XzoyMDLRr1w6dO3cW6L1YXFyM+/fv0wIxP4nHjx9DW1sbc+fO5YzzRLafnx+bh0U3MD/Grl27YGtriwYNGmDz5s0AuJvE4OBgGBkZ4f379yL1jIODg8EwDCd8uaysDHp6ehg8eDArUoqKinDgwAHo6Oiga9euwjJXKLx48QJqamo4cOCAwLXXr18jLS0N1tbWMDY2Fkg5oPxc4uLioKCgwKm/kp2dDQkJCYFCkGVlZez7e/bsWZHrYf8jlJWVYdGiRZCWlua02xs1ahQaNGiA0NBQTqRgUVERgoOD0bx5c6SlpQnD5N8O3vqxatUquLq64tOnT+x7yFtzsrKy0KxZM/To0YP9XkJCAry8vGj7WBGHCuwv4M+TcHd3R5MmTXD69Gk2JJwXLu7u7o4HDx7A2NgY3bt3Z78jSp6A/8rLly/h7++PVq1aQVxcnM1d5f9vEBISgmHDhgnLxDpDdHQ0ZGVlERQUxBl/9+4dgEpPtpmZGbp27Yrz588Lw8R6DX8V1mXLlkFVVVVgE7h+/Xro6uoiICAAxcXFIiX+foQnT55g2bJl8PPzw8WLFznP66+//oK9vT369+/PEZShoaGQlpbGvXv3hGGy0KioqIC3tzfExMTY6Iny8nJ06NABPXv2ZFuW8Z7hp0+fsHPnTkyePFlYJguFly9fsgLj2LFjAP5tW8bjxYsX6NixI0xNTdkuAJSfz+DBg8EwDO7evcu+l7NnzwbDMBgxYgQiIiJw9epVGln1H8jKysKcOXOgqamJRYsWsePu7u6Qk5ODra0tduzYgfDwcHh4eEBFRUXk6lXUBE9PT3Tu3FlgnLff37p1K8TFxTnrDi1eSqECm4+KigpUVFRwPKViYmJo3bo1x5P96NEjqKiogGEYuLm5sfdScV09b968wZMnT7Bnzx7cvn2bDY19+fIlAgMD0bZtW0RERHA20WFhYZCWlmZ7B1KqJjExEdLS0pg/fz5nPDIyEsuWLWPfW57IdnJyEgjDp3wfqampcHV1xblz5zhFdwDg3r17aNOmDZtfzd+WY8uWLXTDWANiYmKgra0Ne3t7GBsbQ0JCAtu2bePc8+eff6Jz587o27cvsrKysHjxYpGcL3hzZkVFBby8vCAvL4/jx4/D0tISPXr0YA/Z+MX1l959UTrsefHiBfz8/MAwDEdkf1l9Xl9fH9bW1nSj/Auxt7eHnp4ekpKSsGDBAigqKiIkJATbtm2Dk5MTbG1toaysjEGDBmH37t3CNrdOkpWVhbCwMGhqamLhwoXs+Pz58+Hg4AAlJSWYmJhg3LhxbAoThcvw4cNhYWHBfv5yrx8TEwMxMTE2TJxCAajABlDpcTp48CCAfzfDnz9/hqWlJVxdXdGtWzc0btxYQGTzn/5TcV09ycnJ6N27N5vvKysri+bNm7Mir6CgAP7+/rCwsEBYWBiAyslfFDfL38ubN29gZ2cHbW1tvHr1ih1fuHAhpKWlce3aNQDccCZdXV24u7vTYj3/gQsXLkBfXx86OjowNjbGzp07OSGlI0aMQIsWLdjPtIJozeHvLvDx40fk5OTAwsICWlpayM/P53gbd+3ahW7dukFTUxMNGjSg8wWA0aNHg2EYmJqaChTjfPXqFTp27CiQ41qf+fDhg0D/89zcXEycOPGrIvvVq1f0MOwXwX9oYWVlhQYNGkBZWVkgRSwnJwdbtmyBu7s7rb9SA9LS0rB9+3ZERUVxxp89e4aQkBBoaGhw6t6UlZWxYeK0P7MgvPlgz549kJOT4+Szl5aWstfv3LmDNm3a0HeUwkHkBfabN28wfPhwyMrKspUAS0pK0KFDB3Tv3p39Abm4uEBDQwNnzpwRECZUXFdPTEwM1NXV4efnhxMnTuDz58/YuXMnHB0dISkpyR5s5OfnY9q0abCzs4OZmRmkpKToZrmGLFu2DJ07d8aIESNQVlaG1atXQ1VVlQ25/5KMjAykp6fXspX1g0ePHmHx4sXs58OHD8PHxwfy8vIwNzfHtGnTUFhYiPj4eHTs2BFr164VorV1j7y8PDRs2BCjRo3ijDs7O6Nx48YoKCgQqMWwbds2ODg4iFyP0cTERBw9ehRLlizBoUOHUFhYyF6bPHkyZGVlOYKlsLAQJiYmsLe3F4a5QuHx48do164d7OzssHPnTs6c+PnzZ/j6+oJhGBw5cgTAv1FslJ/Pl4eM/C0KnZ2doaysjNu3bwsU3QKo+KsJL1++RKNGjcAwDMTFxeHq6ooRI0bg3r17eP78OT59+oQ5c+ZAT0+PEy7OO+yg730l7969w9OnT/H69Wt2b5+amgpLS0sYGxvjzz//FPjO9OnTYWFhwXFyUCgiL7CByuJlvr6+UFJSwtGjR2FnZwcnJyc2b42Hi4sLGIZBXFyckCytW8TGxkJOTk6gzzUAxMfHw93dnZMv+erVK/j4+MDIyEigUjuFS3Z2Nqcl3Jo1a2Bvb4927dpBXl6erV7Jv2hGRkZyqgtTvp/t27eDYRhOYR4AuHnzJsLDw6Guro7WrVvDzc0NxsbGAj2bKV/nwYMH6NKlC/T19VlvwMKFC9l+7v3790fz5s0xZ84cHDt2jN0cvn//Xphm1zqLFy+Gra0tmjVrBh0dHTAMAzs7O/bAEqj0ZMvJyeHixYt4+/atyNULKS8vR1BQEBiGgYyMDExMTKCnp4eOHTvCx8cH9+7dw/379xEWFgaGYXDu3DkAVGj8CuLj49G5c2ccO3aMc7jLL7qtra2hp6eHa9euse8mf/oD5euUl5fD29sbrVu3hoeHB/z9/eHq6opmzZqhcePGmD59OqZPn44pU6agUaNGWLNmjbBN/u1ISEiAg4MDWrZsCRMTE6xZs4Z1qN28eRMGBgbQ0tKCn58fHjx4gBMnTsDf3x/y8vJ0z0oRgArs/+fJkyeYMGECGjRogNatW7PjFRUVnEVg2bJlwjCvzsE7TXV2dgbwr2eAf1N38+ZN6OnpYcyYMewzfvPmDdtiilI1WVlZUFNTg729PacqeGRkJNq0aYOuXbvi5cuXAP7dRIeFhUFCQoJWX/2PfPjwAZs3b4aEhESVB0fv3r3D3Llz0a9fPzAMAykpKbx+/br2Da3DJCYmonv37tDT08OUKVPQuHFjHD58GAUFBUhOTsbGjRvRpUsXSEtLw97eXuRSHfz9/aGpqYn9+/fjyZMn+PjxIy5evAhtbW2YmJhwKmSPGzcOcnJyUFFRYedioP6Lax55eXmYMmUK3NzcMHXqVKSlpWHOnDlwdHREo0aNYGRkBBcXF9bzd/XqVWGbXC/hpS1YWFigT58+mDRpEgoKCjhebKAyXNzAwAAXL14UmXf0Z8Dz+peXl2P8+PHo0qUL66XmhY336dMHBgYGUFRUBMMwUFFREXAiiTIxMTFQVFSEt7c3jhw5Ant7e6irq+PChQvsPQ8ePMCoUaOgpqYGOTk5tGzZEl27dqWOC0qViJzA/loIWGpqKiZPngwFBQWcPHkSwL95WV+GN9HJ/+ukp6dj1KhRUFdXxz///AOg6lNoDw8PdOzYEQB9pjVl7969rMdqwIABrOcFqGwHZWdnBw8PD7b1VkhICM1n/w98+V6+ffsWGzZsgLi4OKdqO2+zyJtjDh48SNt01ICsrCxs3rwZixYtYovEPH78GG5ubmAYBlu2bBH4ztu3b5Geni5y7WQCAwOhpKTEqZzOm1fj4+Oho6MDa2trNq+yoqICY8eORZ8+fdj7RW2ezcnJga+vL8zNzbF+/Xp2/Pbt2zhy5Ah69OiBtm3bgmEYJCYmCtHS+suFCxfg7++Pq1ev4ty5czA0NES3bt0wfPhwJCUlcXLkW7VqBVNTU9qW8zvhRfOUlZXB29sb7dq1w9KlS9lnW1RUhKKiIhw+fBgLFizgzCGiTlxcHBQVFTnr+f3798EwjEDx2Ldv3yI/Px9Xr15FdnY2PaSgVIvICWxe0Zfq4HmyFRUVvyoMKd8mIyOjymfJ/zxHjRqFbt26CcvEOou9vT3Mzc3h5uaG3r17czzZa9asga2tLby8vDBx4kTIyMhQcf2DpKamIiIiAqdOneKEIZeUlCAyMhLi4uKccHFazOz7iI2NhZaWFjp27AhJSUloa2uzG5ro6Gj06tULOjo67EEFLxdTFOfkPXv2gGEYbNy4kR3jPQeeaL5x4wYYhsHOnTvZe/gFtaiJax68ombm5uYCG+aSkhIUFxfTyKlfSE5ODoyMjDhhyWfOnIGsrCw0NTUxbtw47Nmzh72WmZkpDDPrFI8ePcKNGzeQm5vLjvE82WVlZfDx8UHHjh2xcOFCtpMARZDy8nJYWVmBYRhO+kJoaCgYhsH06dOxZcsWxMfH0+dI+S5ESmCPHj0aFhYW39xkPHnyBD4+PlBSUuKE21G+n6oOLHhRAQUFBejTpw+WLFkCQDQ3zd8Lz0u6c+dOTJgwAXv37kWnTp3g5ubGEdnr1q2Dvr4+5OTk8ODBA2GZW6fhFYViGAYMw6Bbt27o1q0bjh8/juTkZJSXl2PHjh2Qk5NDSEgI+z1RFTHfS1xcHGRkZBAWFoaXL18iJycHvXr1gp6eHutdefDgAVxcXKCtrc2KbP4iSKICz8vXoUMH9OjRg1Osizdv8g53TE1N2UMfUW3FVRV5eXmYOHEiLC0tOe2K6KHYz6eoqAiFhYWcSst79+5F27ZtWREzfPhwGBgYYMWKFfDy8gLDMOjVqxdti1YDCgoKICUlhVatWsHDwwPh4eF4//49Z27kebI7duyIJUuWUHH4FZ4/fw4dHR388ccfyM/Px8KFCyEvLw8vLy+sWLECrVq1gqWlJZo3bw5/f3/ajotSI0RGYE+ZMgVqamoCnrzqNh1PnjzB4MGD4eXlVRvm1Quq2/jyi+y///6bHZ81axaMjIzYntiUqsnNzRVou/Hw4UNoa2vj2rVruH//Pjp37oxevXpxRPa2bdtELoT2Z1JWVoaIiAjY29vD2dkZK1euhIeHB1q3bg0ZGRkMHz4cfn5+mDZtGhiGQUREhLBNrjNkZmZCTk4OQ4YM4YxHRUVBWloa58+fZ8cePnyIXr16QU5OTiTf51u3bsHOzg4FBQXIzs5G+/bt4eDgwHlGvHXszZs3aN68OS1gVA08kW1ra8u2hKT8XJKSkuDi4gJjY2O0b98e+/btw4cPH/DkyRN06dIF169fx+jRo9GkSRNER0cDqDzkiImJoSk130HPnj3Rs2dPHDt2jA259/HxQU5ODhvpU1ZWhokTJ0JPTw+rVq0S+UO2r/H8+XM0bdoU6urqUFNT4xxilpSUIDk5GYGBgejSpQunJSeFUh0iIbD9/f2hqqoqUOXvWyel+fn5v9KsekNycjJbVKs6+EX2xYsXsXLlSsjIyLALLKVq0tPToa6ujgYNGmDq1Km4cOECm+awcOFCODk5obS0FGfOnEGXLl3Qt29ftr845ceIjo5mI1fKysowb948dO3aFRMnTgQAfPr0CUePHoW/vz9atWoFPT091sv96tUruompAenp6dDQ0ED//v1x/fp19nDu8uXLUFBQEDhQunv3LgYOHCiSfUYfPXoECwsLbNq0CUDl4UT79u3RpUsXjsgGgKtXr8LW1hY3b94Uhql1gry8PIwcORKOjo4oKCgQtjn1ipiYGCgpKcHT0xNz586FtbU1lJWV2UJRU6dOBcMw0NTU5OS706ifmsObK48cOYIRI0agvLwcb9++xe7duzFkyBAoKipi8uTJnP7uwcHBtKc7H1lZWdi/fz9Wr16NT58+seP5+fkwNDSEgYFBtSKa1gag1JR6L7DXrVsHhmHYyQaoPC3t06cPDh8+XKN/B90wV09sbCwYhsHKlSu/ee+TJ0/YvqNiYmI0L7gGnDlzBjo6OjA1NUXbtm0xfPhwtGvXDlevXsVff/2Ffv36sf1/T506hfbt22Po0KH4+PEjfW9/gJiYGIE2XGVlZViwYAHMzc3h6+vL2ZSXlZUhKioKmzdvpkVjaghvM52YmIhWrVrBxcUFSUlJyM7ORpMmTTBt2jT2Xv53+MuKw6LErl27oKKiwh5IPn36FB06dICDgwPraXn37h1MTU0xbtw4IVpaN3j+/DmeP38ubDPqFXFxcZCXl0dwcDBnXEtLiy2y9+zZM9jZ2WHx4sUA6N7qe+Gl1wGV1cGbNWvGiVYZPnw4VFVVMWTIEMjJycHBwQEnTpwQlrm/JbGxsWjevDk6dOgAJSUlGBkZcUTzixcvoKGhAXt7e84hEO9gg76zlJpS7wX2+vXrYWxsjMmTJ7OVVXmn/98qeEb5OtHR0ZCRkeHkn/KobhJ69OgRQkJCaLuob3D37l107doVALBp0yb07t0bAwcOxMWLFzFnzhzY29ujZ8+eYBgGQ4cOZb934cIFWiDmB4mJian2fS4tLcXChQthZWWFCRMm0NZb/xGeyE5ISECrVq3QpUsXNG7cGN7e3gL3UCqjrcaNG4c5c+awm8Hs7Gx06NABTk5OOHLkCIyNjdGjRw/2O3QjSKktSktL0b17dzAMw1at5nkGBw4ciKFDh6KkpASlpaUYOHAgnJychGlunePRo0ds+ld5eTkr9jZt2gQHBwd8+PABo0aNgoaGBhITE1FSUoKrV6/CxcVFJNNqqoO3xgcHB+P58+d4/PgxNDU1BWot5eXlQUNDAw4ODrQFF+WHqbcCmz8feP369Wjfvj3Gjx8PY2Nj9OrVi9MWgvL9JCYmQkZGBnPnzuWM371795ueJlrE5OvExMRAXl4eEyZMYMfWr1+PTp06wcPDA+/fv0dWVhYOHDgAY2Nj/Pnnn0K0tn4QGxsLOTk5gd7W27Ztw7Vr1wBUzimLFi2ClZUVJk6ciMLCQmGYWm/g92S3bdsWmpqanD7EVCBy2bBhAzp06MB577Kzs9GxY0cwDAM3Nzd2nB5OUGoL3nqempoKQ0ND2NnZsYe8ubm5kJaWRmRkJHt/ampqte33KIKUl5ezdT540SplZWWoqKjA/fv38ccff8DU1BS6urq4c+cOgH/nTlEsCFkdqampkJaWFjhAt7OzQ3BwMEaOHIm9e/eyBxLPnz+HtLQ0XFxc2Jx2CuV7EAmBDVS2LtLX14eOjg6nqjLdxH0/7969g5mZGQwMDJCVlcWOR0REwNzcnDNG+T4SExMhKyvLLgL8FW43bdoEGxsbDBs2jH3GHz9+FIqd9YmXL1+iUaNGcHZ25owvWLAAampquH37NjtWVlaGJUuWwMjICNOmTaPzx3dQlejjjSUnJ6NVq1ZwdXUV6fzh1NRUgbxg/rXMwcEBgwcP5lzPzs7mFNij4ppSW8THxyMoKAivXr0CUJkGpq+vD0dHR9y5cwfa2trw8fFh7y8rK8OrV6/g5eVFC0V9B7xe7mJiYgI1Vvz8/MAwDO7evSvwPbo+VVJeXo5Zs2ZBXV2dk864cOFCiImJYfDgwbC0tESDBg0wZcoUNkItPz9fJOt+UH4O9U5g79u3DwEBAbC0tMS4ceM4J6dbtmxBu3bt4OPjQ6tV/kfWrFkDCwsLeHt7482bN1i1ahWUlZVpga3/QFxcHNTV1WFoaMhJX/hSZNvZ2WHIkCFs9XW6iP430tPTMWrUKKipqbGt5BYsWABVVVVOJVGecCkrK8PKlStp9fsa8ObNG6Snp3+1CCJ/uHjbtm1hb2/POdQQFZYtWwY1NTW4ublh+/btAn3Xgco+1z179mQ9/V9GA1FxTaktePUqvoxiy8jIgIGBARiGgaenJzvO/27yF5aifB3e+p6TkwNvb2+IiYnh1KlT7PWkpCTY2tpi9+7dnPspXHJycjB58mRYWlpiw4YNWLx4MdTV1XH69Gn23Zw4cSLk5eXp2k75KdQrgR0QEAAdHR0MHDgQo0aNgr6+PqSkpODu7s7+gNasWQMzMzMqsn8QfrG3bt06dOjQAVZWVlBQUBBpz9N/hZfP3rt3b0hJScHX15etGQBwvVi8vCtXV1c8ffpUGObWOzIyMjBhwgQoKSlhyJAhaNy4Mc6cOSNw35fVrSnVk5KSAjc3N/To0YOTW10VvPk5NjYWlpaWIvdel5aWwsfHB+3atcPRo0ehoaGBgQMHIiAgAEVFRayQfvHiBdzc3ODn5ydkiymiDG+9+rKgGe89zcjIQLt27WBjY4Pc3Fz2OhV/NSMjIwM7d+5EWloaZ+0vKCjAuHHjICYmxhYve/fuHVxcXNC9e3dhmVtn4LXpMzQ0hLi4OJvXzqtrcfLkSejp6SElJUWYZlLqCfVGYC9fvhyNGzfGvXv3WBGYlZWFpUuXQlZWFr1792bv5eVkDxkyhCNiKNVTVFSE4uJiPH36lBOWvGHDBujp6cHNzY0W1/pBkpKSICEhgRkzZgAATpw4ATExMfj6+nIq3fIvtKtWrYKzszOePXtW6/bWV548eYJJkyZBQkKC7ZHLy3UDgJkzZ4JhGNq+rwbExcWhUaNGmDp1KiclJzs7u9rv8N5vUc13y8zMRPPmzfHgwQM8ffqUPUgzNjbG9OnTERcXB6AyjURdXR1///23kC2miCIJCQmQk5NDeHg4Z3zt2rU4evQoe1iWkZEBfX19dOrUSeQOzP4LL168gKamJhiGgYKCAgYNGoRp06YhPj4eHz58wNu3bzF9+nSOyD59+jTU1NTw8uVLeojxDZ4/fw4/Pz+0bdsWy5Yt41zjebhpfRXKz6DOC+yKigq8f/8e3bp1w9q1a9kxHq9fv8ayZcvQoEEDLFmyhB1ftmxZldWCKYIkJSWhX79+MDExgaSkJNq3b8+KQaBSZLdv3x7e3t40KuAHWLNmDZYvXw7gX09eTUQ2rWT941RX/CU1NRW+vr5QVFTkCJiQkBA0bNiwyjw3CpfMzEzo6ekhICCAM75o0SIoKSnh6NGjX/2+KG4Qy8rKUFZWhsmTJ3O8gtnZ2WAYBh06dICUlBS8vb2xdetWREREwMfHB2/evBGi1RRR4/Xr12jSpAnMzc05796iRYsgJiaGK1eucO7PzMyEiooKevToQQtu1ZDc3Fx4enqiY8eOcHBwwPz589GmTRu0bNkSzZo1Q1hYGFasWIEhQ4ZAWlqa7TFOD35rDs+TbWlpiUWLFgGorCHUsGFDWjWc8tOo8wIbqNyEKCoqsiGdX27Qnj17BjMzM/Tr16/K74vihq6mxMXFQVFRET4+Pti8eTMOHjwINzc3NGjQAK6urux9vND7iRMn0hZcNaSwsBCZmZnIyMhgNx+lpaXsn2sisinfR3Jy8lfzgYFKT/aECROgqKiICxcuYOXKlZCWlqZ922vIhg0b4ODggOzsbHZunT9/PhQUFODk5ISGDRt+U2SLEvzrz/79+9GwYUN8+PAB+fn5aNy4MTw8PFBUVIS9e/fC3t4eAQEBuHz5MiIiImguK6XWCQ0NhZ6eHubPnw+g0lmhoqKCc+fOVXl/VlYWLWhWA/Ly8thw+qdPn2L8+PFwdHRk+1ynp6cjJCQEAwcOhJycHJvnrqamRueBH4Ansu3t7WFhYUHXeMpPp14I7Ldv30JVVZU9ieKHt3kJDg6Gnp4eioqKOHnEVFxXz4sXL2BmZoaZM2cKjK9ZswYyMjIYNGgQO75x40bo6upi2rRptBXXN0hISICFhQVatGgBNTU1hISEsCK6oqJCwJPt5+fHyWWjfD+xsbFgGIZTRbQ6njx5Al9fXzAMA4Zh6ML7HfTv3x9//PEH+7mwsBBBQUFswbipU6dCRkYGhw4dEpaJQufBgwc4f/58lT1qR40ahf79+0NFRQXDhg3jbJ75U5revXtXK7ZSRBveHol/TQ8PD4eOjg66d+8OZWVltujel4dFDx8+rF1j6yivX7+Gs7Mz+vbti5ycHACVIfbe3t7o0KEDVq1axd5bVlaGJ0+e4MCBA/Dz80NMTIywzK7z5OXlsfWaoqOjhW0OpZ5RLwT2u3fv0L59e9jb2yM9PZ0dr6ioYP/n4+ODoUOHCtHKusf9+/fRpk0bJCQksF5T3gL6+vVrzJkzB3Jycjhy5Aj7nW3btuHJkydCsbeuwOtzPXnyZERFRWHEiBGQlZXF/v37OffxRPbJkyfBMAymT59Ovdc/CK8oT1VpIdUdsj169AghISE0IuM7KCkpwaBBg9CzZ0/2M/BvERke5ubmcHd3r3X7fgfCwsKgr6+Pxo0bQ0ZGBuvWrUNRURH7e1+/fj0YhoG/vz+Aqt9PejBMqS1479qX6QgRERGQkpLCyJEjBXJWg4KCoKSkRPcC38GiRYvQqVMneHp6srVVMjMz4e3tDUtLSyxevFjIFtZP8vPzORGCFMrPos4KbN5mhDf5nz9/HuLi4hgzZoxAif3nz5+jXbt2VXq4KdWzdetWyMjIsJ+/3NSlpaVBXl4eK1asqG3T6ixxcXFQUFDgRAVkZ2dDQkJCoNJyWVkZ+56fPXuWCr0fJDExETIyMgLtZO7evYvPnz9/9bs0EuPbPHv2jBNdsXTpUjAMg3v37gGonKt5B50A8OHDBwwbNoxTE0NUmDJlCtv+LTExEYMHD4aqqqpA1VpTU1OMHz9eSFZSKJVkZGQgIiICdnZ20NHRwdChQ/Hnn3+y12fPno1mzZph3rx5bHRFaGgoZGRk2N8/pXoePHjAKRa3Zs0a2NraViuy6V6LQqk71DmBzQtF4oe3cVuzZg0kJCTg6OiIyMhIJCQk4PDhwzA1NWU9Kvz3U77O1atXIS0tzfFQf4mpqSnraaF8m8GDB4NhGNy9e5d9D2fPng2GYTBixAhERETg6tWr9OT/J/Hu3TuYmZnBwMAAWVlZ7HhERATMzc05Y5Tvp6SkBAYGBrC3t2crhKempqJdu3bQ1NSssmBMcHAwdHV1OdFGokBQUBBkZWU5v+0NGzaAYRgcPHiQc++WLVtgZWVFC+5QhEZcXBxatmyJIUOGwMvLC/PmzUPz5s2hoaGBwMBA9r6wsDBoaWlhxYoVmDJlCs1lrSGxsbEQExPDtGnTOOOrV6+uUmTz2kvxivlSKJTfmzolsP38/NCxY0cUFBRUeb2iogInTpyAgYEBZGVlISEhAUtLS45nkOcRpHybrKwsqKuro0+fPpw2G7xn+OrVK1hbW2PPnj3CMrFOYm9vDz09PSQlJWHBggVQVFRESEgItm3bBicnJ9ja2kJZWRmDBg3C7t27hW1unWfNmjWwsLCAt7c33rx5g1WrVkFZWRmnT58Wtmn1gri4ODRt2hSurq6sF+uvv/6CgYEBVFVVsX37dty9exdHjhzBmDFjoKCgIHK5ma9evYKjoyNUVFTY9auiogJt2rQBwzDw8vLC4MGD8ffff+Px48d4/vw5GIYRSBuhUGqDmJgYNGzYEIGBgZxuFY8ePYKHhwcaN26MefPmseMRERFgGAZycnKctnyUqomJiYGMjAyCgoKqvF6VyH7y5AmmTZsmEKFJoVB+T+qMwPbz84O8vHyNChG8evUKT58+xYMHD/DixQt2nIrrmsN7VgcOHECDBg0wcuRIgRDlkJAQ6OrqUi9gDeEPN7ayskKDBg2grKzMVr/nkZOTgy1btsDd3R2PHz+ubTPrDfzFDNetW4cOHTrAysoKCgoKuHnzphAtqz/wnnFiYiLU1NTg4uLCVmk/efIkevfuDYZhICUlBQMDA3Tv3h3x8fHCNFkolJeXIzU1FZ07d4aenh4yMzNhbW0NBwcHnDlzBocPH4aXlxdMTEygqqqK4cOHY8OGDcI2myKCpKamQlpamq1Xwd/hAqhMDevRowdbn4VHZGQkTWOqAV8+X14k265du3Dp0iX2Pl64+OjRo1kHB/+aRqFQfm/qhMCeN28epKSk2EIEXxPK1YV/07Dw6klOTsa6deuqvFZSUoLIyEiIi4ujVatWGDduHEJDQzF8+HCoqKiInCfqe/lyQeTP+XV2doaysjJu377NKV7Ge1eLi4trx8h6RlFREYqLi/H06VN8/PiRHd+wYQP09PTg5uaGzMxMIVpYt3n27Blu374tMB4fHw9VVVX06NGD05P14cOHuHLlCjIyMvD27dvaNFXoLFiwABs3bmQ/p6Wl4Y8//gDDMOjUqZPA/ampqTh+/DgnbJQeDFNqi/LycsyaNQvq6upYvXo1O/5lkdNr165BTEyMttv7TvifL383i4iICKirq+Pu3buc+9etW4fWrVvDx8cHZWVldB9LodQhfnuBPW3aNDAMg4YNG7Lea7rh+HlER0dDUlLym8Uzbt68CXd3d7Rq1Qo2Njbw9vZGcnJyLVlZN4mPj0fnzp1x7NgxTr4pv+i2traGnp4erl27JlC4jy6m309SUhL69esHExMTSEpKon379pgxYwZ7fcOGDWjfvj28vb3x6NEjIVpaN3n27BkUFBTAMAyGDRuGMWPG4MGDB6yHJTk5GZqamnB2dhb5yJaSkhL4+/uDYRjs2rWLHX/06BF69+4NLS0tNqSed5j25W+ezgGU2iYnJweTJ0+GpaUlFi5cyI7zihUCwMePH6Guro7IyEgA9D39Hvif74YNG7B48WKoq6vj1KlT7D38e9xNmzbRsHAKpQ7yWwtsf39/KCsr4+jRoxgzZgxUVVVx/fp1AFRk/wzi4uIgIyPDESBVwVs8+ata0+f/bUaPHg2GYWBhYYE+ffpg0qRJKCgoEKhcbWVlBQMDA1y8eJE+1/9AXFwcFBUV4ePjg82bN+PgwYNwc3NDgwYN4Orqyt63Zs0amJmZYeLEiTSksYbw5oBbt27BwcEBYmJiGDt2LPr16wdNTU1oamrC19cXBw8exJ07dyArK4uxY8eKXCGzL/nw4QNCQkLAMAx27twJoPJZpqWlwd7eHjo6OmxxONqCj/K7kJeXh4kTJ8LS0pLTfYX3jt64cQOmpqY03/oH4T1fQ0NDSEhI4OLFiwC4cwDdC1AodZvfVmAvWbIEDMOwOT5JSUkYNmwYFdk/CV7O5ODBgwFwT6erg/86PbH+NhcuXIC/vz+uXr2Kc+fOwdDQEN26dcPw4cORlJTECZdt1aoVTE1NBfoFU2rGixcvYGZmxml/xhtfs2YNZGRkMGjQIHZ848aN0NXVxbRp02grrhrw7t07AJXzxLVr19CzZ08YGxvj7du3ePbsGTZv3gxXV1c0bdoU1tbW0NDQAMMwmDhxokjmDfL+zrw1KigoSKBoWVpaGjp37gxdXV2askD57ahOZAPA1KlT0b17d7x69UpI1tV9nj9/Dj8/P7Rt2xbLli1jx+lBG4VSP/htBfb79+8FWhUlJydTkf0TiImJgZycHLS1tdG0aVP6LH8ROTk5MDIywpo1a9ixM2fOQFZWFpqamhg3bhynAjvdZP849+/fZ4vufJkv+Pr1a8yZMwdycnKclnPbtm2jZsNymQAAH55JREFU7dBqQH5+PnR0dLBlyxYAlfPE9evXYWNjg9atW7Nhzu/fv8enT5+wbds2BAUFwcjISOQKmkVFRbF//vTpE4DK99Dc3BxNmzYFwzDYsWMHe09aWhpatWqFqVOn1rqtFMq3qEpkR0REQFlZWeR+27+C6g4x6F6MQqn7/HYCe9euXZg8eTJGjRqFa9eu4f3795zrKSkprMi+ceMGADoZfQ/37t2DvLw8QkJC8PTpU/ZZXrt2DQB9lv+FoqIiFBYWorS0lBV3e/fuRdu2bdlQ2eHDh8PAwAArVqyAl5cXGIZBr169qBf1P7J161bIyMiwn7+MsEhLS4O8vPw3aw1QBHn69Cm8vLygoqKCP//8E0Dl871x4wb++OMPGBoasiKbH1GLxjh79iwMDAwwf/58duzz58/o2LEjevTogdzcXISFhQmEi/N3uqBQfjd4ItDe3h4WFhaQlpamoeE/Ed7ztbW1RVhYmLDNoVAoP4nfSmAHBASgadOm6NatGxo3bgxVVVW2DzC/8EtJSYGHhwfU1NRw4cIFYZlb56ioqICFhQV8fHzYMRoV8HNISkqCi4sLjI2N0b59e+zbtw8fPnzAkydP0KVLF1y/fh2jR49GkyZN2GJ9paWliImJocW2fgJXr16FtLQ0x0P9JaampvD3969Fq+o2/BXYs7Ky4O/vD3l5+SpFtpGREdvlobqCXfWdZ8+ewdvbGzY2NmzUioWFBbp3784eFL9//x5hYWEQExPD+vXrOd8XtedFqTvk5eVh1KhR0NfXr1GrVMr3kZeXh5EjR8LR0REFBQXCNodCofwEfhuBHRAQAGVlZcTFxbEbNFtbWxgbG7OeEP4NSEpKClxcXODt7S0Ue+savM3ylxEBADcqgIrs7ycmJgZKSkrw9PTE3LlzYW1tDWVlZfbwZ+rUqWAYBpqamkhMTGS/R5/xzyMrKwvq6uro06cPW9Ea+PcZv3r1CtbW1pyQfEr1PH78GCNHjuSkNzx9+rRakd2lSxc0atRI5L2xPG+UhYUFGjVqBGdnZ4Ec9A8fPmDy5MkYMWKEkKykUL6f/Px89hCN8vN5/vw5fb4USj3itxDYO3bsAMMwOH/+PIB/ewX/73//g66ubrXtXnJzc2vNxroMz7tqZGQEMzMz7Nu3j4be/yTi4uIgLy+P4OBgzriWlhb69OkDoNKzZWdnh8WLFwOgnqqfDe89PXDgABo0aICRI0cKVAcPCQn56lxC+Ze4uDi2RsC2bds416rzZF++fBk9e/ZEWlqaMEz+rcjLy4Ofnx90dHQwe/ZsdpxfaH/ZSYBCoVAoFEr9QYL8BtjZ2ZHmzZuTxYsXEwMDA6KtrU0IIeTOnTtEXl6eqKqqcu4HQBiGIU2bNuV8pggSGxtLOnfuTHr37k2srKzI6dOnia+vL1FTUyOOjo6koqKCiImJEUNDQxIaGkokJCSIvb09iYqKIlZWVsI2/7emrKyMBAQEkA8fPpDAwEBCCCGfP38m0tLSxMbGhkhISJDS0lLSuHFjoqGhQS5dukQCAwPpu/ofSElJIRcvXiS+vr7smJiYGCGEEHd3d7Jy5Uri5+dH7ty5Q+zs7EiTJk1IRkYGOXXqFLlw4QI7t1CqJi0tjfTo0YOMHDmShIWFESkpKc51bW1t4u/vTyoqKoiPjw8RExMjQ4cOJZ06dSKWlpZERkZGSJb/PjRp0oQEBQWRiooKcvr0aSItLU1mzJhBJCQkSFlZGZGQkGCfK127KBQKhUKphwhT3f/zzz9sFd+MjAzo6+vDzs4OFRUVWLx4MeTl5fHw4UMA1Ov3I3zNu9q/f/8qv5OQkAAvLy+aF/wNeEXJUlNTYWhoCDs7O7YKeG5uLqSlpREZGcnen5qaCoZh2ErMlO8nOjoakpKS3yxUdvPmTbi7u6NVq1awsbGBt7c3kpOTa8nKus38+fMxaNAgFBcXs3NuTk4O7ty5g3Xr1iElJQVlZWXIz8/HtGnTBFpPUf6FFy5ubW0t0OaIQqFQKBRK/UVoAtvHxwfa2tqc6rMZGRlo3rw51NXVoaqqyuaw0r6A309paSm6d+8OhmHYfsu8tjEDBw7E0KFD2Vz3L6EVrb9OfHw8goKC2B6gT548gb6+PhwdHXHnzh1oa2tzCsmVlZXh1atX8PLyQmpqqrDMrtPExcVBRkYGM2bM+Op9PFFYVlbGho7TVIeaM2TIEHTt2pX9fOjQIQwaNAgqKiqQl5dHkyZNsHfvXgCV731wcDBSUlKEZe5vT15eHiZNmgQ9PT2cOHFC2OZQKBQKhUKpBRgAqG2v+dSpU8muXbvIxYsXSbt27TjXMjMzyeDBg0lhYSG5deuWQHg45duUlpYSSUlJkpaWRlxdXYm6ujrZvXs30dHRIXl5eURPT48sX76c+Pj4CNvUOkdsbCwxMzMjc+bMIaGhoex4ZmYmcXJyIqmpqWTEiBFkx44dhBDChuAT8m/4OOX7SEpKIp06dSKOjo5k3759pKKigjAM89XQWvCF3oKG4X6VDx8+EGlpaSIhIUG2bNlCNmzYQFxcXMiHDx/Ivn37SL9+/YiLiwtxdXUlPXv2JHl5eeTu3buckGdK9eTk5JBLly4RDw8PYZtCoVAoFAqlFhCr7f/DgIAAsmvXLnLp0iVWXFdUVJDz58+T4uJioqurS/766y8CgPTp04fk5ubWtol1moSEBDJ79mxSWFhI9PX1yenTp8nz58/J2LFjyd27d4mVlRUZPXo0K66FcL5SZ4mJiSHW1tYkKCiII65LS0uJrq4uOXv2LDE1NSWpqakkLy+PEFKZH8x7xlRcfz+xsbHEwsKCyMrKkqtXr5IbN25wnml18AtqKq6r58WLF8TY2JgcPHiQEEKIo6Mj+eOPP8ipU6fIxYsXyZYtW8js2bOJq6srIYSQ3r17k4qKCvL+/XtCCKHiugZoamqy4prOtxQKhUKh1H9qVWAvXLiQrFixghw4cICYmpoSQggpLy8nrVq1Itu3byfi4uKEEEJ0dXXJ+fPnyfPnz4mDgwN58+ZNbZpZZ4mNjSVt27Yl0tLSREVFhRBCSPPmzcn58+fJ06dPiZWVFXFwcCCRkZGEEMJ6AinfJjExkdjZ2ZHAwEAyb948dnzdunXk5MmTpKKigujq6pKjR4+S/Px8MmTIEJKdnU0IoQLvR7l//z6xt7cnU6dOJTdu3CBdunQh7u7u5Pr160RMTIxUVFQI28Q6T+PGjYm9vT3x9vYmhw8fJs2bNydLly4ld+/eJXfu3CG9evUijRo1Yu9/+PAhadmyJS1m9oPQuYBCoVAolPpPrQrssrIyoqqqSmJiYsinT58IIYRYWloSfX19snHjRiIhIcGe8Ovq6pJTp04RNzc3oqSkVJtm1kl+1LtK+TZv3rwhjo6OxNjYmEydOpUdX7x4MZk8eTJRVlZmn6Wuri65cOECiY+PJ15eXqS8vFxYZtdpABBfX1/i4eFBIiIiSLNmzUhISAjp0aMH6dOnD+vJpiL7x+HNtXv27CGDBw8mI0aMIEeOHCEAiISEBCfi4u3btyQoKIgcPnyYzJkzh0ZjUCgUCoVCoVRDreRg8+fpRUREkP/9739k3Lhx5NChQ0RLS4vs3buXKCgosLmSHz9+JFlZWcTY2Jj9d9A8yupJTEwklpaWJCAggMyePZsdX7duHdHS0iK9evUiYmJiJDMzk3Tr1o1oamqSP//8kzRr1kx4RtcxwsLCyJ49e8iYMWNIUFAQWb58OVmwYAH566+/SLdu3QTuf/r0KSkpKSH6+vpCsLZuU1RURGRlZcmHDx9Iw4YNOdcePXpEIiIiyJkzZ8ixY8eInZ0dJ8+dUnO+zGWfMGEC2b17N9m5cyfp168fe9+WLVvIxYsXyZ07d8iRI0eImZmZsEymUCgUCoVC+e0RSpGz8PBwsmzZMqKpqUlOnjxJWrZsyW6SX79+Tbp27Ur69etHgoODa9u0OsebN29Iq1atSLNmzcj58+eJoqIiIaTSuxoUFEQuXbpEOnXqxN6flZVF2rdvTywsLMiJEyfYsHwKF96BDq9gHCGEzJ49m+zYsYMYGhqSe/fukWPHjpE//viDc/hz4MAB0rJlSypCfpDk5GQSEBBAnjx5QmRkZEhgYCBxdXXlCG1+kf33338TW1tbKrJrSEZGBrl9+zYZMmQIIaRqkb1v3z5y+vRpYmNjQ54+fUp27NhBPn/+TEaPHk0PjCgUCoVCoVC+xa8sUR4VFYWNGzdi6NChWLx4MS5evMheW7BgATQ1NbFw4ULk5OQAAF69eoXWrVvDwcHhV5pV7wgNDYWenh7mz58PAFi2bBlUVFRw7ty5Ku/Pysqi7aK+Aa/d05s3bzjjERERkJKSwsiRI1FYWMi5FhQUBCUlJba3O+X7iImJgZKSEjw9PTF37lxYW1tDRUUF58+fB8Btt5WSkgJPT08wDINbt24Jy+Q6RUlJCQIDA6Guro6dO3ey4+Xl5ez7DgADBgyAlpYW3r17BwAoKiqqtqUfhUKhUCgUCoXLLxPYERERsLCwgKmpKezt7SEjI4MWLVogJCSEvSc0NBRaWlpYtmwZkpOT0aZNG3Tv3p29TvvXVg1vM8zfrzo8PBw6Ojro3r07lJWVcfXqVc69ALB//348fPiwdo2tg2RkZCAiIgJ2dnbQ0dHB0KFD8eeff7LXZ8+ejWbNmmHevHlsH/fQ0FDIyMjg3r17wjK7ThMXFwd5eXkEBwdzxrW0tNC/f/8qv5OQkAAvLy88evSoNkysF8TFxcHPzw+GhobYvn07O84vsmNjY6GlpYXr168LyUoKhUKhUCiUussv6bHi7+9P9u7dS7Zu3UrMzMyIhoYGiY6OJgsWLCCbN28mAMi8efPI3LlziYSEBFm1ahUJDQ0lnTt3JqdOnSKEEBryWQOKiorYkPDZs2cTCQkJMm/ePDJkyBDSpk0bQsi/VWuDg4PJ+vXrycOHD4Vmb10gPj6e9OvXj3Ts2JEYGxuTHj16kK1bt5IrV66Q+Ph4snjxYhIeHk4qKirIxo0biaysLHn69CnZuHEjuXHjBunQoYOw/wp1jrKyMhIQEEA+fPhAAgMDCSH/9gy3sbEhEhISpKSkhDRo0IDzvdatW5N169axIfyUb9OmTRsybtw4UlZWRhYuXEgIIWTkyJFETEyMlJeXsykjSkpKREFBQZimUigUCoVCodRNfrZiDwwMhLKyMlJSUtgxnmckLS0NAwcOhK6uLk6fPs1eDwsLg6enJ/uZeq6rh3pXfx0xMTFo2LAhAgMD8fr1a3b80aNH8PDwQOPGjTFv3jx2PCIiAgzDQE5ODg8ePBCCxXUfXhRGamoqDA0NYWdnh8zMTABAbm4upKWlERkZKUwT6zQvXrzAnTt3sHPnThw7dgyfPn0CADx58gTe3t4wNDTEli1bON8JCgqClZUVXr58KQyTKRQKhUKhUOo0P7XI2fnz50mvXr3ImDFjyLp16wghgp7o+Ph4YmdnR/z8/EhERITAv4N6rquH37sqLy9PtLW1ydatW0lxcTEZPnw4Wbx4MSGksojctm3biL+/P/Wu1pC0tDTSpk0bEhAQQCIiIlhvHq8Cfnp6Opk4cSLJyckh+/btI61btyaEELJ+/Xri4OBAWrVqJeS/Qd0jISGB7Nu3j0ybNo2oqKiQjIwM0r17d6Krq0vmz59PBgwYQFxdXdm+7aCdBL6L+Ph4MmzYMCIlJUXi4+MJIZV9r8PCwsjw4cPJ8+fPyYoVK8jevXvJyJEjSYsWLUhKSgrZvXs3uXjxIjE1NRXy34BCoVAoFAqlDvIz1Xpubi58fHxgZ2eHhQsXsuM8j3RZWRmAyiI6Tk5OqKio4OQR8+cLU7hQ7+qvo7y8HLNmzYK6ujpWr17NjvPeV957ee3aNYiJieHo0aPCMLNeERMTA4ZhMHfuXM54RkYGDAwMwDAMjWr5DyQlJUFRUREzZszA48eP8erVK1y7dg3Ozs6QlJTE0qVLUV5ejtzcXGzatAn6+vqwsbHBwIEDkZiYKGzzKRQKhUKhUOosP71N1/Pnz8n8+fPJvXv3SJ8+fciMGTMIIYT1CL5794706NGDdOnShcybN+9n/l/XW6h39deTm5tLlixZQm7fvk3c3d3JzJkzCSHcNkZFRUVEV1eXzJ49m/j4/F97dx9TZfnHcfzDOYCiYAorEBae1LQUmQgk85nCqNYDikttaCoWiqjTnDz5mODUxLlZZMaDmqmAiKM0NftDFF0PDpBRJmZMHZFOcCkGCuf8/nCcIn/99GcHT+j7tTEe7utwf881do/PfV33dcUyonqPSktLNWTIEM2fP7/VNaBlS7SqqiqNGTNGnTp10q5du9S9e3c7Vtv+NDQ0aOrUqerWrZvS09NbPVstSZGRkfryyy+1f/9+DRkyRJJ048YN67PuHTt2tFfpAAAA7Z7N52J7eXkpOTlZwcHBKigosE5bbvkH78yZMzIYDBo8eLCtT/1AMpvNysrKkpubmx599FFJt/qyublZjo6Oslgs6tWrl5KSklRRUaHKykrra2NjYwnXd8nb21sJCQkKDg7Wnj17rH+3BoNBZrNZklRSUiJvb2+FhIRIEuH6HlRUVGjYsGFauHBhq3D9/vvva+/evTKbzTKZTCooKNDFixc1ceJEnT9/3o4Vt0/l5eXq16+fpD+uvS1/x1u2bJGPj4+1/81ms5ydnWUwGNShQwf7FAwAAPCAaJOHnf8asletWiVJ+v333zVlyhT17NlTr7zySluc+oFjMBgUFxenN954Q9u3b7f2pdFotP7DLEmBgYHy8PBQdXW1pFvPq+L/c6ebQ/n5+fL09JTJZLJjle3XlStXFBYWpn79+mnevHnWn69evVpz585Vt27drOsvmEwmHTp0SOXl5Xr77bfV3Nxsr7LbFbPZrOrqatXU1MjT01PSrZkB0h83i1xdXTV69GhdvHhRDQ0Nrda84KYRAADAP9Nmq4n9Oax89tlnWrp0qYKDg+Xj46OtW7dKIgTeLUZX75+/C9kpKSnavHmz0tLS5O7ubucq26euXbvqrbfe0uXLl60Ll6WlpWnNmjXav3+/Ro4c2ap9jx49VFJSog0bNrSa4ozbXb16VdKta8ITTzyhXr166YMPPpDZbJaTk5P1OtFyXejSpYuMRiP9CgAAYGNtulx3S1gJDAzU6tWr1bNnT33xxReS/ni2FXeH0dX75899vXfvXg0ePFipqak6dOiQ/Pz87F1eu9JyE61lFPXdd9/VpEmTtGnTJoWHhys1NVUFBQUaPXp0qxtuubm5Kikpka+vr3r37m2X2tuLy5cvq2fPnvr4448l3bq2vvrqq6qoqNCyZcvU2NhoHaVuueZWVVUpKCiIgA0AAGBjbb4flpeXlxITE5WRkaHCwkJJbMV1rxhdvX9a+rp3796qra3V8ePHNWjQIHuX1W5dv37d+vWyZcs0ffp0HT58WK+99poGDBgg6Y/wl5ycrJiYGHXt2tUepbY7Li4umjx5suLi4rRlyxYZjUbNmjVLgwYNUkZGhubNm6e6ujrdvHlTtbW1Wrx4sfbt26e4uDiuwwAAADZm81XE74Rw/c+1rNReVlamxsZGnTx5UsXFxQTANnDp0iWZzWbr86y4e1VVVdq2bZsOHDig8+fPa+jQoXrxxRcVFRUlSVq+fLkyMzMVExOj6OhoeXl5acmSJVq7dq2KiooUFBRk53fQfvz2229au3atUlJStHXrVkVFRam2tlazZs3SV199JYvFIk9PT7m7u+vChQvKz89XQECAvcsGAAB44Nz3gA3bqKmpUVJSko4cOaK8vDwNHDjQ3iUBVuXl5YqMjFRQUJDc3Nzk6+urzMxMNTY2Kioqyjr7YunSpcrKytL8+fN17tw5bdy4UUePHlVgYKCd30H70NTUJKPRaB39HzZsmI4dO6bs7Gy9+eabqq+v14kTJ1RUVKSrV6/K399fw4cPl6+vr50rBwAAeDARsNsxRlfxb1RWVqZhw4YpNjZWiYmJ1qnep0+fVkpKig4ePKjZs2crOTlZ0q1HHJYsWaJOnTqpqKiImRh3cO7cOe3Zs0dz5syR9MesoDVr1mjt2rUKDQ1VXl6eMjMzNXXqVDtXCwAA8HBxtHcBuHct+2ID/xZnzpxRSEiIFixYoBUrVli312pqalKfPn20dOlSXbp0STk5OYqIiFD//v21aNEiubu7KzQ0lH3b76C5uVnp6ekqKChQQ0ODFi5cKIPBoJUrVyotLU05OTkaNWqU+vTpo+joaDk5OSkqKkoWi0UODg7WzwAAAGgbBGwANmE2m5WVlSU3NzfrzR+j0ajm5mY5OjrKYrGoV69eSkpK0qhRo1RZWan+/ftLkmJjY+1ZerthNBo1e/ZsNTQ0aPfu3erSpYuuXr2qdevWadu2bQoLC5MkJSQkyGg0avLkyXJyctL48eMlsX0fAABAWyNgA7AJg8GguLg4Xb9+Xdu3b9f169etQe/P2/IFBgbKw8ND1dXVksSo6v/Jx8dHCQkJSk1N1fr16/XTTz/pwIEDevbZZ9XU1CRHR0d17txZCxYskLOzs/z9/e1dMgAAwEOD5bwB2Iy3t7cSEhIUHBysPXv2WBczMxgMMpvNkqSSkhJ5e3srJCREEqOq98LLy0uLFi1SeHi4+vXrp5KSEkmSo6OjmpqaJEmurq5KTExk2j0AAMB9RMAGYFN/t1+70WiUJOXn58vT01Mmk8mOVbZ/np6eSkxM1IgRI5SXl2ftZ0dHR+uz79y8AAAAuL9YRRxAm2jZr/3bb7/VmDFjFB8fr5SUFK1bt05FRUXy8/Ozd4kPhJZ+Likp0XPPPafly5fbuyQAAICHFgEbQJtpCX9lZWVqbGzUyZMnVVxczFZcNlZTU6PExERduHBBO3fulIeHh71LAgAAeCgRsAG0qZqaGiUlJenIkSPKy8vTwIED7V3SA+nXX3+VdGvqOAAAAOyDgA2gzV26dElms5nwBwAAgAcaARsAAAAAABtgFXEAAAAAAGyAgA0AAAAAgA0QsAEAAAAAsAECNgAAAAAANkDABgAAAADABgjYAAAAAADYAAEbAAAAAAAbIGADAAAAAGADBGwAAOzo2LFjMhqNeuGFF+xdCgAA+IccLBaLxd5FAADwsJo+fbpcXV2VkZGh77//Xr6+vvYuCQAA3CNGsAEAsJP6+nrl5uZq5syZevnll7V58+ZWxwsLC/Xkk0/KxcVFoaGh2rJlixwcHHTlyhVrm2PHjmnEiBFycXHR448/rjlz5qi+vt563GQyaeXKlZo2bZrc3Nzk6+urTZs2tTrPhQsXNGHCBLm7u6tz584KCgrS119/raqqKhkMBn333Xet2m/YsEE9evQQ9+gBAGiNgA0AgJ3k5OSob9++6tu3r6KiopSdnW0NrVVVVRo3bpwiIiJUWlqqmJgYJScnt3p9eXm5wsPDNXbsWJ08eVI5OTk6evSo4uLiWrVLS0tTUFCQSkpKFBsbq5kzZ+rUqVOSpGvXrmnkyJGqrq5WYWGhysrKtHDhQpnNZplMJoWFhSk7O7vV78vOztaUKVPk4ODQhr0DAED7wxRxAADsZOjQoXr99dc1d+5cNTU1qXv37tqxY4fCwsKUkJCgvXv3qry83Np+0aJFSk1NVV1dnbp27arJkyfLxcVFH330kbXN0aNHNXLkSNXX16tjx44ymUwaPny4PvnkE0mSxWKRl5eXli9frhkzZmjTpk1asGCBqqqq5O7ufluNubm5mjFjhn755Rd16NBBZWVlCggI0NmzZ2Uymdq8jwAAaE8YwQYAwA5+/PFHffPNN5owYYIkydHRUePHj1dWVpb1eHBwcKvXPPPMM62+P3HihDZv3ixXV1frR3h4uMxms37++WdrO39/f+vXDg4O8vLy0sWLFyVJpaWlCggI+K/hWpIiIiLk6OiogoICSVJWVpZCQ0MJ1wAA/BeO9i4AAICHUWZmppqamuTj42P9mcVikZOTk+rq6mSxWG6bgv3XSWdms1kxMTGaM2fObb//z4ulOTk5tTrm4OAgs9ksSXJxcfmfdTo7O2vSpEnKzs7W2LFjtX37dq1fv/6u3iMAAA8bAjYAAPdZU1OTtm7dqrS0ND3//POtjkVGRurTTz/VU089pX379rU69tfFxgYNGqSKigr17t37nmvx9/dXRkaGamtr/3YUe/r06fLz81N6erpu3rypsWPH3vP5AAB4kDFFHACA++zzzz9XXV2doqOj5efn1+pj3LhxyszMVExMjE6dOqX4+HidPn1aubm51lXGW0a24+Pjdfz4cc2aNUulpaWqrKxUYWGhZs+efde1TJw4UV5eXoqIiFBxcbHOnj2r/Px8HT9+3Nrm6aefVkhIiOLj4zVx4sQ7jnoDAPCwImADAHCfZWZmKiwsTI888shtxyIjI1VaWqq6ujrt2rVLu3fvlr+/vz788EPrKuIdOnSQdGv0+fDhw6qsrNTw4cMVEBCgxYsXq3v37nddi7Ozsw4ePKjHHntML730kgYMGKBVq1bJaDS2ahcdHa0bN25o2rRp/+CdAwDwYGMVcQAA2onU1FRt3LhR58+ft8u5d+7c2WpVcwAA0BrPYAMA8C+Vnp6u4OBgeXh4qLi4WO+9995te1y3tWvXrumHH37Qhg0btGLFivt6bgAA2hsCNgAA/1KVlZVKSUlRbW2tfH199c477ygxMfG+1hAXF6cdO3YoIiKC6eEAANwBU8QBAAAAALABFjkDAAAAAMAGCNgAAAAAANgAARsAAAAAABsgYAMAAAAAYAMEbAAAAAAAbICADQAAAACADRCwAQAAAACwAQI2AAAAAAA2QMAGAAAAAMAG/gP5g6HLR6cup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3"/>
          <a:stretch>
            <a:fillRect/>
          </a:stretch>
        </p:blipFill>
        <p:spPr>
          <a:xfrm>
            <a:off x="2816448" y="4911206"/>
            <a:ext cx="3066395" cy="1759576"/>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stretch>
            <a:fillRect/>
          </a:stretch>
        </p:blipFill>
        <p:spPr>
          <a:xfrm>
            <a:off x="5967579" y="877781"/>
            <a:ext cx="2738101" cy="1670115"/>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5"/>
          <a:stretch>
            <a:fillRect/>
          </a:stretch>
        </p:blipFill>
        <p:spPr>
          <a:xfrm>
            <a:off x="2578348" y="2812169"/>
            <a:ext cx="3542593" cy="2076693"/>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6"/>
          <a:stretch>
            <a:fillRect/>
          </a:stretch>
        </p:blipFill>
        <p:spPr>
          <a:xfrm>
            <a:off x="8794308" y="729724"/>
            <a:ext cx="3035795" cy="1876916"/>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7"/>
          <a:stretch>
            <a:fillRect/>
          </a:stretch>
        </p:blipFill>
        <p:spPr>
          <a:xfrm>
            <a:off x="0" y="749109"/>
            <a:ext cx="2429634" cy="1629757"/>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8"/>
          <a:stretch>
            <a:fillRect/>
          </a:stretch>
        </p:blipFill>
        <p:spPr>
          <a:xfrm>
            <a:off x="2368007" y="782004"/>
            <a:ext cx="3510944" cy="2046756"/>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9"/>
          <a:stretch>
            <a:fillRect/>
          </a:stretch>
        </p:blipFill>
        <p:spPr>
          <a:xfrm rot="5400000">
            <a:off x="-609963" y="3472124"/>
            <a:ext cx="3412128" cy="2125400"/>
          </a:xfrm>
          <a:prstGeom prst="rect">
            <a:avLst/>
          </a:prstGeom>
          <a:ln>
            <a:noFill/>
          </a:ln>
          <a:effectLst>
            <a:outerShdw blurRad="292100" dist="139700" dir="2700000" algn="tl" rotWithShape="0">
              <a:srgbClr val="333333">
                <a:alpha val="65000"/>
              </a:srgbClr>
            </a:outerShdw>
          </a:effectLst>
        </p:spPr>
      </p:pic>
      <p:sp>
        <p:nvSpPr>
          <p:cNvPr id="15" name="Rectangle 14"/>
          <p:cNvSpPr/>
          <p:nvPr/>
        </p:nvSpPr>
        <p:spPr>
          <a:xfrm>
            <a:off x="6276886" y="3135185"/>
            <a:ext cx="5690762" cy="3139321"/>
          </a:xfrm>
          <a:prstGeom prst="rect">
            <a:avLst/>
          </a:prstGeom>
        </p:spPr>
        <p:txBody>
          <a:bodyPr wrap="square">
            <a:spAutoFit/>
          </a:bodyPr>
          <a:lstStyle/>
          <a:p>
            <a:r>
              <a:rPr lang="en-US" dirty="0">
                <a:latin typeface="system-ui"/>
              </a:rPr>
              <a:t>To visualize the distribution of the dataset, we can use histograms.</a:t>
            </a:r>
          </a:p>
          <a:p>
            <a:r>
              <a:rPr lang="en-US" b="1" dirty="0">
                <a:latin typeface="system-ui"/>
              </a:rPr>
              <a:t>Categorical Variables</a:t>
            </a:r>
          </a:p>
          <a:p>
            <a:r>
              <a:rPr lang="en-US" dirty="0">
                <a:latin typeface="system-ui"/>
              </a:rPr>
              <a:t>For categorical variables such as </a:t>
            </a:r>
            <a:r>
              <a:rPr lang="en-US" b="1" dirty="0">
                <a:latin typeface="system-ui"/>
              </a:rPr>
              <a:t>Job Category, Agency</a:t>
            </a:r>
            <a:r>
              <a:rPr lang="en-US" dirty="0">
                <a:latin typeface="system-ui"/>
              </a:rPr>
              <a:t>, and </a:t>
            </a:r>
            <a:r>
              <a:rPr lang="en-US" b="1" dirty="0">
                <a:latin typeface="system-ui"/>
              </a:rPr>
              <a:t>others</a:t>
            </a:r>
            <a:r>
              <a:rPr lang="en-US" dirty="0">
                <a:latin typeface="system-ui"/>
              </a:rPr>
              <a:t>, bar plots or frequency tables are typically used to visualize their distribution across the dataset.</a:t>
            </a:r>
          </a:p>
          <a:p>
            <a:r>
              <a:rPr lang="en-US" dirty="0">
                <a:latin typeface="system-ui"/>
              </a:rPr>
              <a:t>These visualizations provide insights into how data points are distributed across different attributes within the dataset, aiding in understanding the overall characteristics and patterns present.</a:t>
            </a:r>
            <a:endParaRPr lang="en-US" b="0" i="0" dirty="0">
              <a:effectLst/>
              <a:latin typeface="system-ui"/>
            </a:endParaRPr>
          </a:p>
        </p:txBody>
      </p:sp>
    </p:spTree>
    <p:extLst>
      <p:ext uri="{BB962C8B-B14F-4D97-AF65-F5344CB8AC3E}">
        <p14:creationId xmlns:p14="http://schemas.microsoft.com/office/powerpoint/2010/main" val="215631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 y="0"/>
            <a:ext cx="12194119" cy="798057"/>
          </a:xfrm>
          <a:solidFill>
            <a:schemeClr val="tx1">
              <a:lumMod val="75000"/>
              <a:lumOff val="25000"/>
            </a:schemeClr>
          </a:solidFill>
          <a:ln>
            <a:solidFill>
              <a:schemeClr val="tx1">
                <a:lumMod val="75000"/>
                <a:lumOff val="25000"/>
              </a:schemeClr>
            </a:solidFill>
          </a:ln>
        </p:spPr>
        <p:txBody>
          <a:bodyPr>
            <a:normAutofit fontScale="90000"/>
          </a:bodyPr>
          <a:lstStyle/>
          <a:p>
            <a:pPr algn="ctr">
              <a:spcAft>
                <a:spcPts val="600"/>
              </a:spcAft>
              <a:defRPr/>
            </a:pPr>
            <a:r>
              <a:rPr lang="en-IN" sz="3600" dirty="0">
                <a:latin typeface="Rockwell" panose="02060603020205020403" pitchFamily="18" charset="0"/>
              </a:rPr>
              <a:t/>
            </a:r>
            <a:br>
              <a:rPr lang="en-IN" sz="3600" dirty="0">
                <a:latin typeface="Rockwell" panose="02060603020205020403" pitchFamily="18" charset="0"/>
              </a:rPr>
            </a:br>
            <a:r>
              <a:rPr lang="en-IN" sz="3600" dirty="0">
                <a:latin typeface="Rockwell" panose="02060603020205020403" pitchFamily="18" charset="0"/>
              </a:rPr>
              <a:t/>
            </a:r>
            <a:br>
              <a:rPr lang="en-IN" sz="3600" dirty="0">
                <a:latin typeface="Rockwell" panose="02060603020205020403" pitchFamily="18" charset="0"/>
              </a:rPr>
            </a:br>
            <a:r>
              <a:rPr lang="en-US" sz="6700" b="0" dirty="0">
                <a:solidFill>
                  <a:schemeClr val="bg1"/>
                </a:solidFill>
                <a:latin typeface="Rockwell" panose="02060603020205020403" pitchFamily="18" charset="0"/>
              </a:rPr>
              <a:t>PREPROCESSSING</a:t>
            </a:r>
            <a:endParaRPr lang="en-US" sz="6700" dirty="0">
              <a:solidFill>
                <a:schemeClr val="bg1"/>
              </a:solidFill>
              <a:latin typeface="Rockwell" panose="02060603020205020403" pitchFamily="18" charset="0"/>
            </a:endParaRPr>
          </a:p>
        </p:txBody>
      </p:sp>
      <p:sp>
        <p:nvSpPr>
          <p:cNvPr id="3" name="Rectangle 2"/>
          <p:cNvSpPr/>
          <p:nvPr/>
        </p:nvSpPr>
        <p:spPr>
          <a:xfrm>
            <a:off x="1" y="910522"/>
            <a:ext cx="11789228" cy="5109091"/>
          </a:xfrm>
          <a:prstGeom prst="rect">
            <a:avLst/>
          </a:prstGeom>
        </p:spPr>
        <p:txBody>
          <a:bodyPr wrap="square">
            <a:spAutoFit/>
          </a:bodyPr>
          <a:lstStyle/>
          <a:p>
            <a:pPr marL="285750" indent="-285750" algn="just">
              <a:buFont typeface="Wingdings" panose="05000000000000000000" pitchFamily="2" charset="2"/>
              <a:buChar char="q"/>
            </a:pPr>
            <a:r>
              <a:rPr lang="en-US" b="1" dirty="0">
                <a:latin typeface="Rockwell" panose="02060603020205020403" pitchFamily="18" charset="0"/>
              </a:rPr>
              <a:t>Irrelevant Feature </a:t>
            </a:r>
            <a:r>
              <a:rPr lang="en-US" b="1" dirty="0" err="1">
                <a:latin typeface="Rockwell" panose="02060603020205020403" pitchFamily="18" charset="0"/>
              </a:rPr>
              <a:t>Removal</a:t>
            </a:r>
            <a:r>
              <a:rPr lang="en-US" b="1" dirty="0" err="1" smtClean="0">
                <a:latin typeface="Rockwell" panose="02060603020205020403" pitchFamily="18" charset="0"/>
              </a:rPr>
              <a:t>:</a:t>
            </a:r>
            <a:r>
              <a:rPr lang="en-US" dirty="0" err="1" smtClean="0">
                <a:latin typeface="Rockwell" panose="02060603020205020403" pitchFamily="18" charset="0"/>
              </a:rPr>
              <a:t>.In</a:t>
            </a:r>
            <a:r>
              <a:rPr lang="en-US" dirty="0" smtClean="0">
                <a:latin typeface="Rockwell" panose="02060603020205020403" pitchFamily="18" charset="0"/>
              </a:rPr>
              <a:t> my data set , there are ire Valant Features which have to remove .these are suit for features variables .by </a:t>
            </a:r>
            <a:r>
              <a:rPr lang="en-US" dirty="0" err="1" smtClean="0">
                <a:latin typeface="Rockwell" panose="02060603020205020403" pitchFamily="18" charset="0"/>
              </a:rPr>
              <a:t>droping</a:t>
            </a:r>
            <a:r>
              <a:rPr lang="en-US" dirty="0" smtClean="0">
                <a:latin typeface="Rockwell" panose="02060603020205020403" pitchFamily="18" charset="0"/>
              </a:rPr>
              <a:t> the these columns help to clean the data.</a:t>
            </a:r>
          </a:p>
          <a:p>
            <a:pPr marL="285750" indent="-285750" algn="just">
              <a:buFont typeface="Wingdings" panose="05000000000000000000" pitchFamily="2" charset="2"/>
              <a:buChar char="q"/>
            </a:pPr>
            <a:endParaRPr lang="en-US" dirty="0" smtClean="0">
              <a:latin typeface="Rockwell" panose="02060603020205020403" pitchFamily="18" charset="0"/>
            </a:endParaRPr>
          </a:p>
          <a:p>
            <a:pPr marL="285750" indent="-285750" algn="just">
              <a:buFont typeface="Wingdings" panose="05000000000000000000" pitchFamily="2" charset="2"/>
              <a:buChar char="q"/>
            </a:pPr>
            <a:r>
              <a:rPr lang="en-US" b="1" dirty="0">
                <a:latin typeface="Rockwell" panose="02060603020205020403" pitchFamily="18" charset="0"/>
              </a:rPr>
              <a:t>Missing Value Treatment:</a:t>
            </a:r>
            <a:r>
              <a:rPr lang="en-US" dirty="0">
                <a:latin typeface="Rockwell" panose="02060603020205020403" pitchFamily="18" charset="0"/>
              </a:rPr>
              <a:t> </a:t>
            </a:r>
            <a:r>
              <a:rPr lang="en-US" b="1" dirty="0" smtClean="0">
                <a:latin typeface="Rockwell" panose="02060603020205020403" pitchFamily="18" charset="0"/>
              </a:rPr>
              <a:t>YES , they are so many  </a:t>
            </a:r>
            <a:r>
              <a:rPr lang="en-US" b="1" dirty="0">
                <a:latin typeface="Rockwell" panose="02060603020205020403" pitchFamily="18" charset="0"/>
              </a:rPr>
              <a:t>missing value </a:t>
            </a:r>
            <a:r>
              <a:rPr lang="en-US" dirty="0">
                <a:latin typeface="Rockwell" panose="02060603020205020403" pitchFamily="18" charset="0"/>
              </a:rPr>
              <a:t>found in the </a:t>
            </a:r>
            <a:r>
              <a:rPr lang="en-US" dirty="0" smtClean="0">
                <a:latin typeface="Rockwell" panose="02060603020205020403" pitchFamily="18" charset="0"/>
              </a:rPr>
              <a:t>dataset. Which is remove by </a:t>
            </a:r>
            <a:r>
              <a:rPr lang="en-US" dirty="0" err="1" smtClean="0">
                <a:latin typeface="Rockwell" panose="02060603020205020403" pitchFamily="18" charset="0"/>
              </a:rPr>
              <a:t>dropna</a:t>
            </a:r>
            <a:r>
              <a:rPr lang="en-US" dirty="0" smtClean="0">
                <a:latin typeface="Rockwell" panose="02060603020205020403" pitchFamily="18" charset="0"/>
              </a:rPr>
              <a:t> function.</a:t>
            </a:r>
            <a:endParaRPr lang="en-US" dirty="0">
              <a:latin typeface="Rockwell" panose="02060603020205020403" pitchFamily="18" charset="0"/>
            </a:endParaRPr>
          </a:p>
          <a:p>
            <a:pPr marL="285750" indent="-285750" algn="just">
              <a:buFont typeface="Arial" panose="020B0604020202020204" pitchFamily="34" charset="0"/>
              <a:buChar char="•"/>
            </a:pPr>
            <a:endParaRPr lang="en-US" dirty="0">
              <a:latin typeface="Rockwell" panose="02060603020205020403" pitchFamily="18" charset="0"/>
            </a:endParaRPr>
          </a:p>
          <a:p>
            <a:r>
              <a:rPr lang="en-US" b="1" dirty="0">
                <a:latin typeface="Rockwell" panose="02060603020205020403" pitchFamily="18" charset="0"/>
              </a:rPr>
              <a:t>Outliers </a:t>
            </a:r>
            <a:r>
              <a:rPr lang="en-US" b="1" dirty="0" smtClean="0">
                <a:latin typeface="Rockwell" panose="02060603020205020403" pitchFamily="18" charset="0"/>
              </a:rPr>
              <a:t>Treatment :</a:t>
            </a:r>
            <a:r>
              <a:rPr lang="en-IN" b="1" dirty="0" smtClean="0"/>
              <a:t>Box-Cox </a:t>
            </a:r>
            <a:r>
              <a:rPr lang="en-IN" b="1" dirty="0"/>
              <a:t>Transformation</a:t>
            </a:r>
            <a:endParaRPr lang="en-IN" dirty="0"/>
          </a:p>
          <a:p>
            <a:r>
              <a:rPr lang="en-IN" dirty="0"/>
              <a:t>After identifying outliers using box plots and the IQR method, I opted for a Box-Cox transformation. This approach stabilizes variance, promotes normal distribution, and preserves dataset integrity for accurate </a:t>
            </a:r>
            <a:r>
              <a:rPr lang="en-IN" dirty="0" err="1"/>
              <a:t>modeling</a:t>
            </a:r>
            <a:r>
              <a:rPr lang="en-IN" dirty="0"/>
              <a:t>.</a:t>
            </a:r>
          </a:p>
          <a:p>
            <a:pPr marL="285750" indent="-285750" algn="just">
              <a:buFont typeface="Wingdings" panose="05000000000000000000" pitchFamily="2" charset="2"/>
              <a:buChar char="q"/>
            </a:pPr>
            <a:endParaRPr lang="en-US" dirty="0">
              <a:latin typeface="Rockwell" panose="02060603020205020403" pitchFamily="18" charset="0"/>
            </a:endParaRPr>
          </a:p>
          <a:p>
            <a:pPr marL="285750" indent="-285750" algn="just">
              <a:buFont typeface="Wingdings" panose="05000000000000000000" pitchFamily="2" charset="2"/>
              <a:buChar char="q"/>
            </a:pPr>
            <a:r>
              <a:rPr lang="en-US" b="1" dirty="0">
                <a:latin typeface="Rockwell" panose="02060603020205020403" pitchFamily="18" charset="0"/>
              </a:rPr>
              <a:t>Categorical Feature Encoding:</a:t>
            </a:r>
            <a:r>
              <a:rPr lang="en-US" dirty="0">
                <a:latin typeface="Rockwell" panose="02060603020205020403" pitchFamily="18" charset="0"/>
              </a:rPr>
              <a:t> Applied </a:t>
            </a:r>
            <a:r>
              <a:rPr lang="en-US" b="1" dirty="0" smtClean="0">
                <a:latin typeface="Rockwell" panose="02060603020205020403" pitchFamily="18" charset="0"/>
              </a:rPr>
              <a:t>one hot encoding </a:t>
            </a:r>
            <a:r>
              <a:rPr lang="en-US" dirty="0">
                <a:latin typeface="Rockwell" panose="02060603020205020403" pitchFamily="18" charset="0"/>
              </a:rPr>
              <a:t>to the </a:t>
            </a:r>
            <a:r>
              <a:rPr lang="en-US" dirty="0" smtClean="0">
                <a:latin typeface="Rockwell" panose="02060603020205020403" pitchFamily="18" charset="0"/>
              </a:rPr>
              <a:t>columns.</a:t>
            </a:r>
            <a:r>
              <a:rPr lang="en-US" dirty="0"/>
              <a:t> Each category is represented as a binary vector where only one bit is '1' (hot) while all others are '0' (cold).</a:t>
            </a:r>
          </a:p>
          <a:p>
            <a:pPr marL="285750" indent="-285750" algn="just">
              <a:buFont typeface="Wingdings" panose="05000000000000000000" pitchFamily="2" charset="2"/>
              <a:buChar char="q"/>
            </a:pPr>
            <a:endParaRPr lang="en-US" b="1" dirty="0">
              <a:latin typeface="Rockwell" panose="02060603020205020403" pitchFamily="18" charset="0"/>
            </a:endParaRPr>
          </a:p>
          <a:p>
            <a:pPr marL="285750" indent="-285750" algn="just">
              <a:buFont typeface="Wingdings" panose="05000000000000000000" pitchFamily="2" charset="2"/>
              <a:buChar char="q"/>
            </a:pPr>
            <a:r>
              <a:rPr lang="en-US" b="1" dirty="0">
                <a:latin typeface="Rockwell" panose="02060603020205020403" pitchFamily="18" charset="0"/>
              </a:rPr>
              <a:t>Feature Scaling:</a:t>
            </a:r>
            <a:r>
              <a:rPr lang="en-US" dirty="0">
                <a:latin typeface="Rockwell" panose="02060603020205020403" pitchFamily="18" charset="0"/>
              </a:rPr>
              <a:t> Are imp. for the algorithms that are </a:t>
            </a:r>
            <a:r>
              <a:rPr lang="en-US" b="1" dirty="0">
                <a:latin typeface="Rockwell" panose="02060603020205020403" pitchFamily="18" charset="0"/>
              </a:rPr>
              <a:t>sensitive to the magnitude and scale of feature</a:t>
            </a:r>
            <a:r>
              <a:rPr lang="en-US" dirty="0">
                <a:latin typeface="Rockwell" panose="02060603020205020403" pitchFamily="18" charset="0"/>
              </a:rPr>
              <a:t>, but not all algorithms requires scaling like Decision Tree are scale-invariant and given our intent to use mix-model we’ve chosen to </a:t>
            </a:r>
            <a:r>
              <a:rPr lang="en-US" b="1" dirty="0">
                <a:latin typeface="Rockwell" panose="02060603020205020403" pitchFamily="18" charset="0"/>
              </a:rPr>
              <a:t>handle scaling later using pipelines</a:t>
            </a:r>
            <a:r>
              <a:rPr lang="en-US" dirty="0">
                <a:latin typeface="Rockwell" panose="02060603020205020403" pitchFamily="18" charset="0"/>
              </a:rPr>
              <a:t>.</a:t>
            </a:r>
            <a:endParaRPr lang="en-US" b="1" dirty="0">
              <a:latin typeface="Rockwell" panose="02060603020205020403" pitchFamily="18" charset="0"/>
            </a:endParaRPr>
          </a:p>
          <a:p>
            <a:pPr algn="just"/>
            <a:endParaRPr lang="en-US" sz="2000" b="1" dirty="0">
              <a:latin typeface="Rockwell" panose="02060603020205020403" pitchFamily="18" charset="0"/>
            </a:endParaRPr>
          </a:p>
          <a:p>
            <a:pPr marL="285750" indent="-285750" algn="just">
              <a:buFont typeface="Wingdings" panose="05000000000000000000" pitchFamily="2" charset="2"/>
              <a:buChar char="q"/>
            </a:pPr>
            <a:endParaRPr lang="en-US" b="1" dirty="0">
              <a:latin typeface="Rockwell" panose="02060603020205020403" pitchFamily="18" charset="0"/>
            </a:endParaRPr>
          </a:p>
        </p:txBody>
      </p:sp>
    </p:spTree>
    <p:extLst>
      <p:ext uri="{BB962C8B-B14F-4D97-AF65-F5344CB8AC3E}">
        <p14:creationId xmlns:p14="http://schemas.microsoft.com/office/powerpoint/2010/main" val="1173862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425042" y="212270"/>
            <a:ext cx="7331529" cy="6057901"/>
          </a:xfrm>
        </p:spPr>
        <p:txBody>
          <a:bodyPr>
            <a:normAutofit fontScale="92500" lnSpcReduction="10000"/>
          </a:bodyPr>
          <a:lstStyle/>
          <a:p>
            <a:pPr marL="285750" indent="-285750"/>
            <a:r>
              <a:rPr lang="en-US" b="1" u="sng" dirty="0">
                <a:latin typeface="Rockwell" panose="02060603020205020403" pitchFamily="18" charset="0"/>
              </a:rPr>
              <a:t>TRAIN TEST </a:t>
            </a:r>
            <a:r>
              <a:rPr lang="en-US" b="1" u="sng" dirty="0" smtClean="0">
                <a:latin typeface="Rockwell" panose="02060603020205020403" pitchFamily="18" charset="0"/>
              </a:rPr>
              <a:t>SPLIT </a:t>
            </a:r>
            <a:r>
              <a:rPr lang="en-US" dirty="0" smtClean="0">
                <a:latin typeface="Rockwell" panose="02060603020205020403" pitchFamily="18" charset="0"/>
              </a:rPr>
              <a:t>We </a:t>
            </a:r>
            <a:r>
              <a:rPr lang="en-US" dirty="0">
                <a:latin typeface="Rockwell" panose="02060603020205020403" pitchFamily="18" charset="0"/>
              </a:rPr>
              <a:t>divided the data into training (80%) and testing (20%) sets.</a:t>
            </a:r>
          </a:p>
          <a:p>
            <a:endParaRPr lang="en-US" dirty="0">
              <a:latin typeface="Rockwell" panose="02060603020205020403" pitchFamily="18" charset="0"/>
            </a:endParaRPr>
          </a:p>
          <a:p>
            <a:pPr marL="285750" indent="-285750"/>
            <a:r>
              <a:rPr lang="en-US" dirty="0">
                <a:latin typeface="Rockwell" panose="02060603020205020403" pitchFamily="18" charset="0"/>
              </a:rPr>
              <a:t>Setting a random state ensures </a:t>
            </a:r>
            <a:r>
              <a:rPr lang="en-US" b="1" dirty="0">
                <a:latin typeface="Rockwell" panose="02060603020205020403" pitchFamily="18" charset="0"/>
              </a:rPr>
              <a:t>consistent</a:t>
            </a:r>
            <a:r>
              <a:rPr lang="en-US" dirty="0">
                <a:latin typeface="Rockwell" panose="02060603020205020403" pitchFamily="18" charset="0"/>
              </a:rPr>
              <a:t> </a:t>
            </a:r>
            <a:r>
              <a:rPr lang="en-US" b="1" dirty="0">
                <a:latin typeface="Rockwell" panose="02060603020205020403" pitchFamily="18" charset="0"/>
              </a:rPr>
              <a:t>results and</a:t>
            </a:r>
            <a:r>
              <a:rPr lang="en-US" dirty="0">
                <a:latin typeface="Rockwell" panose="02060603020205020403" pitchFamily="18" charset="0"/>
              </a:rPr>
              <a:t> using stratify=</a:t>
            </a:r>
            <a:r>
              <a:rPr lang="en-US" b="1" dirty="0">
                <a:latin typeface="Rockwell" panose="02060603020205020403" pitchFamily="18" charset="0"/>
              </a:rPr>
              <a:t>y</a:t>
            </a:r>
            <a:r>
              <a:rPr lang="en-US" dirty="0">
                <a:latin typeface="Rockwell" panose="02060603020205020403" pitchFamily="18" charset="0"/>
              </a:rPr>
              <a:t> maintains a proportional </a:t>
            </a:r>
            <a:r>
              <a:rPr lang="en-US" b="1" dirty="0">
                <a:latin typeface="Rockwell" panose="02060603020205020403" pitchFamily="18" charset="0"/>
              </a:rPr>
              <a:t>distribution</a:t>
            </a:r>
            <a:r>
              <a:rPr lang="en-US" dirty="0">
                <a:latin typeface="Rockwell" panose="02060603020205020403" pitchFamily="18" charset="0"/>
              </a:rPr>
              <a:t> of the </a:t>
            </a:r>
            <a:r>
              <a:rPr lang="en-US" b="1" dirty="0">
                <a:latin typeface="Rockwell" panose="02060603020205020403" pitchFamily="18" charset="0"/>
              </a:rPr>
              <a:t>target</a:t>
            </a:r>
            <a:r>
              <a:rPr lang="en-US" dirty="0">
                <a:latin typeface="Rockwell" panose="02060603020205020403" pitchFamily="18" charset="0"/>
              </a:rPr>
              <a:t> </a:t>
            </a:r>
            <a:r>
              <a:rPr lang="en-US" b="1" dirty="0">
                <a:latin typeface="Rockwell" panose="02060603020205020403" pitchFamily="18" charset="0"/>
              </a:rPr>
              <a:t>variable</a:t>
            </a:r>
            <a:r>
              <a:rPr lang="en-US" dirty="0">
                <a:latin typeface="Rockwell" panose="02060603020205020403" pitchFamily="18" charset="0"/>
              </a:rPr>
              <a:t> in both sets</a:t>
            </a:r>
            <a:r>
              <a:rPr lang="en-US" dirty="0" smtClean="0">
                <a:latin typeface="Rockwell" panose="02060603020205020403" pitchFamily="18" charset="0"/>
              </a:rPr>
              <a:t>.</a:t>
            </a:r>
          </a:p>
          <a:p>
            <a:pPr marL="285750" indent="-285750"/>
            <a:endParaRPr lang="en-IN" dirty="0">
              <a:latin typeface="Rockwell" panose="02060603020205020403" pitchFamily="18" charset="0"/>
            </a:endParaRPr>
          </a:p>
          <a:p>
            <a:r>
              <a:rPr lang="en-US" b="1" u="sng" dirty="0">
                <a:latin typeface="Rockwell" panose="02060603020205020403" pitchFamily="18" charset="0"/>
              </a:rPr>
              <a:t>SPLITING THE DATA INTO X &amp; Y</a:t>
            </a:r>
            <a:endParaRPr lang="en-IN" b="1" u="sng" dirty="0">
              <a:latin typeface="Rockwell" panose="02060603020205020403" pitchFamily="18" charset="0"/>
            </a:endParaRPr>
          </a:p>
          <a:p>
            <a:pPr marL="285750" indent="-285750"/>
            <a:r>
              <a:rPr lang="en-US" dirty="0">
                <a:latin typeface="Rockwell" panose="02060603020205020403" pitchFamily="18" charset="0"/>
              </a:rPr>
              <a:t>We divided the dataset into two parts: X and y.</a:t>
            </a:r>
          </a:p>
          <a:p>
            <a:endParaRPr lang="en-US" dirty="0">
              <a:latin typeface="Rockwell" panose="02060603020205020403" pitchFamily="18" charset="0"/>
            </a:endParaRPr>
          </a:p>
          <a:p>
            <a:pPr marL="285750" indent="-285750"/>
            <a:r>
              <a:rPr lang="en-US" dirty="0">
                <a:latin typeface="Rockwell" panose="02060603020205020403" pitchFamily="18" charset="0"/>
              </a:rPr>
              <a:t>"</a:t>
            </a:r>
            <a:r>
              <a:rPr lang="en-US" b="1" dirty="0">
                <a:latin typeface="Rockwell" panose="02060603020205020403" pitchFamily="18" charset="0"/>
              </a:rPr>
              <a:t>X</a:t>
            </a:r>
            <a:r>
              <a:rPr lang="en-US" dirty="0">
                <a:latin typeface="Rockwell" panose="02060603020205020403" pitchFamily="18" charset="0"/>
              </a:rPr>
              <a:t>" typically represents the </a:t>
            </a:r>
            <a:r>
              <a:rPr lang="en-US" b="1" dirty="0">
                <a:latin typeface="Rockwell" panose="02060603020205020403" pitchFamily="18" charset="0"/>
              </a:rPr>
              <a:t>independent</a:t>
            </a:r>
            <a:r>
              <a:rPr lang="en-US" dirty="0">
                <a:latin typeface="Rockwell" panose="02060603020205020403" pitchFamily="18" charset="0"/>
              </a:rPr>
              <a:t> Variables, and "</a:t>
            </a:r>
            <a:r>
              <a:rPr lang="en-US" b="1" dirty="0">
                <a:latin typeface="Rockwell" panose="02060603020205020403" pitchFamily="18" charset="0"/>
              </a:rPr>
              <a:t>y</a:t>
            </a:r>
            <a:r>
              <a:rPr lang="en-US" dirty="0">
                <a:latin typeface="Rockwell" panose="02060603020205020403" pitchFamily="18" charset="0"/>
              </a:rPr>
              <a:t>" represents the </a:t>
            </a:r>
            <a:r>
              <a:rPr lang="en-US" b="1" dirty="0">
                <a:latin typeface="Rockwell" panose="02060603020205020403" pitchFamily="18" charset="0"/>
              </a:rPr>
              <a:t>Dependent</a:t>
            </a:r>
            <a:r>
              <a:rPr lang="en-US" dirty="0">
                <a:latin typeface="Rockwell" panose="02060603020205020403" pitchFamily="18" charset="0"/>
              </a:rPr>
              <a:t> (</a:t>
            </a:r>
            <a:r>
              <a:rPr lang="en-US" b="1" dirty="0">
                <a:latin typeface="Rockwell" panose="02060603020205020403" pitchFamily="18" charset="0"/>
              </a:rPr>
              <a:t>target</a:t>
            </a:r>
            <a:r>
              <a:rPr lang="en-US" dirty="0">
                <a:latin typeface="Rockwell" panose="02060603020205020403" pitchFamily="18" charset="0"/>
              </a:rPr>
              <a:t> </a:t>
            </a:r>
            <a:r>
              <a:rPr lang="en-US" b="1" dirty="0">
                <a:latin typeface="Rockwell" panose="02060603020205020403" pitchFamily="18" charset="0"/>
              </a:rPr>
              <a:t>variable</a:t>
            </a:r>
            <a:r>
              <a:rPr lang="en-US" dirty="0">
                <a:latin typeface="Rockwell" panose="02060603020205020403" pitchFamily="18" charset="0"/>
              </a:rPr>
              <a:t>) that we want to predict or understand.</a:t>
            </a:r>
            <a:endParaRPr lang="en-IN" dirty="0">
              <a:latin typeface="Rockwell" panose="02060603020205020403" pitchFamily="18" charset="0"/>
            </a:endParaRPr>
          </a:p>
          <a:p>
            <a:endParaRPr lang="en-IN" dirty="0">
              <a:latin typeface="Rockwell" panose="02060603020205020403" pitchFamily="18" charset="0"/>
            </a:endParaRPr>
          </a:p>
        </p:txBody>
      </p:sp>
      <p:sp>
        <p:nvSpPr>
          <p:cNvPr id="9" name="Title 8"/>
          <p:cNvSpPr>
            <a:spLocks noGrp="1"/>
          </p:cNvSpPr>
          <p:nvPr>
            <p:ph type="title"/>
          </p:nvPr>
        </p:nvSpPr>
        <p:spPr>
          <a:xfrm>
            <a:off x="669470" y="800100"/>
            <a:ext cx="2432959" cy="4800600"/>
          </a:xfrm>
        </p:spPr>
        <p:txBody>
          <a:bodyPr>
            <a:normAutofit/>
          </a:bodyPr>
          <a:lstStyle/>
          <a:p>
            <a:r>
              <a:rPr lang="en-US" sz="7200" dirty="0" smtClean="0"/>
              <a:t>TRAIN  AND TEST SPLIT </a:t>
            </a:r>
            <a:endParaRPr lang="en-IN" sz="7200" dirty="0"/>
          </a:p>
        </p:txBody>
      </p:sp>
      <p:pic>
        <p:nvPicPr>
          <p:cNvPr id="12" name="Picture 11"/>
          <p:cNvPicPr>
            <a:picLocks noChangeAspect="1"/>
          </p:cNvPicPr>
          <p:nvPr/>
        </p:nvPicPr>
        <p:blipFill>
          <a:blip r:embed="rId2" cstate="print">
            <a:extLst>
              <a:ext uri="{BEBA8EAE-BF5A-486C-A8C5-ECC9F3942E4B}">
                <a14:imgProps xmlns:a14="http://schemas.microsoft.com/office/drawing/2010/main">
                  <a14:imgLayer r:embed="rId3">
                    <a14:imgEffect>
                      <a14:sharpenSoften amount="-3000"/>
                    </a14:imgEffect>
                  </a14:imgLayer>
                </a14:imgProps>
              </a:ext>
              <a:ext uri="{28A0092B-C50C-407E-A947-70E740481C1C}">
                <a14:useLocalDpi xmlns:a14="http://schemas.microsoft.com/office/drawing/2010/main" val="0"/>
              </a:ext>
            </a:extLst>
          </a:blip>
          <a:stretch>
            <a:fillRect/>
          </a:stretch>
        </p:blipFill>
        <p:spPr>
          <a:xfrm>
            <a:off x="2916455" y="5600700"/>
            <a:ext cx="1219200" cy="1219200"/>
          </a:xfrm>
          <a:prstGeom prst="rect">
            <a:avLst/>
          </a:prstGeom>
          <a:effectLst>
            <a:outerShdw dist="50800" dir="5400000" algn="ctr" rotWithShape="0">
              <a:srgbClr val="000000"/>
            </a:outerShdw>
          </a:effectLst>
        </p:spPr>
      </p:pic>
    </p:spTree>
    <p:extLst>
      <p:ext uri="{BB962C8B-B14F-4D97-AF65-F5344CB8AC3E}">
        <p14:creationId xmlns:p14="http://schemas.microsoft.com/office/powerpoint/2010/main" val="1636683996"/>
      </p:ext>
    </p:extLst>
  </p:cSld>
  <p:clrMapOvr>
    <a:masterClrMapping/>
  </p:clrMapOvr>
  <p:timing>
    <p:tnLst>
      <p:par>
        <p:cTn id="1" dur="indefinite" restart="never" nodeType="tmRoot"/>
      </p:par>
    </p:tnLst>
  </p:timing>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7696</TotalTime>
  <Words>1099</Words>
  <Application>Microsoft Office PowerPoint</Application>
  <PresentationFormat>Widescreen</PresentationFormat>
  <Paragraphs>123</Paragraphs>
  <Slides>13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High Tower Text</vt:lpstr>
      <vt:lpstr>Rockwell</vt:lpstr>
      <vt:lpstr>Sitka Display</vt:lpstr>
      <vt:lpstr>Sorts Mill Goudy</vt:lpstr>
      <vt:lpstr>system-ui</vt:lpstr>
      <vt:lpstr>Wingdings</vt:lpstr>
      <vt:lpstr>BIA Template</vt:lpstr>
      <vt:lpstr>PowerPoint Presentation</vt:lpstr>
      <vt:lpstr>          Salary Range        Prediction</vt:lpstr>
      <vt:lpstr>PowerPoint Presentation</vt:lpstr>
      <vt:lpstr>INTRODUCTION</vt:lpstr>
      <vt:lpstr>PowerPoint Presentation</vt:lpstr>
      <vt:lpstr>DISTRIBUTION OF NUMERICAL VARIABLE</vt:lpstr>
      <vt:lpstr>DISTRIBUTION OF CATEGORICAL VARIABLE</vt:lpstr>
      <vt:lpstr>  PREPROCESSSING</vt:lpstr>
      <vt:lpstr>TRAIN  AND TEST SPLIT </vt:lpstr>
      <vt:lpstr>MODEL SELECTION</vt:lpstr>
      <vt:lpstr>Experiment Chart: Performance Comparison of Regression Models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 Sadh</dc:creator>
  <cp:lastModifiedBy>Haha CORPORATION</cp:lastModifiedBy>
  <cp:revision>2260</cp:revision>
  <dcterms:created xsi:type="dcterms:W3CDTF">2020-12-23T13:36:00Z</dcterms:created>
  <dcterms:modified xsi:type="dcterms:W3CDTF">2024-06-29T07:57:46Z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