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60" r:id="rId1"/>
  </p:sldMasterIdLst>
  <p:notesMasterIdLst>
    <p:notesMasterId r:id="rId17"/>
  </p:notesMasterIdLst>
  <p:sldIdLst>
    <p:sldId id="256" r:id="rId2"/>
    <p:sldId id="714" r:id="rId3"/>
    <p:sldId id="674" r:id="rId4"/>
    <p:sldId id="712" r:id="rId5"/>
    <p:sldId id="713" r:id="rId6"/>
    <p:sldId id="676" r:id="rId7"/>
    <p:sldId id="711" r:id="rId8"/>
    <p:sldId id="720" r:id="rId9"/>
    <p:sldId id="303" r:id="rId10"/>
    <p:sldId id="716" r:id="rId11"/>
    <p:sldId id="715" r:id="rId12"/>
    <p:sldId id="717" r:id="rId13"/>
    <p:sldId id="718" r:id="rId14"/>
    <p:sldId id="719" r:id="rId15"/>
    <p:sldId id="72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F50"/>
    <a:srgbClr val="8497B0"/>
    <a:srgbClr val="8FAADC"/>
    <a:srgbClr val="2F5597"/>
    <a:srgbClr val="626CC7"/>
    <a:srgbClr val="323B8D"/>
    <a:srgbClr val="21275D"/>
    <a:srgbClr val="161A3E"/>
    <a:srgbClr val="203864"/>
    <a:srgbClr val="8BB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CA8346-09F0-4301-B585-28E9403048AB}" v="218" dt="2023-11-21T11:40:02.7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71" autoAdjust="0"/>
    <p:restoredTop sz="93447" autoAdjust="0"/>
  </p:normalViewPr>
  <p:slideViewPr>
    <p:cSldViewPr snapToGrid="0">
      <p:cViewPr varScale="1">
        <p:scale>
          <a:sx n="64" d="100"/>
          <a:sy n="64" d="100"/>
        </p:scale>
        <p:origin x="660" y="48"/>
      </p:cViewPr>
      <p:guideLst/>
    </p:cSldViewPr>
  </p:slideViewPr>
  <p:notesTextViewPr>
    <p:cViewPr>
      <p:scale>
        <a:sx n="75" d="100"/>
        <a:sy n="7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077D8-B575-4753-B8FD-F5736649C91E}" type="datetimeFigureOut">
              <a:rPr lang="en-IN" smtClean="0"/>
              <a:t>21-08-2024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FB008-8E38-46F5-BCB9-8CFEF233CF3A}" type="slidenum">
              <a:rPr lang="en-IN" smtClean="0"/>
              <a:t>‹#›</a:t>
            </a:fld>
            <a:endParaRPr lang="en-IN" dirty="0"/>
          </a:p>
        </p:txBody>
      </p:sp>
    </p:spTree>
    <p:extLst>
      <p:ext uri="{BB962C8B-B14F-4D97-AF65-F5344CB8AC3E}">
        <p14:creationId xmlns:p14="http://schemas.microsoft.com/office/powerpoint/2010/main" val="4034188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7FFB008-8E38-46F5-BCB9-8CFEF233CF3A}" type="slidenum">
              <a:rPr lang="en-IN" smtClean="0"/>
              <a:t>6</a:t>
            </a:fld>
            <a:endParaRPr lang="en-IN" dirty="0"/>
          </a:p>
        </p:txBody>
      </p:sp>
    </p:spTree>
    <p:extLst>
      <p:ext uri="{BB962C8B-B14F-4D97-AF65-F5344CB8AC3E}">
        <p14:creationId xmlns:p14="http://schemas.microsoft.com/office/powerpoint/2010/main" val="17978836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D4C31DA-14CA-CFBA-5089-9BCD0585380D}"/>
              </a:ext>
            </a:extLst>
          </p:cNvPr>
          <p:cNvGrpSpPr/>
          <p:nvPr userDrawn="1"/>
        </p:nvGrpSpPr>
        <p:grpSpPr>
          <a:xfrm>
            <a:off x="-21770" y="0"/>
            <a:ext cx="12213771" cy="6858000"/>
            <a:chOff x="-21770" y="0"/>
            <a:chExt cx="12213771" cy="6858000"/>
          </a:xfrm>
        </p:grpSpPr>
        <p:pic>
          <p:nvPicPr>
            <p:cNvPr id="6" name="Picture 5" descr="Tech Background&quot; Images – Browse 8,227 Stock Photos, Vectors, and Video |  Adobe Stock">
              <a:extLst>
                <a:ext uri="{FF2B5EF4-FFF2-40B4-BE49-F238E27FC236}">
                  <a16:creationId xmlns:a16="http://schemas.microsoft.com/office/drawing/2014/main" id="{912EDB8F-0820-57F6-5CDA-EEB6AC9EF35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97530BAD-0593-FBF1-1D42-9B727191475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17794" y="913775"/>
              <a:ext cx="5159490" cy="1423752"/>
            </a:xfrm>
            <a:prstGeom prst="rect">
              <a:avLst/>
            </a:prstGeom>
          </p:spPr>
        </p:pic>
      </p:grpSp>
    </p:spTree>
    <p:extLst>
      <p:ext uri="{BB962C8B-B14F-4D97-AF65-F5344CB8AC3E}">
        <p14:creationId xmlns:p14="http://schemas.microsoft.com/office/powerpoint/2010/main" val="1331126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10834233" cy="612775"/>
          </a:xfrm>
        </p:spPr>
        <p:txBody>
          <a:bodyPr/>
          <a:lstStyle/>
          <a:p>
            <a:r>
              <a:rPr lang="en-US" dirty="0"/>
              <a:t>Click to edit Master title style</a:t>
            </a:r>
          </a:p>
        </p:txBody>
      </p:sp>
      <p:sp>
        <p:nvSpPr>
          <p:cNvPr id="3" name="Content Placeholder 2"/>
          <p:cNvSpPr>
            <a:spLocks noGrp="1"/>
          </p:cNvSpPr>
          <p:nvPr>
            <p:ph sz="half" idx="1"/>
          </p:nvPr>
        </p:nvSpPr>
        <p:spPr>
          <a:xfrm>
            <a:off x="678881" y="1659835"/>
            <a:ext cx="5340919"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199" y="1659835"/>
            <a:ext cx="5340917"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9934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10834234" cy="612775"/>
          </a:xfrm>
        </p:spPr>
        <p:txBody>
          <a:bodyPr/>
          <a:lstStyle/>
          <a:p>
            <a:r>
              <a:rPr lang="en-US" dirty="0"/>
              <a:t>Click to edit Master title style</a:t>
            </a:r>
          </a:p>
        </p:txBody>
      </p:sp>
      <p:sp>
        <p:nvSpPr>
          <p:cNvPr id="3" name="Text Placeholder 2"/>
          <p:cNvSpPr>
            <a:spLocks noGrp="1"/>
          </p:cNvSpPr>
          <p:nvPr>
            <p:ph type="body" idx="1"/>
          </p:nvPr>
        </p:nvSpPr>
        <p:spPr>
          <a:xfrm>
            <a:off x="678881" y="1659834"/>
            <a:ext cx="5318693"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8881" y="2505075"/>
            <a:ext cx="5318693"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2" y="1659834"/>
            <a:ext cx="5340914"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2" y="2505075"/>
            <a:ext cx="5340914"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1978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a:t>Click to edit Master title style</a:t>
            </a:r>
          </a:p>
        </p:txBody>
      </p:sp>
    </p:spTree>
    <p:extLst>
      <p:ext uri="{BB962C8B-B14F-4D97-AF65-F5344CB8AC3E}">
        <p14:creationId xmlns:p14="http://schemas.microsoft.com/office/powerpoint/2010/main" val="2831256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5593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4093145" cy="145373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9" y="1659835"/>
            <a:ext cx="6329928" cy="4201215"/>
          </a:xfrm>
          <a:prstGeom prst="rect">
            <a:avLst/>
          </a:prstGeom>
        </p:spPr>
        <p:txBody>
          <a:bodyPr/>
          <a:lstStyle>
            <a:lvl1pPr>
              <a:defRPr sz="3200">
                <a:solidFill>
                  <a:schemeClr val="bg2">
                    <a:lumMod val="10000"/>
                  </a:schemeClr>
                </a:solidFill>
              </a:defRPr>
            </a:lvl1pPr>
            <a:lvl2pPr>
              <a:defRPr sz="2800">
                <a:solidFill>
                  <a:schemeClr val="bg2">
                    <a:lumMod val="10000"/>
                  </a:schemeClr>
                </a:solidFill>
              </a:defRPr>
            </a:lvl2pPr>
            <a:lvl3pPr>
              <a:defRPr sz="2400">
                <a:solidFill>
                  <a:schemeClr val="bg2">
                    <a:lumMod val="10000"/>
                  </a:schemeClr>
                </a:solidFill>
              </a:defRPr>
            </a:lvl3pPr>
            <a:lvl4pPr>
              <a:defRPr sz="2000">
                <a:solidFill>
                  <a:schemeClr val="bg2">
                    <a:lumMod val="10000"/>
                  </a:schemeClr>
                </a:solidFill>
              </a:defRPr>
            </a:lvl4pPr>
            <a:lvl5pPr>
              <a:defRPr sz="2000">
                <a:solidFill>
                  <a:schemeClr val="bg2">
                    <a:lumMod val="10000"/>
                  </a:schemeClr>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8881" y="2315183"/>
            <a:ext cx="4093145" cy="355380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828349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Vertical Text Placeholder 2"/>
          <p:cNvSpPr>
            <a:spLocks noGrp="1"/>
          </p:cNvSpPr>
          <p:nvPr>
            <p:ph type="body" orient="vert" idx="1"/>
          </p:nvPr>
        </p:nvSpPr>
        <p:spPr>
          <a:xfrm>
            <a:off x="678884" y="1659834"/>
            <a:ext cx="10834234" cy="4166933"/>
          </a:xfrm>
          <a:prstGeom prst="rect">
            <a:avLst/>
          </a:prstGeom>
        </p:spPr>
        <p:txBody>
          <a:bodyPr vert="eaVert"/>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5053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pic>
        <p:nvPicPr>
          <p:cNvPr id="4" name="Picture 3" descr="Tech Background&quot; Images – Browse 8,227 Stock Photos, Vectors, and Video |  Adobe Stock">
            <a:extLst>
              <a:ext uri="{FF2B5EF4-FFF2-40B4-BE49-F238E27FC236}">
                <a16:creationId xmlns:a16="http://schemas.microsoft.com/office/drawing/2014/main" id="{19625874-6531-A345-C3ED-8BD86E0E300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 name="Vertical Title 1"/>
          <p:cNvSpPr>
            <a:spLocks noGrp="1"/>
          </p:cNvSpPr>
          <p:nvPr>
            <p:ph type="title" orient="vert" hasCustomPrompt="1"/>
          </p:nvPr>
        </p:nvSpPr>
        <p:spPr>
          <a:xfrm rot="16200000">
            <a:off x="4770665" y="-2959994"/>
            <a:ext cx="2628900" cy="12213771"/>
          </a:xfrm>
        </p:spPr>
        <p:txBody>
          <a:bodyPr vert="eaVert">
            <a:normAutofit/>
          </a:bodyPr>
          <a:lstStyle>
            <a:lvl1pPr algn="ctr">
              <a:defRPr sz="8000">
                <a:solidFill>
                  <a:schemeClr val="bg1"/>
                </a:solidFill>
              </a:defRPr>
            </a:lvl1pPr>
          </a:lstStyle>
          <a:p>
            <a:r>
              <a:rPr lang="en-US" dirty="0"/>
              <a:t>Thank You</a:t>
            </a:r>
          </a:p>
        </p:txBody>
      </p:sp>
    </p:spTree>
    <p:extLst>
      <p:ext uri="{BB962C8B-B14F-4D97-AF65-F5344CB8AC3E}">
        <p14:creationId xmlns:p14="http://schemas.microsoft.com/office/powerpoint/2010/main" val="4167474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Content Placeholder 2"/>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2652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Thir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5269" y="603666"/>
            <a:ext cx="7057847" cy="5454235"/>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 name="Title 1"/>
          <p:cNvSpPr>
            <a:spLocks noGrp="1"/>
          </p:cNvSpPr>
          <p:nvPr>
            <p:ph type="title"/>
          </p:nvPr>
        </p:nvSpPr>
        <p:spPr>
          <a:xfrm>
            <a:off x="838202" y="2049670"/>
            <a:ext cx="2743200" cy="2562226"/>
          </a:xfrm>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61238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7055274"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705527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807720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7" name="Picture 6">
            <a:extLst>
              <a:ext uri="{FF2B5EF4-FFF2-40B4-BE49-F238E27FC236}">
                <a16:creationId xmlns:a16="http://schemas.microsoft.com/office/drawing/2014/main" id="{F13DF77B-C435-B418-C899-54652105D04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4013561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alf &amp; Half">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5107239" cy="612775"/>
          </a:xfrm>
        </p:spPr>
        <p:txBody>
          <a:bodyPr/>
          <a:lstStyle/>
          <a:p>
            <a:r>
              <a:rPr lang="en-US" dirty="0"/>
              <a:t>Click to edit Master title style</a:t>
            </a:r>
          </a:p>
        </p:txBody>
      </p:sp>
      <p:sp>
        <p:nvSpPr>
          <p:cNvPr id="3" name="Content Placeholder 2"/>
          <p:cNvSpPr>
            <a:spLocks noGrp="1"/>
          </p:cNvSpPr>
          <p:nvPr>
            <p:ph idx="1"/>
          </p:nvPr>
        </p:nvSpPr>
        <p:spPr>
          <a:xfrm>
            <a:off x="678881" y="1659836"/>
            <a:ext cx="5107239"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6096000" y="0"/>
            <a:ext cx="60960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4" name="Picture 3">
            <a:extLst>
              <a:ext uri="{FF2B5EF4-FFF2-40B4-BE49-F238E27FC236}">
                <a16:creationId xmlns:a16="http://schemas.microsoft.com/office/drawing/2014/main" id="{4258C05D-B60D-14D1-7105-F671923254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18528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Third Flow Errow">
    <p:spTree>
      <p:nvGrpSpPr>
        <p:cNvPr id="1" name=""/>
        <p:cNvGrpSpPr/>
        <p:nvPr/>
      </p:nvGrpSpPr>
      <p:grpSpPr>
        <a:xfrm>
          <a:off x="0" y="0"/>
          <a:ext cx="0" cy="0"/>
          <a:chOff x="0" y="0"/>
          <a:chExt cx="0" cy="0"/>
        </a:xfrm>
      </p:grpSpPr>
      <p:sp>
        <p:nvSpPr>
          <p:cNvPr id="2" name="Title 1"/>
          <p:cNvSpPr>
            <a:spLocks noGrp="1"/>
          </p:cNvSpPr>
          <p:nvPr>
            <p:ph type="title"/>
          </p:nvPr>
        </p:nvSpPr>
        <p:spPr>
          <a:xfrm>
            <a:off x="4455269" y="603666"/>
            <a:ext cx="7057847" cy="612775"/>
          </a:xfrm>
        </p:spPr>
        <p:txBody>
          <a:body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Arrow: Pentagon 5">
            <a:extLst>
              <a:ext uri="{FF2B5EF4-FFF2-40B4-BE49-F238E27FC236}">
                <a16:creationId xmlns:a16="http://schemas.microsoft.com/office/drawing/2014/main" id="{360409B4-C617-2A18-6BFD-309E9F59F1A6}"/>
              </a:ext>
            </a:extLst>
          </p:cNvPr>
          <p:cNvSpPr/>
          <p:nvPr userDrawn="1"/>
        </p:nvSpPr>
        <p:spPr>
          <a:xfrm>
            <a:off x="1" y="0"/>
            <a:ext cx="4114800" cy="6858000"/>
          </a:xfrm>
          <a:prstGeom prst="homePlate">
            <a:avLst>
              <a:gd name="adj" fmla="val 16049"/>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678882" y="3122614"/>
            <a:ext cx="2978720"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Tree>
    <p:extLst>
      <p:ext uri="{BB962C8B-B14F-4D97-AF65-F5344CB8AC3E}">
        <p14:creationId xmlns:p14="http://schemas.microsoft.com/office/powerpoint/2010/main" val="599992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One Thir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38200" y="3122614"/>
            <a:ext cx="2819401"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rgbClr val="1D1B58"/>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BC7368D9-5898-B04D-9CD2-C5A3736BFFA6}"/>
              </a:ext>
            </a:extLst>
          </p:cNvPr>
          <p:cNvSpPr/>
          <p:nvPr userDrawn="1"/>
        </p:nvSpPr>
        <p:spPr>
          <a:xfrm>
            <a:off x="3454417" y="0"/>
            <a:ext cx="8737584" cy="6858000"/>
          </a:xfrm>
          <a:custGeom>
            <a:avLst/>
            <a:gdLst>
              <a:gd name="connsiteX0" fmla="*/ 0 w 9601184"/>
              <a:gd name="connsiteY0" fmla="*/ 0 h 6858000"/>
              <a:gd name="connsiteX1" fmla="*/ 9601184 w 9601184"/>
              <a:gd name="connsiteY1" fmla="*/ 0 h 6858000"/>
              <a:gd name="connsiteX2" fmla="*/ 9601184 w 9601184"/>
              <a:gd name="connsiteY2" fmla="*/ 6858000 h 6858000"/>
              <a:gd name="connsiteX3" fmla="*/ 0 w 9601184"/>
              <a:gd name="connsiteY3" fmla="*/ 6858000 h 6858000"/>
              <a:gd name="connsiteX4" fmla="*/ 660384 w 9601184"/>
              <a:gd name="connsiteY4" fmla="*/ 3429000 h 6858000"/>
              <a:gd name="connsiteX5" fmla="*/ 0 w 9601184"/>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01184" h="6858000">
                <a:moveTo>
                  <a:pt x="0" y="0"/>
                </a:moveTo>
                <a:lnTo>
                  <a:pt x="9601184" y="0"/>
                </a:lnTo>
                <a:lnTo>
                  <a:pt x="9601184" y="6858000"/>
                </a:lnTo>
                <a:lnTo>
                  <a:pt x="0" y="6858000"/>
                </a:lnTo>
                <a:lnTo>
                  <a:pt x="660384"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sp>
        <p:nvSpPr>
          <p:cNvPr id="2" name="Title 1"/>
          <p:cNvSpPr>
            <a:spLocks noGrp="1"/>
          </p:cNvSpPr>
          <p:nvPr>
            <p:ph type="title"/>
          </p:nvPr>
        </p:nvSpPr>
        <p:spPr>
          <a:xfrm>
            <a:off x="4455269" y="603666"/>
            <a:ext cx="7057847" cy="612775"/>
          </a:xfrm>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BC1D7751-B046-E6FF-E802-137A168948C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645539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6687118"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6687118"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567565" y="3064248"/>
            <a:ext cx="3314556"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D78CF48E-B68F-E9BA-8398-FF8CD727D1A9}"/>
              </a:ext>
            </a:extLst>
          </p:cNvPr>
          <p:cNvSpPr/>
          <p:nvPr userDrawn="1"/>
        </p:nvSpPr>
        <p:spPr>
          <a:xfrm>
            <a:off x="7543800" y="0"/>
            <a:ext cx="4648201" cy="6858000"/>
          </a:xfrm>
          <a:custGeom>
            <a:avLst/>
            <a:gdLst>
              <a:gd name="connsiteX0" fmla="*/ 0 w 3818882"/>
              <a:gd name="connsiteY0" fmla="*/ 0 h 6858000"/>
              <a:gd name="connsiteX1" fmla="*/ 3818882 w 3818882"/>
              <a:gd name="connsiteY1" fmla="*/ 0 h 6858000"/>
              <a:gd name="connsiteX2" fmla="*/ 3818882 w 3818882"/>
              <a:gd name="connsiteY2" fmla="*/ 6858000 h 6858000"/>
              <a:gd name="connsiteX3" fmla="*/ 0 w 3818882"/>
              <a:gd name="connsiteY3" fmla="*/ 6858000 h 6858000"/>
              <a:gd name="connsiteX4" fmla="*/ 796282 w 3818882"/>
              <a:gd name="connsiteY4" fmla="*/ 3429000 h 6858000"/>
              <a:gd name="connsiteX5" fmla="*/ 0 w 3818882"/>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8882" h="6858000">
                <a:moveTo>
                  <a:pt x="0" y="0"/>
                </a:moveTo>
                <a:lnTo>
                  <a:pt x="3818882" y="0"/>
                </a:lnTo>
                <a:lnTo>
                  <a:pt x="3818882" y="6858000"/>
                </a:lnTo>
                <a:lnTo>
                  <a:pt x="0" y="6858000"/>
                </a:lnTo>
                <a:lnTo>
                  <a:pt x="796282"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pic>
        <p:nvPicPr>
          <p:cNvPr id="4" name="Picture 3">
            <a:extLst>
              <a:ext uri="{FF2B5EF4-FFF2-40B4-BE49-F238E27FC236}">
                <a16:creationId xmlns:a16="http://schemas.microsoft.com/office/drawing/2014/main" id="{5BC983E8-29C2-9FD4-5029-201C1DDD5E8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907501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8883" y="1709738"/>
            <a:ext cx="10834234"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78883" y="4589464"/>
            <a:ext cx="10834234"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07278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8884" y="603666"/>
            <a:ext cx="10834232" cy="612775"/>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678884" y="1659835"/>
            <a:ext cx="10834234" cy="43980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052" name="Picture 4" descr="Top Ranked Data Science Institute, Classroom Plus Online Training | Boston  Institute of Analytics">
            <a:extLst>
              <a:ext uri="{FF2B5EF4-FFF2-40B4-BE49-F238E27FC236}">
                <a16:creationId xmlns:a16="http://schemas.microsoft.com/office/drawing/2014/main" id="{D55A4135-B2E5-3A1C-9614-E010D1062B85}"/>
              </a:ext>
            </a:extLst>
          </p:cNvPr>
          <p:cNvPicPr>
            <a:picLocks noChangeAspect="1" noChangeArrowheads="1"/>
          </p:cNvPicPr>
          <p:nvPr userDrawn="1"/>
        </p:nvPicPr>
        <p:blipFill rotWithShape="1">
          <a:blip r:embed="rId18" cstate="print">
            <a:extLst>
              <a:ext uri="{28A0092B-C50C-407E-A947-70E740481C1C}">
                <a14:useLocalDpi xmlns:a14="http://schemas.microsoft.com/office/drawing/2010/main" val="0"/>
              </a:ext>
            </a:extLst>
          </a:blip>
          <a:srcRect l="4000" r="3112"/>
          <a:stretch/>
        </p:blipFill>
        <p:spPr bwMode="auto">
          <a:xfrm>
            <a:off x="9493777" y="6115409"/>
            <a:ext cx="2019339" cy="54891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665DF22-91AD-CE85-A78A-CF35969DE003}"/>
              </a:ext>
            </a:extLst>
          </p:cNvPr>
          <p:cNvSpPr/>
          <p:nvPr userDrawn="1"/>
        </p:nvSpPr>
        <p:spPr>
          <a:xfrm>
            <a:off x="678883" y="6207305"/>
            <a:ext cx="7474517" cy="365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100" b="1" dirty="0">
                <a:solidFill>
                  <a:schemeClr val="bg2">
                    <a:lumMod val="75000"/>
                  </a:schemeClr>
                </a:solidFill>
              </a:rPr>
              <a:t>CONFIDENTIAL</a:t>
            </a:r>
            <a:r>
              <a:rPr lang="en-US" sz="1100" dirty="0">
                <a:solidFill>
                  <a:schemeClr val="bg2">
                    <a:lumMod val="75000"/>
                  </a:schemeClr>
                </a:solidFill>
              </a:rPr>
              <a:t>: The information in this document belongs to Boston Institute of Analytics LLC. Any unauthorized sharing of this material is prohibited and subject to legal action under breach of IP and confidentiality clauses. </a:t>
            </a:r>
          </a:p>
        </p:txBody>
      </p:sp>
    </p:spTree>
    <p:extLst>
      <p:ext uri="{BB962C8B-B14F-4D97-AF65-F5344CB8AC3E}">
        <p14:creationId xmlns:p14="http://schemas.microsoft.com/office/powerpoint/2010/main" val="16281783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74" r:id="rId5"/>
    <p:sldLayoutId id="2147483675" r:id="rId6"/>
    <p:sldLayoutId id="2147483677" r:id="rId7"/>
    <p:sldLayoutId id="2147483676" r:id="rId8"/>
    <p:sldLayoutId id="2147483663" r:id="rId9"/>
    <p:sldLayoutId id="2147483664" r:id="rId10"/>
    <p:sldLayoutId id="2147483665" r:id="rId11"/>
    <p:sldLayoutId id="2147483666" r:id="rId12"/>
    <p:sldLayoutId id="2147483667" r:id="rId13"/>
    <p:sldLayoutId id="2147483668" r:id="rId14"/>
    <p:sldLayoutId id="2147483670" r:id="rId15"/>
    <p:sldLayoutId id="2147483671" r:id="rId16"/>
  </p:sldLayoutIdLst>
  <p:txStyles>
    <p:titleStyle>
      <a:lvl1pPr algn="l" defTabSz="914400" rtl="0" eaLnBrk="1" latinLnBrk="0" hangingPunct="1">
        <a:lnSpc>
          <a:spcPct val="90000"/>
        </a:lnSpc>
        <a:spcBef>
          <a:spcPct val="0"/>
        </a:spcBef>
        <a:buNone/>
        <a:defRPr sz="3400" b="1" kern="1200">
          <a:solidFill>
            <a:schemeClr val="tx1"/>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225F15-9B21-01FF-BD6D-D04F30F7A091}"/>
              </a:ext>
            </a:extLst>
          </p:cNvPr>
          <p:cNvSpPr/>
          <p:nvPr/>
        </p:nvSpPr>
        <p:spPr>
          <a:xfrm>
            <a:off x="536713" y="3554092"/>
            <a:ext cx="11655288" cy="4571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b="1" dirty="0" smtClean="0">
                <a:latin typeface="Calibri" panose="020F0502020204030204" pitchFamily="34" charset="0"/>
              </a:rPr>
              <a:t>Weather summary Classification</a:t>
            </a:r>
            <a:endParaRPr lang="en-US" sz="6000" b="1" dirty="0" smtClean="0">
              <a:latin typeface="Calibri" panose="020F0502020204030204" pitchFamily="34" charset="0"/>
            </a:endParaRPr>
          </a:p>
          <a:p>
            <a:pPr algn="ctr"/>
            <a:endParaRPr lang="en-US" sz="4400" b="1" dirty="0">
              <a:latin typeface="Calibri" panose="020F0502020204030204" pitchFamily="34" charset="0"/>
            </a:endParaRPr>
          </a:p>
          <a:p>
            <a:pPr algn="ctr"/>
            <a:r>
              <a:rPr lang="en-US" sz="2400" b="1" dirty="0" smtClean="0">
                <a:latin typeface="Calibri" panose="020F0502020204030204" pitchFamily="34" charset="0"/>
              </a:rPr>
              <a:t>                                                                                                                                by:- </a:t>
            </a:r>
            <a:r>
              <a:rPr lang="en-US" sz="2400" b="1" dirty="0" err="1" smtClean="0">
                <a:latin typeface="Calibri" panose="020F0502020204030204" pitchFamily="34" charset="0"/>
              </a:rPr>
              <a:t>Priyank</a:t>
            </a:r>
            <a:r>
              <a:rPr lang="en-US" sz="2400" b="1" dirty="0" smtClean="0">
                <a:latin typeface="Calibri" panose="020F0502020204030204" pitchFamily="34" charset="0"/>
              </a:rPr>
              <a:t> Sadh</a:t>
            </a:r>
            <a:endParaRPr lang="en-US" sz="2400" b="1" dirty="0">
              <a:latin typeface="Calibri" panose="020F0502020204030204" pitchFamily="34" charset="0"/>
            </a:endParaRPr>
          </a:p>
        </p:txBody>
      </p:sp>
    </p:spTree>
    <p:extLst>
      <p:ext uri="{BB962C8B-B14F-4D97-AF65-F5344CB8AC3E}">
        <p14:creationId xmlns:p14="http://schemas.microsoft.com/office/powerpoint/2010/main" val="1024334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41952" y="1259650"/>
            <a:ext cx="3485614" cy="3948455"/>
          </a:xfrm>
        </p:spPr>
        <p:txBody>
          <a:bodyPr>
            <a:normAutofit fontScale="90000"/>
          </a:bodyPr>
          <a:lstStyle/>
          <a:p>
            <a:r>
              <a:rPr lang="en-US" sz="9600" dirty="0" smtClean="0">
                <a:solidFill>
                  <a:schemeClr val="bg1"/>
                </a:solidFill>
              </a:rPr>
              <a:t>Train and test split</a:t>
            </a:r>
            <a:endParaRPr lang="en-IN" sz="9600" dirty="0">
              <a:solidFill>
                <a:schemeClr val="bg1"/>
              </a:solidFill>
            </a:endParaRPr>
          </a:p>
        </p:txBody>
      </p:sp>
      <p:sp>
        <p:nvSpPr>
          <p:cNvPr id="3" name="Content Placeholder 2"/>
          <p:cNvSpPr>
            <a:spLocks noGrp="1"/>
          </p:cNvSpPr>
          <p:nvPr>
            <p:ph idx="1"/>
          </p:nvPr>
        </p:nvSpPr>
        <p:spPr>
          <a:xfrm>
            <a:off x="619247" y="715618"/>
            <a:ext cx="7055274" cy="5208104"/>
          </a:xfrm>
        </p:spPr>
        <p:txBody>
          <a:bodyPr>
            <a:normAutofit fontScale="85000" lnSpcReduction="20000"/>
          </a:bodyPr>
          <a:lstStyle/>
          <a:p>
            <a:pPr marL="285750" indent="-285750"/>
            <a:r>
              <a:rPr lang="en-US" b="1" u="sng" dirty="0" smtClean="0">
                <a:latin typeface="Rockwell" panose="02060603020205020403" pitchFamily="18" charset="0"/>
              </a:rPr>
              <a:t>TRAIN TEST SPLIT </a:t>
            </a:r>
            <a:r>
              <a:rPr lang="en-US" dirty="0" smtClean="0">
                <a:latin typeface="Rockwell" panose="02060603020205020403" pitchFamily="18" charset="0"/>
              </a:rPr>
              <a:t>We divided the data into training (80%) and testing (20%) sets.</a:t>
            </a:r>
          </a:p>
          <a:p>
            <a:endParaRPr lang="en-US" dirty="0" smtClean="0">
              <a:latin typeface="Rockwell" panose="02060603020205020403" pitchFamily="18" charset="0"/>
            </a:endParaRPr>
          </a:p>
          <a:p>
            <a:pPr marL="285750" indent="-285750"/>
            <a:r>
              <a:rPr lang="en-US" dirty="0" smtClean="0">
                <a:latin typeface="Rockwell" panose="02060603020205020403" pitchFamily="18" charset="0"/>
              </a:rPr>
              <a:t>Setting a random state ensures </a:t>
            </a:r>
            <a:r>
              <a:rPr lang="en-US" b="1" dirty="0" smtClean="0">
                <a:latin typeface="Rockwell" panose="02060603020205020403" pitchFamily="18" charset="0"/>
              </a:rPr>
              <a:t>consistent</a:t>
            </a:r>
            <a:r>
              <a:rPr lang="en-US" dirty="0" smtClean="0">
                <a:latin typeface="Rockwell" panose="02060603020205020403" pitchFamily="18" charset="0"/>
              </a:rPr>
              <a:t> </a:t>
            </a:r>
            <a:r>
              <a:rPr lang="en-US" b="1" dirty="0" smtClean="0">
                <a:latin typeface="Rockwell" panose="02060603020205020403" pitchFamily="18" charset="0"/>
              </a:rPr>
              <a:t>results and</a:t>
            </a:r>
            <a:r>
              <a:rPr lang="en-US" dirty="0" smtClean="0">
                <a:latin typeface="Rockwell" panose="02060603020205020403" pitchFamily="18" charset="0"/>
              </a:rPr>
              <a:t> using stratify=</a:t>
            </a:r>
            <a:r>
              <a:rPr lang="en-US" b="1" dirty="0" smtClean="0">
                <a:latin typeface="Rockwell" panose="02060603020205020403" pitchFamily="18" charset="0"/>
              </a:rPr>
              <a:t>y</a:t>
            </a:r>
            <a:r>
              <a:rPr lang="en-US" dirty="0" smtClean="0">
                <a:latin typeface="Rockwell" panose="02060603020205020403" pitchFamily="18" charset="0"/>
              </a:rPr>
              <a:t> maintains a proportional </a:t>
            </a:r>
            <a:r>
              <a:rPr lang="en-US" b="1" dirty="0" smtClean="0">
                <a:latin typeface="Rockwell" panose="02060603020205020403" pitchFamily="18" charset="0"/>
              </a:rPr>
              <a:t>distribution</a:t>
            </a:r>
            <a:r>
              <a:rPr lang="en-US" dirty="0" smtClean="0">
                <a:latin typeface="Rockwell" panose="02060603020205020403" pitchFamily="18" charset="0"/>
              </a:rPr>
              <a:t> of the </a:t>
            </a:r>
            <a:r>
              <a:rPr lang="en-US" b="1" dirty="0" smtClean="0">
                <a:latin typeface="Rockwell" panose="02060603020205020403" pitchFamily="18" charset="0"/>
              </a:rPr>
              <a:t>target</a:t>
            </a:r>
            <a:r>
              <a:rPr lang="en-US" dirty="0" smtClean="0">
                <a:latin typeface="Rockwell" panose="02060603020205020403" pitchFamily="18" charset="0"/>
              </a:rPr>
              <a:t> </a:t>
            </a:r>
            <a:r>
              <a:rPr lang="en-US" b="1" dirty="0" smtClean="0">
                <a:latin typeface="Rockwell" panose="02060603020205020403" pitchFamily="18" charset="0"/>
              </a:rPr>
              <a:t>variable</a:t>
            </a:r>
            <a:r>
              <a:rPr lang="en-US" dirty="0" smtClean="0">
                <a:latin typeface="Rockwell" panose="02060603020205020403" pitchFamily="18" charset="0"/>
              </a:rPr>
              <a:t> in both sets.</a:t>
            </a:r>
          </a:p>
          <a:p>
            <a:pPr marL="285750" indent="-285750"/>
            <a:endParaRPr lang="en-IN" dirty="0" smtClean="0">
              <a:latin typeface="Rockwell" panose="02060603020205020403" pitchFamily="18" charset="0"/>
            </a:endParaRPr>
          </a:p>
          <a:p>
            <a:r>
              <a:rPr lang="en-US" b="1" u="sng" dirty="0" smtClean="0">
                <a:latin typeface="Rockwell" panose="02060603020205020403" pitchFamily="18" charset="0"/>
              </a:rPr>
              <a:t>SPLITING THE DATA INTO X &amp; Y</a:t>
            </a:r>
            <a:endParaRPr lang="en-IN" b="1" u="sng" dirty="0" smtClean="0">
              <a:latin typeface="Rockwell" panose="02060603020205020403" pitchFamily="18" charset="0"/>
            </a:endParaRPr>
          </a:p>
          <a:p>
            <a:pPr marL="285750" indent="-285750"/>
            <a:r>
              <a:rPr lang="en-US" dirty="0" smtClean="0">
                <a:latin typeface="Rockwell" panose="02060603020205020403" pitchFamily="18" charset="0"/>
              </a:rPr>
              <a:t>We divided the dataset into two parts: X and y.</a:t>
            </a:r>
          </a:p>
          <a:p>
            <a:endParaRPr lang="en-US" dirty="0" smtClean="0">
              <a:latin typeface="Rockwell" panose="02060603020205020403" pitchFamily="18" charset="0"/>
            </a:endParaRPr>
          </a:p>
          <a:p>
            <a:pPr marL="285750" indent="-285750"/>
            <a:r>
              <a:rPr lang="en-US" dirty="0" smtClean="0">
                <a:latin typeface="Rockwell" panose="02060603020205020403" pitchFamily="18" charset="0"/>
              </a:rPr>
              <a:t>"</a:t>
            </a:r>
            <a:r>
              <a:rPr lang="en-US" b="1" dirty="0" smtClean="0">
                <a:latin typeface="Rockwell" panose="02060603020205020403" pitchFamily="18" charset="0"/>
              </a:rPr>
              <a:t>X</a:t>
            </a:r>
            <a:r>
              <a:rPr lang="en-US" dirty="0" smtClean="0">
                <a:latin typeface="Rockwell" panose="02060603020205020403" pitchFamily="18" charset="0"/>
              </a:rPr>
              <a:t>" typically represents the </a:t>
            </a:r>
            <a:r>
              <a:rPr lang="en-US" b="1" dirty="0" smtClean="0">
                <a:latin typeface="Rockwell" panose="02060603020205020403" pitchFamily="18" charset="0"/>
              </a:rPr>
              <a:t>independent</a:t>
            </a:r>
            <a:r>
              <a:rPr lang="en-US" dirty="0" smtClean="0">
                <a:latin typeface="Rockwell" panose="02060603020205020403" pitchFamily="18" charset="0"/>
              </a:rPr>
              <a:t> Variables, and "</a:t>
            </a:r>
            <a:r>
              <a:rPr lang="en-US" b="1" dirty="0" smtClean="0">
                <a:latin typeface="Rockwell" panose="02060603020205020403" pitchFamily="18" charset="0"/>
              </a:rPr>
              <a:t>y</a:t>
            </a:r>
            <a:r>
              <a:rPr lang="en-US" dirty="0" smtClean="0">
                <a:latin typeface="Rockwell" panose="02060603020205020403" pitchFamily="18" charset="0"/>
              </a:rPr>
              <a:t>" represents the </a:t>
            </a:r>
            <a:r>
              <a:rPr lang="en-US" b="1" dirty="0" smtClean="0">
                <a:latin typeface="Rockwell" panose="02060603020205020403" pitchFamily="18" charset="0"/>
              </a:rPr>
              <a:t>Dependent</a:t>
            </a:r>
            <a:r>
              <a:rPr lang="en-US" dirty="0" smtClean="0">
                <a:latin typeface="Rockwell" panose="02060603020205020403" pitchFamily="18" charset="0"/>
              </a:rPr>
              <a:t> (</a:t>
            </a:r>
            <a:r>
              <a:rPr lang="en-US" b="1" dirty="0" smtClean="0">
                <a:latin typeface="Rockwell" panose="02060603020205020403" pitchFamily="18" charset="0"/>
              </a:rPr>
              <a:t>target</a:t>
            </a:r>
            <a:r>
              <a:rPr lang="en-US" dirty="0" smtClean="0">
                <a:latin typeface="Rockwell" panose="02060603020205020403" pitchFamily="18" charset="0"/>
              </a:rPr>
              <a:t> </a:t>
            </a:r>
            <a:r>
              <a:rPr lang="en-US" b="1" dirty="0" smtClean="0">
                <a:latin typeface="Rockwell" panose="02060603020205020403" pitchFamily="18" charset="0"/>
              </a:rPr>
              <a:t>variable</a:t>
            </a:r>
            <a:r>
              <a:rPr lang="en-US" dirty="0" smtClean="0">
                <a:latin typeface="Rockwell" panose="02060603020205020403" pitchFamily="18" charset="0"/>
              </a:rPr>
              <a:t>) that we want to predict or understand.</a:t>
            </a:r>
            <a:endParaRPr lang="en-IN" dirty="0" smtClean="0">
              <a:latin typeface="Rockwell" panose="02060603020205020403" pitchFamily="18" charset="0"/>
            </a:endParaRPr>
          </a:p>
          <a:p>
            <a:endParaRPr lang="en-IN" dirty="0">
              <a:latin typeface="Rockwell" panose="02060603020205020403" pitchFamily="18" charset="0"/>
            </a:endParaRPr>
          </a:p>
        </p:txBody>
      </p:sp>
    </p:spTree>
    <p:extLst>
      <p:ext uri="{BB962C8B-B14F-4D97-AF65-F5344CB8AC3E}">
        <p14:creationId xmlns:p14="http://schemas.microsoft.com/office/powerpoint/2010/main" val="3302891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12192000" cy="1037536"/>
          </a:xfrm>
          <a:solidFill>
            <a:schemeClr val="tx1">
              <a:lumMod val="75000"/>
              <a:lumOff val="25000"/>
            </a:schemeClr>
          </a:solidFill>
        </p:spPr>
        <p:txBody>
          <a:bodyPr>
            <a:normAutofit/>
          </a:bodyPr>
          <a:lstStyle/>
          <a:p>
            <a:r>
              <a:rPr lang="en-US" sz="6600" dirty="0" smtClean="0"/>
              <a:t>               </a:t>
            </a:r>
            <a:r>
              <a:rPr lang="en-US" sz="6600" dirty="0" smtClean="0">
                <a:solidFill>
                  <a:schemeClr val="bg1"/>
                </a:solidFill>
              </a:rPr>
              <a:t>Model Selection </a:t>
            </a:r>
            <a:endParaRPr lang="en-IN" sz="6600" dirty="0">
              <a:solidFill>
                <a:schemeClr val="bg1"/>
              </a:solidFill>
            </a:endParaRPr>
          </a:p>
        </p:txBody>
      </p:sp>
      <p:sp>
        <p:nvSpPr>
          <p:cNvPr id="6" name="Rectangle 1"/>
          <p:cNvSpPr>
            <a:spLocks noGrp="1" noChangeArrowheads="1"/>
          </p:cNvSpPr>
          <p:nvPr>
            <p:ph idx="1"/>
          </p:nvPr>
        </p:nvSpPr>
        <p:spPr bwMode="auto">
          <a:xfrm>
            <a:off x="316397" y="1216441"/>
            <a:ext cx="11559207"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Decision Tree:</a:t>
            </a:r>
            <a:r>
              <a:rPr kumimoji="0" lang="en-US" altLang="en-US" sz="1800" b="0" i="0" u="none" strike="noStrike" cap="none" normalizeH="0" baseline="0" dirty="0" smtClean="0">
                <a:ln>
                  <a:noFill/>
                </a:ln>
                <a:solidFill>
                  <a:schemeClr val="tx1"/>
                </a:solidFill>
                <a:effectLst/>
                <a:latin typeface="Arial" panose="020B0604020202020204" pitchFamily="34" charset="0"/>
              </a:rPr>
              <a:t> This model splits the dataset into smaller subsets based on features like 'Temperature (C)', 'Humidity', and 'Wind Speed (km/h)', capturing non-linear relationships and interactions within the weather data, making it suitable for predicting 'Precip Type‘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Random Forest:</a:t>
            </a:r>
            <a:r>
              <a:rPr kumimoji="0" lang="en-US" altLang="en-US" sz="1800" b="0" i="0" u="none" strike="noStrike" cap="none" normalizeH="0" baseline="0" dirty="0" smtClean="0">
                <a:ln>
                  <a:noFill/>
                </a:ln>
                <a:solidFill>
                  <a:schemeClr val="tx1"/>
                </a:solidFill>
                <a:effectLst/>
                <a:latin typeface="Arial" panose="020B0604020202020204" pitchFamily="34" charset="0"/>
              </a:rPr>
              <a:t> Built on multiple decision trees, this ensemble model uses features such as 'Apparent Temperature (C)', 'Pressure (</a:t>
            </a:r>
            <a:r>
              <a:rPr kumimoji="0" lang="en-US" altLang="en-US" sz="1800" b="0" i="0" u="none" strike="noStrike" cap="none" normalizeH="0" baseline="0" dirty="0" err="1" smtClean="0">
                <a:ln>
                  <a:noFill/>
                </a:ln>
                <a:solidFill>
                  <a:schemeClr val="tx1"/>
                </a:solidFill>
                <a:effectLst/>
                <a:latin typeface="Arial" panose="020B0604020202020204" pitchFamily="34" charset="0"/>
              </a:rPr>
              <a:t>millibars</a:t>
            </a:r>
            <a:r>
              <a:rPr kumimoji="0" lang="en-US" altLang="en-US" sz="1800" b="0" i="0" u="none" strike="noStrike" cap="none" normalizeH="0" baseline="0" dirty="0" smtClean="0">
                <a:ln>
                  <a:noFill/>
                </a:ln>
                <a:solidFill>
                  <a:schemeClr val="tx1"/>
                </a:solidFill>
                <a:effectLst/>
                <a:latin typeface="Arial" panose="020B0604020202020204" pitchFamily="34" charset="0"/>
              </a:rPr>
              <a:t>)', and 'Visibility (km)' to improve accuracy and reduce overfitting. It provides insights into which features are most important for predicting 'Precip Type'.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K-Nearest Neighbors (KNN):</a:t>
            </a:r>
            <a:r>
              <a:rPr kumimoji="0" lang="en-US" altLang="en-US" sz="1800" b="0" i="0" u="none" strike="noStrike" cap="none" normalizeH="0" baseline="0" dirty="0" smtClean="0">
                <a:ln>
                  <a:noFill/>
                </a:ln>
                <a:solidFill>
                  <a:schemeClr val="tx1"/>
                </a:solidFill>
                <a:effectLst/>
                <a:latin typeface="Arial" panose="020B0604020202020204" pitchFamily="34" charset="0"/>
              </a:rPr>
              <a:t> KNN classifies each data point by comparing it to neighboring data based on features like 'Wind Bearing (degrees)' and 'Humidity', effectively capturing local patterns in the weather data to predict 'Precip Type'.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Gradient Boosting:</a:t>
            </a:r>
            <a:r>
              <a:rPr kumimoji="0" lang="en-US" altLang="en-US" sz="1800" b="0" i="0" u="none" strike="noStrike" cap="none" normalizeH="0" baseline="0" dirty="0" smtClean="0">
                <a:ln>
                  <a:noFill/>
                </a:ln>
                <a:solidFill>
                  <a:schemeClr val="tx1"/>
                </a:solidFill>
                <a:effectLst/>
                <a:latin typeface="Arial" panose="020B0604020202020204" pitchFamily="34" charset="0"/>
              </a:rPr>
              <a:t> This model builds a sequence of weak learners, each correcting the errors of the previous one, leveraging complex interactions between features such as 'Temperature (C)', 'Wind Speed (km/h)', and 'Daily Summary'. It excels in accuracy for predicting 'Precip Type', although it may require careful tuning to avoid overfitting.</a:t>
            </a:r>
          </a:p>
        </p:txBody>
      </p:sp>
    </p:spTree>
    <p:extLst>
      <p:ext uri="{BB962C8B-B14F-4D97-AF65-F5344CB8AC3E}">
        <p14:creationId xmlns:p14="http://schemas.microsoft.com/office/powerpoint/2010/main" val="3543746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09807" cy="612775"/>
          </a:xfrm>
          <a:solidFill>
            <a:schemeClr val="tx1">
              <a:lumMod val="90000"/>
              <a:lumOff val="10000"/>
            </a:schemeClr>
          </a:solidFill>
        </p:spPr>
        <p:txBody>
          <a:bodyPr/>
          <a:lstStyle/>
          <a:p>
            <a:r>
              <a:rPr lang="en-US" dirty="0" smtClean="0">
                <a:solidFill>
                  <a:schemeClr val="bg1"/>
                </a:solidFill>
              </a:rPr>
              <a:t>                                           </a:t>
            </a:r>
            <a:r>
              <a:rPr lang="en-US" sz="4000" dirty="0" smtClean="0">
                <a:solidFill>
                  <a:schemeClr val="bg1"/>
                </a:solidFill>
              </a:rPr>
              <a:t>Testing all models </a:t>
            </a:r>
            <a:endParaRPr lang="en-IN" dirty="0">
              <a:solidFill>
                <a:schemeClr val="bg1"/>
              </a:solidFill>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298082282"/>
              </p:ext>
            </p:extLst>
          </p:nvPr>
        </p:nvGraphicFramePr>
        <p:xfrm>
          <a:off x="955497" y="1231387"/>
          <a:ext cx="6462444" cy="4768138"/>
        </p:xfrm>
        <a:graphic>
          <a:graphicData uri="http://schemas.openxmlformats.org/drawingml/2006/table">
            <a:tbl>
              <a:tblPr>
                <a:tableStyleId>{3C2FFA5D-87B4-456A-9821-1D502468CF0F}</a:tableStyleId>
              </a:tblPr>
              <a:tblGrid>
                <a:gridCol w="1615611">
                  <a:extLst>
                    <a:ext uri="{9D8B030D-6E8A-4147-A177-3AD203B41FA5}">
                      <a16:colId xmlns:a16="http://schemas.microsoft.com/office/drawing/2014/main" val="1491796110"/>
                    </a:ext>
                  </a:extLst>
                </a:gridCol>
                <a:gridCol w="1615611">
                  <a:extLst>
                    <a:ext uri="{9D8B030D-6E8A-4147-A177-3AD203B41FA5}">
                      <a16:colId xmlns:a16="http://schemas.microsoft.com/office/drawing/2014/main" val="1252480988"/>
                    </a:ext>
                  </a:extLst>
                </a:gridCol>
                <a:gridCol w="1615611">
                  <a:extLst>
                    <a:ext uri="{9D8B030D-6E8A-4147-A177-3AD203B41FA5}">
                      <a16:colId xmlns:a16="http://schemas.microsoft.com/office/drawing/2014/main" val="2831935016"/>
                    </a:ext>
                  </a:extLst>
                </a:gridCol>
                <a:gridCol w="1615611">
                  <a:extLst>
                    <a:ext uri="{9D8B030D-6E8A-4147-A177-3AD203B41FA5}">
                      <a16:colId xmlns:a16="http://schemas.microsoft.com/office/drawing/2014/main" val="2766384536"/>
                    </a:ext>
                  </a:extLst>
                </a:gridCol>
              </a:tblGrid>
              <a:tr h="237987">
                <a:tc>
                  <a:txBody>
                    <a:bodyPr/>
                    <a:lstStyle/>
                    <a:p>
                      <a:r>
                        <a:rPr lang="en-IN" sz="1200" dirty="0">
                          <a:solidFill>
                            <a:schemeClr val="tx1"/>
                          </a:solidFill>
                        </a:rPr>
                        <a:t>Model</a:t>
                      </a:r>
                    </a:p>
                  </a:txBody>
                  <a:tcPr marL="59549" marR="59549" marT="29774" marB="297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a:solidFill>
                            <a:schemeClr val="tx1"/>
                          </a:solidFill>
                        </a:rPr>
                        <a:t>Achieved Accuracy</a:t>
                      </a:r>
                    </a:p>
                  </a:txBody>
                  <a:tcPr marL="59549" marR="59549" marT="29774" marB="297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a:solidFill>
                            <a:schemeClr val="tx1"/>
                          </a:solidFill>
                        </a:rPr>
                        <a:t>Hyperparameters</a:t>
                      </a:r>
                    </a:p>
                  </a:txBody>
                  <a:tcPr marL="59549" marR="59549" marT="29774" marB="297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a:solidFill>
                            <a:schemeClr val="tx1"/>
                          </a:solidFill>
                        </a:rPr>
                        <a:t>Interpretation</a:t>
                      </a:r>
                    </a:p>
                  </a:txBody>
                  <a:tcPr marL="59549" marR="59549" marT="29774" marB="297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6147687"/>
                  </a:ext>
                </a:extLst>
              </a:tr>
              <a:tr h="1044611">
                <a:tc>
                  <a:txBody>
                    <a:bodyPr/>
                    <a:lstStyle/>
                    <a:p>
                      <a:r>
                        <a:rPr lang="en-IN" sz="1200" dirty="0">
                          <a:solidFill>
                            <a:schemeClr val="tx1"/>
                          </a:solidFill>
                        </a:rPr>
                        <a:t>Decision Tree</a:t>
                      </a:r>
                    </a:p>
                  </a:txBody>
                  <a:tcPr marL="59549" marR="59549" marT="29774" marB="297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solidFill>
                            <a:schemeClr val="tx1"/>
                          </a:solidFill>
                        </a:rPr>
                        <a:t>100.00%</a:t>
                      </a:r>
                    </a:p>
                  </a:txBody>
                  <a:tcPr marL="59549" marR="59549" marT="29774" marB="297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solidFill>
                            <a:schemeClr val="tx1"/>
                          </a:solidFill>
                        </a:rPr>
                        <a:t>Default</a:t>
                      </a:r>
                    </a:p>
                  </a:txBody>
                  <a:tcPr marL="59549" marR="59549" marT="29774" marB="297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a:solidFill>
                            <a:schemeClr val="tx1"/>
                          </a:solidFill>
                        </a:rPr>
                        <a:t>Perfect accuracy suggests possible overfitting; model might be too tailored to the training data.</a:t>
                      </a:r>
                    </a:p>
                  </a:txBody>
                  <a:tcPr marL="59549" marR="59549" marT="29774" marB="297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814204"/>
                  </a:ext>
                </a:extLst>
              </a:tr>
              <a:tr h="1494695">
                <a:tc>
                  <a:txBody>
                    <a:bodyPr/>
                    <a:lstStyle/>
                    <a:p>
                      <a:r>
                        <a:rPr lang="en-IN" sz="1200" b="1" dirty="0">
                          <a:solidFill>
                            <a:schemeClr val="tx1"/>
                          </a:solidFill>
                        </a:rPr>
                        <a:t>Random Forest</a:t>
                      </a:r>
                    </a:p>
                  </a:txBody>
                  <a:tcPr marL="59549" marR="59549" marT="29774" marB="297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b="1" dirty="0">
                          <a:solidFill>
                            <a:schemeClr val="tx1"/>
                          </a:solidFill>
                        </a:rPr>
                        <a:t>100.00%</a:t>
                      </a:r>
                    </a:p>
                  </a:txBody>
                  <a:tcPr marL="59549" marR="59549" marT="29774" marB="297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b="1" dirty="0">
                          <a:solidFill>
                            <a:schemeClr val="tx1"/>
                          </a:solidFill>
                        </a:rPr>
                        <a:t>Simple</a:t>
                      </a:r>
                    </a:p>
                  </a:txBody>
                  <a:tcPr marL="59549" marR="59549" marT="29774" marB="297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solidFill>
                            <a:schemeClr val="tx1"/>
                          </a:solidFill>
                        </a:rPr>
                        <a:t>Perfect accuracy raises concerns about overfitting or data leakage. Despite this, Random Forest's robustness against overfitting makes it the best choice.</a:t>
                      </a:r>
                    </a:p>
                  </a:txBody>
                  <a:tcPr marL="59549" marR="59549" marT="29774" marB="297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74557524"/>
                  </a:ext>
                </a:extLst>
              </a:tr>
              <a:tr h="1063303">
                <a:tc>
                  <a:txBody>
                    <a:bodyPr/>
                    <a:lstStyle/>
                    <a:p>
                      <a:r>
                        <a:rPr lang="en-IN" sz="1200" dirty="0">
                          <a:solidFill>
                            <a:schemeClr val="tx1"/>
                          </a:solidFill>
                        </a:rPr>
                        <a:t>Gradient Boosting</a:t>
                      </a:r>
                    </a:p>
                  </a:txBody>
                  <a:tcPr marL="59549" marR="59549" marT="29774" marB="297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a:solidFill>
                            <a:schemeClr val="tx1"/>
                          </a:solidFill>
                        </a:rPr>
                        <a:t>100.00%</a:t>
                      </a:r>
                    </a:p>
                  </a:txBody>
                  <a:tcPr marL="59549" marR="59549" marT="29774" marB="297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solidFill>
                            <a:schemeClr val="tx1"/>
                          </a:solidFill>
                        </a:rPr>
                        <a:t>Moderate</a:t>
                      </a:r>
                    </a:p>
                  </a:txBody>
                  <a:tcPr marL="59549" marR="59549" marT="29774" marB="297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tx1"/>
                          </a:solidFill>
                        </a:rPr>
                        <a:t>Perfect accuracy might indicate overfitting or data issues; model might be finely tuned to the data.</a:t>
                      </a:r>
                    </a:p>
                  </a:txBody>
                  <a:tcPr marL="59549" marR="59549" marT="29774" marB="297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7055923"/>
                  </a:ext>
                </a:extLst>
              </a:tr>
              <a:tr h="895208">
                <a:tc>
                  <a:txBody>
                    <a:bodyPr/>
                    <a:lstStyle/>
                    <a:p>
                      <a:r>
                        <a:rPr lang="en-IN" sz="1200">
                          <a:solidFill>
                            <a:schemeClr val="tx1"/>
                          </a:solidFill>
                        </a:rPr>
                        <a:t>K-Nearest Neighbors</a:t>
                      </a:r>
                    </a:p>
                  </a:txBody>
                  <a:tcPr marL="59549" marR="59549" marT="29774" marB="297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a:solidFill>
                            <a:schemeClr val="tx1"/>
                          </a:solidFill>
                        </a:rPr>
                        <a:t>98.06%</a:t>
                      </a:r>
                    </a:p>
                  </a:txBody>
                  <a:tcPr marL="59549" marR="59549" marT="29774" marB="297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a:solidFill>
                            <a:schemeClr val="tx1"/>
                          </a:solidFill>
                        </a:rPr>
                        <a:t>Default</a:t>
                      </a:r>
                    </a:p>
                  </a:txBody>
                  <a:tcPr marL="59549" marR="59549" marT="29774" marB="297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tx1"/>
                          </a:solidFill>
                        </a:rPr>
                        <a:t>Slightly lower accuracy suggests it might be less prone to overfitting and more generalizable.</a:t>
                      </a:r>
                    </a:p>
                  </a:txBody>
                  <a:tcPr marL="59549" marR="59549" marT="29774" marB="297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8219770"/>
                  </a:ext>
                </a:extLst>
              </a:tr>
            </a:tbl>
          </a:graphicData>
        </a:graphic>
      </p:graphicFrame>
      <p:sp>
        <p:nvSpPr>
          <p:cNvPr id="8" name="Rectangle 2"/>
          <p:cNvSpPr>
            <a:spLocks noChangeArrowheads="1"/>
          </p:cNvSpPr>
          <p:nvPr/>
        </p:nvSpPr>
        <p:spPr bwMode="auto">
          <a:xfrm>
            <a:off x="318052" y="-1790102"/>
            <a:ext cx="1601950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7170" name="Picture 2" descr="https://i.pinimg.com/564x/b0/14/f5/b014f584d3227a632bba682ecd2426b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4939" y="1596812"/>
            <a:ext cx="4137061" cy="3766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301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89059"/>
          </a:xfrm>
          <a:solidFill>
            <a:schemeClr val="tx1">
              <a:lumMod val="90000"/>
              <a:lumOff val="10000"/>
            </a:schemeClr>
          </a:solidFill>
        </p:spPr>
        <p:txBody>
          <a:bodyPr>
            <a:noAutofit/>
          </a:bodyPr>
          <a:lstStyle/>
          <a:p>
            <a:r>
              <a:rPr lang="en-US" sz="6000" dirty="0" smtClean="0">
                <a:solidFill>
                  <a:schemeClr val="bg1"/>
                </a:solidFill>
              </a:rPr>
              <a:t>                   Best model selection</a:t>
            </a:r>
            <a:endParaRPr lang="en-IN" sz="6000" dirty="0">
              <a:solidFill>
                <a:schemeClr val="bg1"/>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06667622"/>
              </p:ext>
            </p:extLst>
          </p:nvPr>
        </p:nvGraphicFramePr>
        <p:xfrm>
          <a:off x="377445" y="1649896"/>
          <a:ext cx="10843833" cy="1331843"/>
        </p:xfrm>
        <a:graphic>
          <a:graphicData uri="http://schemas.openxmlformats.org/drawingml/2006/table">
            <a:tbl>
              <a:tblPr>
                <a:tableStyleId>{3C2FFA5D-87B4-456A-9821-1D502468CF0F}</a:tableStyleId>
              </a:tblPr>
              <a:tblGrid>
                <a:gridCol w="3614611">
                  <a:extLst>
                    <a:ext uri="{9D8B030D-6E8A-4147-A177-3AD203B41FA5}">
                      <a16:colId xmlns:a16="http://schemas.microsoft.com/office/drawing/2014/main" val="1311359505"/>
                    </a:ext>
                  </a:extLst>
                </a:gridCol>
                <a:gridCol w="3614611">
                  <a:extLst>
                    <a:ext uri="{9D8B030D-6E8A-4147-A177-3AD203B41FA5}">
                      <a16:colId xmlns:a16="http://schemas.microsoft.com/office/drawing/2014/main" val="2901380307"/>
                    </a:ext>
                  </a:extLst>
                </a:gridCol>
                <a:gridCol w="3614611">
                  <a:extLst>
                    <a:ext uri="{9D8B030D-6E8A-4147-A177-3AD203B41FA5}">
                      <a16:colId xmlns:a16="http://schemas.microsoft.com/office/drawing/2014/main" val="2650497653"/>
                    </a:ext>
                  </a:extLst>
                </a:gridCol>
              </a:tblGrid>
              <a:tr h="496557">
                <a:tc>
                  <a:txBody>
                    <a:bodyPr/>
                    <a:lstStyle/>
                    <a:p>
                      <a:r>
                        <a:rPr lang="en-IN" sz="1200" dirty="0">
                          <a:solidFill>
                            <a:schemeClr val="bg1"/>
                          </a:solidFill>
                        </a:rPr>
                        <a:t>Actual \ Predicted</a:t>
                      </a:r>
                    </a:p>
                  </a:txBody>
                  <a:tcPr marL="143642" marR="143642" marT="29774" marB="29774" anchor="ctr">
                    <a:cell3D prstMaterial="dkEdge">
                      <a:bevel h="50800" prst="divot"/>
                      <a:lightRig rig="flood" dir="t"/>
                    </a:cell3D>
                  </a:tcPr>
                </a:tc>
                <a:tc>
                  <a:txBody>
                    <a:bodyPr/>
                    <a:lstStyle/>
                    <a:p>
                      <a:r>
                        <a:rPr lang="en-IN" sz="1200">
                          <a:solidFill>
                            <a:schemeClr val="bg1"/>
                          </a:solidFill>
                        </a:rPr>
                        <a:t>Predicted 0 (Negative)</a:t>
                      </a:r>
                    </a:p>
                  </a:txBody>
                  <a:tcPr marL="143642" marR="143642" marT="29774" marB="29774" anchor="ctr">
                    <a:cell3D prstMaterial="dkEdge">
                      <a:bevel h="50800" prst="divot"/>
                      <a:lightRig rig="flood" dir="t"/>
                    </a:cell3D>
                  </a:tcPr>
                </a:tc>
                <a:tc>
                  <a:txBody>
                    <a:bodyPr/>
                    <a:lstStyle/>
                    <a:p>
                      <a:r>
                        <a:rPr lang="en-IN" sz="1200" dirty="0">
                          <a:solidFill>
                            <a:schemeClr val="bg1"/>
                          </a:solidFill>
                        </a:rPr>
                        <a:t>Predicted 1 (Positive)</a:t>
                      </a:r>
                    </a:p>
                  </a:txBody>
                  <a:tcPr marL="143642" marR="143642" marT="29774" marB="29774" anchor="ctr">
                    <a:cell3D prstMaterial="dkEdge">
                      <a:bevel h="50800" prst="divot"/>
                      <a:lightRig rig="flood" dir="t"/>
                    </a:cell3D>
                  </a:tcPr>
                </a:tc>
                <a:extLst>
                  <a:ext uri="{0D108BD9-81ED-4DB2-BD59-A6C34878D82A}">
                    <a16:rowId xmlns:a16="http://schemas.microsoft.com/office/drawing/2014/main" val="155290575"/>
                  </a:ext>
                </a:extLst>
              </a:tr>
              <a:tr h="417643">
                <a:tc>
                  <a:txBody>
                    <a:bodyPr/>
                    <a:lstStyle/>
                    <a:p>
                      <a:r>
                        <a:rPr lang="en-IN" sz="1200">
                          <a:solidFill>
                            <a:schemeClr val="bg1"/>
                          </a:solidFill>
                        </a:rPr>
                        <a:t>Actual 0</a:t>
                      </a:r>
                    </a:p>
                  </a:txBody>
                  <a:tcPr marL="143642" marR="143642" marT="29774" marB="29774" anchor="ctr">
                    <a:cell3D prstMaterial="dkEdge">
                      <a:bevel h="50800" prst="divot"/>
                      <a:lightRig rig="flood" dir="t"/>
                    </a:cell3D>
                  </a:tcPr>
                </a:tc>
                <a:tc>
                  <a:txBody>
                    <a:bodyPr/>
                    <a:lstStyle/>
                    <a:p>
                      <a:r>
                        <a:rPr lang="en-IN" sz="1200">
                          <a:solidFill>
                            <a:schemeClr val="bg1"/>
                          </a:solidFill>
                        </a:rPr>
                        <a:t>17,090</a:t>
                      </a:r>
                    </a:p>
                  </a:txBody>
                  <a:tcPr marL="143642" marR="143642" marT="29774" marB="29774" anchor="ctr">
                    <a:cell3D prstMaterial="dkEdge">
                      <a:bevel h="50800" prst="divot"/>
                      <a:lightRig rig="flood" dir="t"/>
                    </a:cell3D>
                  </a:tcPr>
                </a:tc>
                <a:tc>
                  <a:txBody>
                    <a:bodyPr/>
                    <a:lstStyle/>
                    <a:p>
                      <a:r>
                        <a:rPr lang="en-IN" sz="1200" dirty="0">
                          <a:solidFill>
                            <a:schemeClr val="bg1"/>
                          </a:solidFill>
                        </a:rPr>
                        <a:t>0</a:t>
                      </a:r>
                    </a:p>
                  </a:txBody>
                  <a:tcPr marL="143642" marR="143642" marT="29774" marB="29774" anchor="ctr">
                    <a:cell3D prstMaterial="dkEdge">
                      <a:bevel h="50800" prst="divot"/>
                      <a:lightRig rig="flood" dir="t"/>
                    </a:cell3D>
                  </a:tcPr>
                </a:tc>
                <a:extLst>
                  <a:ext uri="{0D108BD9-81ED-4DB2-BD59-A6C34878D82A}">
                    <a16:rowId xmlns:a16="http://schemas.microsoft.com/office/drawing/2014/main" val="483069391"/>
                  </a:ext>
                </a:extLst>
              </a:tr>
              <a:tr h="417643">
                <a:tc>
                  <a:txBody>
                    <a:bodyPr/>
                    <a:lstStyle/>
                    <a:p>
                      <a:r>
                        <a:rPr lang="en-IN" sz="1200" dirty="0">
                          <a:solidFill>
                            <a:schemeClr val="bg1"/>
                          </a:solidFill>
                        </a:rPr>
                        <a:t>Actual 1</a:t>
                      </a:r>
                    </a:p>
                  </a:txBody>
                  <a:tcPr marL="143642" marR="143642" marT="29774" marB="29774" anchor="ctr">
                    <a:cell3D prstMaterial="dkEdge">
                      <a:bevel h="50800" prst="divot"/>
                      <a:lightRig rig="flood" dir="t"/>
                    </a:cell3D>
                  </a:tcPr>
                </a:tc>
                <a:tc>
                  <a:txBody>
                    <a:bodyPr/>
                    <a:lstStyle/>
                    <a:p>
                      <a:r>
                        <a:rPr lang="en-IN" sz="1200">
                          <a:solidFill>
                            <a:schemeClr val="bg1"/>
                          </a:solidFill>
                        </a:rPr>
                        <a:t>0</a:t>
                      </a:r>
                    </a:p>
                  </a:txBody>
                  <a:tcPr marL="143642" marR="143642" marT="29774" marB="29774" anchor="ctr">
                    <a:cell3D prstMaterial="dkEdge">
                      <a:bevel h="50800" prst="divot"/>
                      <a:lightRig rig="flood" dir="t"/>
                    </a:cell3D>
                  </a:tcPr>
                </a:tc>
                <a:tc>
                  <a:txBody>
                    <a:bodyPr/>
                    <a:lstStyle/>
                    <a:p>
                      <a:r>
                        <a:rPr lang="en-IN" sz="1200" dirty="0">
                          <a:solidFill>
                            <a:schemeClr val="bg1"/>
                          </a:solidFill>
                        </a:rPr>
                        <a:t>2,098</a:t>
                      </a:r>
                    </a:p>
                  </a:txBody>
                  <a:tcPr marL="143642" marR="143642" marT="29774" marB="29774" anchor="ctr">
                    <a:cell3D prstMaterial="dkEdge">
                      <a:bevel h="50800" prst="divot"/>
                      <a:lightRig rig="flood" dir="t"/>
                    </a:cell3D>
                  </a:tcPr>
                </a:tc>
                <a:extLst>
                  <a:ext uri="{0D108BD9-81ED-4DB2-BD59-A6C34878D82A}">
                    <a16:rowId xmlns:a16="http://schemas.microsoft.com/office/drawing/2014/main" val="1988711292"/>
                  </a:ext>
                </a:extLst>
              </a:tr>
            </a:tbl>
          </a:graphicData>
        </a:graphic>
      </p:graphicFrame>
      <p:sp>
        <p:nvSpPr>
          <p:cNvPr id="5" name="Rectangle 1"/>
          <p:cNvSpPr>
            <a:spLocks noChangeArrowheads="1"/>
          </p:cNvSpPr>
          <p:nvPr/>
        </p:nvSpPr>
        <p:spPr bwMode="auto">
          <a:xfrm>
            <a:off x="258418" y="2892406"/>
            <a:ext cx="11618844" cy="3200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Arial" panose="020B0604020202020204" pitchFamily="34" charset="0"/>
              </a:rPr>
              <a:t>Intention for Using Random Forest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Arial" panose="020B0604020202020204" pitchFamily="34" charset="0"/>
              </a:rPr>
              <a:t>The Random Forest model was selected as the best model after </a:t>
            </a:r>
            <a:r>
              <a:rPr kumimoji="0" lang="en-US" altLang="en-US" b="1" i="0" u="none" strike="noStrike" cap="none" normalizeH="0" baseline="0" dirty="0" err="1" smtClean="0">
                <a:ln>
                  <a:noFill/>
                </a:ln>
                <a:solidFill>
                  <a:schemeClr val="tx1"/>
                </a:solidFill>
                <a:effectLst/>
                <a:latin typeface="Arial" panose="020B0604020202020204" pitchFamily="34" charset="0"/>
              </a:rPr>
              <a:t>hyperparameter</a:t>
            </a:r>
            <a:r>
              <a:rPr kumimoji="0" lang="en-US" altLang="en-US" b="1" i="0" u="none" strike="noStrike" cap="none" normalizeH="0" baseline="0" dirty="0" smtClean="0">
                <a:ln>
                  <a:noFill/>
                </a:ln>
                <a:solidFill>
                  <a:schemeClr val="tx1"/>
                </a:solidFill>
                <a:effectLst/>
                <a:latin typeface="Arial" panose="020B0604020202020204" pitchFamily="34" charset="0"/>
              </a:rPr>
              <a:t> tuning </a:t>
            </a:r>
            <a:r>
              <a:rPr kumimoji="0" lang="en-US" altLang="en-US" b="0" i="0" u="none" strike="noStrike" cap="none" normalizeH="0" baseline="0" dirty="0" smtClean="0">
                <a:ln>
                  <a:noFill/>
                </a:ln>
                <a:solidFill>
                  <a:schemeClr val="tx1"/>
                </a:solidFill>
                <a:effectLst/>
                <a:latin typeface="Arial" panose="020B0604020202020204" pitchFamily="34" charset="0"/>
              </a:rPr>
              <a:t>because it provided perfect classification metrics across all performance indicators</a:t>
            </a:r>
            <a:r>
              <a:rPr kumimoji="0" lang="en-US" altLang="en-US" b="1" i="0" u="none" strike="noStrike" cap="none" normalizeH="0" baseline="0" dirty="0" smtClean="0">
                <a:ln>
                  <a:noFill/>
                </a:ln>
                <a:solidFill>
                  <a:schemeClr val="tx1"/>
                </a:solidFill>
                <a:effectLst/>
                <a:latin typeface="Arial" panose="020B0604020202020204" pitchFamily="34" charset="0"/>
              </a:rPr>
              <a:t>: accuracy, precision, recall, and F1-score, each achieving 100%. </a:t>
            </a:r>
            <a:r>
              <a:rPr kumimoji="0" lang="en-US" altLang="en-US" b="0" i="0" u="none" strike="noStrike" cap="none" normalizeH="0" baseline="0" dirty="0" smtClean="0">
                <a:ln>
                  <a:noFill/>
                </a:ln>
                <a:solidFill>
                  <a:schemeClr val="tx1"/>
                </a:solidFill>
                <a:effectLst/>
                <a:latin typeface="Arial" panose="020B0604020202020204" pitchFamily="34" charset="0"/>
              </a:rPr>
              <a:t>This demonstrates that the model correctly identified all instances of both classes in the dataset without any errors. The confusion matrix further supports this by showing that there were no false positives or false negatives</a:t>
            </a:r>
            <a:r>
              <a:rPr kumimoji="0" lang="en-US" altLang="en-US" sz="1400" b="0" i="0" u="none" strike="noStrike" cap="none" normalizeH="0" baseline="0" dirty="0" smtClean="0">
                <a:ln>
                  <a:noFill/>
                </a:ln>
                <a:solidFill>
                  <a:schemeClr val="tx1"/>
                </a:solidFill>
                <a:effectLst/>
                <a:latin typeface="Arial" panose="020B0604020202020204" pitchFamily="34" charset="0"/>
              </a:rPr>
              <a:t>.</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The intention behind using this model is to ensure high reliability and robustness in the classification task, where any misclassification could lead to significant consequences. With such impeccable performance, the Random Forest model stands out as the most effective and efficient choice for the classification problem at hand.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258418" y="1063895"/>
            <a:ext cx="2696572" cy="461665"/>
          </a:xfrm>
          <a:prstGeom prst="rect">
            <a:avLst/>
          </a:prstGeom>
        </p:spPr>
        <p:txBody>
          <a:bodyPr wrap="none">
            <a:spAutoFit/>
          </a:bodyPr>
          <a:lstStyle/>
          <a:p>
            <a:pPr lvl="0" eaLnBrk="0" fontAlgn="base" hangingPunct="0">
              <a:spcBef>
                <a:spcPct val="0"/>
              </a:spcBef>
              <a:spcAft>
                <a:spcPct val="0"/>
              </a:spcAft>
            </a:pPr>
            <a:r>
              <a:rPr lang="en-US" altLang="en-US" sz="2400" b="1" dirty="0">
                <a:latin typeface="Arial" panose="020B0604020202020204" pitchFamily="34" charset="0"/>
              </a:rPr>
              <a:t>Confusion Matrix</a:t>
            </a:r>
          </a:p>
        </p:txBody>
      </p:sp>
    </p:spTree>
    <p:extLst>
      <p:ext uri="{BB962C8B-B14F-4D97-AF65-F5344CB8AC3E}">
        <p14:creationId xmlns:p14="http://schemas.microsoft.com/office/powerpoint/2010/main" val="4230977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en-US" sz="7200" dirty="0" smtClean="0"/>
              <a:t>CONCLUSION </a:t>
            </a:r>
            <a:endParaRPr lang="en-IN" sz="7200" dirty="0"/>
          </a:p>
        </p:txBody>
      </p:sp>
      <p:sp>
        <p:nvSpPr>
          <p:cNvPr id="7" name="Content Placeholder 6"/>
          <p:cNvSpPr>
            <a:spLocks noGrp="1"/>
          </p:cNvSpPr>
          <p:nvPr>
            <p:ph idx="1"/>
          </p:nvPr>
        </p:nvSpPr>
        <p:spPr>
          <a:xfrm>
            <a:off x="569552" y="1381540"/>
            <a:ext cx="7202848" cy="4398066"/>
          </a:xfrm>
        </p:spPr>
        <p:txBody>
          <a:bodyPr>
            <a:normAutofit fontScale="92500" lnSpcReduction="10000"/>
          </a:bodyPr>
          <a:lstStyle/>
          <a:p>
            <a:endParaRPr lang="en-US" dirty="0"/>
          </a:p>
          <a:p>
            <a:r>
              <a:rPr lang="en-US" b="1" dirty="0"/>
              <a:t>Conclusion</a:t>
            </a:r>
          </a:p>
          <a:p>
            <a:r>
              <a:rPr lang="en-US" dirty="0"/>
              <a:t>This project successfully highlighted the </a:t>
            </a:r>
            <a:r>
              <a:rPr lang="en-US" b="1" dirty="0"/>
              <a:t>effectiveness of the Random Forest algorithm</a:t>
            </a:r>
            <a:r>
              <a:rPr lang="en-US" dirty="0"/>
              <a:t> in achieving perfect classification performance. With </a:t>
            </a:r>
            <a:r>
              <a:rPr lang="en-US" b="1" dirty="0"/>
              <a:t>100% accuracy, precision, recall, and F1-score</a:t>
            </a:r>
            <a:r>
              <a:rPr lang="en-US" dirty="0"/>
              <a:t>, the model demonstrated exceptional reliability in correctly classifying all instances. The results confirm the </a:t>
            </a:r>
            <a:r>
              <a:rPr lang="en-US" b="1" dirty="0"/>
              <a:t>robustness of Random Forest</a:t>
            </a:r>
            <a:r>
              <a:rPr lang="en-US" dirty="0"/>
              <a:t> for complex classification tasks, emphasizing the importance of </a:t>
            </a:r>
            <a:r>
              <a:rPr lang="en-US" b="1" dirty="0"/>
              <a:t>iterative refinement and careful evaluation</a:t>
            </a:r>
            <a:r>
              <a:rPr lang="en-US" dirty="0"/>
              <a:t> in machine learning projects.</a:t>
            </a:r>
          </a:p>
          <a:p>
            <a:endParaRPr lang="en-IN" dirty="0"/>
          </a:p>
        </p:txBody>
      </p:sp>
      <p:pic>
        <p:nvPicPr>
          <p:cNvPr id="8194" name="Picture 2" descr="https://i.pinimg.com/564x/eb/c0/f2/ebc0f2b577428462837b847d248371a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7410" y="0"/>
            <a:ext cx="3604590" cy="5923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2745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a:lstStyle/>
          <a:p>
            <a:endParaRPr lang="en-IN" dirty="0"/>
          </a:p>
        </p:txBody>
      </p:sp>
    </p:spTree>
    <p:extLst>
      <p:ext uri="{BB962C8B-B14F-4D97-AF65-F5344CB8AC3E}">
        <p14:creationId xmlns:p14="http://schemas.microsoft.com/office/powerpoint/2010/main" val="700725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8B360-A630-EE21-210D-844E85048949}"/>
              </a:ext>
            </a:extLst>
          </p:cNvPr>
          <p:cNvSpPr>
            <a:spLocks noGrp="1"/>
          </p:cNvSpPr>
          <p:nvPr>
            <p:ph type="title"/>
          </p:nvPr>
        </p:nvSpPr>
        <p:spPr>
          <a:xfrm>
            <a:off x="391754" y="983628"/>
            <a:ext cx="10834234" cy="612775"/>
          </a:xfrm>
        </p:spPr>
        <p:txBody>
          <a:bodyPr>
            <a:noAutofit/>
          </a:bodyPr>
          <a:lstStyle/>
          <a:p>
            <a:r>
              <a:rPr lang="en-US" sz="6600" dirty="0" smtClean="0"/>
              <a:t>Weather Summary classification </a:t>
            </a:r>
            <a:endParaRPr lang="en-IN" sz="6600" dirty="0"/>
          </a:p>
        </p:txBody>
      </p:sp>
      <p:sp>
        <p:nvSpPr>
          <p:cNvPr id="3" name="Content Placeholder 2">
            <a:extLst>
              <a:ext uri="{FF2B5EF4-FFF2-40B4-BE49-F238E27FC236}">
                <a16:creationId xmlns:a16="http://schemas.microsoft.com/office/drawing/2014/main" id="{67B003C9-103A-47E6-D7EB-87D0A8CB5431}"/>
              </a:ext>
            </a:extLst>
          </p:cNvPr>
          <p:cNvSpPr>
            <a:spLocks noGrp="1"/>
          </p:cNvSpPr>
          <p:nvPr>
            <p:ph idx="1"/>
          </p:nvPr>
        </p:nvSpPr>
        <p:spPr>
          <a:xfrm>
            <a:off x="93450" y="3352247"/>
            <a:ext cx="11627416" cy="2553253"/>
          </a:xfrm>
        </p:spPr>
        <p:txBody>
          <a:bodyPr/>
          <a:lstStyle/>
          <a:p>
            <a:r>
              <a:rPr lang="en-US" dirty="0"/>
              <a:t>The goal of this project was to develop a predictive model to classify precipitation types based on weather data. The focus was on using machine learning techniques to accurately predict whether the precipitation is rain, snow, or another type, given various weather features.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2401" y="453334"/>
            <a:ext cx="3747052" cy="2898913"/>
          </a:xfrm>
          <a:prstGeom prst="rect">
            <a:avLst/>
          </a:prstGeom>
        </p:spPr>
      </p:pic>
    </p:spTree>
    <p:extLst>
      <p:ext uri="{BB962C8B-B14F-4D97-AF65-F5344CB8AC3E}">
        <p14:creationId xmlns:p14="http://schemas.microsoft.com/office/powerpoint/2010/main" val="1953804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6"/>
          <p:cNvSpPr/>
          <p:nvPr/>
        </p:nvSpPr>
        <p:spPr>
          <a:xfrm>
            <a:off x="767784" y="687154"/>
            <a:ext cx="4581939" cy="4472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smtClean="0"/>
              <a:t>               1. Data </a:t>
            </a:r>
            <a:r>
              <a:rPr lang="en-IN" b="1" dirty="0"/>
              <a:t>Loading and </a:t>
            </a:r>
            <a:r>
              <a:rPr lang="en-IN" b="1" dirty="0" err="1"/>
              <a:t>Preprocessing</a:t>
            </a:r>
            <a:endParaRPr lang="en-IN" dirty="0"/>
          </a:p>
        </p:txBody>
      </p:sp>
      <p:sp>
        <p:nvSpPr>
          <p:cNvPr id="19" name="Rounded Rectangle 18"/>
          <p:cNvSpPr/>
          <p:nvPr/>
        </p:nvSpPr>
        <p:spPr>
          <a:xfrm>
            <a:off x="2157310" y="1764091"/>
            <a:ext cx="4581939" cy="4472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2.Exploratory </a:t>
            </a:r>
            <a:r>
              <a:rPr lang="en-IN" b="1" dirty="0"/>
              <a:t>Data Analysis (</a:t>
            </a:r>
            <a:r>
              <a:rPr lang="en-IN" b="1" dirty="0" smtClean="0"/>
              <a:t>EDA)</a:t>
            </a:r>
            <a:endParaRPr lang="en-IN" b="1" dirty="0"/>
          </a:p>
        </p:txBody>
      </p:sp>
      <p:sp>
        <p:nvSpPr>
          <p:cNvPr id="22" name="Rounded Rectangle 21"/>
          <p:cNvSpPr/>
          <p:nvPr/>
        </p:nvSpPr>
        <p:spPr>
          <a:xfrm>
            <a:off x="3460440" y="2599961"/>
            <a:ext cx="4581939" cy="4472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smtClean="0"/>
              <a:t>                            3.Data </a:t>
            </a:r>
            <a:r>
              <a:rPr lang="en-IN" b="1" dirty="0"/>
              <a:t>Encoding</a:t>
            </a:r>
            <a:endParaRPr lang="en-IN" dirty="0"/>
          </a:p>
        </p:txBody>
      </p:sp>
      <p:sp>
        <p:nvSpPr>
          <p:cNvPr id="24" name="Rounded Rectangle 23"/>
          <p:cNvSpPr/>
          <p:nvPr/>
        </p:nvSpPr>
        <p:spPr>
          <a:xfrm>
            <a:off x="6931179" y="5302365"/>
            <a:ext cx="4581939" cy="4472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6.Model </a:t>
            </a:r>
            <a:r>
              <a:rPr lang="en-IN" b="1" dirty="0"/>
              <a:t>Saving </a:t>
            </a:r>
          </a:p>
        </p:txBody>
      </p:sp>
      <p:sp>
        <p:nvSpPr>
          <p:cNvPr id="26" name="Rounded Rectangle 25"/>
          <p:cNvSpPr/>
          <p:nvPr/>
        </p:nvSpPr>
        <p:spPr>
          <a:xfrm>
            <a:off x="5024231" y="3380147"/>
            <a:ext cx="4581939" cy="4472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4.Feature </a:t>
            </a:r>
            <a:r>
              <a:rPr lang="en-IN" b="1" dirty="0"/>
              <a:t>Selection</a:t>
            </a:r>
          </a:p>
        </p:txBody>
      </p:sp>
      <p:sp>
        <p:nvSpPr>
          <p:cNvPr id="27" name="Rounded Rectangle 26"/>
          <p:cNvSpPr/>
          <p:nvPr/>
        </p:nvSpPr>
        <p:spPr>
          <a:xfrm>
            <a:off x="6096001" y="4383963"/>
            <a:ext cx="4581939" cy="4472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smtClean="0"/>
              <a:t>                5.Model </a:t>
            </a:r>
            <a:r>
              <a:rPr lang="en-IN" b="1" dirty="0"/>
              <a:t>Building and Evaluation</a:t>
            </a:r>
            <a:endParaRPr lang="en-IN" dirty="0"/>
          </a:p>
        </p:txBody>
      </p:sp>
      <p:sp>
        <p:nvSpPr>
          <p:cNvPr id="2" name="Rectangle 1"/>
          <p:cNvSpPr/>
          <p:nvPr/>
        </p:nvSpPr>
        <p:spPr>
          <a:xfrm>
            <a:off x="5983357" y="-1083365"/>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72459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216441"/>
          </a:xfrm>
          <a:solidFill>
            <a:schemeClr val="tx1">
              <a:lumMod val="75000"/>
              <a:lumOff val="25000"/>
            </a:schemeClr>
          </a:solidFill>
        </p:spPr>
        <p:txBody>
          <a:bodyPr>
            <a:noAutofit/>
          </a:bodyPr>
          <a:lstStyle/>
          <a:p>
            <a:r>
              <a:rPr lang="en-US" sz="6600" dirty="0" smtClean="0">
                <a:solidFill>
                  <a:schemeClr val="bg1"/>
                </a:solidFill>
              </a:rPr>
              <a:t>              Categorical variables</a:t>
            </a:r>
            <a:endParaRPr lang="en-IN" sz="6600" dirty="0">
              <a:solidFill>
                <a:schemeClr val="bg1"/>
              </a:solidFill>
            </a:endParaRPr>
          </a:p>
        </p:txBody>
      </p:sp>
      <p:pic>
        <p:nvPicPr>
          <p:cNvPr id="6" name="Content Placeholder 5"/>
          <p:cNvPicPr>
            <a:picLocks noGrp="1" noChangeAspect="1"/>
          </p:cNvPicPr>
          <p:nvPr>
            <p:ph idx="1"/>
          </p:nvPr>
        </p:nvPicPr>
        <p:blipFill>
          <a:blip r:embed="rId2"/>
          <a:stretch>
            <a:fillRect/>
          </a:stretch>
        </p:blipFill>
        <p:spPr>
          <a:xfrm>
            <a:off x="6559826" y="1216440"/>
            <a:ext cx="5632173" cy="4588011"/>
          </a:xfrm>
          <a:prstGeom prst="rect">
            <a:avLst/>
          </a:prstGeom>
        </p:spPr>
      </p:pic>
      <p:sp>
        <p:nvSpPr>
          <p:cNvPr id="7" name="Rectangle 1"/>
          <p:cNvSpPr>
            <a:spLocks noChangeArrowheads="1"/>
          </p:cNvSpPr>
          <p:nvPr/>
        </p:nvSpPr>
        <p:spPr bwMode="auto">
          <a:xfrm>
            <a:off x="89453" y="1394489"/>
            <a:ext cx="6470374"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Daily Summary:</a:t>
            </a:r>
            <a:r>
              <a:rPr kumimoji="0" lang="en-US" altLang="en-US" sz="1800" b="0" i="0" u="none" strike="noStrike" cap="none" normalizeH="0" baseline="0" dirty="0" smtClean="0">
                <a:ln>
                  <a:noFill/>
                </a:ln>
                <a:solidFill>
                  <a:schemeClr val="tx1"/>
                </a:solidFill>
                <a:effectLst/>
                <a:latin typeface="Arial" panose="020B0604020202020204" pitchFamily="34" charset="0"/>
              </a:rPr>
              <a:t> This column contains a brief description of the overall weather conditions for each day. It helps provide context for the daily weather pattern, summarizing factors like temperature, precipitation, and sky conditions.</a:t>
            </a:r>
          </a:p>
          <a:p>
            <a:pPr marL="0" marR="0" lvl="0" indent="0" algn="l" defTabSz="914400" rtl="0" eaLnBrk="0" fontAlgn="base" latinLnBrk="0" hangingPunct="0">
              <a:spcBef>
                <a:spcPct val="0"/>
              </a:spcBef>
              <a:spcAft>
                <a:spcPct val="0"/>
              </a:spcAft>
              <a:buClrTx/>
              <a:buSzTx/>
              <a:buFontTx/>
              <a:buChar char="•"/>
              <a:tabLst/>
            </a:pPr>
            <a:r>
              <a:rPr kumimoji="0" lang="en-US" altLang="en-US" sz="1800" b="1" i="0" u="none" strike="noStrike" cap="none" normalizeH="0" baseline="0" dirty="0" err="1" smtClean="0">
                <a:ln>
                  <a:noFill/>
                </a:ln>
                <a:solidFill>
                  <a:schemeClr val="tx1"/>
                </a:solidFill>
                <a:effectLst/>
                <a:latin typeface="Arial" panose="020B0604020202020204" pitchFamily="34" charset="0"/>
              </a:rPr>
              <a:t>Precip</a:t>
            </a:r>
            <a:r>
              <a:rPr kumimoji="0" lang="en-US" altLang="en-US" sz="1800" b="1" i="0" u="none" strike="noStrike" cap="none" normalizeH="0" baseline="0" dirty="0" smtClean="0">
                <a:ln>
                  <a:noFill/>
                </a:ln>
                <a:solidFill>
                  <a:schemeClr val="tx1"/>
                </a:solidFill>
                <a:effectLst/>
                <a:latin typeface="Arial" panose="020B0604020202020204" pitchFamily="34" charset="0"/>
              </a:rPr>
              <a:t> Type:</a:t>
            </a:r>
            <a:r>
              <a:rPr kumimoji="0" lang="en-US" altLang="en-US" sz="1800" b="0" i="0" u="none" strike="noStrike" cap="none" normalizeH="0" baseline="0" dirty="0" smtClean="0">
                <a:ln>
                  <a:noFill/>
                </a:ln>
                <a:solidFill>
                  <a:schemeClr val="tx1"/>
                </a:solidFill>
                <a:effectLst/>
                <a:latin typeface="Arial" panose="020B0604020202020204" pitchFamily="34" charset="0"/>
              </a:rPr>
              <a:t> This column categorizes the type of precipitation recorded, such as rain or snow. It's crucial for understanding different weather events and is likely the target variable for your prediction model.</a:t>
            </a:r>
          </a:p>
          <a:p>
            <a:pPr marL="0" marR="0" lvl="0" indent="0" algn="l" defTabSz="914400" rtl="0" eaLnBrk="0" fontAlgn="base" latinLnBrk="0" hangingPunct="0">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Summary:</a:t>
            </a:r>
            <a:r>
              <a:rPr kumimoji="0" lang="en-US" altLang="en-US" sz="1800" b="0" i="0" u="none" strike="noStrike" cap="none" normalizeH="0" baseline="0" dirty="0" smtClean="0">
                <a:ln>
                  <a:noFill/>
                </a:ln>
                <a:solidFill>
                  <a:schemeClr val="tx1"/>
                </a:solidFill>
                <a:effectLst/>
                <a:latin typeface="Arial" panose="020B0604020202020204" pitchFamily="34" charset="0"/>
              </a:rPr>
              <a:t> This column offers a short summary of the weather conditions at a specific time or interval. It includes descriptors like "Partly Cloudy" or "Overcast," which can be important for identifying trends in the weather data.</a:t>
            </a:r>
          </a:p>
          <a:p>
            <a:pPr marL="0" marR="0" lvl="0" indent="0" algn="l" defTabSz="914400" rtl="0" eaLnBrk="0" fontAlgn="base" latinLnBrk="0" hangingPunct="0">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Formatted Date:</a:t>
            </a:r>
            <a:r>
              <a:rPr kumimoji="0" lang="en-US" altLang="en-US" sz="1800" b="0" i="0" u="none" strike="noStrike" cap="none" normalizeH="0" baseline="0" dirty="0" smtClean="0">
                <a:ln>
                  <a:noFill/>
                </a:ln>
                <a:solidFill>
                  <a:schemeClr val="tx1"/>
                </a:solidFill>
                <a:effectLst/>
                <a:latin typeface="Arial" panose="020B0604020202020204" pitchFamily="34" charset="0"/>
              </a:rPr>
              <a:t> This column stores the date and time in a standardized format, allowing for easy sorting and time-based analysis of the weather data. It’s essential for tracking changes in weather conditions over time.</a:t>
            </a:r>
          </a:p>
        </p:txBody>
      </p:sp>
    </p:spTree>
    <p:extLst>
      <p:ext uri="{BB962C8B-B14F-4D97-AF65-F5344CB8AC3E}">
        <p14:creationId xmlns:p14="http://schemas.microsoft.com/office/powerpoint/2010/main" val="1594365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202635"/>
          </a:xfrm>
          <a:solidFill>
            <a:schemeClr val="tx1">
              <a:lumMod val="75000"/>
              <a:lumOff val="25000"/>
            </a:schemeClr>
          </a:solidFill>
        </p:spPr>
        <p:txBody>
          <a:bodyPr>
            <a:normAutofit/>
          </a:bodyPr>
          <a:lstStyle/>
          <a:p>
            <a:r>
              <a:rPr lang="en-US" sz="6600" dirty="0" smtClean="0">
                <a:solidFill>
                  <a:schemeClr val="bg1"/>
                </a:solidFill>
              </a:rPr>
              <a:t>                 Numerical Variable </a:t>
            </a:r>
            <a:endParaRPr lang="en-IN" sz="6600" dirty="0">
              <a:solidFill>
                <a:schemeClr val="bg1"/>
              </a:solidFill>
            </a:endParaRPr>
          </a:p>
        </p:txBody>
      </p:sp>
      <p:pic>
        <p:nvPicPr>
          <p:cNvPr id="6" name="Picture 5"/>
          <p:cNvPicPr>
            <a:picLocks noChangeAspect="1"/>
          </p:cNvPicPr>
          <p:nvPr/>
        </p:nvPicPr>
        <p:blipFill>
          <a:blip r:embed="rId2"/>
          <a:stretch>
            <a:fillRect/>
          </a:stretch>
        </p:blipFill>
        <p:spPr>
          <a:xfrm>
            <a:off x="89793" y="1202635"/>
            <a:ext cx="12016067" cy="2499141"/>
          </a:xfrm>
          <a:prstGeom prst="rect">
            <a:avLst/>
          </a:prstGeom>
        </p:spPr>
      </p:pic>
      <p:pic>
        <p:nvPicPr>
          <p:cNvPr id="3" name="Picture 2"/>
          <p:cNvPicPr>
            <a:picLocks noChangeAspect="1"/>
          </p:cNvPicPr>
          <p:nvPr/>
        </p:nvPicPr>
        <p:blipFill>
          <a:blip r:embed="rId3"/>
          <a:stretch>
            <a:fillRect/>
          </a:stretch>
        </p:blipFill>
        <p:spPr>
          <a:xfrm>
            <a:off x="89793" y="3777345"/>
            <a:ext cx="12016067" cy="2355098"/>
          </a:xfrm>
          <a:prstGeom prst="rect">
            <a:avLst/>
          </a:prstGeom>
        </p:spPr>
      </p:pic>
    </p:spTree>
    <p:extLst>
      <p:ext uri="{BB962C8B-B14F-4D97-AF65-F5344CB8AC3E}">
        <p14:creationId xmlns:p14="http://schemas.microsoft.com/office/powerpoint/2010/main" val="1344420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BA2E58-FEC9-D54D-ACC0-E7CEEF5F42E4}"/>
              </a:ext>
            </a:extLst>
          </p:cNvPr>
          <p:cNvSpPr>
            <a:spLocks noGrp="1"/>
          </p:cNvSpPr>
          <p:nvPr>
            <p:ph type="title"/>
          </p:nvPr>
        </p:nvSpPr>
        <p:spPr>
          <a:xfrm>
            <a:off x="0" y="0"/>
            <a:ext cx="12192000" cy="1146867"/>
          </a:xfrm>
          <a:solidFill>
            <a:schemeClr val="tx1">
              <a:lumMod val="90000"/>
              <a:lumOff val="10000"/>
            </a:schemeClr>
          </a:solidFill>
        </p:spPr>
        <p:txBody>
          <a:bodyPr>
            <a:normAutofit/>
          </a:bodyPr>
          <a:lstStyle/>
          <a:p>
            <a:r>
              <a:rPr lang="en-US" dirty="0" smtClean="0"/>
              <a:t>                    </a:t>
            </a:r>
            <a:r>
              <a:rPr lang="en-US" sz="4400" dirty="0" smtClean="0">
                <a:solidFill>
                  <a:schemeClr val="bg1"/>
                </a:solidFill>
              </a:rPr>
              <a:t>Description of the numerical data</a:t>
            </a:r>
            <a:endParaRPr lang="en-US" sz="4400" dirty="0">
              <a:solidFill>
                <a:schemeClr val="bg1"/>
              </a:solidFill>
            </a:endParaRPr>
          </a:p>
        </p:txBody>
      </p:sp>
      <p:sp>
        <p:nvSpPr>
          <p:cNvPr id="2" name="Rectangle 1"/>
          <p:cNvSpPr>
            <a:spLocks noChangeArrowheads="1"/>
          </p:cNvSpPr>
          <p:nvPr/>
        </p:nvSpPr>
        <p:spPr bwMode="auto">
          <a:xfrm rot="10800000" flipV="1">
            <a:off x="516835" y="1272038"/>
            <a:ext cx="10495722"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Temperature (C)</a:t>
            </a:r>
            <a:r>
              <a:rPr kumimoji="0" lang="en-US" altLang="en-US" sz="1800" b="0" i="0" u="none" strike="noStrike" cap="none" normalizeH="0" baseline="0" dirty="0" smtClean="0">
                <a:ln>
                  <a:noFill/>
                </a:ln>
                <a:solidFill>
                  <a:schemeClr val="tx1"/>
                </a:solidFill>
                <a:effectLst/>
                <a:latin typeface="Arial" panose="020B0604020202020204" pitchFamily="34" charset="0"/>
              </a:rPr>
              <a:t>: The temperature data shows a median of approximately 22.5°C with slight variation, indicating a relatively consistent temperature range between 21.0°C and 24.0°C.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Apparent Temperature (C)</a:t>
            </a:r>
            <a:r>
              <a:rPr kumimoji="0" lang="en-US" altLang="en-US" sz="1800" b="0" i="0" u="none" strike="noStrike" cap="none" normalizeH="0" baseline="0" dirty="0" smtClean="0">
                <a:ln>
                  <a:noFill/>
                </a:ln>
                <a:solidFill>
                  <a:schemeClr val="tx1"/>
                </a:solidFill>
                <a:effectLst/>
                <a:latin typeface="Arial" panose="020B0604020202020204" pitchFamily="34" charset="0"/>
              </a:rPr>
              <a:t>: Apparent temperature is close to the actual temperature, with a median around 21.5°C, suggesting minor differences between perceived and actual temperature.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Humidity</a:t>
            </a:r>
            <a:r>
              <a:rPr kumimoji="0" lang="en-US" altLang="en-US" sz="1800" b="0" i="0" u="none" strike="noStrike" cap="none" normalizeH="0" baseline="0" dirty="0" smtClean="0">
                <a:ln>
                  <a:noFill/>
                </a:ln>
                <a:solidFill>
                  <a:schemeClr val="tx1"/>
                </a:solidFill>
                <a:effectLst/>
                <a:latin typeface="Arial" panose="020B0604020202020204" pitchFamily="34" charset="0"/>
              </a:rPr>
              <a:t>: Humidity levels range from about 56% to 64%, with a median near 60%, indicating moderate humidity in the dataset.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Wind Speed (km/h)</a:t>
            </a:r>
            <a:r>
              <a:rPr kumimoji="0" lang="en-US" altLang="en-US" sz="1800" b="0" i="0" u="none" strike="noStrike" cap="none" normalizeH="0" baseline="0" dirty="0" smtClean="0">
                <a:ln>
                  <a:noFill/>
                </a:ln>
                <a:solidFill>
                  <a:schemeClr val="tx1"/>
                </a:solidFill>
                <a:effectLst/>
                <a:latin typeface="Arial" panose="020B0604020202020204" pitchFamily="34" charset="0"/>
              </a:rPr>
              <a:t>: Wind speed varies from 8 to 15 km/h, with the median at around 11 km/h, reflecting generally light to moderate winds.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Wind Bearing (degrees)</a:t>
            </a:r>
            <a:r>
              <a:rPr kumimoji="0" lang="en-US" altLang="en-US" sz="1800" b="0" i="0" u="none" strike="noStrike" cap="none" normalizeH="0" baseline="0" dirty="0" smtClean="0">
                <a:ln>
                  <a:noFill/>
                </a:ln>
                <a:solidFill>
                  <a:schemeClr val="tx1"/>
                </a:solidFill>
                <a:effectLst/>
                <a:latin typeface="Arial" panose="020B0604020202020204" pitchFamily="34" charset="0"/>
              </a:rPr>
              <a:t>: Wind direction predominantly falls between 180° and 210°, with a median close to 190°, suggesting winds are primarily coming from the south.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Visibility (km)</a:t>
            </a:r>
            <a:r>
              <a:rPr kumimoji="0" lang="en-US" altLang="en-US" sz="1800" b="0" i="0" u="none" strike="noStrike" cap="none" normalizeH="0" baseline="0" dirty="0" smtClean="0">
                <a:ln>
                  <a:noFill/>
                </a:ln>
                <a:solidFill>
                  <a:schemeClr val="tx1"/>
                </a:solidFill>
                <a:effectLst/>
                <a:latin typeface="Arial" panose="020B0604020202020204" pitchFamily="34" charset="0"/>
              </a:rPr>
              <a:t>: Visibility is generally good, ranging from 8 to 12 km, with a median visibility around 10 km.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Loud Cover</a:t>
            </a:r>
            <a:r>
              <a:rPr kumimoji="0" lang="en-US" altLang="en-US" sz="1800" b="0" i="0" u="none" strike="noStrike" cap="none" normalizeH="0" baseline="0" dirty="0" smtClean="0">
                <a:ln>
                  <a:noFill/>
                </a:ln>
                <a:solidFill>
                  <a:schemeClr val="tx1"/>
                </a:solidFill>
                <a:effectLst/>
                <a:latin typeface="Arial" panose="020B0604020202020204" pitchFamily="34" charset="0"/>
              </a:rPr>
              <a:t>: The loud cover data is binary, indicating either complete or no cover, with most of the values showing 1 (indicating full cover).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Pressure (</a:t>
            </a:r>
            <a:r>
              <a:rPr kumimoji="0" lang="en-US" altLang="en-US" sz="1800" b="1" i="0" u="none" strike="noStrike" cap="none" normalizeH="0" baseline="0" dirty="0" err="1" smtClean="0">
                <a:ln>
                  <a:noFill/>
                </a:ln>
                <a:solidFill>
                  <a:schemeClr val="tx1"/>
                </a:solidFill>
                <a:effectLst/>
                <a:latin typeface="Arial" panose="020B0604020202020204" pitchFamily="34" charset="0"/>
              </a:rPr>
              <a:t>millibars</a:t>
            </a:r>
            <a:r>
              <a:rPr kumimoji="0" lang="en-US" altLang="en-US" sz="1800" b="1" i="0" u="none" strike="noStrike" cap="none" normalizeH="0" baseline="0" dirty="0" smtClean="0">
                <a:ln>
                  <a:noFill/>
                </a:ln>
                <a:solidFill>
                  <a:schemeClr val="tx1"/>
                </a:solidFill>
                <a:effectLst/>
                <a:latin typeface="Arial" panose="020B0604020202020204" pitchFamily="34" charset="0"/>
              </a:rPr>
              <a:t>)</a:t>
            </a:r>
            <a:r>
              <a:rPr kumimoji="0" lang="en-US" altLang="en-US" sz="1800" b="0" i="0" u="none" strike="noStrike" cap="none" normalizeH="0" baseline="0" dirty="0" smtClean="0">
                <a:ln>
                  <a:noFill/>
                </a:ln>
                <a:solidFill>
                  <a:schemeClr val="tx1"/>
                </a:solidFill>
                <a:effectLst/>
                <a:latin typeface="Arial" panose="020B0604020202020204" pitchFamily="34" charset="0"/>
              </a:rPr>
              <a:t>: Atmospheric pressure varies slightly between 1011.5 and 1015.0 </a:t>
            </a:r>
            <a:r>
              <a:rPr kumimoji="0" lang="en-US" altLang="en-US" sz="1800" b="0" i="0" u="none" strike="noStrike" cap="none" normalizeH="0" baseline="0" dirty="0" err="1" smtClean="0">
                <a:ln>
                  <a:noFill/>
                </a:ln>
                <a:solidFill>
                  <a:schemeClr val="tx1"/>
                </a:solidFill>
                <a:effectLst/>
                <a:latin typeface="Arial" panose="020B0604020202020204" pitchFamily="34" charset="0"/>
              </a:rPr>
              <a:t>millibars</a:t>
            </a:r>
            <a:r>
              <a:rPr kumimoji="0" lang="en-US" altLang="en-US" sz="1800" b="0" i="0" u="none" strike="noStrike" cap="none" normalizeH="0" baseline="0" dirty="0" smtClean="0">
                <a:ln>
                  <a:noFill/>
                </a:ln>
                <a:solidFill>
                  <a:schemeClr val="tx1"/>
                </a:solidFill>
                <a:effectLst/>
                <a:latin typeface="Arial" panose="020B0604020202020204" pitchFamily="34" charset="0"/>
              </a:rPr>
              <a:t>, with a median around 1013.0 </a:t>
            </a:r>
            <a:r>
              <a:rPr kumimoji="0" lang="en-US" altLang="en-US" sz="1800" b="0" i="0" u="none" strike="noStrike" cap="none" normalizeH="0" baseline="0" dirty="0" err="1" smtClean="0">
                <a:ln>
                  <a:noFill/>
                </a:ln>
                <a:solidFill>
                  <a:schemeClr val="tx1"/>
                </a:solidFill>
                <a:effectLst/>
                <a:latin typeface="Arial" panose="020B0604020202020204" pitchFamily="34" charset="0"/>
              </a:rPr>
              <a:t>millibars</a:t>
            </a:r>
            <a:r>
              <a:rPr kumimoji="0" lang="en-US" altLang="en-US" sz="1800" b="0" i="0" u="none" strike="noStrike" cap="none" normalizeH="0" baseline="0" dirty="0" smtClean="0">
                <a:ln>
                  <a:noFill/>
                </a:ln>
                <a:solidFill>
                  <a:schemeClr val="tx1"/>
                </a:solidFill>
                <a:effectLst/>
                <a:latin typeface="Arial" panose="020B0604020202020204" pitchFamily="34" charset="0"/>
              </a:rPr>
              <a:t>, suggesting stable weather conditions.</a:t>
            </a:r>
          </a:p>
        </p:txBody>
      </p:sp>
    </p:spTree>
    <p:extLst>
      <p:ext uri="{BB962C8B-B14F-4D97-AF65-F5344CB8AC3E}">
        <p14:creationId xmlns:p14="http://schemas.microsoft.com/office/powerpoint/2010/main" val="2845992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80C857-4384-387E-D3B0-A675AA2C932C}"/>
              </a:ext>
            </a:extLst>
          </p:cNvPr>
          <p:cNvSpPr>
            <a:spLocks noGrp="1"/>
          </p:cNvSpPr>
          <p:nvPr>
            <p:ph type="title"/>
          </p:nvPr>
        </p:nvSpPr>
        <p:spPr>
          <a:xfrm>
            <a:off x="347869" y="129210"/>
            <a:ext cx="3233533" cy="6241774"/>
          </a:xfrm>
        </p:spPr>
        <p:txBody>
          <a:bodyPr>
            <a:normAutofit/>
          </a:bodyPr>
          <a:lstStyle/>
          <a:p>
            <a:r>
              <a:rPr lang="en-IN" dirty="0"/>
              <a:t/>
            </a:r>
            <a:br>
              <a:rPr lang="en-IN" dirty="0"/>
            </a:br>
            <a:r>
              <a:rPr lang="en-IN" dirty="0"/>
              <a:t>Exploratory Data </a:t>
            </a:r>
            <a:r>
              <a:rPr lang="en-IN" dirty="0" smtClean="0"/>
              <a:t>Analysis(EDA)</a:t>
            </a:r>
            <a:endParaRPr lang="en-IN" dirty="0"/>
          </a:p>
        </p:txBody>
      </p:sp>
      <p:sp>
        <p:nvSpPr>
          <p:cNvPr id="6" name="Content Placeholder 5"/>
          <p:cNvSpPr>
            <a:spLocks noGrp="1"/>
          </p:cNvSpPr>
          <p:nvPr>
            <p:ph idx="1"/>
          </p:nvPr>
        </p:nvSpPr>
        <p:spPr>
          <a:xfrm>
            <a:off x="4462670" y="603667"/>
            <a:ext cx="7050446" cy="5429386"/>
          </a:xfrm>
        </p:spPr>
        <p:txBody>
          <a:bodyPr>
            <a:normAutofit fontScale="70000" lnSpcReduction="20000"/>
          </a:bodyPr>
          <a:lstStyle/>
          <a:p>
            <a:pPr marL="0" indent="0">
              <a:buNone/>
            </a:pPr>
            <a:r>
              <a:rPr lang="en-US" sz="5700" b="1" dirty="0"/>
              <a:t>Exploratory Data Analysis (EDA) of Weather Summary </a:t>
            </a:r>
            <a:r>
              <a:rPr lang="en-US" sz="5700" b="1" dirty="0" smtClean="0"/>
              <a:t>Dataset</a:t>
            </a:r>
            <a:endParaRPr lang="en-US" sz="5700" b="1" dirty="0"/>
          </a:p>
          <a:p>
            <a:r>
              <a:rPr lang="en-US" b="1" dirty="0"/>
              <a:t>Data Cleaning:</a:t>
            </a:r>
            <a:r>
              <a:rPr lang="en-US" dirty="0"/>
              <a:t> Managed missing values and outliers for accurate analysis.</a:t>
            </a:r>
          </a:p>
          <a:p>
            <a:r>
              <a:rPr lang="en-US" b="1" dirty="0"/>
              <a:t>Summary Statistics:</a:t>
            </a:r>
            <a:r>
              <a:rPr lang="en-US" dirty="0"/>
              <a:t> Calculated maximum and minimum values for temperature and summarized all columns.</a:t>
            </a:r>
          </a:p>
          <a:p>
            <a:r>
              <a:rPr lang="en-US" b="1" dirty="0"/>
              <a:t>Value Counts:</a:t>
            </a:r>
            <a:r>
              <a:rPr lang="en-US" dirty="0"/>
              <a:t> Determined the frequency of each category in '</a:t>
            </a:r>
            <a:r>
              <a:rPr lang="en-US" dirty="0" err="1"/>
              <a:t>Precip</a:t>
            </a:r>
            <a:r>
              <a:rPr lang="en-US" dirty="0"/>
              <a:t> Type'.</a:t>
            </a:r>
          </a:p>
          <a:p>
            <a:r>
              <a:rPr lang="en-US" b="1" dirty="0"/>
              <a:t>Data Visualization:</a:t>
            </a:r>
            <a:r>
              <a:rPr lang="en-US" dirty="0"/>
              <a:t> Used histograms, </a:t>
            </a:r>
            <a:r>
              <a:rPr lang="en-US" dirty="0" smtClean="0"/>
              <a:t>, bar graph</a:t>
            </a:r>
          </a:p>
          <a:p>
            <a:r>
              <a:rPr lang="en-US" dirty="0" smtClean="0"/>
              <a:t>and scatter </a:t>
            </a:r>
            <a:r>
              <a:rPr lang="en-US" dirty="0"/>
              <a:t>plots to visualize distributions and relationships.</a:t>
            </a:r>
          </a:p>
          <a:p>
            <a:r>
              <a:rPr lang="en-US" b="1" dirty="0"/>
              <a:t>Correlation Analysis:</a:t>
            </a:r>
            <a:r>
              <a:rPr lang="en-US" dirty="0"/>
              <a:t> Assessed correlations between features and with the target variable to identify </a:t>
            </a:r>
            <a:r>
              <a:rPr lang="en-US" dirty="0" err="1"/>
              <a:t>multicollinearity</a:t>
            </a:r>
            <a:r>
              <a:rPr lang="en-US" dirty="0"/>
              <a:t>.</a:t>
            </a:r>
          </a:p>
          <a:p>
            <a:r>
              <a:rPr lang="en-US" b="1" dirty="0"/>
              <a:t>Feature Exploration:</a:t>
            </a:r>
            <a:r>
              <a:rPr lang="en-US" dirty="0"/>
              <a:t> Investigated feature variability and trends, focusing on their predictive relevance for precipitation type.</a:t>
            </a:r>
          </a:p>
          <a:p>
            <a:r>
              <a:rPr lang="en-US" b="1" dirty="0"/>
              <a:t>Categorical Data Analysis:</a:t>
            </a:r>
            <a:r>
              <a:rPr lang="en-US" dirty="0"/>
              <a:t> Analyzed the distribution and impact of categorical variables like 'Summary' and '</a:t>
            </a:r>
            <a:r>
              <a:rPr lang="en-US" dirty="0" err="1"/>
              <a:t>Precip</a:t>
            </a:r>
            <a:r>
              <a:rPr lang="en-US" dirty="0"/>
              <a:t> Type'.</a:t>
            </a:r>
          </a:p>
        </p:txBody>
      </p:sp>
      <p:pic>
        <p:nvPicPr>
          <p:cNvPr id="3" name="Picture 2"/>
          <p:cNvPicPr>
            <a:picLocks noChangeAspect="1"/>
          </p:cNvPicPr>
          <p:nvPr/>
        </p:nvPicPr>
        <p:blipFill>
          <a:blip r:embed="rId2"/>
          <a:stretch>
            <a:fillRect/>
          </a:stretch>
        </p:blipFill>
        <p:spPr>
          <a:xfrm>
            <a:off x="0" y="0"/>
            <a:ext cx="4111596" cy="2703443"/>
          </a:xfrm>
          <a:prstGeom prst="rect">
            <a:avLst/>
          </a:prstGeom>
        </p:spPr>
      </p:pic>
      <p:pic>
        <p:nvPicPr>
          <p:cNvPr id="5" name="Picture 4"/>
          <p:cNvPicPr>
            <a:picLocks noChangeAspect="1"/>
          </p:cNvPicPr>
          <p:nvPr/>
        </p:nvPicPr>
        <p:blipFill>
          <a:blip r:embed="rId3"/>
          <a:stretch>
            <a:fillRect/>
          </a:stretch>
        </p:blipFill>
        <p:spPr>
          <a:xfrm>
            <a:off x="0" y="4541704"/>
            <a:ext cx="4194313" cy="2316296"/>
          </a:xfrm>
          <a:prstGeom prst="rect">
            <a:avLst/>
          </a:prstGeom>
        </p:spPr>
      </p:pic>
    </p:spTree>
    <p:extLst>
      <p:ext uri="{BB962C8B-B14F-4D97-AF65-F5344CB8AC3E}">
        <p14:creationId xmlns:p14="http://schemas.microsoft.com/office/powerpoint/2010/main" val="1173862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294704" cy="1216441"/>
          </a:xfrm>
          <a:solidFill>
            <a:schemeClr val="tx1">
              <a:lumMod val="90000"/>
              <a:lumOff val="10000"/>
            </a:schemeClr>
          </a:solidFill>
        </p:spPr>
        <p:txBody>
          <a:bodyPr/>
          <a:lstStyle/>
          <a:p>
            <a:r>
              <a:rPr lang="en-US" dirty="0" smtClean="0">
                <a:solidFill>
                  <a:schemeClr val="bg1"/>
                </a:solidFill>
              </a:rPr>
              <a:t>               Correlation between temperatures and Humidity </a:t>
            </a:r>
            <a:endParaRPr lang="en-IN" dirty="0">
              <a:solidFill>
                <a:schemeClr val="bg1"/>
              </a:solidFill>
            </a:endParaRPr>
          </a:p>
        </p:txBody>
      </p:sp>
      <p:pic>
        <p:nvPicPr>
          <p:cNvPr id="4" name="Content Placeholder 3"/>
          <p:cNvPicPr>
            <a:picLocks noGrp="1" noChangeAspect="1"/>
          </p:cNvPicPr>
          <p:nvPr>
            <p:ph idx="1"/>
          </p:nvPr>
        </p:nvPicPr>
        <p:blipFill>
          <a:blip r:embed="rId2"/>
          <a:stretch>
            <a:fillRect/>
          </a:stretch>
        </p:blipFill>
        <p:spPr>
          <a:xfrm>
            <a:off x="224841" y="1406456"/>
            <a:ext cx="5739083" cy="4398962"/>
          </a:xfrm>
          <a:prstGeom prst="rect">
            <a:avLst/>
          </a:prstGeom>
        </p:spPr>
      </p:pic>
      <p:sp>
        <p:nvSpPr>
          <p:cNvPr id="6" name="Rectangle 2"/>
          <p:cNvSpPr>
            <a:spLocks noChangeArrowheads="1"/>
          </p:cNvSpPr>
          <p:nvPr/>
        </p:nvSpPr>
        <p:spPr bwMode="auto">
          <a:xfrm>
            <a:off x="5963924" y="2201555"/>
            <a:ext cx="600279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The correlation between temperature and humidity in the dataset shows </a:t>
            </a:r>
            <a:r>
              <a:rPr kumimoji="0" lang="en-US" altLang="en-US" sz="1800" b="1" i="0" u="none" strike="noStrike" cap="none" normalizeH="0" baseline="0" dirty="0" smtClean="0">
                <a:ln>
                  <a:noFill/>
                </a:ln>
                <a:solidFill>
                  <a:schemeClr val="tx1"/>
                </a:solidFill>
                <a:effectLst/>
                <a:latin typeface="Arial" panose="020B0604020202020204" pitchFamily="34" charset="0"/>
              </a:rPr>
              <a:t>a negative relationship</a:t>
            </a:r>
            <a:r>
              <a:rPr kumimoji="0" lang="en-US" altLang="en-US" sz="1800" b="0" i="0" u="none" strike="noStrike" cap="none" normalizeH="0" baseline="0" dirty="0" smtClean="0">
                <a:ln>
                  <a:noFill/>
                </a:ln>
                <a:solidFill>
                  <a:schemeClr val="tx1"/>
                </a:solidFill>
                <a:effectLst/>
                <a:latin typeface="Arial" panose="020B0604020202020204" pitchFamily="34" charset="0"/>
              </a:rPr>
              <a:t>. As the temperature increases, humidity tends to decrease, indicating that warmer conditions are generally associated with lower moisture levels in the air. This inverse correlation is typical in many climates, where higher temperatures lead to more evaporation and lower relative humidity.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23858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603666"/>
            <a:ext cx="8279296" cy="612775"/>
          </a:xfrm>
          <a:solidFill>
            <a:schemeClr val="tx1">
              <a:lumMod val="90000"/>
              <a:lumOff val="10000"/>
            </a:schemeClr>
          </a:solidFill>
        </p:spPr>
        <p:txBody>
          <a:bodyPr/>
          <a:lstStyle/>
          <a:p>
            <a:r>
              <a:rPr lang="en-US" dirty="0" smtClean="0">
                <a:solidFill>
                  <a:schemeClr val="bg1"/>
                </a:solidFill>
              </a:rPr>
              <a:t>            Data Encoding(Label encoding)</a:t>
            </a:r>
            <a:endParaRPr lang="en-IN" dirty="0">
              <a:solidFill>
                <a:schemeClr val="bg1"/>
              </a:solidFill>
            </a:endParaRPr>
          </a:p>
        </p:txBody>
      </p:sp>
      <p:sp>
        <p:nvSpPr>
          <p:cNvPr id="8" name="Rectangle 1"/>
          <p:cNvSpPr>
            <a:spLocks noGrp="1" noChangeArrowheads="1"/>
          </p:cNvSpPr>
          <p:nvPr>
            <p:ph idx="1"/>
          </p:nvPr>
        </p:nvSpPr>
        <p:spPr bwMode="auto">
          <a:xfrm>
            <a:off x="702219" y="2001623"/>
            <a:ext cx="7153153" cy="372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To facilitate model interpretation and improve prediction accuracy, I applied </a:t>
            </a:r>
            <a:r>
              <a:rPr kumimoji="0" lang="en-US" altLang="en-US" sz="1800" b="1" i="0" u="none" strike="noStrike" cap="none" normalizeH="0" baseline="0" dirty="0" smtClean="0">
                <a:ln>
                  <a:noFill/>
                </a:ln>
                <a:solidFill>
                  <a:schemeClr val="tx1"/>
                </a:solidFill>
                <a:effectLst/>
                <a:latin typeface="Arial" panose="020B0604020202020204" pitchFamily="34" charset="0"/>
              </a:rPr>
              <a:t>label encoding to convert categorical variables in the dataset into numerical values. This approach was particularly useful for columns like 'Summary' and 'Precip Type,' </a:t>
            </a:r>
            <a:r>
              <a:rPr kumimoji="0" lang="en-US" altLang="en-US" sz="1800" b="0" i="0" u="none" strike="noStrike" cap="none" normalizeH="0" baseline="0" dirty="0" smtClean="0">
                <a:ln>
                  <a:noFill/>
                </a:ln>
                <a:solidFill>
                  <a:schemeClr val="tx1"/>
                </a:solidFill>
                <a:effectLst/>
                <a:latin typeface="Arial" panose="020B0604020202020204" pitchFamily="34" charset="0"/>
              </a:rPr>
              <a:t>which contain textual data that needs to be transformed into a format that machine learning models can process. By encoding these categorical features, I ensured that the model could effectively understand and utilize these variables in predicting the target outcome. The label encoding helped preserve the ordinal relationship, if any, within the categories, making the dataset more suitable for training predictive models.</a:t>
            </a:r>
            <a:endParaRPr kumimoji="0" lang="en-US" altLang="en-US" sz="4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8"/>
          <p:cNvSpPr/>
          <p:nvPr/>
        </p:nvSpPr>
        <p:spPr>
          <a:xfrm>
            <a:off x="702219" y="1909289"/>
            <a:ext cx="5205083" cy="461665"/>
          </a:xfrm>
          <a:prstGeom prst="rect">
            <a:avLst/>
          </a:prstGeom>
        </p:spPr>
        <p:txBody>
          <a:bodyPr wrap="square">
            <a:spAutoFit/>
          </a:bodyPr>
          <a:lstStyle/>
          <a:p>
            <a:pPr lvl="0" eaLnBrk="0" fontAlgn="base" hangingPunct="0">
              <a:spcBef>
                <a:spcPct val="0"/>
              </a:spcBef>
              <a:spcAft>
                <a:spcPct val="0"/>
              </a:spcAft>
            </a:pPr>
            <a:r>
              <a:rPr lang="en-US" altLang="en-US" sz="2400" b="1" dirty="0">
                <a:latin typeface="Arial" panose="020B0604020202020204" pitchFamily="34" charset="0"/>
              </a:rPr>
              <a:t>Categorical Data Encoding</a:t>
            </a:r>
          </a:p>
        </p:txBody>
      </p:sp>
      <p:pic>
        <p:nvPicPr>
          <p:cNvPr id="6148" name="Picture 4" descr="This may contain: a man sitting at a table with a laptop computer in front of him and the screen behind him"/>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090451" y="2551736"/>
            <a:ext cx="4101549" cy="33656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371579"/>
      </p:ext>
    </p:extLst>
  </p:cSld>
  <p:clrMapOvr>
    <a:masterClrMapping/>
  </p:clrMapOvr>
</p:sld>
</file>

<file path=ppt/theme/theme1.xml><?xml version="1.0" encoding="utf-8"?>
<a:theme xmlns:a="http://schemas.openxmlformats.org/drawingml/2006/main" name="BIA Template">
  <a:themeElements>
    <a:clrScheme name="Custom 4">
      <a:dk1>
        <a:srgbClr val="161A3E"/>
      </a:dk1>
      <a:lt1>
        <a:sysClr val="window" lastClr="FFFFFF"/>
      </a:lt1>
      <a:dk2>
        <a:srgbClr val="44546A"/>
      </a:dk2>
      <a:lt2>
        <a:srgbClr val="E7E6E6"/>
      </a:lt2>
      <a:accent1>
        <a:srgbClr val="4472C4"/>
      </a:accent1>
      <a:accent2>
        <a:srgbClr val="ED7D31"/>
      </a:accent2>
      <a:accent3>
        <a:srgbClr val="44546A"/>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9126</TotalTime>
  <Words>1403</Words>
  <Application>Microsoft Office PowerPoint</Application>
  <PresentationFormat>Widescreen</PresentationFormat>
  <Paragraphs>100</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Rockwell</vt:lpstr>
      <vt:lpstr>BIA Template</vt:lpstr>
      <vt:lpstr>PowerPoint Presentation</vt:lpstr>
      <vt:lpstr>Weather Summary classification </vt:lpstr>
      <vt:lpstr>PowerPoint Presentation</vt:lpstr>
      <vt:lpstr>              Categorical variables</vt:lpstr>
      <vt:lpstr>                 Numerical Variable </vt:lpstr>
      <vt:lpstr>                    Description of the numerical data</vt:lpstr>
      <vt:lpstr> Exploratory Data Analysis(EDA)</vt:lpstr>
      <vt:lpstr>               Correlation between temperatures and Humidity </vt:lpstr>
      <vt:lpstr>            Data Encoding(Label encoding)</vt:lpstr>
      <vt:lpstr>Train and test split</vt:lpstr>
      <vt:lpstr>               Model Selection </vt:lpstr>
      <vt:lpstr>                                           Testing all models </vt:lpstr>
      <vt:lpstr>                   Best model selection</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Haha CORPORATION</cp:lastModifiedBy>
  <cp:revision>2279</cp:revision>
  <dcterms:created xsi:type="dcterms:W3CDTF">2020-12-23T13:36:00Z</dcterms:created>
  <dcterms:modified xsi:type="dcterms:W3CDTF">2024-08-21T15:53:20Z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0B547D39C558497AB25C6414A889D07D</vt:lpwstr>
  </property>
  <property fmtid="{D5CDD505-2E9C-101B-9397-08002B2CF9AE}" pid="3" name="KSOProductBuildVer">
    <vt:lpwstr>1033-11.2.0.11306</vt:lpwstr>
  </property>
</Properties>
</file>