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gedguC4CuuTW6XWL/4xabGmjxI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5" d="100"/>
          <a:sy n="45" d="100"/>
        </p:scale>
        <p:origin x="1522" y="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8475" cy="465138"/>
          </a:xfrm>
          <a:prstGeom prst="rect">
            <a:avLst/>
          </a:prstGeom>
          <a:noFill/>
          <a:ln>
            <a:noFill/>
          </a:ln>
        </p:spPr>
        <p:txBody>
          <a:bodyPr spcFirstLastPara="1" wrap="square" lIns="93175" tIns="46575" rIns="93175"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970338" y="0"/>
            <a:ext cx="3038475" cy="465138"/>
          </a:xfrm>
          <a:prstGeom prst="rect">
            <a:avLst/>
          </a:prstGeom>
          <a:noFill/>
          <a:ln>
            <a:noFill/>
          </a:ln>
        </p:spPr>
        <p:txBody>
          <a:bodyPr spcFirstLastPara="1" wrap="square" lIns="93175" tIns="46575" rIns="93175"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5" y="4416425"/>
            <a:ext cx="5607050" cy="4183063"/>
          </a:xfrm>
          <a:prstGeom prst="rect">
            <a:avLst/>
          </a:prstGeom>
          <a:noFill/>
          <a:ln>
            <a:noFill/>
          </a:ln>
        </p:spPr>
        <p:txBody>
          <a:bodyPr spcFirstLastPara="1" wrap="square" lIns="93175" tIns="46575" rIns="93175" bIns="46575"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29675"/>
            <a:ext cx="3038475" cy="465138"/>
          </a:xfrm>
          <a:prstGeom prst="rect">
            <a:avLst/>
          </a:prstGeom>
          <a:noFill/>
          <a:ln>
            <a:noFill/>
          </a:ln>
        </p:spPr>
        <p:txBody>
          <a:bodyPr spcFirstLastPara="1" wrap="square" lIns="93175" tIns="46575" rIns="93175"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7" name="Google Shape;137;p1:notes"/>
          <p:cNvSpPr txBox="1">
            <a:spLocks noGrp="1"/>
          </p:cNvSpPr>
          <p:nvPr>
            <p:ph type="body" idx="1"/>
          </p:nvPr>
        </p:nvSpPr>
        <p:spPr>
          <a:xfrm>
            <a:off x="701675" y="4416425"/>
            <a:ext cx="5607050" cy="4183063"/>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0"/>
              </a:spcBef>
              <a:spcAft>
                <a:spcPts val="0"/>
              </a:spcAft>
              <a:buSzPts val="1400"/>
              <a:buNone/>
            </a:pPr>
            <a:endParaRPr/>
          </a:p>
        </p:txBody>
      </p:sp>
      <p:sp>
        <p:nvSpPr>
          <p:cNvPr id="138" name="Google Shape;138;p1:notes"/>
          <p:cNvSpPr txBox="1">
            <a:spLocks noGrp="1"/>
          </p:cNvSpPr>
          <p:nvPr>
            <p:ph type="sldNum" idx="12"/>
          </p:nvPr>
        </p:nvSpPr>
        <p:spPr>
          <a:xfrm>
            <a:off x="3970338" y="8829675"/>
            <a:ext cx="3038475" cy="465138"/>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4dd3b3ac58_0_36: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g34dd3b3ac58_0_36:notes"/>
          <p:cNvSpPr txBox="1">
            <a:spLocks noGrp="1"/>
          </p:cNvSpPr>
          <p:nvPr>
            <p:ph type="body" idx="1"/>
          </p:nvPr>
        </p:nvSpPr>
        <p:spPr>
          <a:xfrm>
            <a:off x="701675" y="4416425"/>
            <a:ext cx="5607000" cy="4183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201" name="Google Shape;201;g34dd3b3ac58_0_36:notes"/>
          <p:cNvSpPr txBox="1">
            <a:spLocks noGrp="1"/>
          </p:cNvSpPr>
          <p:nvPr>
            <p:ph type="sldNum" idx="12"/>
          </p:nvPr>
        </p:nvSpPr>
        <p:spPr>
          <a:xfrm>
            <a:off x="3970338" y="8829675"/>
            <a:ext cx="3038400" cy="4650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4dd3b3ac58_0_42: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7" name="Google Shape;207;g34dd3b3ac58_0_42:notes"/>
          <p:cNvSpPr txBox="1">
            <a:spLocks noGrp="1"/>
          </p:cNvSpPr>
          <p:nvPr>
            <p:ph type="body" idx="1"/>
          </p:nvPr>
        </p:nvSpPr>
        <p:spPr>
          <a:xfrm>
            <a:off x="701675" y="4416425"/>
            <a:ext cx="5607000" cy="4183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208" name="Google Shape;208;g34dd3b3ac58_0_42:notes"/>
          <p:cNvSpPr txBox="1">
            <a:spLocks noGrp="1"/>
          </p:cNvSpPr>
          <p:nvPr>
            <p:ph type="sldNum" idx="12"/>
          </p:nvPr>
        </p:nvSpPr>
        <p:spPr>
          <a:xfrm>
            <a:off x="3970338" y="8829675"/>
            <a:ext cx="3038400" cy="4650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4dd3b3ac58_0_78: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4" name="Google Shape;214;g34dd3b3ac58_0_78:notes"/>
          <p:cNvSpPr txBox="1">
            <a:spLocks noGrp="1"/>
          </p:cNvSpPr>
          <p:nvPr>
            <p:ph type="body" idx="1"/>
          </p:nvPr>
        </p:nvSpPr>
        <p:spPr>
          <a:xfrm>
            <a:off x="701675" y="4416425"/>
            <a:ext cx="5607000" cy="4183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215" name="Google Shape;215;g34dd3b3ac58_0_78:notes"/>
          <p:cNvSpPr txBox="1">
            <a:spLocks noGrp="1"/>
          </p:cNvSpPr>
          <p:nvPr>
            <p:ph type="sldNum" idx="12"/>
          </p:nvPr>
        </p:nvSpPr>
        <p:spPr>
          <a:xfrm>
            <a:off x="3970338" y="8829675"/>
            <a:ext cx="3038400" cy="4650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34dd3b3ac58_0_108: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1" name="Google Shape;221;g34dd3b3ac58_0_108:notes"/>
          <p:cNvSpPr txBox="1">
            <a:spLocks noGrp="1"/>
          </p:cNvSpPr>
          <p:nvPr>
            <p:ph type="body" idx="1"/>
          </p:nvPr>
        </p:nvSpPr>
        <p:spPr>
          <a:xfrm>
            <a:off x="701675" y="4416425"/>
            <a:ext cx="5607000" cy="4183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222" name="Google Shape;222;g34dd3b3ac58_0_108:notes"/>
          <p:cNvSpPr txBox="1">
            <a:spLocks noGrp="1"/>
          </p:cNvSpPr>
          <p:nvPr>
            <p:ph type="sldNum" idx="12"/>
          </p:nvPr>
        </p:nvSpPr>
        <p:spPr>
          <a:xfrm>
            <a:off x="3970338" y="8829675"/>
            <a:ext cx="3038400" cy="4650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4dd3b3ac58_0_84: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8" name="Google Shape;228;g34dd3b3ac58_0_84:notes"/>
          <p:cNvSpPr txBox="1">
            <a:spLocks noGrp="1"/>
          </p:cNvSpPr>
          <p:nvPr>
            <p:ph type="body" idx="1"/>
          </p:nvPr>
        </p:nvSpPr>
        <p:spPr>
          <a:xfrm>
            <a:off x="701675" y="4416425"/>
            <a:ext cx="5607000" cy="4183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229" name="Google Shape;229;g34dd3b3ac58_0_84:notes"/>
          <p:cNvSpPr txBox="1">
            <a:spLocks noGrp="1"/>
          </p:cNvSpPr>
          <p:nvPr>
            <p:ph type="sldNum" idx="12"/>
          </p:nvPr>
        </p:nvSpPr>
        <p:spPr>
          <a:xfrm>
            <a:off x="3970338" y="8829675"/>
            <a:ext cx="3038400" cy="4650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576b2b1be1_0_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576b2b1be1_0_0:notes"/>
          <p:cNvSpPr txBox="1">
            <a:spLocks noGrp="1"/>
          </p:cNvSpPr>
          <p:nvPr>
            <p:ph type="body" idx="1"/>
          </p:nvPr>
        </p:nvSpPr>
        <p:spPr>
          <a:xfrm>
            <a:off x="701675" y="4416425"/>
            <a:ext cx="5607000" cy="41832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236" name="Google Shape;236;g3576b2b1be1_0_0:notes"/>
          <p:cNvSpPr txBox="1">
            <a:spLocks noGrp="1"/>
          </p:cNvSpPr>
          <p:nvPr>
            <p:ph type="sldNum" idx="12"/>
          </p:nvPr>
        </p:nvSpPr>
        <p:spPr>
          <a:xfrm>
            <a:off x="3970338" y="8829675"/>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4dd3b3ac58_0_18: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2" name="Google Shape;242;g34dd3b3ac58_0_18:notes"/>
          <p:cNvSpPr txBox="1">
            <a:spLocks noGrp="1"/>
          </p:cNvSpPr>
          <p:nvPr>
            <p:ph type="body" idx="1"/>
          </p:nvPr>
        </p:nvSpPr>
        <p:spPr>
          <a:xfrm>
            <a:off x="701675" y="4416425"/>
            <a:ext cx="5607000" cy="4183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243" name="Google Shape;243;g34dd3b3ac58_0_18:notes"/>
          <p:cNvSpPr txBox="1">
            <a:spLocks noGrp="1"/>
          </p:cNvSpPr>
          <p:nvPr>
            <p:ph type="sldNum" idx="12"/>
          </p:nvPr>
        </p:nvSpPr>
        <p:spPr>
          <a:xfrm>
            <a:off x="3970338" y="8829675"/>
            <a:ext cx="3038400" cy="4650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4dd3b3ac58_0_114: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9" name="Google Shape;249;g34dd3b3ac58_0_114:notes"/>
          <p:cNvSpPr txBox="1">
            <a:spLocks noGrp="1"/>
          </p:cNvSpPr>
          <p:nvPr>
            <p:ph type="body" idx="1"/>
          </p:nvPr>
        </p:nvSpPr>
        <p:spPr>
          <a:xfrm>
            <a:off x="701675" y="4416425"/>
            <a:ext cx="5607000" cy="4183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250" name="Google Shape;250;g34dd3b3ac58_0_114:notes"/>
          <p:cNvSpPr txBox="1">
            <a:spLocks noGrp="1"/>
          </p:cNvSpPr>
          <p:nvPr>
            <p:ph type="sldNum" idx="12"/>
          </p:nvPr>
        </p:nvSpPr>
        <p:spPr>
          <a:xfrm>
            <a:off x="3970338" y="8829675"/>
            <a:ext cx="3038400" cy="4650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5436452156_0_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5436452156_0_0:notes"/>
          <p:cNvSpPr txBox="1">
            <a:spLocks noGrp="1"/>
          </p:cNvSpPr>
          <p:nvPr>
            <p:ph type="body" idx="1"/>
          </p:nvPr>
        </p:nvSpPr>
        <p:spPr>
          <a:xfrm>
            <a:off x="701675" y="4416425"/>
            <a:ext cx="5607000" cy="41832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257" name="Google Shape;257;g35436452156_0_0:notes"/>
          <p:cNvSpPr txBox="1">
            <a:spLocks noGrp="1"/>
          </p:cNvSpPr>
          <p:nvPr>
            <p:ph type="sldNum" idx="12"/>
          </p:nvPr>
        </p:nvSpPr>
        <p:spPr>
          <a:xfrm>
            <a:off x="3970338" y="8829675"/>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436452156_1_9: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436452156_1_9:notes"/>
          <p:cNvSpPr txBox="1">
            <a:spLocks noGrp="1"/>
          </p:cNvSpPr>
          <p:nvPr>
            <p:ph type="body" idx="1"/>
          </p:nvPr>
        </p:nvSpPr>
        <p:spPr>
          <a:xfrm>
            <a:off x="701675" y="4416425"/>
            <a:ext cx="5607000" cy="41832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266" name="Google Shape;266;g35436452156_1_9:notes"/>
          <p:cNvSpPr txBox="1">
            <a:spLocks noGrp="1"/>
          </p:cNvSpPr>
          <p:nvPr>
            <p:ph type="sldNum" idx="12"/>
          </p:nvPr>
        </p:nvSpPr>
        <p:spPr>
          <a:xfrm>
            <a:off x="3970338" y="8829675"/>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4" name="Google Shape;144;p3:notes"/>
          <p:cNvSpPr txBox="1">
            <a:spLocks noGrp="1"/>
          </p:cNvSpPr>
          <p:nvPr>
            <p:ph type="body" idx="1"/>
          </p:nvPr>
        </p:nvSpPr>
        <p:spPr>
          <a:xfrm>
            <a:off x="701675" y="4416425"/>
            <a:ext cx="5607000" cy="4183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145" name="Google Shape;145;p3:notes"/>
          <p:cNvSpPr txBox="1">
            <a:spLocks noGrp="1"/>
          </p:cNvSpPr>
          <p:nvPr>
            <p:ph type="sldNum" idx="12"/>
          </p:nvPr>
        </p:nvSpPr>
        <p:spPr>
          <a:xfrm>
            <a:off x="3970338" y="8829675"/>
            <a:ext cx="3038400" cy="4650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5436452156_1_25: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5436452156_1_25:notes"/>
          <p:cNvSpPr txBox="1">
            <a:spLocks noGrp="1"/>
          </p:cNvSpPr>
          <p:nvPr>
            <p:ph type="body" idx="1"/>
          </p:nvPr>
        </p:nvSpPr>
        <p:spPr>
          <a:xfrm>
            <a:off x="701675" y="4416425"/>
            <a:ext cx="5607000" cy="4183200"/>
          </a:xfrm>
          <a:prstGeom prst="rect">
            <a:avLst/>
          </a:prstGeom>
        </p:spPr>
        <p:txBody>
          <a:bodyPr spcFirstLastPara="1" wrap="square" lIns="93175" tIns="46575" rIns="93175" bIns="46575" anchor="t" anchorCtr="0">
            <a:noAutofit/>
          </a:bodyPr>
          <a:lstStyle/>
          <a:p>
            <a:pPr marL="0" lvl="0" indent="0" algn="l" rtl="0">
              <a:spcBef>
                <a:spcPts val="360"/>
              </a:spcBef>
              <a:spcAft>
                <a:spcPts val="0"/>
              </a:spcAft>
              <a:buNone/>
            </a:pPr>
            <a:endParaRPr/>
          </a:p>
        </p:txBody>
      </p:sp>
      <p:sp>
        <p:nvSpPr>
          <p:cNvPr id="274" name="Google Shape;274;g35436452156_1_25:notes"/>
          <p:cNvSpPr txBox="1">
            <a:spLocks noGrp="1"/>
          </p:cNvSpPr>
          <p:nvPr>
            <p:ph type="sldNum" idx="12"/>
          </p:nvPr>
        </p:nvSpPr>
        <p:spPr>
          <a:xfrm>
            <a:off x="3970338" y="8829675"/>
            <a:ext cx="3038400" cy="465000"/>
          </a:xfrm>
          <a:prstGeom prst="rect">
            <a:avLst/>
          </a:prstGeom>
        </p:spPr>
        <p:txBody>
          <a:bodyPr spcFirstLastPara="1" wrap="square" lIns="93175" tIns="46575" rIns="93175" bIns="46575"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560167ca79_0_27: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1" name="Google Shape;281;g3560167ca79_0_27:notes"/>
          <p:cNvSpPr txBox="1">
            <a:spLocks noGrp="1"/>
          </p:cNvSpPr>
          <p:nvPr>
            <p:ph type="body" idx="1"/>
          </p:nvPr>
        </p:nvSpPr>
        <p:spPr>
          <a:xfrm>
            <a:off x="701675" y="4416425"/>
            <a:ext cx="5607000" cy="4183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282" name="Google Shape;282;g3560167ca79_0_27:notes"/>
          <p:cNvSpPr txBox="1">
            <a:spLocks noGrp="1"/>
          </p:cNvSpPr>
          <p:nvPr>
            <p:ph type="sldNum" idx="12"/>
          </p:nvPr>
        </p:nvSpPr>
        <p:spPr>
          <a:xfrm>
            <a:off x="3970338" y="8829675"/>
            <a:ext cx="3038400" cy="4650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560167ca79_0_34: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88" name="Google Shape;288;g3560167ca79_0_34:notes"/>
          <p:cNvSpPr txBox="1">
            <a:spLocks noGrp="1"/>
          </p:cNvSpPr>
          <p:nvPr>
            <p:ph type="body" idx="1"/>
          </p:nvPr>
        </p:nvSpPr>
        <p:spPr>
          <a:xfrm>
            <a:off x="701675" y="4416425"/>
            <a:ext cx="5607000" cy="4183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289" name="Google Shape;289;g3560167ca79_0_34:notes"/>
          <p:cNvSpPr txBox="1">
            <a:spLocks noGrp="1"/>
          </p:cNvSpPr>
          <p:nvPr>
            <p:ph type="sldNum" idx="12"/>
          </p:nvPr>
        </p:nvSpPr>
        <p:spPr>
          <a:xfrm>
            <a:off x="3970338" y="8829675"/>
            <a:ext cx="3038400" cy="4650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560167ca79_0_41: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95" name="Google Shape;295;g3560167ca79_0_41:notes"/>
          <p:cNvSpPr txBox="1">
            <a:spLocks noGrp="1"/>
          </p:cNvSpPr>
          <p:nvPr>
            <p:ph type="body" idx="1"/>
          </p:nvPr>
        </p:nvSpPr>
        <p:spPr>
          <a:xfrm>
            <a:off x="701675" y="4416425"/>
            <a:ext cx="5607000" cy="4183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296" name="Google Shape;296;g3560167ca79_0_41:notes"/>
          <p:cNvSpPr txBox="1">
            <a:spLocks noGrp="1"/>
          </p:cNvSpPr>
          <p:nvPr>
            <p:ph type="sldNum" idx="12"/>
          </p:nvPr>
        </p:nvSpPr>
        <p:spPr>
          <a:xfrm>
            <a:off x="3970338" y="8829675"/>
            <a:ext cx="3038400" cy="4650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4dd3b3ac58_0_12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02" name="Google Shape;302;g34dd3b3ac58_0_120:notes"/>
          <p:cNvSpPr txBox="1">
            <a:spLocks noGrp="1"/>
          </p:cNvSpPr>
          <p:nvPr>
            <p:ph type="body" idx="1"/>
          </p:nvPr>
        </p:nvSpPr>
        <p:spPr>
          <a:xfrm>
            <a:off x="701675" y="4416425"/>
            <a:ext cx="5607000" cy="4183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303" name="Google Shape;303;g34dd3b3ac58_0_120:notes"/>
          <p:cNvSpPr txBox="1">
            <a:spLocks noGrp="1"/>
          </p:cNvSpPr>
          <p:nvPr>
            <p:ph type="sldNum" idx="12"/>
          </p:nvPr>
        </p:nvSpPr>
        <p:spPr>
          <a:xfrm>
            <a:off x="3970338" y="8829675"/>
            <a:ext cx="3038400" cy="4650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4dd3b3ac58_0_48: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1" name="Google Shape;151;g34dd3b3ac58_0_48:notes"/>
          <p:cNvSpPr txBox="1">
            <a:spLocks noGrp="1"/>
          </p:cNvSpPr>
          <p:nvPr>
            <p:ph type="body" idx="1"/>
          </p:nvPr>
        </p:nvSpPr>
        <p:spPr>
          <a:xfrm>
            <a:off x="701675" y="4416425"/>
            <a:ext cx="5607000" cy="4183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152" name="Google Shape;152;g34dd3b3ac58_0_48:notes"/>
          <p:cNvSpPr txBox="1">
            <a:spLocks noGrp="1"/>
          </p:cNvSpPr>
          <p:nvPr>
            <p:ph type="sldNum" idx="12"/>
          </p:nvPr>
        </p:nvSpPr>
        <p:spPr>
          <a:xfrm>
            <a:off x="3970338" y="8829675"/>
            <a:ext cx="3038400" cy="4650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4dd3b3ac58_0_6: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8" name="Google Shape;158;g34dd3b3ac58_0_6:notes"/>
          <p:cNvSpPr txBox="1">
            <a:spLocks noGrp="1"/>
          </p:cNvSpPr>
          <p:nvPr>
            <p:ph type="body" idx="1"/>
          </p:nvPr>
        </p:nvSpPr>
        <p:spPr>
          <a:xfrm>
            <a:off x="701675" y="4416425"/>
            <a:ext cx="5607000" cy="4183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159" name="Google Shape;159;g34dd3b3ac58_0_6:notes"/>
          <p:cNvSpPr txBox="1">
            <a:spLocks noGrp="1"/>
          </p:cNvSpPr>
          <p:nvPr>
            <p:ph type="sldNum" idx="12"/>
          </p:nvPr>
        </p:nvSpPr>
        <p:spPr>
          <a:xfrm>
            <a:off x="3970338" y="8829675"/>
            <a:ext cx="3038400" cy="4650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4dd3b3ac58_0_54: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65" name="Google Shape;165;g34dd3b3ac58_0_54:notes"/>
          <p:cNvSpPr txBox="1">
            <a:spLocks noGrp="1"/>
          </p:cNvSpPr>
          <p:nvPr>
            <p:ph type="body" idx="1"/>
          </p:nvPr>
        </p:nvSpPr>
        <p:spPr>
          <a:xfrm>
            <a:off x="701675" y="4416425"/>
            <a:ext cx="5607000" cy="4183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166" name="Google Shape;166;g34dd3b3ac58_0_54:notes"/>
          <p:cNvSpPr txBox="1">
            <a:spLocks noGrp="1"/>
          </p:cNvSpPr>
          <p:nvPr>
            <p:ph type="sldNum" idx="12"/>
          </p:nvPr>
        </p:nvSpPr>
        <p:spPr>
          <a:xfrm>
            <a:off x="3970338" y="8829675"/>
            <a:ext cx="3038400" cy="4650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4dd3b3ac58_0_12: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2" name="Google Shape;172;g34dd3b3ac58_0_12:notes"/>
          <p:cNvSpPr txBox="1">
            <a:spLocks noGrp="1"/>
          </p:cNvSpPr>
          <p:nvPr>
            <p:ph type="body" idx="1"/>
          </p:nvPr>
        </p:nvSpPr>
        <p:spPr>
          <a:xfrm>
            <a:off x="701675" y="4416425"/>
            <a:ext cx="5607000" cy="4183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173" name="Google Shape;173;g34dd3b3ac58_0_12:notes"/>
          <p:cNvSpPr txBox="1">
            <a:spLocks noGrp="1"/>
          </p:cNvSpPr>
          <p:nvPr>
            <p:ph type="sldNum" idx="12"/>
          </p:nvPr>
        </p:nvSpPr>
        <p:spPr>
          <a:xfrm>
            <a:off x="3970338" y="8829675"/>
            <a:ext cx="3038400" cy="4650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4dd3b3ac58_0_60: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79" name="Google Shape;179;g34dd3b3ac58_0_60:notes"/>
          <p:cNvSpPr txBox="1">
            <a:spLocks noGrp="1"/>
          </p:cNvSpPr>
          <p:nvPr>
            <p:ph type="body" idx="1"/>
          </p:nvPr>
        </p:nvSpPr>
        <p:spPr>
          <a:xfrm>
            <a:off x="701675" y="4416425"/>
            <a:ext cx="5607000" cy="4183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180" name="Google Shape;180;g34dd3b3ac58_0_60:notes"/>
          <p:cNvSpPr txBox="1">
            <a:spLocks noGrp="1"/>
          </p:cNvSpPr>
          <p:nvPr>
            <p:ph type="sldNum" idx="12"/>
          </p:nvPr>
        </p:nvSpPr>
        <p:spPr>
          <a:xfrm>
            <a:off x="3970338" y="8829675"/>
            <a:ext cx="3038400" cy="4650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4dd3b3ac58_0_66: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6" name="Google Shape;186;g34dd3b3ac58_0_66:notes"/>
          <p:cNvSpPr txBox="1">
            <a:spLocks noGrp="1"/>
          </p:cNvSpPr>
          <p:nvPr>
            <p:ph type="body" idx="1"/>
          </p:nvPr>
        </p:nvSpPr>
        <p:spPr>
          <a:xfrm>
            <a:off x="701675" y="4416425"/>
            <a:ext cx="5607000" cy="4183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187" name="Google Shape;187;g34dd3b3ac58_0_66:notes"/>
          <p:cNvSpPr txBox="1">
            <a:spLocks noGrp="1"/>
          </p:cNvSpPr>
          <p:nvPr>
            <p:ph type="sldNum" idx="12"/>
          </p:nvPr>
        </p:nvSpPr>
        <p:spPr>
          <a:xfrm>
            <a:off x="3970338" y="8829675"/>
            <a:ext cx="3038400" cy="4650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4dd3b3ac58_0_72:notes"/>
          <p:cNvSpPr>
            <a:spLocks noGrp="1" noRot="1" noChangeAspect="1"/>
          </p:cNvSpPr>
          <p:nvPr>
            <p:ph type="sldImg" idx="2"/>
          </p:nvPr>
        </p:nvSpPr>
        <p:spPr>
          <a:xfrm>
            <a:off x="1181100" y="696913"/>
            <a:ext cx="4648200" cy="34863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93" name="Google Shape;193;g34dd3b3ac58_0_72:notes"/>
          <p:cNvSpPr txBox="1">
            <a:spLocks noGrp="1"/>
          </p:cNvSpPr>
          <p:nvPr>
            <p:ph type="body" idx="1"/>
          </p:nvPr>
        </p:nvSpPr>
        <p:spPr>
          <a:xfrm>
            <a:off x="701675" y="4416425"/>
            <a:ext cx="5607000" cy="4183200"/>
          </a:xfrm>
          <a:prstGeom prst="rect">
            <a:avLst/>
          </a:prstGeom>
          <a:noFill/>
          <a:ln>
            <a:noFill/>
          </a:ln>
        </p:spPr>
        <p:txBody>
          <a:bodyPr spcFirstLastPara="1" wrap="square" lIns="93175" tIns="46575" rIns="93175" bIns="46575" anchor="t" anchorCtr="0">
            <a:noAutofit/>
          </a:bodyPr>
          <a:lstStyle/>
          <a:p>
            <a:pPr marL="0" lvl="0" indent="0" algn="l" rtl="0">
              <a:lnSpc>
                <a:spcPct val="100000"/>
              </a:lnSpc>
              <a:spcBef>
                <a:spcPts val="360"/>
              </a:spcBef>
              <a:spcAft>
                <a:spcPts val="0"/>
              </a:spcAft>
              <a:buSzPts val="1400"/>
              <a:buNone/>
            </a:pPr>
            <a:endParaRPr/>
          </a:p>
        </p:txBody>
      </p:sp>
      <p:sp>
        <p:nvSpPr>
          <p:cNvPr id="194" name="Google Shape;194;g34dd3b3ac58_0_72:notes"/>
          <p:cNvSpPr txBox="1">
            <a:spLocks noGrp="1"/>
          </p:cNvSpPr>
          <p:nvPr>
            <p:ph type="sldNum" idx="12"/>
          </p:nvPr>
        </p:nvSpPr>
        <p:spPr>
          <a:xfrm>
            <a:off x="3970338" y="8829675"/>
            <a:ext cx="3038400" cy="465000"/>
          </a:xfrm>
          <a:prstGeom prst="rect">
            <a:avLst/>
          </a:prstGeom>
          <a:noFill/>
          <a:ln>
            <a:noFill/>
          </a:ln>
        </p:spPr>
        <p:txBody>
          <a:bodyPr spcFirstLastPara="1" wrap="square" lIns="93175" tIns="46575" rIns="93175" bIns="46575"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47"/>
          <p:cNvSpPr/>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17" name="Google Shape;17;p47"/>
          <p:cNvSpPr/>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sp>
        <p:nvSpPr>
          <p:cNvPr id="18" name="Google Shape;18;p47"/>
          <p:cNvSpPr/>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sp>
        <p:nvSpPr>
          <p:cNvPr id="19" name="Google Shape;19;p47"/>
          <p:cNvSpPr/>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20" name="Google Shape;20;p47" descr="BITS_university_logo_whitevert.png"/>
          <p:cNvPicPr preferRelativeResize="0"/>
          <p:nvPr/>
        </p:nvPicPr>
        <p:blipFill rotWithShape="1">
          <a:blip r:embed="rId3">
            <a:alphaModFix/>
          </a:blip>
          <a:srcRect t="2" b="28592"/>
          <a:stretch/>
        </p:blipFill>
        <p:spPr>
          <a:xfrm>
            <a:off x="76200" y="3352800"/>
            <a:ext cx="2057400" cy="1979613"/>
          </a:xfrm>
          <a:prstGeom prst="rect">
            <a:avLst/>
          </a:prstGeom>
          <a:noFill/>
          <a:ln>
            <a:noFill/>
          </a:ln>
        </p:spPr>
      </p:pic>
      <p:sp>
        <p:nvSpPr>
          <p:cNvPr id="21" name="Google Shape;21;p47"/>
          <p:cNvSpPr txBox="1"/>
          <p:nvPr/>
        </p:nvSpPr>
        <p:spPr>
          <a:xfrm>
            <a:off x="-76200" y="5257800"/>
            <a:ext cx="2209800" cy="5540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900"/>
              <a:buFont typeface="Arial"/>
              <a:buNone/>
            </a:pPr>
            <a:r>
              <a:rPr lang="en-US" sz="2900" b="1" i="0" u="none" strike="noStrike" cap="none">
                <a:solidFill>
                  <a:schemeClr val="lt1"/>
                </a:solidFill>
                <a:latin typeface="Arial"/>
                <a:ea typeface="Arial"/>
                <a:cs typeface="Arial"/>
                <a:sym typeface="Arial"/>
              </a:rPr>
              <a:t>BITS</a:t>
            </a:r>
            <a:r>
              <a:rPr lang="en-US"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22" name="Google Shape;22;p47"/>
          <p:cNvSpPr txBox="1"/>
          <p:nvPr/>
        </p:nvSpPr>
        <p:spPr>
          <a:xfrm>
            <a:off x="152400" y="5667375"/>
            <a:ext cx="1905000"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Pilani Campus</a:t>
            </a:r>
            <a:endParaRPr sz="1400" b="0" i="0" u="none" strike="noStrike" cap="none">
              <a:solidFill>
                <a:srgbClr val="000000"/>
              </a:solidFill>
              <a:latin typeface="Arial"/>
              <a:ea typeface="Arial"/>
              <a:cs typeface="Arial"/>
              <a:sym typeface="Arial"/>
            </a:endParaRPr>
          </a:p>
        </p:txBody>
      </p:sp>
      <p:sp>
        <p:nvSpPr>
          <p:cNvPr id="23" name="Google Shape;23;p47"/>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47"/>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5"/>
        <p:cNvGrpSpPr/>
        <p:nvPr/>
      </p:nvGrpSpPr>
      <p:grpSpPr>
        <a:xfrm>
          <a:off x="0" y="0"/>
          <a:ext cx="0" cy="0"/>
          <a:chOff x="0" y="0"/>
          <a:chExt cx="0" cy="0"/>
        </a:xfrm>
      </p:grpSpPr>
      <p:sp>
        <p:nvSpPr>
          <p:cNvPr id="96" name="Google Shape;96;p5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7" name="Google Shape;97;p5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98" name="Google Shape;98;p5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99" name="Google Shape;99;p5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5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5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2"/>
        <p:cNvGrpSpPr/>
        <p:nvPr/>
      </p:nvGrpSpPr>
      <p:grpSpPr>
        <a:xfrm>
          <a:off x="0" y="0"/>
          <a:ext cx="0" cy="0"/>
          <a:chOff x="0" y="0"/>
          <a:chExt cx="0" cy="0"/>
        </a:xfrm>
      </p:grpSpPr>
      <p:sp>
        <p:nvSpPr>
          <p:cNvPr id="103" name="Google Shape;103;p5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4" name="Google Shape;104;p5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5" name="Google Shape;105;p5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6" name="Google Shape;106;p5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7" name="Google Shape;107;p5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8" name="Google Shape;108;p5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5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5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1"/>
        <p:cNvGrpSpPr/>
        <p:nvPr/>
      </p:nvGrpSpPr>
      <p:grpSpPr>
        <a:xfrm>
          <a:off x="0" y="0"/>
          <a:ext cx="0" cy="0"/>
          <a:chOff x="0" y="0"/>
          <a:chExt cx="0" cy="0"/>
        </a:xfrm>
      </p:grpSpPr>
      <p:sp>
        <p:nvSpPr>
          <p:cNvPr id="112" name="Google Shape;112;p5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5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5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5"/>
        <p:cNvGrpSpPr/>
        <p:nvPr/>
      </p:nvGrpSpPr>
      <p:grpSpPr>
        <a:xfrm>
          <a:off x="0" y="0"/>
          <a:ext cx="0" cy="0"/>
          <a:chOff x="0" y="0"/>
          <a:chExt cx="0" cy="0"/>
        </a:xfrm>
      </p:grpSpPr>
      <p:sp>
        <p:nvSpPr>
          <p:cNvPr id="116" name="Google Shape;116;p5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7" name="Google Shape;117;p5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18" name="Google Shape;118;p5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19" name="Google Shape;119;p5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5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5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2"/>
        <p:cNvGrpSpPr/>
        <p:nvPr/>
      </p:nvGrpSpPr>
      <p:grpSpPr>
        <a:xfrm>
          <a:off x="0" y="0"/>
          <a:ext cx="0" cy="0"/>
          <a:chOff x="0" y="0"/>
          <a:chExt cx="0" cy="0"/>
        </a:xfrm>
      </p:grpSpPr>
      <p:sp>
        <p:nvSpPr>
          <p:cNvPr id="123" name="Google Shape;123;p6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4" name="Google Shape;124;p60"/>
          <p:cNvSpPr>
            <a:spLocks noGrp="1"/>
          </p:cNvSpPr>
          <p:nvPr>
            <p:ph type="pic" idx="2"/>
          </p:nvPr>
        </p:nvSpPr>
        <p:spPr>
          <a:xfrm>
            <a:off x="1792288" y="612775"/>
            <a:ext cx="5486400" cy="4114800"/>
          </a:xfrm>
          <a:prstGeom prst="rect">
            <a:avLst/>
          </a:prstGeom>
          <a:noFill/>
          <a:ln>
            <a:noFill/>
          </a:ln>
        </p:spPr>
      </p:sp>
      <p:sp>
        <p:nvSpPr>
          <p:cNvPr id="125" name="Google Shape;125;p6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26" name="Google Shape;126;p6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6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6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9"/>
        <p:cNvGrpSpPr/>
        <p:nvPr/>
      </p:nvGrpSpPr>
      <p:grpSpPr>
        <a:xfrm>
          <a:off x="0" y="0"/>
          <a:ext cx="0" cy="0"/>
          <a:chOff x="0" y="0"/>
          <a:chExt cx="0" cy="0"/>
        </a:xfrm>
      </p:grpSpPr>
      <p:sp>
        <p:nvSpPr>
          <p:cNvPr id="130" name="Google Shape;130;p6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1" name="Google Shape;131;p6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32" name="Google Shape;132;p6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6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5"/>
        <p:cNvGrpSpPr/>
        <p:nvPr/>
      </p:nvGrpSpPr>
      <p:grpSpPr>
        <a:xfrm>
          <a:off x="0" y="0"/>
          <a:ext cx="0" cy="0"/>
          <a:chOff x="0" y="0"/>
          <a:chExt cx="0" cy="0"/>
        </a:xfrm>
      </p:grpSpPr>
      <p:sp>
        <p:nvSpPr>
          <p:cNvPr id="26" name="Google Shape;26;p49"/>
          <p:cNvSpPr txBox="1"/>
          <p:nvPr/>
        </p:nvSpPr>
        <p:spPr>
          <a:xfrm>
            <a:off x="3276600" y="6596063"/>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Pilani Campus</a:t>
            </a:r>
            <a:endParaRPr sz="1400" b="0" i="0" u="none" strike="noStrike" cap="none">
              <a:solidFill>
                <a:srgbClr val="000000"/>
              </a:solidFill>
              <a:latin typeface="Arial"/>
              <a:ea typeface="Arial"/>
              <a:cs typeface="Arial"/>
              <a:sym typeface="Arial"/>
            </a:endParaRPr>
          </a:p>
        </p:txBody>
      </p:sp>
      <p:grpSp>
        <p:nvGrpSpPr>
          <p:cNvPr id="27" name="Google Shape;27;p49"/>
          <p:cNvGrpSpPr/>
          <p:nvPr/>
        </p:nvGrpSpPr>
        <p:grpSpPr>
          <a:xfrm>
            <a:off x="2084388" y="6550025"/>
            <a:ext cx="7059612" cy="49213"/>
            <a:chOff x="2083888" y="6550671"/>
            <a:chExt cx="7060112" cy="48665"/>
          </a:xfrm>
        </p:grpSpPr>
        <p:sp>
          <p:nvSpPr>
            <p:cNvPr id="28" name="Google Shape;28;p49"/>
            <p:cNvSpPr/>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sp>
          <p:nvSpPr>
            <p:cNvPr id="29" name="Google Shape;29;p49"/>
            <p:cNvSpPr/>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sp>
          <p:nvSpPr>
            <p:cNvPr id="30" name="Google Shape;30;p49"/>
            <p:cNvSpPr/>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grpSp>
      <p:pic>
        <p:nvPicPr>
          <p:cNvPr id="31" name="Google Shape;31;p49" descr="Picture 7.png"/>
          <p:cNvPicPr preferRelativeResize="0"/>
          <p:nvPr/>
        </p:nvPicPr>
        <p:blipFill rotWithShape="1">
          <a:blip r:embed="rId2">
            <a:alphaModFix/>
          </a:blip>
          <a:srcRect l="1923" b="5333"/>
          <a:stretch/>
        </p:blipFill>
        <p:spPr>
          <a:xfrm>
            <a:off x="6629400" y="0"/>
            <a:ext cx="2193925" cy="692150"/>
          </a:xfrm>
          <a:prstGeom prst="rect">
            <a:avLst/>
          </a:prstGeom>
          <a:noFill/>
          <a:ln>
            <a:noFill/>
          </a:ln>
        </p:spPr>
      </p:pic>
      <p:grpSp>
        <p:nvGrpSpPr>
          <p:cNvPr id="32" name="Google Shape;32;p49"/>
          <p:cNvGrpSpPr/>
          <p:nvPr/>
        </p:nvGrpSpPr>
        <p:grpSpPr>
          <a:xfrm>
            <a:off x="2133600" y="6553200"/>
            <a:ext cx="7010400" cy="46038"/>
            <a:chOff x="1905000" y="6553200"/>
            <a:chExt cx="7010400" cy="45719"/>
          </a:xfrm>
        </p:grpSpPr>
        <p:sp>
          <p:nvSpPr>
            <p:cNvPr id="33" name="Google Shape;33;p49"/>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sp>
          <p:nvSpPr>
            <p:cNvPr id="34" name="Google Shape;34;p49"/>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sp>
          <p:nvSpPr>
            <p:cNvPr id="35" name="Google Shape;35;p49"/>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grpSp>
      <p:grpSp>
        <p:nvGrpSpPr>
          <p:cNvPr id="36" name="Google Shape;36;p49"/>
          <p:cNvGrpSpPr/>
          <p:nvPr/>
        </p:nvGrpSpPr>
        <p:grpSpPr>
          <a:xfrm>
            <a:off x="0" y="1295400"/>
            <a:ext cx="7010400" cy="46038"/>
            <a:chOff x="1905000" y="6553200"/>
            <a:chExt cx="7010400" cy="45719"/>
          </a:xfrm>
        </p:grpSpPr>
        <p:sp>
          <p:nvSpPr>
            <p:cNvPr id="37" name="Google Shape;37;p49"/>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sp>
          <p:nvSpPr>
            <p:cNvPr id="38" name="Google Shape;38;p49"/>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sp>
          <p:nvSpPr>
            <p:cNvPr id="39" name="Google Shape;39;p49"/>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grpSp>
      <p:sp>
        <p:nvSpPr>
          <p:cNvPr id="40" name="Google Shape;40;p4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80"/>
              </a:spcBef>
              <a:spcAft>
                <a:spcPts val="0"/>
              </a:spcAft>
              <a:buClr>
                <a:srgbClr val="101141"/>
              </a:buClr>
              <a:buSzPts val="2400"/>
              <a:buFont typeface="Arial"/>
              <a:buNone/>
              <a:defRPr sz="24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1" name="Google Shape;41;p4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42"/>
        <p:cNvGrpSpPr/>
        <p:nvPr/>
      </p:nvGrpSpPr>
      <p:grpSpPr>
        <a:xfrm>
          <a:off x="0" y="0"/>
          <a:ext cx="0" cy="0"/>
          <a:chOff x="0" y="0"/>
          <a:chExt cx="0" cy="0"/>
        </a:xfrm>
      </p:grpSpPr>
      <p:pic>
        <p:nvPicPr>
          <p:cNvPr id="43" name="Google Shape;43;p48" descr="\\Server\D\jyoti\FI023_BITS_v1\styleguide img\IMG_5627_b.jpg"/>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44" name="Google Shape;44;p48"/>
          <p:cNvSpPr/>
          <p:nvPr/>
        </p:nvSpPr>
        <p:spPr>
          <a:xfrm>
            <a:off x="0" y="4281488"/>
            <a:ext cx="9144000" cy="2576512"/>
          </a:xfrm>
          <a:prstGeom prst="rect">
            <a:avLst/>
          </a:prstGeom>
          <a:solidFill>
            <a:schemeClr val="lt1"/>
          </a:solidFill>
          <a:ln w="9525" cap="flat" cmpd="sng">
            <a:solidFill>
              <a:srgbClr val="4A7DBA"/>
            </a:solidFill>
            <a:prstDash val="solid"/>
            <a:round/>
            <a:headEnd type="none" w="sm" len="sm"/>
            <a:tailEnd type="none" w="sm" len="sm"/>
          </a:ln>
          <a:effectLst>
            <a:outerShdw blurRad="40000" dist="23000" dir="5400000" rotWithShape="0">
              <a:srgbClr val="000000">
                <a:alpha val="3411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45" name="Google Shape;45;p48" descr="Picture 7.png"/>
          <p:cNvPicPr preferRelativeResize="0"/>
          <p:nvPr/>
        </p:nvPicPr>
        <p:blipFill rotWithShape="1">
          <a:blip r:embed="rId3">
            <a:alphaModFix/>
          </a:blip>
          <a:srcRect l="1923" b="5333"/>
          <a:stretch/>
        </p:blipFill>
        <p:spPr>
          <a:xfrm>
            <a:off x="6629400" y="0"/>
            <a:ext cx="2193925" cy="692150"/>
          </a:xfrm>
          <a:prstGeom prst="rect">
            <a:avLst/>
          </a:prstGeom>
          <a:noFill/>
          <a:ln>
            <a:noFill/>
          </a:ln>
        </p:spPr>
      </p:pic>
      <p:sp>
        <p:nvSpPr>
          <p:cNvPr id="46" name="Google Shape;46;p48"/>
          <p:cNvSpPr/>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sp>
        <p:nvSpPr>
          <p:cNvPr id="47" name="Google Shape;47;p48"/>
          <p:cNvSpPr/>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sp>
        <p:nvSpPr>
          <p:cNvPr id="48" name="Google Shape;48;p48"/>
          <p:cNvSpPr/>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sp>
        <p:nvSpPr>
          <p:cNvPr id="49" name="Google Shape;49;p48"/>
          <p:cNvSpPr txBox="1"/>
          <p:nvPr/>
        </p:nvSpPr>
        <p:spPr>
          <a:xfrm>
            <a:off x="6858000" y="762000"/>
            <a:ext cx="2209800" cy="55403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900"/>
              <a:buFont typeface="Arial"/>
              <a:buNone/>
            </a:pPr>
            <a:r>
              <a:rPr lang="en-US" sz="2900" b="1" i="0" u="none" strike="noStrike" cap="none">
                <a:solidFill>
                  <a:schemeClr val="lt1"/>
                </a:solidFill>
                <a:latin typeface="Arial"/>
                <a:ea typeface="Arial"/>
                <a:cs typeface="Arial"/>
                <a:sym typeface="Arial"/>
              </a:rPr>
              <a:t>BITS</a:t>
            </a:r>
            <a:r>
              <a:rPr lang="en-US"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50" name="Google Shape;50;p48"/>
          <p:cNvSpPr txBox="1"/>
          <p:nvPr/>
        </p:nvSpPr>
        <p:spPr>
          <a:xfrm>
            <a:off x="7086600" y="1171575"/>
            <a:ext cx="1905000" cy="276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FFFFFF"/>
                </a:solidFill>
                <a:latin typeface="Arial"/>
                <a:ea typeface="Arial"/>
                <a:cs typeface="Arial"/>
                <a:sym typeface="Arial"/>
              </a:rPr>
              <a:t>Pilani Campus</a:t>
            </a:r>
            <a:endParaRPr sz="1400" b="0" i="0" u="none" strike="noStrike" cap="none">
              <a:solidFill>
                <a:srgbClr val="000000"/>
              </a:solidFill>
              <a:latin typeface="Arial"/>
              <a:ea typeface="Arial"/>
              <a:cs typeface="Arial"/>
              <a:sym typeface="Arial"/>
            </a:endParaRPr>
          </a:p>
        </p:txBody>
      </p:sp>
      <p:sp>
        <p:nvSpPr>
          <p:cNvPr id="51" name="Google Shape;51;p48"/>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2"/>
        <p:cNvGrpSpPr/>
        <p:nvPr/>
      </p:nvGrpSpPr>
      <p:grpSpPr>
        <a:xfrm>
          <a:off x="0" y="0"/>
          <a:ext cx="0" cy="0"/>
          <a:chOff x="0" y="0"/>
          <a:chExt cx="0" cy="0"/>
        </a:xfrm>
      </p:grpSpPr>
      <p:sp>
        <p:nvSpPr>
          <p:cNvPr id="53" name="Google Shape;53;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4" name="Google Shape;54;p5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55" name="Google Shape;55;p5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5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5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8"/>
        <p:cNvGrpSpPr/>
        <p:nvPr/>
      </p:nvGrpSpPr>
      <p:grpSpPr>
        <a:xfrm>
          <a:off x="0" y="0"/>
          <a:ext cx="0" cy="0"/>
          <a:chOff x="0" y="0"/>
          <a:chExt cx="0" cy="0"/>
        </a:xfrm>
      </p:grpSpPr>
      <p:sp>
        <p:nvSpPr>
          <p:cNvPr id="59" name="Google Shape;59;p5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0" name="Google Shape;60;p5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1" name="Google Shape;61;p5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5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5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6" name="Google Shape;66;p5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5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5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69"/>
        <p:cNvGrpSpPr/>
        <p:nvPr/>
      </p:nvGrpSpPr>
      <p:grpSpPr>
        <a:xfrm>
          <a:off x="0" y="0"/>
          <a:ext cx="0" cy="0"/>
          <a:chOff x="0" y="0"/>
          <a:chExt cx="0" cy="0"/>
        </a:xfrm>
      </p:grpSpPr>
      <p:pic>
        <p:nvPicPr>
          <p:cNvPr id="70" name="Google Shape;70;p53" descr="Picture 7.png"/>
          <p:cNvPicPr preferRelativeResize="0"/>
          <p:nvPr/>
        </p:nvPicPr>
        <p:blipFill rotWithShape="1">
          <a:blip r:embed="rId2">
            <a:alphaModFix/>
          </a:blip>
          <a:srcRect l="1923" b="5333"/>
          <a:stretch/>
        </p:blipFill>
        <p:spPr>
          <a:xfrm>
            <a:off x="6629400" y="0"/>
            <a:ext cx="2193925" cy="692150"/>
          </a:xfrm>
          <a:prstGeom prst="rect">
            <a:avLst/>
          </a:prstGeom>
          <a:noFill/>
          <a:ln>
            <a:noFill/>
          </a:ln>
        </p:spPr>
      </p:pic>
      <p:grpSp>
        <p:nvGrpSpPr>
          <p:cNvPr id="71" name="Google Shape;71;p53"/>
          <p:cNvGrpSpPr/>
          <p:nvPr/>
        </p:nvGrpSpPr>
        <p:grpSpPr>
          <a:xfrm>
            <a:off x="0" y="1295400"/>
            <a:ext cx="7010400" cy="46038"/>
            <a:chOff x="1905000" y="6553200"/>
            <a:chExt cx="7010400" cy="45719"/>
          </a:xfrm>
        </p:grpSpPr>
        <p:sp>
          <p:nvSpPr>
            <p:cNvPr id="72" name="Google Shape;72;p53"/>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sp>
          <p:nvSpPr>
            <p:cNvPr id="73" name="Google Shape;73;p53"/>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sp>
          <p:nvSpPr>
            <p:cNvPr id="74" name="Google Shape;74;p53"/>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grpSp>
      <p:grpSp>
        <p:nvGrpSpPr>
          <p:cNvPr id="75" name="Google Shape;75;p53"/>
          <p:cNvGrpSpPr/>
          <p:nvPr/>
        </p:nvGrpSpPr>
        <p:grpSpPr>
          <a:xfrm>
            <a:off x="2133600" y="6553200"/>
            <a:ext cx="7010400" cy="46038"/>
            <a:chOff x="1905000" y="6553200"/>
            <a:chExt cx="7010400" cy="45719"/>
          </a:xfrm>
        </p:grpSpPr>
        <p:sp>
          <p:nvSpPr>
            <p:cNvPr id="76" name="Google Shape;76;p53"/>
            <p:cNvSpPr/>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sp>
          <p:nvSpPr>
            <p:cNvPr id="77" name="Google Shape;77;p53"/>
            <p:cNvSpPr/>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sp>
          <p:nvSpPr>
            <p:cNvPr id="78" name="Google Shape;78;p53"/>
            <p:cNvSpPr/>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grpSp>
      <p:sp>
        <p:nvSpPr>
          <p:cNvPr id="79" name="Google Shape;79;p53"/>
          <p:cNvSpPr txBox="1"/>
          <p:nvPr/>
        </p:nvSpPr>
        <p:spPr>
          <a:xfrm>
            <a:off x="3276600" y="6596063"/>
            <a:ext cx="5867400" cy="261937"/>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100"/>
              <a:buFont typeface="Arial"/>
              <a:buNone/>
            </a:pPr>
            <a:r>
              <a:rPr lang="en-US" sz="1100" b="1" i="0" u="none" strike="noStrike" cap="none">
                <a:solidFill>
                  <a:srgbClr val="101141"/>
                </a:solidFill>
                <a:latin typeface="Arial"/>
                <a:ea typeface="Arial"/>
                <a:cs typeface="Arial"/>
                <a:sym typeface="Arial"/>
              </a:rPr>
              <a:t>BITS </a:t>
            </a:r>
            <a:r>
              <a:rPr lang="en-US" sz="1100" b="0" i="0" u="none" strike="noStrike" cap="none">
                <a:solidFill>
                  <a:srgbClr val="101141"/>
                </a:solidFill>
                <a:latin typeface="Arial"/>
                <a:ea typeface="Arial"/>
                <a:cs typeface="Arial"/>
                <a:sym typeface="Arial"/>
              </a:rPr>
              <a:t>Pilani, Pilani Campus</a:t>
            </a:r>
            <a:endParaRPr sz="1400" b="0" i="0" u="none" strike="noStrike" cap="none">
              <a:solidFill>
                <a:srgbClr val="000000"/>
              </a:solidFill>
              <a:latin typeface="Arial"/>
              <a:ea typeface="Arial"/>
              <a:cs typeface="Arial"/>
              <a:sym typeface="Arial"/>
            </a:endParaRPr>
          </a:p>
        </p:txBody>
      </p:sp>
      <p:sp>
        <p:nvSpPr>
          <p:cNvPr id="80" name="Google Shape;80;p5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1" name="Google Shape;81;p53"/>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2" name="Google Shape;82;p53"/>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3"/>
        <p:cNvGrpSpPr/>
        <p:nvPr/>
      </p:nvGrpSpPr>
      <p:grpSpPr>
        <a:xfrm>
          <a:off x="0" y="0"/>
          <a:ext cx="0" cy="0"/>
          <a:chOff x="0" y="0"/>
          <a:chExt cx="0" cy="0"/>
        </a:xfrm>
      </p:grpSpPr>
      <p:sp>
        <p:nvSpPr>
          <p:cNvPr id="84" name="Google Shape;84;p5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5" name="Google Shape;85;p5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86" name="Google Shape;86;p5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5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5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9"/>
        <p:cNvGrpSpPr/>
        <p:nvPr/>
      </p:nvGrpSpPr>
      <p:grpSpPr>
        <a:xfrm>
          <a:off x="0" y="0"/>
          <a:ext cx="0" cy="0"/>
          <a:chOff x="0" y="0"/>
          <a:chExt cx="0" cy="0"/>
        </a:xfrm>
      </p:grpSpPr>
      <p:sp>
        <p:nvSpPr>
          <p:cNvPr id="90" name="Google Shape;90;p5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1" name="Google Shape;91;p5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92" name="Google Shape;92;p5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5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5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4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3" name="Google Shape;13;p4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4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
          <p:cNvSpPr txBox="1">
            <a:spLocks noGrp="1"/>
          </p:cNvSpPr>
          <p:nvPr>
            <p:ph type="title"/>
          </p:nvPr>
        </p:nvSpPr>
        <p:spPr>
          <a:xfrm>
            <a:off x="2180725" y="3553350"/>
            <a:ext cx="6514200" cy="1524000"/>
          </a:xfrm>
          <a:prstGeom prst="rect">
            <a:avLst/>
          </a:prstGeom>
          <a:noFill/>
          <a:ln>
            <a:noFill/>
          </a:ln>
        </p:spPr>
        <p:txBody>
          <a:bodyPr spcFirstLastPara="1" wrap="square" lIns="91425" tIns="45700" rIns="91425" bIns="45700" anchor="ctr" anchorCtr="0">
            <a:noAutofit/>
          </a:bodyPr>
          <a:lstStyle/>
          <a:p>
            <a:pPr marL="0" lvl="0" indent="0" algn="l" rtl="0">
              <a:lnSpc>
                <a:spcPct val="90909"/>
              </a:lnSpc>
              <a:spcBef>
                <a:spcPts val="0"/>
              </a:spcBef>
              <a:spcAft>
                <a:spcPts val="0"/>
              </a:spcAft>
              <a:buSzPts val="1400"/>
              <a:buNone/>
            </a:pPr>
            <a:r>
              <a:rPr lang="en-US" sz="2900"/>
              <a:t>Purely: Blockchain-based decentralized platform for patient centric healthcare data access.</a:t>
            </a:r>
            <a:endParaRPr sz="2400"/>
          </a:p>
          <a:p>
            <a:pPr marL="0" lvl="0" indent="0" algn="l" rtl="0">
              <a:lnSpc>
                <a:spcPct val="90909"/>
              </a:lnSpc>
              <a:spcBef>
                <a:spcPts val="0"/>
              </a:spcBef>
              <a:spcAft>
                <a:spcPts val="0"/>
              </a:spcAft>
              <a:buSzPts val="1400"/>
              <a:buNone/>
            </a:pPr>
            <a:endParaRPr sz="1800"/>
          </a:p>
          <a:p>
            <a:pPr marL="0" lvl="0" indent="0" algn="l" rtl="0">
              <a:lnSpc>
                <a:spcPct val="90909"/>
              </a:lnSpc>
              <a:spcBef>
                <a:spcPts val="0"/>
              </a:spcBef>
              <a:spcAft>
                <a:spcPts val="0"/>
              </a:spcAft>
              <a:buSzPts val="1400"/>
              <a:buNone/>
            </a:pPr>
            <a:r>
              <a:rPr lang="en-US" sz="1800"/>
              <a:t>Under the guidance: Ashutosh Bhatia Sir</a:t>
            </a:r>
            <a:endParaRPr sz="1800"/>
          </a:p>
        </p:txBody>
      </p:sp>
      <p:sp>
        <p:nvSpPr>
          <p:cNvPr id="141" name="Google Shape;141;p1"/>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lt1"/>
              </a:buClr>
              <a:buSzPts val="1800"/>
              <a:buNone/>
            </a:pPr>
            <a:r>
              <a:rPr lang="en-US" sz="1600">
                <a:latin typeface="Arial"/>
                <a:ea typeface="Arial"/>
                <a:cs typeface="Arial"/>
                <a:sym typeface="Arial"/>
              </a:rPr>
              <a:t>Poojan Vimabhai Sheth (2024H1030081P)</a:t>
            </a:r>
            <a:br>
              <a:rPr lang="en-US" sz="1600">
                <a:latin typeface="Arial"/>
                <a:ea typeface="Arial"/>
                <a:cs typeface="Arial"/>
                <a:sym typeface="Arial"/>
              </a:rPr>
            </a:br>
            <a:r>
              <a:rPr lang="en-US" sz="1600">
                <a:latin typeface="Arial"/>
                <a:ea typeface="Arial"/>
                <a:cs typeface="Arial"/>
                <a:sym typeface="Arial"/>
              </a:rPr>
              <a:t>Priyank Shah (2024H1030092P)</a:t>
            </a:r>
            <a:endParaRPr sz="16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34dd3b3ac58_0_36"/>
          <p:cNvSpPr txBox="1">
            <a:spLocks noGrp="1"/>
          </p:cNvSpPr>
          <p:nvPr>
            <p:ph type="body" idx="1"/>
          </p:nvPr>
        </p:nvSpPr>
        <p:spPr>
          <a:xfrm>
            <a:off x="195452" y="1454750"/>
            <a:ext cx="8348400" cy="4554000"/>
          </a:xfrm>
          <a:prstGeom prst="rect">
            <a:avLst/>
          </a:prstGeom>
          <a:noFill/>
          <a:ln>
            <a:noFill/>
          </a:ln>
        </p:spPr>
        <p:txBody>
          <a:bodyPr spcFirstLastPara="1" wrap="square" lIns="91425" tIns="45700" rIns="91425" bIns="45700" anchor="t" anchorCtr="0">
            <a:noAutofit/>
          </a:bodyPr>
          <a:lstStyle/>
          <a:p>
            <a:pPr marL="457200" lvl="0" indent="-323850" algn="l" rtl="0">
              <a:lnSpc>
                <a:spcPct val="115000"/>
              </a:lnSpc>
              <a:spcBef>
                <a:spcPts val="1200"/>
              </a:spcBef>
              <a:spcAft>
                <a:spcPts val="0"/>
              </a:spcAft>
              <a:buSzPts val="1500"/>
              <a:buAutoNum type="arabicPeriod"/>
            </a:pPr>
            <a:r>
              <a:rPr lang="en-US" sz="1500"/>
              <a:t>Amy receives a DID after verifying her identity at the clinic A.</a:t>
            </a:r>
            <a:endParaRPr sz="1500"/>
          </a:p>
          <a:p>
            <a:pPr marL="457200" lvl="0" indent="-323850" algn="l" rtl="0">
              <a:lnSpc>
                <a:spcPct val="115000"/>
              </a:lnSpc>
              <a:spcBef>
                <a:spcPts val="0"/>
              </a:spcBef>
              <a:spcAft>
                <a:spcPts val="0"/>
              </a:spcAft>
              <a:buSzPts val="1500"/>
              <a:buAutoNum type="arabicPeriod"/>
            </a:pPr>
            <a:r>
              <a:rPr lang="en-US" sz="1500"/>
              <a:t>She visits a new clinic, shares her verified DID and medical history without re-entering data.</a:t>
            </a:r>
            <a:endParaRPr sz="1500"/>
          </a:p>
          <a:p>
            <a:pPr marL="457200" lvl="0" indent="-323850" algn="l" rtl="0">
              <a:lnSpc>
                <a:spcPct val="115000"/>
              </a:lnSpc>
              <a:spcBef>
                <a:spcPts val="0"/>
              </a:spcBef>
              <a:spcAft>
                <a:spcPts val="0"/>
              </a:spcAft>
              <a:buSzPts val="1500"/>
              <a:buAutoNum type="arabicPeriod"/>
            </a:pPr>
            <a:r>
              <a:rPr lang="en-US" sz="1500"/>
              <a:t>Temporarily delegates insulin pickup to her friend, then revokes access post-use.</a:t>
            </a:r>
            <a:endParaRPr sz="1500"/>
          </a:p>
          <a:p>
            <a:pPr marL="457200" lvl="0" indent="-323850" algn="l" rtl="0">
              <a:lnSpc>
                <a:spcPct val="115000"/>
              </a:lnSpc>
              <a:spcBef>
                <a:spcPts val="0"/>
              </a:spcBef>
              <a:spcAft>
                <a:spcPts val="0"/>
              </a:spcAft>
              <a:buSzPts val="1500"/>
              <a:buAutoNum type="arabicPeriod"/>
            </a:pPr>
            <a:r>
              <a:rPr lang="en-US" sz="1500"/>
              <a:t>Tracks medication records, buys insurance policies, and maintains health consistency across providers.</a:t>
            </a:r>
            <a:endParaRPr sz="1500"/>
          </a:p>
          <a:p>
            <a:pPr marL="457200" lvl="0" indent="0" algn="l" rtl="0">
              <a:lnSpc>
                <a:spcPct val="115000"/>
              </a:lnSpc>
              <a:spcBef>
                <a:spcPts val="0"/>
              </a:spcBef>
              <a:spcAft>
                <a:spcPts val="0"/>
              </a:spcAft>
              <a:buNone/>
            </a:pPr>
            <a:endParaRPr sz="1500"/>
          </a:p>
          <a:p>
            <a:pPr marL="457200" lvl="0" indent="-323850" algn="l" rtl="0">
              <a:lnSpc>
                <a:spcPct val="115000"/>
              </a:lnSpc>
              <a:spcBef>
                <a:spcPts val="1200"/>
              </a:spcBef>
              <a:spcAft>
                <a:spcPts val="0"/>
              </a:spcAft>
              <a:buSzPts val="1500"/>
              <a:buAutoNum type="arabicPeriod"/>
            </a:pPr>
            <a:r>
              <a:rPr lang="en-US" sz="1500"/>
              <a:t>Jose registers at a community clinic using a gym ID and receives a DID—no national ID required.</a:t>
            </a:r>
            <a:endParaRPr sz="1500"/>
          </a:p>
          <a:p>
            <a:pPr marL="457200" lvl="0" indent="-323850" algn="l" rtl="0">
              <a:lnSpc>
                <a:spcPct val="115000"/>
              </a:lnSpc>
              <a:spcBef>
                <a:spcPts val="0"/>
              </a:spcBef>
              <a:spcAft>
                <a:spcPts val="0"/>
              </a:spcAft>
              <a:buSzPts val="1500"/>
              <a:buAutoNum type="arabicPeriod"/>
            </a:pPr>
            <a:r>
              <a:rPr lang="en-US" sz="1500"/>
              <a:t>He controls access to his sensitive diagnosis and shares records only with trusted clinics.</a:t>
            </a:r>
            <a:endParaRPr sz="1500"/>
          </a:p>
          <a:p>
            <a:pPr marL="457200" lvl="0" indent="-323850" algn="l" rtl="0">
              <a:lnSpc>
                <a:spcPct val="115000"/>
              </a:lnSpc>
              <a:spcBef>
                <a:spcPts val="0"/>
              </a:spcBef>
              <a:spcAft>
                <a:spcPts val="0"/>
              </a:spcAft>
              <a:buSzPts val="1500"/>
              <a:buAutoNum type="arabicPeriod"/>
            </a:pPr>
            <a:r>
              <a:rPr lang="en-US" sz="1500"/>
              <a:t>When treated, data is encrypted by the hospital and only decryptable by Jose.</a:t>
            </a:r>
            <a:endParaRPr sz="1500"/>
          </a:p>
          <a:p>
            <a:pPr marL="457200" lvl="0" indent="-323850" algn="l" rtl="0">
              <a:lnSpc>
                <a:spcPct val="115000"/>
              </a:lnSpc>
              <a:spcBef>
                <a:spcPts val="0"/>
              </a:spcBef>
              <a:spcAft>
                <a:spcPts val="0"/>
              </a:spcAft>
              <a:buSzPts val="1500"/>
              <a:buAutoNum type="arabicPeriod"/>
            </a:pPr>
            <a:r>
              <a:rPr lang="en-US" sz="1500"/>
              <a:t>Insurance claims are processed using DID—hospital credential is trusted, no personal details shared.</a:t>
            </a:r>
            <a:endParaRPr sz="1500"/>
          </a:p>
          <a:p>
            <a:pPr marL="457200" lvl="0" indent="-323850" algn="l" rtl="0">
              <a:lnSpc>
                <a:spcPct val="115000"/>
              </a:lnSpc>
              <a:spcBef>
                <a:spcPts val="0"/>
              </a:spcBef>
              <a:spcAft>
                <a:spcPts val="0"/>
              </a:spcAft>
              <a:buClr>
                <a:schemeClr val="dk1"/>
              </a:buClr>
              <a:buSzPts val="1500"/>
              <a:buAutoNum type="arabicPeriod"/>
            </a:pPr>
            <a:r>
              <a:rPr lang="en-US" sz="1500"/>
              <a:t>Enables healthcare access for undocumented or underprivileged communities with privacy protection</a:t>
            </a:r>
            <a:endParaRPr sz="1500" b="1">
              <a:solidFill>
                <a:srgbClr val="CCCCCC"/>
              </a:solidFill>
            </a:endParaRPr>
          </a:p>
          <a:p>
            <a:pPr marL="0" lvl="0" indent="0" algn="l" rtl="0">
              <a:lnSpc>
                <a:spcPct val="115000"/>
              </a:lnSpc>
              <a:spcBef>
                <a:spcPts val="0"/>
              </a:spcBef>
              <a:spcAft>
                <a:spcPts val="0"/>
              </a:spcAft>
              <a:buNone/>
            </a:pPr>
            <a:endParaRPr sz="1500"/>
          </a:p>
        </p:txBody>
      </p:sp>
      <p:sp>
        <p:nvSpPr>
          <p:cNvPr id="204" name="Google Shape;204;g34dd3b3ac58_0_36"/>
          <p:cNvSpPr txBox="1">
            <a:spLocks noGrp="1"/>
          </p:cNvSpPr>
          <p:nvPr>
            <p:ph type="body" idx="2"/>
          </p:nvPr>
        </p:nvSpPr>
        <p:spPr>
          <a:xfrm>
            <a:off x="327427" y="31175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600"/>
              <a:buNone/>
            </a:pPr>
            <a:r>
              <a:rPr lang="en-US" sz="3000">
                <a:latin typeface="Calibri"/>
                <a:ea typeface="Calibri"/>
                <a:cs typeface="Calibri"/>
                <a:sym typeface="Calibri"/>
              </a:rPr>
              <a:t>USE CASE - I &amp; II</a:t>
            </a:r>
            <a:endParaRPr sz="30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34dd3b3ac58_0_42"/>
          <p:cNvSpPr txBox="1">
            <a:spLocks noGrp="1"/>
          </p:cNvSpPr>
          <p:nvPr>
            <p:ph type="body" idx="1"/>
          </p:nvPr>
        </p:nvSpPr>
        <p:spPr>
          <a:xfrm>
            <a:off x="195452" y="1454750"/>
            <a:ext cx="8348400" cy="4554000"/>
          </a:xfrm>
          <a:prstGeom prst="rect">
            <a:avLst/>
          </a:prstGeom>
          <a:noFill/>
          <a:ln>
            <a:noFill/>
          </a:ln>
        </p:spPr>
        <p:txBody>
          <a:bodyPr spcFirstLastPara="1" wrap="square" lIns="91425" tIns="45700" rIns="91425" bIns="45700" anchor="t" anchorCtr="0">
            <a:noAutofit/>
          </a:bodyPr>
          <a:lstStyle/>
          <a:p>
            <a:pPr marL="457200" lvl="0" indent="-368300" algn="l" rtl="0">
              <a:lnSpc>
                <a:spcPct val="115000"/>
              </a:lnSpc>
              <a:spcBef>
                <a:spcPts val="1200"/>
              </a:spcBef>
              <a:spcAft>
                <a:spcPts val="0"/>
              </a:spcAft>
              <a:buSzPts val="2200"/>
              <a:buFont typeface="Calibri"/>
              <a:buChar char="●"/>
            </a:pPr>
            <a:r>
              <a:rPr lang="en-US" sz="2200">
                <a:latin typeface="Calibri"/>
                <a:ea typeface="Calibri"/>
                <a:cs typeface="Calibri"/>
                <a:sym typeface="Calibri"/>
              </a:rPr>
              <a:t>Frontend (React) allows users to register, login, and manage credentials with MetaMask.</a:t>
            </a:r>
            <a:endParaRPr sz="2200">
              <a:latin typeface="Calibri"/>
              <a:ea typeface="Calibri"/>
              <a:cs typeface="Calibri"/>
              <a:sym typeface="Calibri"/>
            </a:endParaRPr>
          </a:p>
          <a:p>
            <a:pPr marL="457200" lvl="0" indent="-368300" algn="l" rtl="0">
              <a:lnSpc>
                <a:spcPct val="115000"/>
              </a:lnSpc>
              <a:spcBef>
                <a:spcPts val="0"/>
              </a:spcBef>
              <a:spcAft>
                <a:spcPts val="0"/>
              </a:spcAft>
              <a:buSzPts val="2200"/>
              <a:buFont typeface="Calibri"/>
              <a:buChar char="●"/>
            </a:pPr>
            <a:r>
              <a:rPr lang="en-US" sz="2200">
                <a:latin typeface="Calibri"/>
                <a:ea typeface="Calibri"/>
                <a:cs typeface="Calibri"/>
                <a:sym typeface="Calibri"/>
              </a:rPr>
              <a:t>Data is encrypted before uploading to IPFS and then hash linked through smart contracts in the blockchain.</a:t>
            </a:r>
            <a:endParaRPr sz="2200">
              <a:latin typeface="Calibri"/>
              <a:ea typeface="Calibri"/>
              <a:cs typeface="Calibri"/>
              <a:sym typeface="Calibri"/>
            </a:endParaRPr>
          </a:p>
          <a:p>
            <a:pPr marL="457200" lvl="0" indent="-368300" algn="l" rtl="0">
              <a:lnSpc>
                <a:spcPct val="115000"/>
              </a:lnSpc>
              <a:spcBef>
                <a:spcPts val="0"/>
              </a:spcBef>
              <a:spcAft>
                <a:spcPts val="0"/>
              </a:spcAft>
              <a:buSzPts val="2200"/>
              <a:buFont typeface="Calibri"/>
              <a:buChar char="●"/>
            </a:pPr>
            <a:r>
              <a:rPr lang="en-US" sz="2200">
                <a:latin typeface="Calibri"/>
                <a:ea typeface="Calibri"/>
                <a:cs typeface="Calibri"/>
                <a:sym typeface="Calibri"/>
              </a:rPr>
              <a:t>Hospitals issue signed treatment credentials; encryption patient’s public key.</a:t>
            </a:r>
            <a:endParaRPr sz="2200">
              <a:latin typeface="Calibri"/>
              <a:ea typeface="Calibri"/>
              <a:cs typeface="Calibri"/>
              <a:sym typeface="Calibri"/>
            </a:endParaRPr>
          </a:p>
          <a:p>
            <a:pPr marL="457200" lvl="0" indent="-368300" algn="l" rtl="0">
              <a:lnSpc>
                <a:spcPct val="115000"/>
              </a:lnSpc>
              <a:spcBef>
                <a:spcPts val="0"/>
              </a:spcBef>
              <a:spcAft>
                <a:spcPts val="0"/>
              </a:spcAft>
              <a:buSzPts val="2200"/>
              <a:buFont typeface="Calibri"/>
              <a:buChar char="●"/>
            </a:pPr>
            <a:r>
              <a:rPr lang="en-US" sz="2200">
                <a:latin typeface="Calibri"/>
                <a:ea typeface="Calibri"/>
                <a:cs typeface="Calibri"/>
                <a:sym typeface="Calibri"/>
              </a:rPr>
              <a:t>Smart contracts track policies, assign claims, and log revocation/approval actions.</a:t>
            </a:r>
            <a:endParaRPr sz="2200">
              <a:latin typeface="Calibri"/>
              <a:ea typeface="Calibri"/>
              <a:cs typeface="Calibri"/>
              <a:sym typeface="Calibri"/>
            </a:endParaRPr>
          </a:p>
          <a:p>
            <a:pPr marL="457200" lvl="0" indent="-368300" algn="l" rtl="0">
              <a:lnSpc>
                <a:spcPct val="115000"/>
              </a:lnSpc>
              <a:spcBef>
                <a:spcPts val="0"/>
              </a:spcBef>
              <a:spcAft>
                <a:spcPts val="0"/>
              </a:spcAft>
              <a:buSzPts val="2200"/>
              <a:buFont typeface="Calibri"/>
              <a:buChar char="●"/>
            </a:pPr>
            <a:r>
              <a:rPr lang="en-US" sz="2200">
                <a:latin typeface="Calibri"/>
                <a:ea typeface="Calibri"/>
                <a:cs typeface="Calibri"/>
                <a:sym typeface="Calibri"/>
              </a:rPr>
              <a:t>System integrates DID resolvers to verify identity and provenance in real-time.</a:t>
            </a:r>
            <a:endParaRPr sz="2200">
              <a:latin typeface="Calibri"/>
              <a:ea typeface="Calibri"/>
              <a:cs typeface="Calibri"/>
              <a:sym typeface="Calibri"/>
            </a:endParaRPr>
          </a:p>
          <a:p>
            <a:pPr marL="0" marR="0" lvl="0" indent="0" algn="l" rtl="0">
              <a:lnSpc>
                <a:spcPct val="150000"/>
              </a:lnSpc>
              <a:spcBef>
                <a:spcPts val="1200"/>
              </a:spcBef>
              <a:spcAft>
                <a:spcPts val="0"/>
              </a:spcAft>
              <a:buSzPts val="2400"/>
              <a:buNone/>
            </a:pPr>
            <a:endParaRPr sz="2200">
              <a:latin typeface="Calibri"/>
              <a:ea typeface="Calibri"/>
              <a:cs typeface="Calibri"/>
              <a:sym typeface="Calibri"/>
            </a:endParaRPr>
          </a:p>
        </p:txBody>
      </p:sp>
      <p:sp>
        <p:nvSpPr>
          <p:cNvPr id="211" name="Google Shape;211;g34dd3b3ac58_0_42"/>
          <p:cNvSpPr txBox="1">
            <a:spLocks noGrp="1"/>
          </p:cNvSpPr>
          <p:nvPr>
            <p:ph type="body" idx="2"/>
          </p:nvPr>
        </p:nvSpPr>
        <p:spPr>
          <a:xfrm>
            <a:off x="327427" y="31175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600"/>
              <a:buNone/>
            </a:pPr>
            <a:r>
              <a:rPr lang="en-US" sz="3000">
                <a:latin typeface="Calibri"/>
                <a:ea typeface="Calibri"/>
                <a:cs typeface="Calibri"/>
                <a:sym typeface="Calibri"/>
              </a:rPr>
              <a:t>SYSTEM ARCHITECTURE</a:t>
            </a:r>
            <a:endParaRPr sz="30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g34dd3b3ac58_0_78"/>
          <p:cNvSpPr txBox="1">
            <a:spLocks noGrp="1"/>
          </p:cNvSpPr>
          <p:nvPr>
            <p:ph type="body" idx="1"/>
          </p:nvPr>
        </p:nvSpPr>
        <p:spPr>
          <a:xfrm>
            <a:off x="304800" y="1493837"/>
            <a:ext cx="8229600" cy="4526100"/>
          </a:xfrm>
          <a:prstGeom prst="rect">
            <a:avLst/>
          </a:prstGeom>
          <a:noFill/>
          <a:ln>
            <a:noFill/>
          </a:ln>
        </p:spPr>
        <p:txBody>
          <a:bodyPr spcFirstLastPara="1" wrap="square" lIns="91425" tIns="45700" rIns="91425" bIns="45700" anchor="t" anchorCtr="0">
            <a:noAutofit/>
          </a:bodyPr>
          <a:lstStyle/>
          <a:p>
            <a:pPr marL="457200" lvl="0" indent="-361950" algn="l" rtl="0">
              <a:lnSpc>
                <a:spcPct val="115000"/>
              </a:lnSpc>
              <a:spcBef>
                <a:spcPts val="1200"/>
              </a:spcBef>
              <a:spcAft>
                <a:spcPts val="0"/>
              </a:spcAft>
              <a:buSzPts val="2100"/>
              <a:buChar char="●"/>
            </a:pPr>
            <a:r>
              <a:rPr lang="en-US" sz="2100"/>
              <a:t>Credential issuance starts at registration—patients present proof of identity; hospital generates a DID.</a:t>
            </a:r>
            <a:br>
              <a:rPr lang="en-US" sz="2100"/>
            </a:br>
            <a:endParaRPr sz="2100"/>
          </a:p>
          <a:p>
            <a:pPr marL="457200" lvl="0" indent="-361950" algn="l" rtl="0">
              <a:lnSpc>
                <a:spcPct val="115000"/>
              </a:lnSpc>
              <a:spcBef>
                <a:spcPts val="0"/>
              </a:spcBef>
              <a:spcAft>
                <a:spcPts val="0"/>
              </a:spcAft>
              <a:buSzPts val="2100"/>
              <a:buChar char="●"/>
            </a:pPr>
            <a:r>
              <a:rPr lang="en-US" sz="2100"/>
              <a:t>Patients use this DID to share data with other hospitals, insurers, or research institutions.</a:t>
            </a:r>
            <a:br>
              <a:rPr lang="en-US" sz="2100"/>
            </a:br>
            <a:endParaRPr sz="2100"/>
          </a:p>
          <a:p>
            <a:pPr marL="457200" lvl="0" indent="-361950" algn="l" rtl="0">
              <a:lnSpc>
                <a:spcPct val="115000"/>
              </a:lnSpc>
              <a:spcBef>
                <a:spcPts val="0"/>
              </a:spcBef>
              <a:spcAft>
                <a:spcPts val="0"/>
              </a:spcAft>
              <a:buSzPts val="2100"/>
              <a:buChar char="●"/>
            </a:pPr>
            <a:r>
              <a:rPr lang="en-US" sz="2100"/>
              <a:t>Revocation lists are checked via smart contracts to validate access permissions.</a:t>
            </a:r>
            <a:br>
              <a:rPr lang="en-US" sz="2100"/>
            </a:br>
            <a:endParaRPr sz="2100"/>
          </a:p>
          <a:p>
            <a:pPr marL="457200" lvl="0" indent="-361950" algn="l" rtl="0">
              <a:lnSpc>
                <a:spcPct val="115000"/>
              </a:lnSpc>
              <a:spcBef>
                <a:spcPts val="0"/>
              </a:spcBef>
              <a:spcAft>
                <a:spcPts val="0"/>
              </a:spcAft>
              <a:buSzPts val="2100"/>
              <a:buChar char="●"/>
            </a:pPr>
            <a:r>
              <a:rPr lang="en-US" sz="2100"/>
              <a:t>Users can view all access logs and modify permissions through their Purely portal.</a:t>
            </a:r>
            <a:endParaRPr sz="2100"/>
          </a:p>
        </p:txBody>
      </p:sp>
      <p:sp>
        <p:nvSpPr>
          <p:cNvPr id="218" name="Google Shape;218;g34dd3b3ac58_0_7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sz="3000"/>
              <a:t>CREDENTIAL LIFECYCLE</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34dd3b3ac58_0_108"/>
          <p:cNvSpPr txBox="1">
            <a:spLocks noGrp="1"/>
          </p:cNvSpPr>
          <p:nvPr>
            <p:ph type="body" idx="1"/>
          </p:nvPr>
        </p:nvSpPr>
        <p:spPr>
          <a:xfrm>
            <a:off x="304800" y="1493837"/>
            <a:ext cx="8229600" cy="4526100"/>
          </a:xfrm>
          <a:prstGeom prst="rect">
            <a:avLst/>
          </a:prstGeom>
          <a:noFill/>
          <a:ln>
            <a:noFill/>
          </a:ln>
        </p:spPr>
        <p:txBody>
          <a:bodyPr spcFirstLastPara="1" wrap="square" lIns="91425" tIns="45700" rIns="91425" bIns="45700" anchor="t" anchorCtr="0">
            <a:noAutofit/>
          </a:bodyPr>
          <a:lstStyle/>
          <a:p>
            <a:pPr marL="457200" lvl="0" indent="-361950" algn="l" rtl="0">
              <a:lnSpc>
                <a:spcPct val="115000"/>
              </a:lnSpc>
              <a:spcBef>
                <a:spcPts val="1200"/>
              </a:spcBef>
              <a:spcAft>
                <a:spcPts val="0"/>
              </a:spcAft>
              <a:buClr>
                <a:schemeClr val="dk1"/>
              </a:buClr>
              <a:buSzPts val="2100"/>
              <a:buChar char="●"/>
            </a:pPr>
            <a:r>
              <a:rPr lang="en-US" sz="2100" b="1"/>
              <a:t>Registration Flow</a:t>
            </a:r>
            <a:r>
              <a:rPr lang="en-US" sz="2100"/>
              <a:t>: User connects MetaMask → submits Gov ID→ DID generated → smart contract updated.</a:t>
            </a:r>
            <a:endParaRPr sz="2100"/>
          </a:p>
          <a:p>
            <a:pPr marL="457200" lvl="0" indent="-361950" algn="l" rtl="0">
              <a:lnSpc>
                <a:spcPct val="115000"/>
              </a:lnSpc>
              <a:spcBef>
                <a:spcPts val="0"/>
              </a:spcBef>
              <a:spcAft>
                <a:spcPts val="0"/>
              </a:spcAft>
              <a:buClr>
                <a:schemeClr val="dk1"/>
              </a:buClr>
              <a:buSzPts val="2100"/>
              <a:buChar char="●"/>
            </a:pPr>
            <a:r>
              <a:rPr lang="en-US" sz="2100" b="1"/>
              <a:t>Credential Flow</a:t>
            </a:r>
            <a:r>
              <a:rPr lang="en-US" sz="2100"/>
              <a:t>: Hospital signs treatment data → encrypts → stores hash on-chain → sends to IPFS→creates a smart contract.</a:t>
            </a:r>
            <a:endParaRPr sz="2100"/>
          </a:p>
          <a:p>
            <a:pPr marL="457200" lvl="0" indent="-361950" algn="l" rtl="0">
              <a:lnSpc>
                <a:spcPct val="115000"/>
              </a:lnSpc>
              <a:spcBef>
                <a:spcPts val="0"/>
              </a:spcBef>
              <a:spcAft>
                <a:spcPts val="0"/>
              </a:spcAft>
              <a:buClr>
                <a:schemeClr val="dk1"/>
              </a:buClr>
              <a:buSzPts val="2100"/>
              <a:buChar char="●"/>
            </a:pPr>
            <a:r>
              <a:rPr lang="en-US" sz="2100" b="1"/>
              <a:t>Claim Flow</a:t>
            </a:r>
            <a:r>
              <a:rPr lang="en-US" sz="2100"/>
              <a:t>: Doctor initiates claim → smart contract routes to insurer → insurer validates and settles → if rejected then patient is liable to pay for the charges.</a:t>
            </a:r>
            <a:endParaRPr sz="2100"/>
          </a:p>
          <a:p>
            <a:pPr marL="457200" lvl="0" indent="-361950" algn="l" rtl="0">
              <a:lnSpc>
                <a:spcPct val="115000"/>
              </a:lnSpc>
              <a:spcBef>
                <a:spcPts val="0"/>
              </a:spcBef>
              <a:spcAft>
                <a:spcPts val="0"/>
              </a:spcAft>
              <a:buClr>
                <a:schemeClr val="dk1"/>
              </a:buClr>
              <a:buSzPts val="2100"/>
              <a:buChar char="●"/>
            </a:pPr>
            <a:r>
              <a:rPr lang="en-US" sz="2100" b="1"/>
              <a:t>Access Flow</a:t>
            </a:r>
            <a:r>
              <a:rPr lang="en-US" sz="2100"/>
              <a:t>: Patient grants or revokes access → verified using DID registry and access lists.</a:t>
            </a:r>
            <a:endParaRPr sz="2100"/>
          </a:p>
          <a:p>
            <a:pPr marL="457200" lvl="0" indent="0" algn="l" rtl="0">
              <a:lnSpc>
                <a:spcPct val="115000"/>
              </a:lnSpc>
              <a:spcBef>
                <a:spcPts val="0"/>
              </a:spcBef>
              <a:spcAft>
                <a:spcPts val="0"/>
              </a:spcAft>
              <a:buNone/>
            </a:pPr>
            <a:endParaRPr sz="2100"/>
          </a:p>
          <a:p>
            <a:pPr marL="0" lvl="0" indent="0" algn="l" rtl="0">
              <a:lnSpc>
                <a:spcPct val="100000"/>
              </a:lnSpc>
              <a:spcBef>
                <a:spcPts val="1200"/>
              </a:spcBef>
              <a:spcAft>
                <a:spcPts val="0"/>
              </a:spcAft>
              <a:buSzPts val="2400"/>
              <a:buNone/>
            </a:pPr>
            <a:endParaRPr sz="2100"/>
          </a:p>
        </p:txBody>
      </p:sp>
      <p:sp>
        <p:nvSpPr>
          <p:cNvPr id="225" name="Google Shape;225;g34dd3b3ac58_0_10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600"/>
              <a:buNone/>
            </a:pPr>
            <a:r>
              <a:rPr lang="en-US" sz="3000"/>
              <a:t>STATE DIAGRAM</a:t>
            </a: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34dd3b3ac58_0_8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sz="3000"/>
              <a:t>IMPLEMENTATION DETAILS</a:t>
            </a:r>
            <a:endParaRPr sz="3000"/>
          </a:p>
        </p:txBody>
      </p:sp>
      <p:sp>
        <p:nvSpPr>
          <p:cNvPr id="232" name="Google Shape;232;g34dd3b3ac58_0_84"/>
          <p:cNvSpPr txBox="1">
            <a:spLocks noGrp="1"/>
          </p:cNvSpPr>
          <p:nvPr>
            <p:ph type="body" idx="1"/>
          </p:nvPr>
        </p:nvSpPr>
        <p:spPr>
          <a:xfrm>
            <a:off x="180052" y="1518050"/>
            <a:ext cx="8348400" cy="4554000"/>
          </a:xfrm>
          <a:prstGeom prst="rect">
            <a:avLst/>
          </a:prstGeom>
          <a:noFill/>
          <a:ln>
            <a:noFill/>
          </a:ln>
        </p:spPr>
        <p:txBody>
          <a:bodyPr spcFirstLastPara="1" wrap="square" lIns="91425" tIns="45700" rIns="91425" bIns="45700" anchor="t" anchorCtr="0">
            <a:noAutofit/>
          </a:bodyPr>
          <a:lstStyle/>
          <a:p>
            <a:pPr marL="457200" lvl="0" indent="-361950" algn="l" rtl="0">
              <a:lnSpc>
                <a:spcPct val="115000"/>
              </a:lnSpc>
              <a:spcBef>
                <a:spcPts val="1200"/>
              </a:spcBef>
              <a:spcAft>
                <a:spcPts val="0"/>
              </a:spcAft>
              <a:buClr>
                <a:schemeClr val="dk1"/>
              </a:buClr>
              <a:buSzPts val="2100"/>
              <a:buChar char="●"/>
            </a:pPr>
            <a:r>
              <a:rPr lang="en-US" sz="2100"/>
              <a:t>Solidity smart contracts deployed on </a:t>
            </a:r>
            <a:r>
              <a:rPr lang="en-US" sz="210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Ethereum Sepolia Testnet</a:t>
            </a:r>
            <a:r>
              <a:rPr lang="en-US" sz="2100"/>
              <a:t>.</a:t>
            </a:r>
            <a:endParaRPr sz="2100"/>
          </a:p>
          <a:p>
            <a:pPr marL="457200" lvl="0" indent="-361950" algn="l" rtl="0">
              <a:lnSpc>
                <a:spcPct val="115000"/>
              </a:lnSpc>
              <a:spcBef>
                <a:spcPts val="0"/>
              </a:spcBef>
              <a:spcAft>
                <a:spcPts val="0"/>
              </a:spcAft>
              <a:buClr>
                <a:schemeClr val="dk1"/>
              </a:buClr>
              <a:buSzPts val="2100"/>
              <a:buChar char="●"/>
            </a:pPr>
            <a:r>
              <a:rPr lang="en-US" sz="2100"/>
              <a:t>Frontend built in React.js; wallet connectivity via MetaMask for signing and sending transactions.</a:t>
            </a:r>
            <a:endParaRPr sz="2100"/>
          </a:p>
          <a:p>
            <a:pPr marL="457200" lvl="0" indent="-361950" algn="l" rtl="0">
              <a:lnSpc>
                <a:spcPct val="115000"/>
              </a:lnSpc>
              <a:spcBef>
                <a:spcPts val="0"/>
              </a:spcBef>
              <a:spcAft>
                <a:spcPts val="0"/>
              </a:spcAft>
              <a:buClr>
                <a:schemeClr val="dk1"/>
              </a:buClr>
              <a:buSzPts val="2100"/>
              <a:buChar char="●"/>
            </a:pPr>
            <a:r>
              <a:rPr lang="en-US" sz="2100"/>
              <a:t>DID operations handled using libraries like </a:t>
            </a:r>
            <a:r>
              <a:rPr lang="en-US" sz="210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ethr-did(secp256k1)</a:t>
            </a:r>
            <a:r>
              <a:rPr lang="en-US" sz="2100"/>
              <a:t>.</a:t>
            </a:r>
            <a:endParaRPr sz="2100"/>
          </a:p>
          <a:p>
            <a:pPr marL="457200" lvl="0" indent="-361950" algn="l" rtl="0">
              <a:lnSpc>
                <a:spcPct val="115000"/>
              </a:lnSpc>
              <a:spcBef>
                <a:spcPts val="0"/>
              </a:spcBef>
              <a:spcAft>
                <a:spcPts val="0"/>
              </a:spcAft>
              <a:buClr>
                <a:schemeClr val="dk1"/>
              </a:buClr>
              <a:buSzPts val="2100"/>
              <a:buChar char="●"/>
            </a:pPr>
            <a:r>
              <a:rPr lang="en-US" sz="2100"/>
              <a:t>Off-chain storage handled through IPFS; content hashes stored in the blockchain for traceability.</a:t>
            </a:r>
            <a:endParaRPr sz="2100"/>
          </a:p>
          <a:p>
            <a:pPr marL="457200" lvl="0" indent="-361950" algn="l" rtl="0">
              <a:lnSpc>
                <a:spcPct val="115000"/>
              </a:lnSpc>
              <a:spcBef>
                <a:spcPts val="0"/>
              </a:spcBef>
              <a:spcAft>
                <a:spcPts val="0"/>
              </a:spcAft>
              <a:buSzPts val="2100"/>
              <a:buChar char="●"/>
            </a:pPr>
            <a:r>
              <a:rPr lang="en-US" sz="2100"/>
              <a:t>IPFS currently uses SHA-256 by default, which produces a 256 bit (32 byte) output, and that output is encoded with Base58.</a:t>
            </a:r>
            <a:endParaRPr sz="2100"/>
          </a:p>
          <a:p>
            <a:pPr marL="0" marR="0" lvl="0" indent="0" algn="l" rtl="0">
              <a:lnSpc>
                <a:spcPct val="150000"/>
              </a:lnSpc>
              <a:spcBef>
                <a:spcPts val="1200"/>
              </a:spcBef>
              <a:spcAft>
                <a:spcPts val="0"/>
              </a:spcAft>
              <a:buSzPts val="2400"/>
              <a:buNone/>
            </a:pPr>
            <a:endParaRPr sz="21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g3576b2b1be1_0_0"/>
          <p:cNvSpPr txBox="1">
            <a:spLocks noGrp="1"/>
          </p:cNvSpPr>
          <p:nvPr>
            <p:ph type="body" idx="1"/>
          </p:nvPr>
        </p:nvSpPr>
        <p:spPr>
          <a:xfrm>
            <a:off x="304800" y="1493837"/>
            <a:ext cx="8229600" cy="4526100"/>
          </a:xfrm>
          <a:prstGeom prst="rect">
            <a:avLst/>
          </a:prstGeom>
        </p:spPr>
        <p:txBody>
          <a:bodyPr spcFirstLastPara="1" wrap="square" lIns="91425" tIns="45700" rIns="91425" bIns="45700" anchor="t" anchorCtr="0">
            <a:noAutofit/>
          </a:bodyPr>
          <a:lstStyle/>
          <a:p>
            <a:pPr marL="457200" lvl="0" indent="-361950" algn="l" rtl="0">
              <a:lnSpc>
                <a:spcPct val="115000"/>
              </a:lnSpc>
              <a:spcBef>
                <a:spcPts val="900"/>
              </a:spcBef>
              <a:spcAft>
                <a:spcPts val="0"/>
              </a:spcAft>
              <a:buSzPts val="2100"/>
              <a:buAutoNum type="arabicPeriod"/>
            </a:pPr>
            <a:r>
              <a:rPr lang="en-US" sz="2100"/>
              <a:t> Doctor enters full diagnosis (symptoms, prescription, date) in structured JSON format.</a:t>
            </a:r>
            <a:endParaRPr sz="2100"/>
          </a:p>
          <a:p>
            <a:pPr marL="457200" lvl="0" indent="-361950" algn="l" rtl="0">
              <a:lnSpc>
                <a:spcPct val="115000"/>
              </a:lnSpc>
              <a:spcBef>
                <a:spcPts val="0"/>
              </a:spcBef>
              <a:spcAft>
                <a:spcPts val="0"/>
              </a:spcAft>
              <a:buSzPts val="2100"/>
              <a:buAutoNum type="arabicPeriod"/>
            </a:pPr>
            <a:r>
              <a:rPr lang="en-US" sz="2100"/>
              <a:t> Full message is stringified and signed using the doctor’s </a:t>
            </a:r>
            <a:r>
              <a:rPr lang="en-US" sz="2100" b="1"/>
              <a:t>private key.</a:t>
            </a:r>
            <a:endParaRPr sz="2100" b="1"/>
          </a:p>
          <a:p>
            <a:pPr marL="457200" lvl="0" indent="-361950" algn="l" rtl="0">
              <a:lnSpc>
                <a:spcPct val="115000"/>
              </a:lnSpc>
              <a:spcBef>
                <a:spcPts val="0"/>
              </a:spcBef>
              <a:spcAft>
                <a:spcPts val="0"/>
              </a:spcAft>
              <a:buSzPts val="2100"/>
              <a:buAutoNum type="arabicPeriod"/>
            </a:pPr>
            <a:r>
              <a:rPr lang="en-US" sz="2100"/>
              <a:t> The { message, signature } is encrypted usingg the </a:t>
            </a:r>
            <a:r>
              <a:rPr lang="en-US" sz="2100" b="1"/>
              <a:t>patient’s public key</a:t>
            </a:r>
            <a:r>
              <a:rPr lang="en-US" sz="2100"/>
              <a:t>.</a:t>
            </a:r>
            <a:endParaRPr sz="2100"/>
          </a:p>
          <a:p>
            <a:pPr marL="457200" lvl="0" indent="-361950" algn="l" rtl="0">
              <a:lnSpc>
                <a:spcPct val="115000"/>
              </a:lnSpc>
              <a:spcBef>
                <a:spcPts val="0"/>
              </a:spcBef>
              <a:spcAft>
                <a:spcPts val="0"/>
              </a:spcAft>
              <a:buSzPts val="2100"/>
              <a:buAutoNum type="arabicPeriod"/>
            </a:pPr>
            <a:r>
              <a:rPr lang="en-US" sz="2100"/>
              <a:t>Encrypted package is uploaded to IPFS (e.g., Web3.Storage) returns a content hash (CID) to uniquely identify the file.</a:t>
            </a:r>
            <a:br>
              <a:rPr lang="en-US" sz="2100"/>
            </a:br>
            <a:r>
              <a:rPr lang="en-US" sz="2100"/>
              <a:t>Smart contract stores only the IPFS hash + patient/doctor address.</a:t>
            </a:r>
            <a:endParaRPr sz="2100"/>
          </a:p>
          <a:p>
            <a:pPr marL="457200" lvl="0" indent="-361950" algn="l" rtl="0">
              <a:lnSpc>
                <a:spcPct val="115000"/>
              </a:lnSpc>
              <a:spcBef>
                <a:spcPts val="0"/>
              </a:spcBef>
              <a:spcAft>
                <a:spcPts val="0"/>
              </a:spcAft>
              <a:buSzPts val="2100"/>
              <a:buAutoNum type="arabicPeriod"/>
            </a:pPr>
            <a:r>
              <a:rPr lang="en-US" sz="2100"/>
              <a:t>Patient decrypts the with their </a:t>
            </a:r>
            <a:r>
              <a:rPr lang="en-US" sz="2100" b="1"/>
              <a:t>private key</a:t>
            </a:r>
            <a:r>
              <a:rPr lang="en-US" sz="2100"/>
              <a:t>, then the message. Signature is verified using the </a:t>
            </a:r>
            <a:r>
              <a:rPr lang="en-US" sz="2100" b="1"/>
              <a:t>doctor’s public key</a:t>
            </a:r>
            <a:r>
              <a:rPr lang="en-US" sz="2100"/>
              <a:t> to confirm authenticity.</a:t>
            </a:r>
            <a:endParaRPr sz="2100"/>
          </a:p>
        </p:txBody>
      </p:sp>
      <p:sp>
        <p:nvSpPr>
          <p:cNvPr id="239" name="Google Shape;239;g3576b2b1be1_0_0"/>
          <p:cNvSpPr txBox="1">
            <a:spLocks noGrp="1"/>
          </p:cNvSpPr>
          <p:nvPr>
            <p:ph type="body" idx="2"/>
          </p:nvPr>
        </p:nvSpPr>
        <p:spPr>
          <a:xfrm>
            <a:off x="304800" y="152400"/>
            <a:ext cx="6324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Encrypted Data Transfer</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g34dd3b3ac58_0_18"/>
          <p:cNvSpPr txBox="1">
            <a:spLocks noGrp="1"/>
          </p:cNvSpPr>
          <p:nvPr>
            <p:ph type="body" idx="1"/>
          </p:nvPr>
        </p:nvSpPr>
        <p:spPr>
          <a:xfrm>
            <a:off x="195452" y="1454750"/>
            <a:ext cx="8348400" cy="4554000"/>
          </a:xfrm>
          <a:prstGeom prst="rect">
            <a:avLst/>
          </a:prstGeom>
          <a:noFill/>
          <a:ln>
            <a:noFill/>
          </a:ln>
        </p:spPr>
        <p:txBody>
          <a:bodyPr spcFirstLastPara="1" wrap="square" lIns="91425" tIns="45700" rIns="91425" bIns="45700" anchor="t" anchorCtr="0">
            <a:noAutofit/>
          </a:bodyPr>
          <a:lstStyle/>
          <a:p>
            <a:pPr marL="457200" lvl="0" indent="-298450" algn="l" rtl="0">
              <a:lnSpc>
                <a:spcPct val="115000"/>
              </a:lnSpc>
              <a:spcBef>
                <a:spcPts val="1200"/>
              </a:spcBef>
              <a:spcAft>
                <a:spcPts val="0"/>
              </a:spcAft>
              <a:buClr>
                <a:schemeClr val="dk1"/>
              </a:buClr>
              <a:buSzPts val="1100"/>
              <a:buAutoNum type="arabicPeriod"/>
            </a:pPr>
            <a:r>
              <a:rPr lang="en-US" sz="2800">
                <a:latin typeface="Calibri"/>
                <a:ea typeface="Calibri"/>
                <a:cs typeface="Calibri"/>
                <a:sym typeface="Calibri"/>
              </a:rPr>
              <a:t>End-to-end encryption ensures data is never readable by unauthorized entities.</a:t>
            </a:r>
            <a:endParaRPr sz="2800">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AutoNum type="arabicPeriod"/>
            </a:pPr>
            <a:r>
              <a:rPr lang="en-US" sz="2800">
                <a:latin typeface="Calibri"/>
                <a:ea typeface="Calibri"/>
                <a:cs typeface="Calibri"/>
                <a:sym typeface="Calibri"/>
              </a:rPr>
              <a:t>DID-based cryptographic signing verifies identity and prevents impersonation.</a:t>
            </a:r>
            <a:endParaRPr sz="2800">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AutoNum type="arabicPeriod"/>
            </a:pPr>
            <a:r>
              <a:rPr lang="en-US" sz="2800">
                <a:latin typeface="Calibri"/>
                <a:ea typeface="Calibri"/>
                <a:cs typeface="Calibri"/>
                <a:sym typeface="Calibri"/>
              </a:rPr>
              <a:t>Patients maintain complete control over what gets shared, with whom, and for how long.</a:t>
            </a:r>
            <a:endParaRPr sz="2800">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AutoNum type="arabicPeriod"/>
            </a:pPr>
            <a:r>
              <a:rPr lang="en-US" sz="2800">
                <a:latin typeface="Calibri"/>
                <a:ea typeface="Calibri"/>
                <a:cs typeface="Calibri"/>
                <a:sym typeface="Calibri"/>
              </a:rPr>
              <a:t>Claims and data access are auditable without revealing personal identifiers.</a:t>
            </a:r>
            <a:endParaRPr sz="2800">
              <a:latin typeface="Calibri"/>
              <a:ea typeface="Calibri"/>
              <a:cs typeface="Calibri"/>
              <a:sym typeface="Calibri"/>
            </a:endParaRPr>
          </a:p>
          <a:p>
            <a:pPr marL="457200" lvl="0" indent="-298450" algn="l" rtl="0">
              <a:lnSpc>
                <a:spcPct val="115000"/>
              </a:lnSpc>
              <a:spcBef>
                <a:spcPts val="0"/>
              </a:spcBef>
              <a:spcAft>
                <a:spcPts val="0"/>
              </a:spcAft>
              <a:buClr>
                <a:schemeClr val="dk1"/>
              </a:buClr>
              <a:buSzPts val="1100"/>
              <a:buAutoNum type="arabicPeriod"/>
            </a:pPr>
            <a:r>
              <a:rPr lang="en-US" sz="2800">
                <a:latin typeface="Calibri"/>
                <a:ea typeface="Calibri"/>
                <a:cs typeface="Calibri"/>
                <a:sym typeface="Calibri"/>
              </a:rPr>
              <a:t>Zero-trust architecture—privacy by design, verifiability by default.</a:t>
            </a:r>
            <a:endParaRPr sz="2800">
              <a:latin typeface="Calibri"/>
              <a:ea typeface="Calibri"/>
              <a:cs typeface="Calibri"/>
              <a:sym typeface="Calibri"/>
            </a:endParaRPr>
          </a:p>
          <a:p>
            <a:pPr marL="0" marR="0" lvl="0" indent="0" algn="l" rtl="0">
              <a:lnSpc>
                <a:spcPct val="150000"/>
              </a:lnSpc>
              <a:spcBef>
                <a:spcPts val="1200"/>
              </a:spcBef>
              <a:spcAft>
                <a:spcPts val="0"/>
              </a:spcAft>
              <a:buSzPts val="2400"/>
              <a:buNone/>
            </a:pPr>
            <a:endParaRPr sz="2800">
              <a:latin typeface="Calibri"/>
              <a:ea typeface="Calibri"/>
              <a:cs typeface="Calibri"/>
              <a:sym typeface="Calibri"/>
            </a:endParaRPr>
          </a:p>
        </p:txBody>
      </p:sp>
      <p:sp>
        <p:nvSpPr>
          <p:cNvPr id="246" name="Google Shape;246;g34dd3b3ac58_0_18"/>
          <p:cNvSpPr txBox="1">
            <a:spLocks noGrp="1"/>
          </p:cNvSpPr>
          <p:nvPr>
            <p:ph type="body" idx="2"/>
          </p:nvPr>
        </p:nvSpPr>
        <p:spPr>
          <a:xfrm>
            <a:off x="327427" y="31175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600"/>
              <a:buNone/>
            </a:pPr>
            <a:r>
              <a:rPr lang="en-US" sz="3000">
                <a:latin typeface="Calibri"/>
                <a:ea typeface="Calibri"/>
                <a:cs typeface="Calibri"/>
                <a:sym typeface="Calibri"/>
              </a:rPr>
              <a:t>SECURITY POLICY AND PRIVACY</a:t>
            </a:r>
            <a:endParaRPr sz="30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34dd3b3ac58_0_114"/>
          <p:cNvSpPr txBox="1">
            <a:spLocks noGrp="1"/>
          </p:cNvSpPr>
          <p:nvPr>
            <p:ph type="body" idx="1"/>
          </p:nvPr>
        </p:nvSpPr>
        <p:spPr>
          <a:xfrm>
            <a:off x="304800" y="1493837"/>
            <a:ext cx="8229600" cy="4526100"/>
          </a:xfrm>
          <a:prstGeom prst="rect">
            <a:avLst/>
          </a:prstGeom>
          <a:noFill/>
          <a:ln>
            <a:noFill/>
          </a:ln>
        </p:spPr>
        <p:txBody>
          <a:bodyPr spcFirstLastPara="1" wrap="square" lIns="91425" tIns="45700" rIns="91425" bIns="45700" anchor="t" anchorCtr="0">
            <a:noAutofit/>
          </a:bodyPr>
          <a:lstStyle/>
          <a:p>
            <a:pPr marL="457200" lvl="0" indent="-298450" algn="l" rtl="0">
              <a:lnSpc>
                <a:spcPct val="115000"/>
              </a:lnSpc>
              <a:spcBef>
                <a:spcPts val="1200"/>
              </a:spcBef>
              <a:spcAft>
                <a:spcPts val="0"/>
              </a:spcAft>
              <a:buClr>
                <a:schemeClr val="dk1"/>
              </a:buClr>
              <a:buSzPts val="1100"/>
              <a:buChar char="●"/>
            </a:pPr>
            <a:r>
              <a:rPr lang="en-US"/>
              <a:t>Simulated patients successfully generated and used DIDs to interact with multiple hospitals.</a:t>
            </a:r>
            <a:endParaRPr/>
          </a:p>
          <a:p>
            <a:pPr marL="457200" lvl="0" indent="-298450" algn="l" rtl="0">
              <a:lnSpc>
                <a:spcPct val="115000"/>
              </a:lnSpc>
              <a:spcBef>
                <a:spcPts val="0"/>
              </a:spcBef>
              <a:spcAft>
                <a:spcPts val="0"/>
              </a:spcAft>
              <a:buClr>
                <a:schemeClr val="dk1"/>
              </a:buClr>
              <a:buSzPts val="1100"/>
              <a:buChar char="●"/>
            </a:pPr>
            <a:r>
              <a:rPr lang="en-US"/>
              <a:t>Treatment records encrypted and retrieved only through verified keys.</a:t>
            </a:r>
            <a:endParaRPr/>
          </a:p>
          <a:p>
            <a:pPr marL="457200" lvl="0" indent="-298450" algn="l" rtl="0">
              <a:lnSpc>
                <a:spcPct val="115000"/>
              </a:lnSpc>
              <a:spcBef>
                <a:spcPts val="0"/>
              </a:spcBef>
              <a:spcAft>
                <a:spcPts val="0"/>
              </a:spcAft>
              <a:buClr>
                <a:schemeClr val="dk1"/>
              </a:buClr>
              <a:buSzPts val="1100"/>
              <a:buChar char="●"/>
            </a:pPr>
            <a:r>
              <a:rPr lang="en-US"/>
              <a:t>Insurers processed claims based on signed credentials without needing patient details.</a:t>
            </a:r>
            <a:endParaRPr/>
          </a:p>
          <a:p>
            <a:pPr marL="457200" lvl="0" indent="-298450" algn="l" rtl="0">
              <a:lnSpc>
                <a:spcPct val="115000"/>
              </a:lnSpc>
              <a:spcBef>
                <a:spcPts val="0"/>
              </a:spcBef>
              <a:spcAft>
                <a:spcPts val="0"/>
              </a:spcAft>
              <a:buClr>
                <a:schemeClr val="dk1"/>
              </a:buClr>
              <a:buSzPts val="1100"/>
              <a:buChar char="●"/>
            </a:pPr>
            <a:r>
              <a:rPr lang="en-US"/>
              <a:t>Full cycle of access, claim, and revocation tested across dummy wallets and contract calls.</a:t>
            </a:r>
            <a:endParaRPr/>
          </a:p>
          <a:p>
            <a:pPr marL="457200" lvl="0" indent="-298450" algn="l" rtl="0">
              <a:lnSpc>
                <a:spcPct val="115000"/>
              </a:lnSpc>
              <a:spcBef>
                <a:spcPts val="0"/>
              </a:spcBef>
              <a:spcAft>
                <a:spcPts val="0"/>
              </a:spcAft>
              <a:buClr>
                <a:schemeClr val="dk1"/>
              </a:buClr>
              <a:buSzPts val="1100"/>
              <a:buChar char="●"/>
            </a:pPr>
            <a:r>
              <a:rPr lang="en-US"/>
              <a:t>System maintained confidentiality, access control, and traceability throughout.</a:t>
            </a:r>
            <a:endParaRPr/>
          </a:p>
          <a:p>
            <a:pPr marL="0" lvl="0" indent="0" algn="l" rtl="0">
              <a:lnSpc>
                <a:spcPct val="100000"/>
              </a:lnSpc>
              <a:spcBef>
                <a:spcPts val="1200"/>
              </a:spcBef>
              <a:spcAft>
                <a:spcPts val="0"/>
              </a:spcAft>
              <a:buSzPts val="2400"/>
              <a:buNone/>
            </a:pPr>
            <a:endParaRPr/>
          </a:p>
        </p:txBody>
      </p:sp>
      <p:sp>
        <p:nvSpPr>
          <p:cNvPr id="253" name="Google Shape;253;g34dd3b3ac58_0_11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600"/>
              <a:buNone/>
            </a:pPr>
            <a:r>
              <a:rPr lang="en-US" sz="3000"/>
              <a:t>RESULTS</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35436452156_0_0"/>
          <p:cNvSpPr txBox="1">
            <a:spLocks noGrp="1"/>
          </p:cNvSpPr>
          <p:nvPr>
            <p:ph type="body" idx="1"/>
          </p:nvPr>
        </p:nvSpPr>
        <p:spPr>
          <a:xfrm>
            <a:off x="304800" y="1493837"/>
            <a:ext cx="8229600" cy="4526100"/>
          </a:xfrm>
          <a:prstGeom prst="rect">
            <a:avLst/>
          </a:prstGeom>
        </p:spPr>
        <p:txBody>
          <a:bodyPr spcFirstLastPara="1" wrap="square" lIns="91425" tIns="45700" rIns="91425" bIns="45700" anchor="t" anchorCtr="0">
            <a:noAutofit/>
          </a:bodyPr>
          <a:lstStyle/>
          <a:p>
            <a:pPr marL="0" lvl="0" indent="0" algn="l" rtl="0">
              <a:spcBef>
                <a:spcPts val="480"/>
              </a:spcBef>
              <a:spcAft>
                <a:spcPts val="0"/>
              </a:spcAft>
              <a:buNone/>
            </a:pPr>
            <a:endParaRPr/>
          </a:p>
        </p:txBody>
      </p:sp>
      <p:sp>
        <p:nvSpPr>
          <p:cNvPr id="260" name="Google Shape;260;g35436452156_0_0"/>
          <p:cNvSpPr txBox="1">
            <a:spLocks noGrp="1"/>
          </p:cNvSpPr>
          <p:nvPr>
            <p:ph type="body" idx="2"/>
          </p:nvPr>
        </p:nvSpPr>
        <p:spPr>
          <a:xfrm>
            <a:off x="304800" y="152400"/>
            <a:ext cx="6324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Registration</a:t>
            </a:r>
            <a:endParaRPr/>
          </a:p>
        </p:txBody>
      </p:sp>
      <p:pic>
        <p:nvPicPr>
          <p:cNvPr id="261" name="Google Shape;261;g35436452156_0_0" title="Screenshot from 2025-05-08 16-11-43.png"/>
          <p:cNvPicPr preferRelativeResize="0"/>
          <p:nvPr/>
        </p:nvPicPr>
        <p:blipFill rotWithShape="1">
          <a:blip r:embed="rId3">
            <a:alphaModFix/>
          </a:blip>
          <a:srcRect r="-11185" b="-11185"/>
          <a:stretch/>
        </p:blipFill>
        <p:spPr>
          <a:xfrm>
            <a:off x="0" y="1295400"/>
            <a:ext cx="5442349" cy="5949601"/>
          </a:xfrm>
          <a:prstGeom prst="rect">
            <a:avLst/>
          </a:prstGeom>
          <a:noFill/>
          <a:ln>
            <a:noFill/>
          </a:ln>
        </p:spPr>
      </p:pic>
      <p:pic>
        <p:nvPicPr>
          <p:cNvPr id="262" name="Google Shape;262;g35436452156_0_0" title="Screenshot from 2025-05-08 16-00-24.png"/>
          <p:cNvPicPr preferRelativeResize="0"/>
          <p:nvPr/>
        </p:nvPicPr>
        <p:blipFill>
          <a:blip r:embed="rId4">
            <a:alphaModFix/>
          </a:blip>
          <a:stretch>
            <a:fillRect/>
          </a:stretch>
        </p:blipFill>
        <p:spPr>
          <a:xfrm>
            <a:off x="4225950" y="1295400"/>
            <a:ext cx="4918052" cy="55206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35436452156_1_9"/>
          <p:cNvSpPr txBox="1">
            <a:spLocks noGrp="1"/>
          </p:cNvSpPr>
          <p:nvPr>
            <p:ph type="body" idx="2"/>
          </p:nvPr>
        </p:nvSpPr>
        <p:spPr>
          <a:xfrm>
            <a:off x="304800" y="152400"/>
            <a:ext cx="6324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Insurance &amp; Doctor Page</a:t>
            </a:r>
            <a:endParaRPr/>
          </a:p>
        </p:txBody>
      </p:sp>
      <p:pic>
        <p:nvPicPr>
          <p:cNvPr id="269" name="Google Shape;269;g35436452156_1_9" title="Screenshot from 2025-05-08 18-55-24.png"/>
          <p:cNvPicPr preferRelativeResize="0"/>
          <p:nvPr/>
        </p:nvPicPr>
        <p:blipFill>
          <a:blip r:embed="rId3">
            <a:alphaModFix/>
          </a:blip>
          <a:stretch>
            <a:fillRect/>
          </a:stretch>
        </p:blipFill>
        <p:spPr>
          <a:xfrm>
            <a:off x="0" y="1067950"/>
            <a:ext cx="6742651" cy="2947474"/>
          </a:xfrm>
          <a:prstGeom prst="rect">
            <a:avLst/>
          </a:prstGeom>
          <a:noFill/>
          <a:ln>
            <a:noFill/>
          </a:ln>
        </p:spPr>
      </p:pic>
      <p:pic>
        <p:nvPicPr>
          <p:cNvPr id="270" name="Google Shape;270;g35436452156_1_9" title="Screenshot from 2025-05-08 17-02-48.png"/>
          <p:cNvPicPr preferRelativeResize="0"/>
          <p:nvPr/>
        </p:nvPicPr>
        <p:blipFill>
          <a:blip r:embed="rId4">
            <a:alphaModFix/>
          </a:blip>
          <a:stretch>
            <a:fillRect/>
          </a:stretch>
        </p:blipFill>
        <p:spPr>
          <a:xfrm>
            <a:off x="2485250" y="3953625"/>
            <a:ext cx="6658749" cy="2947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
          <p:cNvSpPr txBox="1">
            <a:spLocks noGrp="1"/>
          </p:cNvSpPr>
          <p:nvPr>
            <p:ph type="body" idx="1"/>
          </p:nvPr>
        </p:nvSpPr>
        <p:spPr>
          <a:xfrm>
            <a:off x="195452" y="1454750"/>
            <a:ext cx="8348400" cy="4554000"/>
          </a:xfrm>
          <a:prstGeom prst="rect">
            <a:avLst/>
          </a:prstGeom>
          <a:noFill/>
          <a:ln>
            <a:noFill/>
          </a:ln>
        </p:spPr>
        <p:txBody>
          <a:bodyPr spcFirstLastPara="1" wrap="square" lIns="91425" tIns="45700" rIns="91425" bIns="45700" anchor="t" anchorCtr="0">
            <a:noAutofit/>
          </a:bodyPr>
          <a:lstStyle/>
          <a:p>
            <a:pPr marL="457200" lvl="0" indent="-361950" algn="l" rtl="0">
              <a:lnSpc>
                <a:spcPct val="115000"/>
              </a:lnSpc>
              <a:spcBef>
                <a:spcPts val="1200"/>
              </a:spcBef>
              <a:spcAft>
                <a:spcPts val="0"/>
              </a:spcAft>
              <a:buClr>
                <a:schemeClr val="dk1"/>
              </a:buClr>
              <a:buSzPts val="2100"/>
              <a:buChar char="●"/>
            </a:pPr>
            <a:r>
              <a:rPr lang="en-US" sz="2100" b="1"/>
              <a:t>Purely</a:t>
            </a:r>
            <a:r>
              <a:rPr lang="en-US" sz="2100"/>
              <a:t>: A blockchain-based decentralized platform for a patient centric healthcare data access.</a:t>
            </a:r>
            <a:br>
              <a:rPr lang="en-US" sz="2100"/>
            </a:br>
            <a:endParaRPr sz="2100"/>
          </a:p>
          <a:p>
            <a:pPr marL="457200" lvl="0" indent="-361950" algn="l" rtl="0">
              <a:lnSpc>
                <a:spcPct val="115000"/>
              </a:lnSpc>
              <a:spcBef>
                <a:spcPts val="0"/>
              </a:spcBef>
              <a:spcAft>
                <a:spcPts val="0"/>
              </a:spcAft>
              <a:buClr>
                <a:schemeClr val="dk1"/>
              </a:buClr>
              <a:buSzPts val="2100"/>
              <a:buChar char="●"/>
            </a:pPr>
            <a:r>
              <a:rPr lang="en-US" sz="2100"/>
              <a:t>Focused on empowering patients with verifiable digital identities (DIDs) for secure, selective data control.</a:t>
            </a:r>
            <a:br>
              <a:rPr lang="en-US" sz="2100"/>
            </a:br>
            <a:endParaRPr sz="2100"/>
          </a:p>
          <a:p>
            <a:pPr marL="457200" lvl="0" indent="-361950" algn="l" rtl="0">
              <a:lnSpc>
                <a:spcPct val="115000"/>
              </a:lnSpc>
              <a:spcBef>
                <a:spcPts val="0"/>
              </a:spcBef>
              <a:spcAft>
                <a:spcPts val="0"/>
              </a:spcAft>
              <a:buSzPts val="2100"/>
              <a:buChar char="●"/>
            </a:pPr>
            <a:r>
              <a:rPr lang="en-US" sz="2100"/>
              <a:t>DIDs are World Wide Web Consortium (W3C) specification that allows for a decentralized identity.</a:t>
            </a:r>
            <a:endParaRPr sz="2100"/>
          </a:p>
          <a:p>
            <a:pPr marL="457200" lvl="0" indent="0" algn="l" rtl="0">
              <a:lnSpc>
                <a:spcPct val="115000"/>
              </a:lnSpc>
              <a:spcBef>
                <a:spcPts val="0"/>
              </a:spcBef>
              <a:spcAft>
                <a:spcPts val="0"/>
              </a:spcAft>
              <a:buNone/>
            </a:pPr>
            <a:endParaRPr sz="2100"/>
          </a:p>
          <a:p>
            <a:pPr marL="457200" lvl="0" indent="-361950" algn="l" rtl="0">
              <a:lnSpc>
                <a:spcPct val="115000"/>
              </a:lnSpc>
              <a:spcBef>
                <a:spcPts val="0"/>
              </a:spcBef>
              <a:spcAft>
                <a:spcPts val="0"/>
              </a:spcAft>
              <a:buClr>
                <a:schemeClr val="dk1"/>
              </a:buClr>
              <a:buSzPts val="2100"/>
              <a:buChar char="●"/>
            </a:pPr>
            <a:r>
              <a:rPr lang="en-US" sz="2100"/>
              <a:t>The system uses Ethereum smart contracts, IPFS for data storage, and React-based UI integrated with MetaMask.</a:t>
            </a:r>
            <a:endParaRPr sz="2100"/>
          </a:p>
          <a:p>
            <a:pPr marL="457200" lvl="0" indent="0" algn="l" rtl="0">
              <a:lnSpc>
                <a:spcPct val="115000"/>
              </a:lnSpc>
              <a:spcBef>
                <a:spcPts val="0"/>
              </a:spcBef>
              <a:spcAft>
                <a:spcPts val="0"/>
              </a:spcAft>
              <a:buNone/>
            </a:pPr>
            <a:endParaRPr sz="2100"/>
          </a:p>
          <a:p>
            <a:pPr marL="457200" lvl="0" indent="-361950" algn="l" rtl="0">
              <a:lnSpc>
                <a:spcPct val="115000"/>
              </a:lnSpc>
              <a:spcBef>
                <a:spcPts val="0"/>
              </a:spcBef>
              <a:spcAft>
                <a:spcPts val="0"/>
              </a:spcAft>
              <a:buClr>
                <a:schemeClr val="dk1"/>
              </a:buClr>
              <a:buSzPts val="2100"/>
              <a:buChar char="●"/>
            </a:pPr>
            <a:r>
              <a:rPr lang="en-US" sz="2100"/>
              <a:t>A comprehensive solution designed to address current EHR system and interoperability issues.</a:t>
            </a:r>
            <a:endParaRPr sz="2100"/>
          </a:p>
          <a:p>
            <a:pPr marL="0" marR="0" lvl="0" indent="0" algn="l" rtl="0">
              <a:lnSpc>
                <a:spcPct val="150000"/>
              </a:lnSpc>
              <a:spcBef>
                <a:spcPts val="0"/>
              </a:spcBef>
              <a:spcAft>
                <a:spcPts val="0"/>
              </a:spcAft>
              <a:buSzPts val="2400"/>
              <a:buNone/>
            </a:pPr>
            <a:endParaRPr sz="2800">
              <a:solidFill>
                <a:srgbClr val="CCCCCC"/>
              </a:solidFill>
              <a:latin typeface="Calibri"/>
              <a:ea typeface="Calibri"/>
              <a:cs typeface="Calibri"/>
              <a:sym typeface="Calibri"/>
            </a:endParaRPr>
          </a:p>
        </p:txBody>
      </p:sp>
      <p:sp>
        <p:nvSpPr>
          <p:cNvPr id="148" name="Google Shape;148;p3"/>
          <p:cNvSpPr txBox="1">
            <a:spLocks noGrp="1"/>
          </p:cNvSpPr>
          <p:nvPr>
            <p:ph type="body" idx="2"/>
          </p:nvPr>
        </p:nvSpPr>
        <p:spPr>
          <a:xfrm>
            <a:off x="327427" y="31175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600"/>
              <a:buNone/>
            </a:pPr>
            <a:r>
              <a:rPr lang="en-US" sz="3000">
                <a:latin typeface="Calibri"/>
                <a:ea typeface="Calibri"/>
                <a:cs typeface="Calibri"/>
                <a:sym typeface="Calibri"/>
              </a:rPr>
              <a:t>Discussion</a:t>
            </a:r>
            <a:endParaRPr sz="30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35436452156_1_25"/>
          <p:cNvSpPr txBox="1">
            <a:spLocks noGrp="1"/>
          </p:cNvSpPr>
          <p:nvPr>
            <p:ph type="body" idx="2"/>
          </p:nvPr>
        </p:nvSpPr>
        <p:spPr>
          <a:xfrm>
            <a:off x="304800" y="152400"/>
            <a:ext cx="6324600" cy="1143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Patient Page</a:t>
            </a:r>
            <a:endParaRPr/>
          </a:p>
        </p:txBody>
      </p:sp>
      <p:pic>
        <p:nvPicPr>
          <p:cNvPr id="277" name="Google Shape;277;g35436452156_1_25" title="Screenshot from 2025-05-08 20-58-16.png"/>
          <p:cNvPicPr preferRelativeResize="0"/>
          <p:nvPr/>
        </p:nvPicPr>
        <p:blipFill>
          <a:blip r:embed="rId3">
            <a:alphaModFix/>
          </a:blip>
          <a:stretch>
            <a:fillRect/>
          </a:stretch>
        </p:blipFill>
        <p:spPr>
          <a:xfrm>
            <a:off x="3736975" y="2642550"/>
            <a:ext cx="7107026" cy="3670176"/>
          </a:xfrm>
          <a:prstGeom prst="rect">
            <a:avLst/>
          </a:prstGeom>
          <a:noFill/>
          <a:ln>
            <a:noFill/>
          </a:ln>
        </p:spPr>
      </p:pic>
      <p:pic>
        <p:nvPicPr>
          <p:cNvPr id="278" name="Google Shape;278;g35436452156_1_25" title="Screenshot from 2025-05-08 18-58-34.png"/>
          <p:cNvPicPr preferRelativeResize="0"/>
          <p:nvPr/>
        </p:nvPicPr>
        <p:blipFill>
          <a:blip r:embed="rId4">
            <a:alphaModFix/>
          </a:blip>
          <a:stretch>
            <a:fillRect/>
          </a:stretch>
        </p:blipFill>
        <p:spPr>
          <a:xfrm>
            <a:off x="-52450" y="1067950"/>
            <a:ext cx="5698024" cy="566422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3560167ca79_0_27"/>
          <p:cNvSpPr txBox="1">
            <a:spLocks noGrp="1"/>
          </p:cNvSpPr>
          <p:nvPr>
            <p:ph type="body" idx="1"/>
          </p:nvPr>
        </p:nvSpPr>
        <p:spPr>
          <a:xfrm>
            <a:off x="304800" y="1493837"/>
            <a:ext cx="8229600" cy="4526100"/>
          </a:xfrm>
          <a:prstGeom prst="rect">
            <a:avLst/>
          </a:prstGeom>
          <a:noFill/>
          <a:ln>
            <a:noFill/>
          </a:ln>
        </p:spPr>
        <p:txBody>
          <a:bodyPr spcFirstLastPara="1" wrap="square" lIns="91425" tIns="45700" rIns="91425" bIns="45700" anchor="t" anchorCtr="0">
            <a:noAutofit/>
          </a:bodyPr>
          <a:lstStyle/>
          <a:p>
            <a:pPr marL="457200" lvl="0" indent="-361950" algn="l" rtl="0">
              <a:lnSpc>
                <a:spcPct val="115000"/>
              </a:lnSpc>
              <a:spcBef>
                <a:spcPts val="1200"/>
              </a:spcBef>
              <a:spcAft>
                <a:spcPts val="0"/>
              </a:spcAft>
              <a:buClr>
                <a:schemeClr val="dk1"/>
              </a:buClr>
              <a:buSzPts val="2100"/>
              <a:buChar char="●"/>
            </a:pPr>
            <a:r>
              <a:rPr lang="en-US" sz="2100" b="1"/>
              <a:t>HIEs</a:t>
            </a:r>
            <a:r>
              <a:rPr lang="en-US" sz="2100"/>
              <a:t>: Centralized, provider-controlled, limited portability and privacy.</a:t>
            </a:r>
            <a:endParaRPr sz="2100"/>
          </a:p>
          <a:p>
            <a:pPr marL="457200" lvl="0" indent="-361950" algn="l" rtl="0">
              <a:lnSpc>
                <a:spcPct val="115000"/>
              </a:lnSpc>
              <a:spcBef>
                <a:spcPts val="0"/>
              </a:spcBef>
              <a:spcAft>
                <a:spcPts val="0"/>
              </a:spcAft>
              <a:buClr>
                <a:schemeClr val="dk1"/>
              </a:buClr>
              <a:buSzPts val="2100"/>
              <a:buChar char="●"/>
            </a:pPr>
            <a:r>
              <a:rPr lang="en-US" sz="2100" b="1"/>
              <a:t>Purely</a:t>
            </a:r>
            <a:r>
              <a:rPr lang="en-US" sz="2100"/>
              <a:t>: Decentralized, patient-controlled, fully portable and encrypted identity.</a:t>
            </a:r>
            <a:endParaRPr sz="2100"/>
          </a:p>
          <a:p>
            <a:pPr marL="457200" lvl="0" indent="-361950" algn="l" rtl="0">
              <a:lnSpc>
                <a:spcPct val="115000"/>
              </a:lnSpc>
              <a:spcBef>
                <a:spcPts val="0"/>
              </a:spcBef>
              <a:spcAft>
                <a:spcPts val="0"/>
              </a:spcAft>
              <a:buClr>
                <a:schemeClr val="dk1"/>
              </a:buClr>
              <a:buSzPts val="2100"/>
              <a:buChar char="●"/>
            </a:pPr>
            <a:r>
              <a:rPr lang="en-US" sz="2100"/>
              <a:t>Verifiable credentials replace the need for centralized data brokers.</a:t>
            </a:r>
            <a:endParaRPr sz="2100"/>
          </a:p>
          <a:p>
            <a:pPr marL="457200" lvl="0" indent="-361950" algn="l" rtl="0">
              <a:lnSpc>
                <a:spcPct val="115000"/>
              </a:lnSpc>
              <a:spcBef>
                <a:spcPts val="0"/>
              </a:spcBef>
              <a:spcAft>
                <a:spcPts val="0"/>
              </a:spcAft>
              <a:buClr>
                <a:schemeClr val="dk1"/>
              </a:buClr>
              <a:buSzPts val="2100"/>
              <a:buChar char="●"/>
            </a:pPr>
            <a:r>
              <a:rPr lang="en-US" sz="2100"/>
              <a:t>Audit logs ensure transparency, and DID-based architecture fosters interoperability.</a:t>
            </a:r>
            <a:endParaRPr sz="2100"/>
          </a:p>
          <a:p>
            <a:pPr marL="457200" lvl="0" indent="-361950" algn="l" rtl="0">
              <a:lnSpc>
                <a:spcPct val="115000"/>
              </a:lnSpc>
              <a:spcBef>
                <a:spcPts val="0"/>
              </a:spcBef>
              <a:spcAft>
                <a:spcPts val="0"/>
              </a:spcAft>
              <a:buClr>
                <a:schemeClr val="dk1"/>
              </a:buClr>
              <a:buSzPts val="2100"/>
              <a:buChar char="●"/>
            </a:pPr>
            <a:r>
              <a:rPr lang="en-US" sz="2100"/>
              <a:t>Real-time access and data-sharing possible without backend system integrations.</a:t>
            </a:r>
            <a:endParaRPr sz="2100"/>
          </a:p>
          <a:p>
            <a:pPr marL="0" lvl="0" indent="0" algn="l" rtl="0">
              <a:lnSpc>
                <a:spcPct val="100000"/>
              </a:lnSpc>
              <a:spcBef>
                <a:spcPts val="1200"/>
              </a:spcBef>
              <a:spcAft>
                <a:spcPts val="0"/>
              </a:spcAft>
              <a:buSzPts val="2400"/>
              <a:buNone/>
            </a:pPr>
            <a:endParaRPr sz="2100"/>
          </a:p>
        </p:txBody>
      </p:sp>
      <p:sp>
        <p:nvSpPr>
          <p:cNvPr id="285" name="Google Shape;285;g3560167ca79_0_2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600"/>
              <a:buNone/>
            </a:pPr>
            <a:r>
              <a:rPr lang="en-US" sz="3000"/>
              <a:t>COMPARISON WITH TRADITIONAL HIES</a:t>
            </a:r>
            <a:endParaRPr sz="3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3560167ca79_0_34"/>
          <p:cNvSpPr txBox="1">
            <a:spLocks noGrp="1"/>
          </p:cNvSpPr>
          <p:nvPr>
            <p:ph type="body" idx="1"/>
          </p:nvPr>
        </p:nvSpPr>
        <p:spPr>
          <a:xfrm>
            <a:off x="304800" y="1493837"/>
            <a:ext cx="8229600" cy="4526100"/>
          </a:xfrm>
          <a:prstGeom prst="rect">
            <a:avLst/>
          </a:prstGeom>
          <a:noFill/>
          <a:ln>
            <a:noFill/>
          </a:ln>
        </p:spPr>
        <p:txBody>
          <a:bodyPr spcFirstLastPara="1" wrap="square" lIns="91425" tIns="45700" rIns="91425" bIns="45700" anchor="t" anchorCtr="0">
            <a:noAutofit/>
          </a:bodyPr>
          <a:lstStyle/>
          <a:p>
            <a:pPr marL="457200" lvl="0" indent="-361950" algn="l" rtl="0">
              <a:lnSpc>
                <a:spcPct val="115000"/>
              </a:lnSpc>
              <a:spcBef>
                <a:spcPts val="1200"/>
              </a:spcBef>
              <a:spcAft>
                <a:spcPts val="0"/>
              </a:spcAft>
              <a:buClr>
                <a:schemeClr val="dk1"/>
              </a:buClr>
              <a:buSzPts val="2100"/>
              <a:buChar char="●"/>
            </a:pPr>
            <a:r>
              <a:rPr lang="en-US" sz="2100"/>
              <a:t>Develop cross-platform mobile wallet apps with biometric authentication.</a:t>
            </a:r>
            <a:endParaRPr sz="2100"/>
          </a:p>
          <a:p>
            <a:pPr marL="457200" lvl="0" indent="-361950" algn="l" rtl="0">
              <a:lnSpc>
                <a:spcPct val="115000"/>
              </a:lnSpc>
              <a:spcBef>
                <a:spcPts val="0"/>
              </a:spcBef>
              <a:spcAft>
                <a:spcPts val="0"/>
              </a:spcAft>
              <a:buClr>
                <a:schemeClr val="dk1"/>
              </a:buClr>
              <a:buSzPts val="2100"/>
              <a:buChar char="●"/>
            </a:pPr>
            <a:r>
              <a:rPr lang="en-US" sz="2100"/>
              <a:t>Add support for parental or guardian DIDs to manage children or elderly records.</a:t>
            </a:r>
            <a:endParaRPr sz="2100"/>
          </a:p>
          <a:p>
            <a:pPr marL="457200" lvl="0" indent="-361950" algn="l" rtl="0">
              <a:lnSpc>
                <a:spcPct val="115000"/>
              </a:lnSpc>
              <a:spcBef>
                <a:spcPts val="0"/>
              </a:spcBef>
              <a:spcAft>
                <a:spcPts val="0"/>
              </a:spcAft>
              <a:buClr>
                <a:schemeClr val="dk1"/>
              </a:buClr>
              <a:buSzPts val="2100"/>
              <a:buChar char="●"/>
            </a:pPr>
            <a:r>
              <a:rPr lang="en-US" sz="2100"/>
              <a:t>Integrate more stakeholders into the system and manage them accordingly like Labs, Pharmacy, Researchers etc.</a:t>
            </a:r>
            <a:endParaRPr sz="2100"/>
          </a:p>
          <a:p>
            <a:pPr marL="0" lvl="0" indent="0" algn="l" rtl="0">
              <a:lnSpc>
                <a:spcPct val="100000"/>
              </a:lnSpc>
              <a:spcBef>
                <a:spcPts val="1200"/>
              </a:spcBef>
              <a:spcAft>
                <a:spcPts val="0"/>
              </a:spcAft>
              <a:buSzPts val="2400"/>
              <a:buNone/>
            </a:pPr>
            <a:endParaRPr sz="2100"/>
          </a:p>
        </p:txBody>
      </p:sp>
      <p:sp>
        <p:nvSpPr>
          <p:cNvPr id="292" name="Google Shape;292;g3560167ca79_0_3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600"/>
              <a:buNone/>
            </a:pPr>
            <a:r>
              <a:rPr lang="en-US" sz="3000"/>
              <a:t>FUTURE WORK</a:t>
            </a:r>
            <a:endParaRPr sz="3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g3560167ca79_0_41"/>
          <p:cNvSpPr txBox="1">
            <a:spLocks noGrp="1"/>
          </p:cNvSpPr>
          <p:nvPr>
            <p:ph type="body" idx="1"/>
          </p:nvPr>
        </p:nvSpPr>
        <p:spPr>
          <a:xfrm>
            <a:off x="304800" y="1493837"/>
            <a:ext cx="8229600" cy="4526100"/>
          </a:xfrm>
          <a:prstGeom prst="rect">
            <a:avLst/>
          </a:prstGeom>
          <a:noFill/>
          <a:ln>
            <a:noFill/>
          </a:ln>
        </p:spPr>
        <p:txBody>
          <a:bodyPr spcFirstLastPara="1" wrap="square" lIns="91425" tIns="45700" rIns="91425" bIns="45700" anchor="t" anchorCtr="0">
            <a:noAutofit/>
          </a:bodyPr>
          <a:lstStyle/>
          <a:p>
            <a:pPr marL="457200" lvl="0" indent="-361950" algn="l" rtl="0">
              <a:lnSpc>
                <a:spcPct val="115000"/>
              </a:lnSpc>
              <a:spcBef>
                <a:spcPts val="1200"/>
              </a:spcBef>
              <a:spcAft>
                <a:spcPts val="0"/>
              </a:spcAft>
              <a:buClr>
                <a:schemeClr val="dk1"/>
              </a:buClr>
              <a:buSzPts val="2100"/>
              <a:buChar char="●"/>
            </a:pPr>
            <a:r>
              <a:rPr lang="en-US" sz="2100"/>
              <a:t>Purely demonstrates how decentralized identity can transform healthcare access.</a:t>
            </a:r>
            <a:endParaRPr sz="2100"/>
          </a:p>
          <a:p>
            <a:pPr marL="457200" lvl="0" indent="-361950" algn="l" rtl="0">
              <a:lnSpc>
                <a:spcPct val="115000"/>
              </a:lnSpc>
              <a:spcBef>
                <a:spcPts val="0"/>
              </a:spcBef>
              <a:spcAft>
                <a:spcPts val="0"/>
              </a:spcAft>
              <a:buClr>
                <a:schemeClr val="dk1"/>
              </a:buClr>
              <a:buSzPts val="2100"/>
              <a:buChar char="●"/>
            </a:pPr>
            <a:r>
              <a:rPr lang="en-US" sz="2100"/>
              <a:t>It offers patient-centric control, privacy-preserving claims, and secure health data exchange.</a:t>
            </a:r>
            <a:endParaRPr sz="2100"/>
          </a:p>
          <a:p>
            <a:pPr marL="457200" lvl="0" indent="-361950" algn="l" rtl="0">
              <a:lnSpc>
                <a:spcPct val="115000"/>
              </a:lnSpc>
              <a:spcBef>
                <a:spcPts val="0"/>
              </a:spcBef>
              <a:spcAft>
                <a:spcPts val="0"/>
              </a:spcAft>
              <a:buClr>
                <a:schemeClr val="dk1"/>
              </a:buClr>
              <a:buSzPts val="2100"/>
              <a:buChar char="●"/>
            </a:pPr>
            <a:r>
              <a:rPr lang="en-US" sz="2100"/>
              <a:t>Reduces operational friction and builds trust across hospital and insurer networks.</a:t>
            </a:r>
            <a:endParaRPr sz="2100"/>
          </a:p>
          <a:p>
            <a:pPr marL="457200" lvl="0" indent="-361950" algn="l" rtl="0">
              <a:lnSpc>
                <a:spcPct val="115000"/>
              </a:lnSpc>
              <a:spcBef>
                <a:spcPts val="0"/>
              </a:spcBef>
              <a:spcAft>
                <a:spcPts val="0"/>
              </a:spcAft>
              <a:buClr>
                <a:schemeClr val="dk1"/>
              </a:buClr>
              <a:buSzPts val="2100"/>
              <a:buChar char="●"/>
            </a:pPr>
            <a:r>
              <a:rPr lang="en-US" sz="2100"/>
              <a:t>Validated through realistic simulations and real-world use case mapping.</a:t>
            </a:r>
            <a:endParaRPr sz="2100"/>
          </a:p>
          <a:p>
            <a:pPr marL="457200" lvl="0" indent="-361950" algn="l" rtl="0">
              <a:lnSpc>
                <a:spcPct val="115000"/>
              </a:lnSpc>
              <a:spcBef>
                <a:spcPts val="0"/>
              </a:spcBef>
              <a:spcAft>
                <a:spcPts val="0"/>
              </a:spcAft>
              <a:buClr>
                <a:schemeClr val="dk1"/>
              </a:buClr>
              <a:buSzPts val="2100"/>
              <a:buChar char="●"/>
            </a:pPr>
            <a:r>
              <a:rPr lang="en-US" sz="2100"/>
              <a:t>A step toward a more ethical, privacy-respecting, and efficient digital health future.</a:t>
            </a:r>
            <a:endParaRPr sz="2100"/>
          </a:p>
          <a:p>
            <a:pPr marL="0" lvl="0" indent="0" algn="l" rtl="0">
              <a:lnSpc>
                <a:spcPct val="100000"/>
              </a:lnSpc>
              <a:spcBef>
                <a:spcPts val="1200"/>
              </a:spcBef>
              <a:spcAft>
                <a:spcPts val="0"/>
              </a:spcAft>
              <a:buSzPts val="2400"/>
              <a:buNone/>
            </a:pPr>
            <a:endParaRPr sz="2100"/>
          </a:p>
        </p:txBody>
      </p:sp>
      <p:sp>
        <p:nvSpPr>
          <p:cNvPr id="299" name="Google Shape;299;g3560167ca79_0_4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600"/>
              <a:buNone/>
            </a:pPr>
            <a:r>
              <a:rPr lang="en-US" sz="3000"/>
              <a:t>CONCLUSION</a:t>
            </a: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g34dd3b3ac58_0_120"/>
          <p:cNvSpPr txBox="1">
            <a:spLocks noGrp="1"/>
          </p:cNvSpPr>
          <p:nvPr>
            <p:ph type="body" idx="1"/>
          </p:nvPr>
        </p:nvSpPr>
        <p:spPr>
          <a:xfrm>
            <a:off x="304800" y="1493837"/>
            <a:ext cx="8229600" cy="4526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480"/>
              </a:spcBef>
              <a:spcAft>
                <a:spcPts val="0"/>
              </a:spcAft>
              <a:buSzPts val="2400"/>
              <a:buNone/>
            </a:pPr>
            <a:endParaRPr sz="3000" b="1"/>
          </a:p>
          <a:p>
            <a:pPr marL="0" lvl="0" indent="0" algn="ctr" rtl="0">
              <a:lnSpc>
                <a:spcPct val="100000"/>
              </a:lnSpc>
              <a:spcBef>
                <a:spcPts val="480"/>
              </a:spcBef>
              <a:spcAft>
                <a:spcPts val="0"/>
              </a:spcAft>
              <a:buSzPts val="2400"/>
              <a:buNone/>
            </a:pPr>
            <a:endParaRPr sz="3000" b="1"/>
          </a:p>
          <a:p>
            <a:pPr marL="0" lvl="0" indent="0" algn="ctr" rtl="0">
              <a:lnSpc>
                <a:spcPct val="100000"/>
              </a:lnSpc>
              <a:spcBef>
                <a:spcPts val="480"/>
              </a:spcBef>
              <a:spcAft>
                <a:spcPts val="0"/>
              </a:spcAft>
              <a:buSzPts val="2400"/>
              <a:buNone/>
            </a:pPr>
            <a:endParaRPr sz="3000" b="1"/>
          </a:p>
          <a:p>
            <a:pPr marL="0" lvl="0" indent="0" algn="ctr" rtl="0">
              <a:lnSpc>
                <a:spcPct val="100000"/>
              </a:lnSpc>
              <a:spcBef>
                <a:spcPts val="480"/>
              </a:spcBef>
              <a:spcAft>
                <a:spcPts val="0"/>
              </a:spcAft>
              <a:buSzPts val="2400"/>
              <a:buNone/>
            </a:pPr>
            <a:r>
              <a:rPr lang="en-US" sz="3000" b="1"/>
              <a:t>THANK YOU !</a:t>
            </a:r>
            <a:endParaRPr sz="30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34dd3b3ac58_0_48"/>
          <p:cNvSpPr txBox="1">
            <a:spLocks noGrp="1"/>
          </p:cNvSpPr>
          <p:nvPr>
            <p:ph type="body" idx="1"/>
          </p:nvPr>
        </p:nvSpPr>
        <p:spPr>
          <a:xfrm>
            <a:off x="304800" y="1493837"/>
            <a:ext cx="8229600" cy="4526100"/>
          </a:xfrm>
          <a:prstGeom prst="rect">
            <a:avLst/>
          </a:prstGeom>
          <a:noFill/>
          <a:ln>
            <a:noFill/>
          </a:ln>
        </p:spPr>
        <p:txBody>
          <a:bodyPr spcFirstLastPara="1" wrap="square" lIns="91425" tIns="45700" rIns="91425" bIns="45700" anchor="t" anchorCtr="0">
            <a:noAutofit/>
          </a:bodyPr>
          <a:lstStyle/>
          <a:p>
            <a:pPr marL="457200" lvl="0" indent="-361950" algn="l" rtl="0">
              <a:lnSpc>
                <a:spcPct val="115000"/>
              </a:lnSpc>
              <a:spcBef>
                <a:spcPts val="1200"/>
              </a:spcBef>
              <a:spcAft>
                <a:spcPts val="0"/>
              </a:spcAft>
              <a:buSzPts val="2100"/>
              <a:buChar char="●"/>
            </a:pPr>
            <a:r>
              <a:rPr lang="en-US" sz="2100"/>
              <a:t>EMR systems in the US are digitized but remain institution-owned, limiting data portability and access.</a:t>
            </a:r>
            <a:br>
              <a:rPr lang="en-US" sz="2100"/>
            </a:br>
            <a:endParaRPr sz="2100"/>
          </a:p>
          <a:p>
            <a:pPr marL="457200" lvl="0" indent="-361950" algn="l" rtl="0">
              <a:lnSpc>
                <a:spcPct val="115000"/>
              </a:lnSpc>
              <a:spcBef>
                <a:spcPts val="0"/>
              </a:spcBef>
              <a:spcAft>
                <a:spcPts val="0"/>
              </a:spcAft>
              <a:buSzPts val="2100"/>
              <a:buChar char="●"/>
            </a:pPr>
            <a:r>
              <a:rPr lang="en-US" sz="2100"/>
              <a:t>Departments such as radiology, labs, and billing have there own different systems, leading to data silos.</a:t>
            </a:r>
            <a:br>
              <a:rPr lang="en-US" sz="2100"/>
            </a:br>
            <a:endParaRPr sz="2100"/>
          </a:p>
          <a:p>
            <a:pPr marL="457200" lvl="0" indent="-361950" algn="l" rtl="0">
              <a:lnSpc>
                <a:spcPct val="115000"/>
              </a:lnSpc>
              <a:spcBef>
                <a:spcPts val="0"/>
              </a:spcBef>
              <a:spcAft>
                <a:spcPts val="0"/>
              </a:spcAft>
              <a:buSzPts val="2100"/>
              <a:buChar char="●"/>
            </a:pPr>
            <a:r>
              <a:rPr lang="en-US" sz="2100"/>
              <a:t>Patients often have no visibility or control over how or where their data is used.</a:t>
            </a:r>
            <a:br>
              <a:rPr lang="en-US" sz="2100"/>
            </a:br>
            <a:endParaRPr sz="2100"/>
          </a:p>
          <a:p>
            <a:pPr marL="457200" lvl="0" indent="-361950" algn="l" rtl="0">
              <a:lnSpc>
                <a:spcPct val="115000"/>
              </a:lnSpc>
              <a:spcBef>
                <a:spcPts val="0"/>
              </a:spcBef>
              <a:spcAft>
                <a:spcPts val="0"/>
              </a:spcAft>
              <a:buSzPts val="2100"/>
              <a:buChar char="●"/>
            </a:pPr>
            <a:r>
              <a:rPr lang="en-US" sz="2100"/>
              <a:t>Purely applies decentralized identifiers (DIDs) to put patients in charge.</a:t>
            </a:r>
            <a:br>
              <a:rPr lang="en-US" sz="2100"/>
            </a:br>
            <a:endParaRPr sz="2100"/>
          </a:p>
          <a:p>
            <a:pPr marL="457200" lvl="0" indent="-361950" algn="l" rtl="0">
              <a:lnSpc>
                <a:spcPct val="115000"/>
              </a:lnSpc>
              <a:spcBef>
                <a:spcPts val="0"/>
              </a:spcBef>
              <a:spcAft>
                <a:spcPts val="0"/>
              </a:spcAft>
              <a:buSzPts val="2100"/>
              <a:buChar char="●"/>
            </a:pPr>
            <a:r>
              <a:rPr lang="en-US" sz="2100"/>
              <a:t>Blockchain provides a infrastructure enabling seamless, cross-institutional record access.</a:t>
            </a:r>
            <a:endParaRPr sz="2100"/>
          </a:p>
          <a:p>
            <a:pPr marL="0" lvl="0" indent="0" algn="l" rtl="0">
              <a:lnSpc>
                <a:spcPct val="100000"/>
              </a:lnSpc>
              <a:spcBef>
                <a:spcPts val="1200"/>
              </a:spcBef>
              <a:spcAft>
                <a:spcPts val="0"/>
              </a:spcAft>
              <a:buNone/>
            </a:pPr>
            <a:endParaRPr sz="2100"/>
          </a:p>
        </p:txBody>
      </p:sp>
      <p:sp>
        <p:nvSpPr>
          <p:cNvPr id="155" name="Google Shape;155;g34dd3b3ac58_0_4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sz="3000"/>
              <a:t>INTRODUCTION</a:t>
            </a:r>
            <a:endParaRPr sz="3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34dd3b3ac58_0_6"/>
          <p:cNvSpPr txBox="1">
            <a:spLocks noGrp="1"/>
          </p:cNvSpPr>
          <p:nvPr>
            <p:ph type="body" idx="1"/>
          </p:nvPr>
        </p:nvSpPr>
        <p:spPr>
          <a:xfrm>
            <a:off x="195450" y="1454750"/>
            <a:ext cx="8827500" cy="4554000"/>
          </a:xfrm>
          <a:prstGeom prst="rect">
            <a:avLst/>
          </a:prstGeom>
          <a:noFill/>
          <a:ln>
            <a:noFill/>
          </a:ln>
        </p:spPr>
        <p:txBody>
          <a:bodyPr spcFirstLastPara="1" wrap="square" lIns="91425" tIns="45700" rIns="91425" bIns="45700" anchor="t" anchorCtr="0">
            <a:noAutofit/>
          </a:bodyPr>
          <a:lstStyle/>
          <a:p>
            <a:pPr marL="457200" lvl="0" indent="-361950" algn="l" rtl="0">
              <a:lnSpc>
                <a:spcPct val="115000"/>
              </a:lnSpc>
              <a:spcBef>
                <a:spcPts val="1200"/>
              </a:spcBef>
              <a:spcAft>
                <a:spcPts val="0"/>
              </a:spcAft>
              <a:buClr>
                <a:schemeClr val="dk1"/>
              </a:buClr>
              <a:buSzPts val="2100"/>
              <a:buChar char="●"/>
            </a:pPr>
            <a:r>
              <a:rPr lang="en-US" sz="2100"/>
              <a:t>The healthcare ecosystem suffers from data silos and patient don’t have control of their own data.</a:t>
            </a:r>
            <a:br>
              <a:rPr lang="en-US" sz="2100"/>
            </a:br>
            <a:endParaRPr sz="2100"/>
          </a:p>
          <a:p>
            <a:pPr marL="457200" lvl="0" indent="-361950" algn="l" rtl="0">
              <a:lnSpc>
                <a:spcPct val="115000"/>
              </a:lnSpc>
              <a:spcBef>
                <a:spcPts val="0"/>
              </a:spcBef>
              <a:spcAft>
                <a:spcPts val="0"/>
              </a:spcAft>
              <a:buClr>
                <a:schemeClr val="dk1"/>
              </a:buClr>
              <a:buSzPts val="2100"/>
              <a:buChar char="●"/>
            </a:pPr>
            <a:r>
              <a:rPr lang="en-US" sz="2100"/>
              <a:t>Patients aren't active participants; they cannot revoke access or track how their data is used.</a:t>
            </a:r>
            <a:br>
              <a:rPr lang="en-US" sz="2100"/>
            </a:br>
            <a:endParaRPr sz="2100"/>
          </a:p>
          <a:p>
            <a:pPr marL="457200" lvl="0" indent="-361950" algn="l" rtl="0">
              <a:lnSpc>
                <a:spcPct val="115000"/>
              </a:lnSpc>
              <a:spcBef>
                <a:spcPts val="0"/>
              </a:spcBef>
              <a:spcAft>
                <a:spcPts val="0"/>
              </a:spcAft>
              <a:buClr>
                <a:schemeClr val="dk1"/>
              </a:buClr>
              <a:buSzPts val="2100"/>
              <a:buChar char="●"/>
            </a:pPr>
            <a:r>
              <a:rPr lang="en-US" sz="2100"/>
              <a:t>Insurance processing is inefficient due to the lack of verified, tamper-proof claim sources.</a:t>
            </a:r>
            <a:endParaRPr sz="2100"/>
          </a:p>
        </p:txBody>
      </p:sp>
      <p:sp>
        <p:nvSpPr>
          <p:cNvPr id="162" name="Google Shape;162;g34dd3b3ac58_0_6"/>
          <p:cNvSpPr txBox="1">
            <a:spLocks noGrp="1"/>
          </p:cNvSpPr>
          <p:nvPr>
            <p:ph type="body" idx="2"/>
          </p:nvPr>
        </p:nvSpPr>
        <p:spPr>
          <a:xfrm>
            <a:off x="327427" y="31175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600"/>
              <a:buNone/>
            </a:pPr>
            <a:r>
              <a:rPr lang="en-US" sz="3000">
                <a:latin typeface="Calibri"/>
                <a:ea typeface="Calibri"/>
                <a:cs typeface="Calibri"/>
                <a:sym typeface="Calibri"/>
              </a:rPr>
              <a:t>PROBLEM STATEMENT</a:t>
            </a:r>
            <a:endParaRPr sz="3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g34dd3b3ac58_0_54"/>
          <p:cNvSpPr txBox="1">
            <a:spLocks noGrp="1"/>
          </p:cNvSpPr>
          <p:nvPr>
            <p:ph type="body" idx="1"/>
          </p:nvPr>
        </p:nvSpPr>
        <p:spPr>
          <a:xfrm>
            <a:off x="304800" y="1493837"/>
            <a:ext cx="8229600" cy="4526100"/>
          </a:xfrm>
          <a:prstGeom prst="rect">
            <a:avLst/>
          </a:prstGeom>
          <a:noFill/>
          <a:ln>
            <a:noFill/>
          </a:ln>
        </p:spPr>
        <p:txBody>
          <a:bodyPr spcFirstLastPara="1" wrap="square" lIns="91425" tIns="45700" rIns="91425" bIns="45700" anchor="t" anchorCtr="0">
            <a:noAutofit/>
          </a:bodyPr>
          <a:lstStyle/>
          <a:p>
            <a:pPr marL="0" lvl="0" indent="0" algn="l" rtl="0">
              <a:spcBef>
                <a:spcPts val="480"/>
              </a:spcBef>
              <a:spcAft>
                <a:spcPts val="0"/>
              </a:spcAft>
              <a:buClr>
                <a:schemeClr val="dk1"/>
              </a:buClr>
              <a:buSzPts val="1100"/>
              <a:buFont typeface="Arial"/>
              <a:buNone/>
            </a:pPr>
            <a:r>
              <a:rPr lang="en-US" sz="1700" b="1"/>
              <a:t>MediLinker (Bautista et al., 2023):</a:t>
            </a:r>
            <a:r>
              <a:rPr lang="en-US" sz="1700"/>
              <a:t> Introduced a blockchain-based health identity platform emphasizing self-sovereign identity (SSI) using Hyperledger Indy and Aries. Patients receive digital wallets, store credentials off-chain, and use them across multiple healthcare institutions. MediLinker proves the technical feasibility of using blockchain and DIDs to achieve patient-centric healthcare and FHIR-based interoperability.</a:t>
            </a:r>
            <a:br>
              <a:rPr lang="en-US" sz="1700"/>
            </a:br>
            <a:endParaRPr sz="1700"/>
          </a:p>
          <a:p>
            <a:pPr marL="0" lvl="0" indent="0" algn="l" rtl="0">
              <a:spcBef>
                <a:spcPts val="480"/>
              </a:spcBef>
              <a:spcAft>
                <a:spcPts val="0"/>
              </a:spcAft>
              <a:buClr>
                <a:schemeClr val="dk1"/>
              </a:buClr>
              <a:buSzPts val="1100"/>
              <a:buFont typeface="Arial"/>
              <a:buNone/>
            </a:pPr>
            <a:r>
              <a:rPr lang="en-US" sz="1700" b="1"/>
              <a:t>Technical Design and Development of a Self-Sovereign Identity Management Platform for Patient-Centric Health Care using Blockchain Technology(2023):</a:t>
            </a:r>
            <a:r>
              <a:rPr lang="en-US" sz="1700"/>
              <a:t> Emphasizes interoperability, privacy, and real-time consent control. </a:t>
            </a:r>
            <a:br>
              <a:rPr lang="en-US" sz="1700"/>
            </a:br>
            <a:endParaRPr sz="1700"/>
          </a:p>
          <a:p>
            <a:pPr marL="0" lvl="0" indent="0" algn="l" rtl="0">
              <a:spcBef>
                <a:spcPts val="480"/>
              </a:spcBef>
              <a:spcAft>
                <a:spcPts val="0"/>
              </a:spcAft>
              <a:buClr>
                <a:schemeClr val="dk1"/>
              </a:buClr>
              <a:buSzPts val="1100"/>
              <a:buFont typeface="Arial"/>
              <a:buNone/>
            </a:pPr>
            <a:r>
              <a:rPr lang="en-US" sz="1700" b="1"/>
              <a:t>Designing and testing a blockchain application for patient identity management in healthcare (2021):</a:t>
            </a:r>
            <a:r>
              <a:rPr lang="en-US" sz="1700"/>
              <a:t> Explores the importance of verifiable credentials in identity verification and how DIDs simplify access while preserving privacy. It confirms the practical relevance of W3C’s DID specifications and verifiable credential standards in healthcare and beyond.</a:t>
            </a:r>
            <a:endParaRPr sz="1700"/>
          </a:p>
          <a:p>
            <a:pPr marL="0" lvl="0" indent="0" algn="l" rtl="0">
              <a:spcBef>
                <a:spcPts val="480"/>
              </a:spcBef>
              <a:spcAft>
                <a:spcPts val="0"/>
              </a:spcAft>
              <a:buSzPts val="1100"/>
              <a:buNone/>
            </a:pPr>
            <a:endParaRPr sz="1400"/>
          </a:p>
        </p:txBody>
      </p:sp>
      <p:sp>
        <p:nvSpPr>
          <p:cNvPr id="169" name="Google Shape;169;g34dd3b3ac58_0_5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sz="3000"/>
              <a:t>LITERATURE REVIEW</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4dd3b3ac58_0_12"/>
          <p:cNvSpPr txBox="1">
            <a:spLocks noGrp="1"/>
          </p:cNvSpPr>
          <p:nvPr>
            <p:ph type="body" idx="1"/>
          </p:nvPr>
        </p:nvSpPr>
        <p:spPr>
          <a:xfrm>
            <a:off x="195452" y="1454750"/>
            <a:ext cx="8348400" cy="4554000"/>
          </a:xfrm>
          <a:prstGeom prst="rect">
            <a:avLst/>
          </a:prstGeom>
          <a:noFill/>
          <a:ln>
            <a:noFill/>
          </a:ln>
        </p:spPr>
        <p:txBody>
          <a:bodyPr spcFirstLastPara="1" wrap="square" lIns="91425" tIns="45700" rIns="91425" bIns="45700" anchor="t" anchorCtr="0">
            <a:noAutofit/>
          </a:bodyPr>
          <a:lstStyle/>
          <a:p>
            <a:pPr marL="457200" lvl="0" indent="-361950" algn="l" rtl="0">
              <a:lnSpc>
                <a:spcPct val="115000"/>
              </a:lnSpc>
              <a:spcBef>
                <a:spcPts val="1200"/>
              </a:spcBef>
              <a:spcAft>
                <a:spcPts val="0"/>
              </a:spcAft>
              <a:buClr>
                <a:schemeClr val="dk1"/>
              </a:buClr>
              <a:buSzPts val="2100"/>
              <a:buChar char="●"/>
            </a:pPr>
            <a:r>
              <a:rPr lang="en-US" sz="2100"/>
              <a:t>Develop a decentralized identity framework using blockchain for  health identities.</a:t>
            </a:r>
            <a:endParaRPr sz="2100"/>
          </a:p>
          <a:p>
            <a:pPr marL="457200" lvl="0" indent="-361950" algn="l" rtl="0">
              <a:lnSpc>
                <a:spcPct val="115000"/>
              </a:lnSpc>
              <a:spcBef>
                <a:spcPts val="0"/>
              </a:spcBef>
              <a:spcAft>
                <a:spcPts val="0"/>
              </a:spcAft>
              <a:buClr>
                <a:schemeClr val="dk1"/>
              </a:buClr>
              <a:buSzPts val="2100"/>
              <a:buChar char="●"/>
            </a:pPr>
            <a:r>
              <a:rPr lang="en-US" sz="2100"/>
              <a:t>Empower patients with the ability to grant and revoke to their own health data.</a:t>
            </a:r>
            <a:endParaRPr sz="2100"/>
          </a:p>
          <a:p>
            <a:pPr marL="457200" lvl="0" indent="-361950" algn="l" rtl="0">
              <a:lnSpc>
                <a:spcPct val="115000"/>
              </a:lnSpc>
              <a:spcBef>
                <a:spcPts val="0"/>
              </a:spcBef>
              <a:spcAft>
                <a:spcPts val="0"/>
              </a:spcAft>
              <a:buSzPts val="2100"/>
              <a:buChar char="●"/>
            </a:pPr>
            <a:r>
              <a:rPr lang="en-US" sz="2100"/>
              <a:t>It also patient’s to track their current medication and dose.</a:t>
            </a:r>
            <a:endParaRPr sz="2100"/>
          </a:p>
          <a:p>
            <a:pPr marL="457200" lvl="0" indent="-361950" algn="l" rtl="0">
              <a:lnSpc>
                <a:spcPct val="115000"/>
              </a:lnSpc>
              <a:spcBef>
                <a:spcPts val="0"/>
              </a:spcBef>
              <a:spcAft>
                <a:spcPts val="0"/>
              </a:spcAft>
              <a:buClr>
                <a:schemeClr val="dk1"/>
              </a:buClr>
              <a:buSzPts val="2100"/>
              <a:buChar char="●"/>
            </a:pPr>
            <a:r>
              <a:rPr lang="en-US" sz="2100"/>
              <a:t>Facilitate interactions between hospitals and insurers using signed digital credentials.</a:t>
            </a:r>
            <a:endParaRPr sz="2100"/>
          </a:p>
          <a:p>
            <a:pPr marL="457200" lvl="0" indent="-361950" algn="l" rtl="0">
              <a:lnSpc>
                <a:spcPct val="115000"/>
              </a:lnSpc>
              <a:spcBef>
                <a:spcPts val="0"/>
              </a:spcBef>
              <a:spcAft>
                <a:spcPts val="0"/>
              </a:spcAft>
              <a:buClr>
                <a:schemeClr val="dk1"/>
              </a:buClr>
              <a:buSzPts val="2100"/>
              <a:buChar char="●"/>
            </a:pPr>
            <a:r>
              <a:rPr lang="en-US" sz="2100"/>
              <a:t>Ensure that patient diagnosis and treatment are encrypted across systems.</a:t>
            </a:r>
            <a:endParaRPr sz="2100"/>
          </a:p>
          <a:p>
            <a:pPr marL="457200" lvl="0" indent="-361950" algn="l" rtl="0">
              <a:lnSpc>
                <a:spcPct val="115000"/>
              </a:lnSpc>
              <a:spcBef>
                <a:spcPts val="0"/>
              </a:spcBef>
              <a:spcAft>
                <a:spcPts val="0"/>
              </a:spcAft>
              <a:buClr>
                <a:schemeClr val="dk1"/>
              </a:buClr>
              <a:buSzPts val="2100"/>
              <a:buChar char="●"/>
            </a:pPr>
            <a:r>
              <a:rPr lang="en-US" sz="2100"/>
              <a:t>Minimize dependency on physical documentation by digitizing credentials in patient wallets.</a:t>
            </a:r>
            <a:endParaRPr sz="2100">
              <a:solidFill>
                <a:srgbClr val="CCCCCC"/>
              </a:solidFill>
              <a:latin typeface="Calibri"/>
              <a:ea typeface="Calibri"/>
              <a:cs typeface="Calibri"/>
              <a:sym typeface="Calibri"/>
            </a:endParaRPr>
          </a:p>
        </p:txBody>
      </p:sp>
      <p:sp>
        <p:nvSpPr>
          <p:cNvPr id="176" name="Google Shape;176;g34dd3b3ac58_0_12"/>
          <p:cNvSpPr txBox="1">
            <a:spLocks noGrp="1"/>
          </p:cNvSpPr>
          <p:nvPr>
            <p:ph type="body" idx="2"/>
          </p:nvPr>
        </p:nvSpPr>
        <p:spPr>
          <a:xfrm>
            <a:off x="327427" y="31175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SzPts val="3600"/>
              <a:buNone/>
            </a:pPr>
            <a:r>
              <a:rPr lang="en-US" sz="3000">
                <a:latin typeface="Calibri"/>
                <a:ea typeface="Calibri"/>
                <a:cs typeface="Calibri"/>
                <a:sym typeface="Calibri"/>
              </a:rPr>
              <a:t>PROJECT OBJECTIVE</a:t>
            </a:r>
            <a:endParaRPr sz="3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4dd3b3ac58_0_60"/>
          <p:cNvSpPr txBox="1">
            <a:spLocks noGrp="1"/>
          </p:cNvSpPr>
          <p:nvPr>
            <p:ph type="body" idx="1"/>
          </p:nvPr>
        </p:nvSpPr>
        <p:spPr>
          <a:xfrm>
            <a:off x="304800" y="1493837"/>
            <a:ext cx="8229600" cy="4526100"/>
          </a:xfrm>
          <a:prstGeom prst="rect">
            <a:avLst/>
          </a:prstGeom>
          <a:noFill/>
          <a:ln>
            <a:noFill/>
          </a:ln>
        </p:spPr>
        <p:txBody>
          <a:bodyPr spcFirstLastPara="1" wrap="square" lIns="91425" tIns="45700" rIns="91425" bIns="45700" anchor="t" anchorCtr="0">
            <a:noAutofit/>
          </a:bodyPr>
          <a:lstStyle/>
          <a:p>
            <a:pPr marL="457200" lvl="0" indent="-361950" algn="l" rtl="0">
              <a:lnSpc>
                <a:spcPct val="115000"/>
              </a:lnSpc>
              <a:spcBef>
                <a:spcPts val="1200"/>
              </a:spcBef>
              <a:spcAft>
                <a:spcPts val="0"/>
              </a:spcAft>
              <a:buClr>
                <a:schemeClr val="dk1"/>
              </a:buClr>
              <a:buSzPts val="2100"/>
              <a:buChar char="●"/>
            </a:pPr>
            <a:r>
              <a:rPr lang="en-US" sz="2100" b="1"/>
              <a:t>Shared Ledger</a:t>
            </a:r>
            <a:r>
              <a:rPr lang="en-US" sz="2100"/>
              <a:t>: All participants operate from a common, tamper-proof data source.</a:t>
            </a:r>
            <a:endParaRPr sz="2100"/>
          </a:p>
          <a:p>
            <a:pPr marL="457200" lvl="0" indent="-361950" algn="l" rtl="0">
              <a:lnSpc>
                <a:spcPct val="115000"/>
              </a:lnSpc>
              <a:spcBef>
                <a:spcPts val="0"/>
              </a:spcBef>
              <a:spcAft>
                <a:spcPts val="0"/>
              </a:spcAft>
              <a:buClr>
                <a:schemeClr val="dk1"/>
              </a:buClr>
              <a:buSzPts val="2100"/>
              <a:buChar char="●"/>
            </a:pPr>
            <a:r>
              <a:rPr lang="en-US" sz="2100" b="1"/>
              <a:t>Auditability</a:t>
            </a:r>
            <a:r>
              <a:rPr lang="en-US" sz="2100"/>
              <a:t>: Every access, claim, and credential issue is traceable, enabling full transparency.</a:t>
            </a:r>
            <a:endParaRPr sz="2100"/>
          </a:p>
          <a:p>
            <a:pPr marL="457200" lvl="0" indent="-361950" algn="l" rtl="0">
              <a:lnSpc>
                <a:spcPct val="115000"/>
              </a:lnSpc>
              <a:spcBef>
                <a:spcPts val="0"/>
              </a:spcBef>
              <a:spcAft>
                <a:spcPts val="0"/>
              </a:spcAft>
              <a:buClr>
                <a:schemeClr val="dk1"/>
              </a:buClr>
              <a:buSzPts val="2100"/>
              <a:buChar char="●"/>
            </a:pPr>
            <a:r>
              <a:rPr lang="en-US" sz="2100" b="1"/>
              <a:t>Confidentiality</a:t>
            </a:r>
            <a:r>
              <a:rPr lang="en-US" sz="2100"/>
              <a:t>: Smart contracts manage access control using permissioned data models.</a:t>
            </a:r>
            <a:endParaRPr sz="2100"/>
          </a:p>
          <a:p>
            <a:pPr marL="457200" lvl="0" indent="-361950" algn="l" rtl="0">
              <a:lnSpc>
                <a:spcPct val="115000"/>
              </a:lnSpc>
              <a:spcBef>
                <a:spcPts val="0"/>
              </a:spcBef>
              <a:spcAft>
                <a:spcPts val="0"/>
              </a:spcAft>
              <a:buClr>
                <a:schemeClr val="dk1"/>
              </a:buClr>
              <a:buSzPts val="2100"/>
              <a:buChar char="●"/>
            </a:pPr>
            <a:r>
              <a:rPr lang="en-US" sz="2100" b="1"/>
              <a:t>Scalability</a:t>
            </a:r>
            <a:r>
              <a:rPr lang="en-US" sz="2100"/>
              <a:t>: The system is designed to grow with the number of users, hospitals, and insurers.</a:t>
            </a:r>
            <a:endParaRPr sz="2100"/>
          </a:p>
          <a:p>
            <a:pPr marL="457200" lvl="0" indent="-361950" algn="l" rtl="0">
              <a:lnSpc>
                <a:spcPct val="115000"/>
              </a:lnSpc>
              <a:spcBef>
                <a:spcPts val="0"/>
              </a:spcBef>
              <a:spcAft>
                <a:spcPts val="0"/>
              </a:spcAft>
              <a:buSzPts val="2100"/>
              <a:buChar char="●"/>
            </a:pPr>
            <a:r>
              <a:rPr lang="en-US" sz="2100" b="1"/>
              <a:t>Privacy: </a:t>
            </a:r>
            <a:r>
              <a:rPr lang="en-US" sz="2100"/>
              <a:t>Patient’s information and diagnosis are not shared on the blockchain but just there DIDs and encrypted payload.</a:t>
            </a:r>
            <a:endParaRPr sz="2100"/>
          </a:p>
        </p:txBody>
      </p:sp>
      <p:sp>
        <p:nvSpPr>
          <p:cNvPr id="183" name="Google Shape;183;g34dd3b3ac58_0_6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sz="3000"/>
              <a:t>WHY BLOCKCHAIN?</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4dd3b3ac58_0_66"/>
          <p:cNvSpPr txBox="1">
            <a:spLocks noGrp="1"/>
          </p:cNvSpPr>
          <p:nvPr>
            <p:ph type="body" idx="1"/>
          </p:nvPr>
        </p:nvSpPr>
        <p:spPr>
          <a:xfrm>
            <a:off x="304800" y="1493837"/>
            <a:ext cx="8229600" cy="4526100"/>
          </a:xfrm>
          <a:prstGeom prst="rect">
            <a:avLst/>
          </a:prstGeom>
          <a:noFill/>
          <a:ln>
            <a:noFill/>
          </a:ln>
        </p:spPr>
        <p:txBody>
          <a:bodyPr spcFirstLastPara="1" wrap="square" lIns="91425" tIns="45700" rIns="91425" bIns="45700" anchor="t" anchorCtr="0">
            <a:noAutofit/>
          </a:bodyPr>
          <a:lstStyle/>
          <a:p>
            <a:pPr marL="457200" lvl="0" indent="-361950" algn="l" rtl="0">
              <a:lnSpc>
                <a:spcPct val="115000"/>
              </a:lnSpc>
              <a:spcBef>
                <a:spcPts val="1200"/>
              </a:spcBef>
              <a:spcAft>
                <a:spcPts val="0"/>
              </a:spcAft>
              <a:buClr>
                <a:schemeClr val="dk1"/>
              </a:buClr>
              <a:buSzPts val="2100"/>
              <a:buChar char="●"/>
            </a:pPr>
            <a:r>
              <a:rPr lang="en-US" sz="2100" b="1"/>
              <a:t>Patients</a:t>
            </a:r>
            <a:r>
              <a:rPr lang="en-US" sz="2100"/>
              <a:t>: Register using MetaMask; get DID issued and share health data securely.</a:t>
            </a:r>
            <a:endParaRPr sz="2100"/>
          </a:p>
          <a:p>
            <a:pPr marL="457200" lvl="0" indent="-361950" algn="l" rtl="0">
              <a:lnSpc>
                <a:spcPct val="115000"/>
              </a:lnSpc>
              <a:spcBef>
                <a:spcPts val="0"/>
              </a:spcBef>
              <a:spcAft>
                <a:spcPts val="0"/>
              </a:spcAft>
              <a:buClr>
                <a:schemeClr val="dk1"/>
              </a:buClr>
              <a:buSzPts val="2100"/>
              <a:buChar char="●"/>
            </a:pPr>
            <a:r>
              <a:rPr lang="en-US" sz="2100" b="1"/>
              <a:t>Hospitals</a:t>
            </a:r>
            <a:r>
              <a:rPr lang="en-US" sz="2100"/>
              <a:t>: Does the treatment and diagnosis and provides encrypted data.</a:t>
            </a:r>
            <a:endParaRPr sz="2100"/>
          </a:p>
          <a:p>
            <a:pPr marL="457200" lvl="0" indent="-361950" algn="l" rtl="0">
              <a:lnSpc>
                <a:spcPct val="115000"/>
              </a:lnSpc>
              <a:spcBef>
                <a:spcPts val="0"/>
              </a:spcBef>
              <a:spcAft>
                <a:spcPts val="0"/>
              </a:spcAft>
              <a:buClr>
                <a:schemeClr val="dk1"/>
              </a:buClr>
              <a:buSzPts val="2100"/>
              <a:buChar char="●"/>
            </a:pPr>
            <a:r>
              <a:rPr lang="en-US" sz="2100" b="1"/>
              <a:t>Insurance Providers</a:t>
            </a:r>
            <a:r>
              <a:rPr lang="en-US" sz="2100"/>
              <a:t>: Verifiers who process claims based on trusted DIDs without accessing private info.</a:t>
            </a:r>
            <a:endParaRPr sz="2100"/>
          </a:p>
          <a:p>
            <a:pPr marL="0" lvl="0" indent="0" algn="l" rtl="0">
              <a:lnSpc>
                <a:spcPct val="115000"/>
              </a:lnSpc>
              <a:spcBef>
                <a:spcPts val="0"/>
              </a:spcBef>
              <a:spcAft>
                <a:spcPts val="0"/>
              </a:spcAft>
              <a:buNone/>
            </a:pPr>
            <a:endParaRPr sz="2100"/>
          </a:p>
          <a:p>
            <a:pPr marL="0" lvl="0" indent="0" algn="l" rtl="0">
              <a:lnSpc>
                <a:spcPct val="115000"/>
              </a:lnSpc>
              <a:spcBef>
                <a:spcPts val="0"/>
              </a:spcBef>
              <a:spcAft>
                <a:spcPts val="0"/>
              </a:spcAft>
              <a:buNone/>
            </a:pPr>
            <a:endParaRPr sz="2100"/>
          </a:p>
          <a:p>
            <a:pPr marL="0" lvl="0" indent="0" algn="l" rtl="0">
              <a:lnSpc>
                <a:spcPct val="115000"/>
              </a:lnSpc>
              <a:spcBef>
                <a:spcPts val="0"/>
              </a:spcBef>
              <a:spcAft>
                <a:spcPts val="0"/>
              </a:spcAft>
              <a:buNone/>
            </a:pPr>
            <a:r>
              <a:rPr lang="en-US" sz="2100"/>
              <a:t>All parties trust credentials because they originate from a cryptographically signed source</a:t>
            </a:r>
            <a:endParaRPr sz="2100"/>
          </a:p>
        </p:txBody>
      </p:sp>
      <p:sp>
        <p:nvSpPr>
          <p:cNvPr id="190" name="Google Shape;190;g34dd3b3ac58_0_6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sz="3000"/>
              <a:t>STAKEHOLDERS OVERVIEW</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34dd3b3ac58_0_72"/>
          <p:cNvSpPr txBox="1">
            <a:spLocks noGrp="1"/>
          </p:cNvSpPr>
          <p:nvPr>
            <p:ph type="body" idx="1"/>
          </p:nvPr>
        </p:nvSpPr>
        <p:spPr>
          <a:xfrm>
            <a:off x="304800" y="1493837"/>
            <a:ext cx="8229600" cy="4526100"/>
          </a:xfrm>
          <a:prstGeom prst="rect">
            <a:avLst/>
          </a:prstGeom>
          <a:noFill/>
          <a:ln>
            <a:noFill/>
          </a:ln>
        </p:spPr>
        <p:txBody>
          <a:bodyPr spcFirstLastPara="1" wrap="square" lIns="91425" tIns="45700" rIns="91425" bIns="45700" anchor="t" anchorCtr="0">
            <a:noAutofit/>
          </a:bodyPr>
          <a:lstStyle/>
          <a:p>
            <a:pPr marL="457200" lvl="0" indent="-361950" algn="l" rtl="0">
              <a:lnSpc>
                <a:spcPct val="115000"/>
              </a:lnSpc>
              <a:spcBef>
                <a:spcPts val="1200"/>
              </a:spcBef>
              <a:spcAft>
                <a:spcPts val="0"/>
              </a:spcAft>
              <a:buClr>
                <a:schemeClr val="dk1"/>
              </a:buClr>
              <a:buSzPts val="2100"/>
              <a:buChar char="●"/>
            </a:pPr>
            <a:r>
              <a:rPr lang="en-US" sz="2100" b="1"/>
              <a:t>On-Chain</a:t>
            </a:r>
            <a:r>
              <a:rPr lang="en-US" sz="2100"/>
              <a:t>: Stores public DIDs of patients and organizations, claim metadata, and insurance records.</a:t>
            </a:r>
            <a:endParaRPr sz="2100"/>
          </a:p>
          <a:p>
            <a:pPr marL="457200" lvl="0" indent="-361950" algn="l" rtl="0">
              <a:lnSpc>
                <a:spcPct val="115000"/>
              </a:lnSpc>
              <a:spcBef>
                <a:spcPts val="0"/>
              </a:spcBef>
              <a:spcAft>
                <a:spcPts val="0"/>
              </a:spcAft>
              <a:buClr>
                <a:schemeClr val="dk1"/>
              </a:buClr>
              <a:buSzPts val="2100"/>
              <a:buChar char="●"/>
            </a:pPr>
            <a:r>
              <a:rPr lang="en-US" sz="2100" b="1"/>
              <a:t>Off-Chain</a:t>
            </a:r>
            <a:r>
              <a:rPr lang="en-US" sz="2100"/>
              <a:t>: Encrypted diagnosis, treatment, stored in IPFS and and personal details are stored in user wallets.</a:t>
            </a:r>
            <a:endParaRPr sz="2100"/>
          </a:p>
          <a:p>
            <a:pPr marL="457200" lvl="0" indent="-361950" algn="l" rtl="0">
              <a:lnSpc>
                <a:spcPct val="115000"/>
              </a:lnSpc>
              <a:spcBef>
                <a:spcPts val="0"/>
              </a:spcBef>
              <a:spcAft>
                <a:spcPts val="0"/>
              </a:spcAft>
              <a:buClr>
                <a:schemeClr val="dk1"/>
              </a:buClr>
              <a:buSzPts val="2100"/>
              <a:buChar char="●"/>
            </a:pPr>
            <a:r>
              <a:rPr lang="en-US" sz="2100" b="1"/>
              <a:t>Access Control</a:t>
            </a:r>
            <a:r>
              <a:rPr lang="en-US" sz="2100"/>
              <a:t>: Only patients can decrypt data using their private keys.</a:t>
            </a:r>
            <a:endParaRPr sz="2100"/>
          </a:p>
          <a:p>
            <a:pPr marL="457200" lvl="0" indent="-361950" algn="l" rtl="0">
              <a:lnSpc>
                <a:spcPct val="115000"/>
              </a:lnSpc>
              <a:spcBef>
                <a:spcPts val="0"/>
              </a:spcBef>
              <a:spcAft>
                <a:spcPts val="0"/>
              </a:spcAft>
              <a:buClr>
                <a:schemeClr val="dk1"/>
              </a:buClr>
              <a:buSzPts val="2100"/>
              <a:buChar char="●"/>
            </a:pPr>
            <a:r>
              <a:rPr lang="en-US" sz="2100"/>
              <a:t>Even hospitals can’t access records unless granted permission through DID linking.</a:t>
            </a:r>
            <a:endParaRPr sz="2100"/>
          </a:p>
          <a:p>
            <a:pPr marL="457200" lvl="0" indent="-361950" algn="l" rtl="0">
              <a:lnSpc>
                <a:spcPct val="115000"/>
              </a:lnSpc>
              <a:spcBef>
                <a:spcPts val="0"/>
              </a:spcBef>
              <a:spcAft>
                <a:spcPts val="0"/>
              </a:spcAft>
              <a:buSzPts val="2100"/>
              <a:buChar char="●"/>
            </a:pPr>
            <a:r>
              <a:rPr lang="en-US" sz="2100"/>
              <a:t>Revocation says that patient has denied future usage and that is recorded on blockchain and that data is no longer verifiable.</a:t>
            </a:r>
            <a:endParaRPr sz="2100"/>
          </a:p>
        </p:txBody>
      </p:sp>
      <p:sp>
        <p:nvSpPr>
          <p:cNvPr id="197" name="Google Shape;197;g34dd3b3ac58_0_7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3600"/>
              <a:buNone/>
            </a:pPr>
            <a:r>
              <a:rPr lang="en-US" sz="3000"/>
              <a:t>DATA MODEL</a:t>
            </a:r>
            <a:endParaRPr sz="30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1586</Words>
  <Application>Microsoft Office PowerPoint</Application>
  <PresentationFormat>On-screen Show (4:3)</PresentationFormat>
  <Paragraphs>150</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Purely: Blockchain-based decentralized platform for patient centric healthcare data access.  Under the guidance: Ashutosh Bhatia Sir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Vandana Luhana</dc:creator>
  <cp:lastModifiedBy>Poojan Sheth</cp:lastModifiedBy>
  <cp:revision>1</cp:revision>
  <dcterms:modified xsi:type="dcterms:W3CDTF">2025-05-17T16:07:30Z</dcterms:modified>
</cp:coreProperties>
</file>