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AFD98-B260-BD49-B360-312333BEFAD7}"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5D3B2-612D-5E4E-8C1E-809E4CAC2066}" type="slidenum">
              <a:rPr lang="en-US" smtClean="0"/>
              <a:t>‹#›</a:t>
            </a:fld>
            <a:endParaRPr lang="en-US"/>
          </a:p>
        </p:txBody>
      </p:sp>
    </p:spTree>
    <p:extLst>
      <p:ext uri="{BB962C8B-B14F-4D97-AF65-F5344CB8AC3E}">
        <p14:creationId xmlns:p14="http://schemas.microsoft.com/office/powerpoint/2010/main" val="3758159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Ethics as a philosophical discipline, as distinct from the codes of professional ethics discussed in the final</a:t>
            </a:r>
            <a:r>
              <a:rPr lang="en-US" baseline="0" dirty="0" smtClean="0"/>
              <a:t> topic.</a:t>
            </a:r>
          </a:p>
          <a:p>
            <a:endParaRPr lang="en-US" baseline="0" dirty="0" smtClean="0"/>
          </a:p>
          <a:p>
            <a:r>
              <a:rPr lang="en-US" baseline="0" dirty="0" smtClean="0"/>
              <a:t>This topic is much more abstract than usual.  But it’s really helpful for students to have some frameworks of ideas to help them think about the particular questions that come up in the rest of the series.  It’s the third topic because the discussion will be most fruitful if there are particular already-discussed topics to which to apply the different approaches, but we also want these ideas early to help with </a:t>
            </a:r>
            <a:r>
              <a:rPr lang="en-US" baseline="0" smtClean="0"/>
              <a:t>later discussions.</a:t>
            </a:r>
          </a:p>
          <a:p>
            <a:endParaRPr lang="en-US"/>
          </a:p>
        </p:txBody>
      </p:sp>
      <p:sp>
        <p:nvSpPr>
          <p:cNvPr id="4" name="Slide Number Placeholder 3"/>
          <p:cNvSpPr>
            <a:spLocks noGrp="1"/>
          </p:cNvSpPr>
          <p:nvPr>
            <p:ph type="sldNum" sz="quarter" idx="10"/>
          </p:nvPr>
        </p:nvSpPr>
        <p:spPr/>
        <p:txBody>
          <a:bodyPr/>
          <a:lstStyle/>
          <a:p>
            <a:fld id="{A1D5D3B2-612D-5E4E-8C1E-809E4CAC2066}" type="slidenum">
              <a:rPr lang="en-US" smtClean="0"/>
              <a:t>1</a:t>
            </a:fld>
            <a:endParaRPr lang="en-US"/>
          </a:p>
        </p:txBody>
      </p:sp>
    </p:spTree>
    <p:extLst>
      <p:ext uri="{BB962C8B-B14F-4D97-AF65-F5344CB8AC3E}">
        <p14:creationId xmlns:p14="http://schemas.microsoft.com/office/powerpoint/2010/main" val="188941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Vastly</a:t>
            </a:r>
            <a:r>
              <a:rPr lang="en-US" baseline="0" dirty="0" smtClean="0"/>
              <a:t> oversimplified, and totally leaves out Chinese philosophers, but makes the point about the three main strands of ethical thought.</a:t>
            </a:r>
          </a:p>
          <a:p>
            <a:r>
              <a:rPr lang="en-US" baseline="0" dirty="0" smtClean="0"/>
              <a:t>Socrates: No distinction between good for an individual and good for society; he thinks they’re the same.  Bad action comes from /misunderstanding/ one’s own interests.</a:t>
            </a:r>
          </a:p>
          <a:p>
            <a:r>
              <a:rPr lang="en-US" baseline="0" dirty="0" smtClean="0"/>
              <a:t>Aristotle:  I know perfectly well that that doughnut is bad for me, but I eat it anyway.  Why?  Bad habits, vices rather than virtues.</a:t>
            </a:r>
          </a:p>
          <a:p>
            <a:r>
              <a:rPr lang="en-US" baseline="0" dirty="0" smtClean="0"/>
              <a:t>Kant:  God tells us to be good, but we don’t have to appeal to authority to know what that entails; we can deduce what to do from self-evident axioms.</a:t>
            </a:r>
          </a:p>
          <a:p>
            <a:r>
              <a:rPr lang="en-US" baseline="0" dirty="0" smtClean="0"/>
              <a:t>(Rawls: Beloved of computer nerds, which is one reason he’s important to us, although basically he’s a Kantian.)</a:t>
            </a:r>
          </a:p>
          <a:p>
            <a:r>
              <a:rPr lang="en-US" baseline="0" dirty="0" err="1" smtClean="0"/>
              <a:t>Utilitarians</a:t>
            </a:r>
            <a:r>
              <a:rPr lang="en-US" baseline="0" dirty="0" smtClean="0"/>
              <a:t>:  Appeal to common-sense reasoning.</a:t>
            </a:r>
          </a:p>
          <a:p>
            <a:r>
              <a:rPr lang="en-US" baseline="0" dirty="0" err="1" smtClean="0"/>
              <a:t>MacIntyre</a:t>
            </a:r>
            <a:r>
              <a:rPr lang="en-US" baseline="0" dirty="0" smtClean="0"/>
              <a:t>:  Kant was a big mistake, and to regain a healthy society we have to return to Aristotle, while retaining liberal achievements.</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2</a:t>
            </a:fld>
            <a:endParaRPr lang="en-US"/>
          </a:p>
        </p:txBody>
      </p:sp>
    </p:spTree>
    <p:extLst>
      <p:ext uri="{BB962C8B-B14F-4D97-AF65-F5344CB8AC3E}">
        <p14:creationId xmlns:p14="http://schemas.microsoft.com/office/powerpoint/2010/main" val="63219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Kant thinks</a:t>
            </a:r>
            <a:r>
              <a:rPr lang="en-US" baseline="0" dirty="0" smtClean="0"/>
              <a:t> these forms of the Categorical Imperative are equivalent, but most people think they’re independent.</a:t>
            </a:r>
          </a:p>
          <a:p>
            <a:r>
              <a:rPr lang="en-US" baseline="0" dirty="0" smtClean="0"/>
              <a:t>“Ends not means” vs. Golden Rule: the latter is from the point of view of the actor; the former requires taking the point of view of the person affected.</a:t>
            </a:r>
          </a:p>
          <a:p>
            <a:r>
              <a:rPr lang="en-US" baseline="0" dirty="0" smtClean="0"/>
              <a:t>Kantian dilemma:  Heinz’s wife has an illness that will be fatal if not treated, but he can’t afford to buy the medicine, and the druggist won’t give it to him.  Should he break into the drugstore and steal it to save her life?  In answering, don’t balance harms and benefits, but think about the Categorical Imperative.</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3</a:t>
            </a:fld>
            <a:endParaRPr lang="en-US"/>
          </a:p>
        </p:txBody>
      </p:sp>
    </p:spTree>
    <p:extLst>
      <p:ext uri="{BB962C8B-B14F-4D97-AF65-F5344CB8AC3E}">
        <p14:creationId xmlns:p14="http://schemas.microsoft.com/office/powerpoint/2010/main" val="217602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sometimes</a:t>
            </a:r>
            <a:r>
              <a:rPr lang="en-US" baseline="0" dirty="0" smtClean="0"/>
              <a:t> have to balance a small benefit for everyone against a large harm for one person, or vice versa.</a:t>
            </a:r>
          </a:p>
          <a:p>
            <a:r>
              <a:rPr lang="en-US" dirty="0" smtClean="0"/>
              <a:t>Why not to be a utilitarian:  Lonely unhappy</a:t>
            </a:r>
            <a:r>
              <a:rPr lang="en-US" baseline="0" dirty="0" smtClean="0"/>
              <a:t> hitchhiker wants to spend the night at your hospital, has nothing to live for, meanwhile you have a great scientist who needs a heart transplant, a great philosopher who needs a kidney, a great political leader who needs a liver, etc.</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4</a:t>
            </a:fld>
            <a:endParaRPr lang="en-US"/>
          </a:p>
        </p:txBody>
      </p:sp>
    </p:spTree>
    <p:extLst>
      <p:ext uri="{BB962C8B-B14F-4D97-AF65-F5344CB8AC3E}">
        <p14:creationId xmlns:p14="http://schemas.microsoft.com/office/powerpoint/2010/main" val="147480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Kantian is morally /autonomous/ -- you have to decide everything yourself.  An Aristotelian is morally /grounded/ in a community.</a:t>
            </a:r>
          </a:p>
          <a:p>
            <a:r>
              <a:rPr lang="en-US" dirty="0" smtClean="0"/>
              <a:t>“What is a good person” is a hard question, but “what is a good carpenter” is easy to answer:</a:t>
            </a:r>
            <a:r>
              <a:rPr lang="en-US" baseline="0" dirty="0" smtClean="0"/>
              <a:t> he makes sturdy, beautiful furniture, deals honestly with customers, etc.</a:t>
            </a:r>
          </a:p>
          <a:p>
            <a:r>
              <a:rPr lang="en-US" baseline="0" dirty="0" smtClean="0"/>
              <a:t>Carpentry is a /practice/ and its goods are socially determined.  “A good person” is someone who’s good in all his practices – a good carpenter, a good parent, a good citizen, etc.</a:t>
            </a:r>
          </a:p>
          <a:p>
            <a:r>
              <a:rPr lang="en-US" baseline="0" dirty="0" smtClean="0"/>
              <a:t>Someone exercising the virtue of prudence wouldn’t let two non-swimmers get in the boat without life jackets!</a:t>
            </a:r>
          </a:p>
          <a:p>
            <a:r>
              <a:rPr lang="en-US" baseline="0" dirty="0" err="1" smtClean="0"/>
              <a:t>MacIntyre</a:t>
            </a:r>
            <a:r>
              <a:rPr lang="en-US" baseline="0" dirty="0" smtClean="0"/>
              <a:t> has to rescue communitarian ethics from the Kantian challenge; it was okay with Aristotle that all the work in Athens was done by slaves, but that can’t be okay any more.  He has a notion of ethical /progress/, so a tradition isn’t allowed to move backward ethically.</a:t>
            </a:r>
            <a:endParaRPr lang="en-US" dirty="0"/>
          </a:p>
        </p:txBody>
      </p:sp>
      <p:sp>
        <p:nvSpPr>
          <p:cNvPr id="4" name="Slide Number Placeholder 3"/>
          <p:cNvSpPr>
            <a:spLocks noGrp="1"/>
          </p:cNvSpPr>
          <p:nvPr>
            <p:ph type="sldNum" sz="quarter" idx="10"/>
          </p:nvPr>
        </p:nvSpPr>
        <p:spPr/>
        <p:txBody>
          <a:bodyPr/>
          <a:lstStyle/>
          <a:p>
            <a:fld id="{A1D5D3B2-612D-5E4E-8C1E-809E4CAC2066}" type="slidenum">
              <a:rPr lang="en-US" smtClean="0"/>
              <a:t>5</a:t>
            </a:fld>
            <a:endParaRPr lang="en-US"/>
          </a:p>
        </p:txBody>
      </p:sp>
    </p:spTree>
    <p:extLst>
      <p:ext uri="{BB962C8B-B14F-4D97-AF65-F5344CB8AC3E}">
        <p14:creationId xmlns:p14="http://schemas.microsoft.com/office/powerpoint/2010/main" val="33365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a:t>
            </a:r>
            <a:endParaRPr lang="en-US" dirty="0"/>
          </a:p>
        </p:txBody>
      </p:sp>
      <p:sp>
        <p:nvSpPr>
          <p:cNvPr id="3" name="Subtitle 2"/>
          <p:cNvSpPr>
            <a:spLocks noGrp="1"/>
          </p:cNvSpPr>
          <p:nvPr>
            <p:ph type="subTitle" idx="1"/>
          </p:nvPr>
        </p:nvSpPr>
        <p:spPr>
          <a:xfrm>
            <a:off x="1371600" y="5616575"/>
            <a:ext cx="6400800" cy="765175"/>
          </a:xfrm>
        </p:spPr>
        <p:txBody>
          <a:bodyPr/>
          <a:lstStyle/>
          <a:p>
            <a:r>
              <a:rPr lang="en-US" dirty="0" smtClean="0">
                <a:solidFill>
                  <a:schemeClr val="accent6">
                    <a:lumMod val="60000"/>
                    <a:lumOff val="40000"/>
                  </a:schemeClr>
                </a:solidFill>
              </a:rPr>
              <a:t>Social Implications of Computers</a:t>
            </a:r>
            <a:endParaRPr lang="en-US" dirty="0">
              <a:solidFill>
                <a:schemeClr val="accent6">
                  <a:lumMod val="60000"/>
                  <a:lumOff val="40000"/>
                </a:schemeClr>
              </a:solidFill>
            </a:endParaRPr>
          </a:p>
        </p:txBody>
      </p:sp>
      <p:pic>
        <p:nvPicPr>
          <p:cNvPr id="4" name="Picture 3" descr="bjc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0" y="5616575"/>
            <a:ext cx="609620" cy="722400"/>
          </a:xfrm>
          <a:prstGeom prst="rect">
            <a:avLst/>
          </a:prstGeom>
        </p:spPr>
      </p:pic>
    </p:spTree>
    <p:extLst>
      <p:ext uri="{BB962C8B-B14F-4D97-AF65-F5344CB8AC3E}">
        <p14:creationId xmlns:p14="http://schemas.microsoft.com/office/powerpoint/2010/main" val="2779449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Western Philosophy</a:t>
            </a:r>
            <a:endParaRPr lang="en-US" dirty="0"/>
          </a:p>
        </p:txBody>
      </p:sp>
      <p:sp>
        <p:nvSpPr>
          <p:cNvPr id="6" name="Rectangle 5"/>
          <p:cNvSpPr/>
          <p:nvPr/>
        </p:nvSpPr>
        <p:spPr>
          <a:xfrm>
            <a:off x="457200" y="1619265"/>
            <a:ext cx="8229600" cy="494443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Content Placeholder 12" descr="ethics.ai"/>
          <p:cNvPicPr>
            <a:picLocks noGrp="1" noChangeAspect="1"/>
          </p:cNvPicPr>
          <p:nvPr>
            <p:ph idx="1"/>
          </p:nvPr>
        </p:nvPicPr>
        <p:blipFill>
          <a:blip r:embed="rId3">
            <a:extLst>
              <a:ext uri="{28A0092B-C50C-407E-A947-70E740481C1C}">
                <a14:useLocalDpi xmlns:a14="http://schemas.microsoft.com/office/drawing/2010/main" val="0"/>
              </a:ext>
            </a:extLst>
          </a:blip>
          <a:srcRect l="1461" r="1461"/>
          <a:stretch>
            <a:fillRect/>
          </a:stretch>
        </p:blipFill>
        <p:spPr/>
      </p:pic>
    </p:spTree>
    <p:extLst>
      <p:ext uri="{BB962C8B-B14F-4D97-AF65-F5344CB8AC3E}">
        <p14:creationId xmlns:p14="http://schemas.microsoft.com/office/powerpoint/2010/main" val="1458931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Kantian ethics</a:t>
            </a:r>
            <a:endParaRPr lang="en-US" dirty="0"/>
          </a:p>
        </p:txBody>
      </p:sp>
      <p:sp>
        <p:nvSpPr>
          <p:cNvPr id="3" name="Content Placeholder 2"/>
          <p:cNvSpPr>
            <a:spLocks noGrp="1"/>
          </p:cNvSpPr>
          <p:nvPr>
            <p:ph idx="1"/>
          </p:nvPr>
        </p:nvSpPr>
        <p:spPr/>
        <p:txBody>
          <a:bodyPr/>
          <a:lstStyle/>
          <a:p>
            <a:r>
              <a:rPr lang="en-US" dirty="0" smtClean="0"/>
              <a:t>Categorical Imperative:</a:t>
            </a:r>
          </a:p>
          <a:p>
            <a:pPr lvl="1"/>
            <a:r>
              <a:rPr lang="en-US" dirty="0" smtClean="0"/>
              <a:t>Treat people as ends, not means.</a:t>
            </a:r>
          </a:p>
          <a:p>
            <a:pPr lvl="1"/>
            <a:r>
              <a:rPr lang="en-US" dirty="0" smtClean="0"/>
              <a:t>Actions must be </a:t>
            </a:r>
            <a:r>
              <a:rPr lang="en-US" dirty="0" err="1" smtClean="0"/>
              <a:t>universalizable</a:t>
            </a:r>
            <a:r>
              <a:rPr lang="en-US" dirty="0" smtClean="0"/>
              <a:t>.</a:t>
            </a:r>
          </a:p>
          <a:p>
            <a:r>
              <a:rPr lang="en-US" dirty="0" smtClean="0"/>
              <a:t>Everything else can be derived from these axioms.</a:t>
            </a:r>
          </a:p>
          <a:p>
            <a:pPr lvl="1"/>
            <a:r>
              <a:rPr lang="en-US" dirty="0" smtClean="0"/>
              <a:t>Example: Telling lies isn’t </a:t>
            </a:r>
            <a:r>
              <a:rPr lang="en-US" dirty="0" err="1" smtClean="0"/>
              <a:t>universalizable</a:t>
            </a:r>
            <a:r>
              <a:rPr lang="en-US" dirty="0" smtClean="0"/>
              <a:t> because if everyone did it, nobody would believe the lies.</a:t>
            </a:r>
          </a:p>
          <a:p>
            <a:r>
              <a:rPr lang="en-US" dirty="0" smtClean="0"/>
              <a:t>Rawls: the Veil of Ignorance</a:t>
            </a:r>
          </a:p>
          <a:p>
            <a:pPr lvl="1"/>
            <a:r>
              <a:rPr lang="en-US" dirty="0" smtClean="0"/>
              <a:t>Imagine you don’t know whether you’ll be rich or poor; black, white, or brown; male or female; etc.</a:t>
            </a:r>
            <a:endParaRPr lang="en-US" dirty="0"/>
          </a:p>
        </p:txBody>
      </p:sp>
    </p:spTree>
    <p:extLst>
      <p:ext uri="{BB962C8B-B14F-4D97-AF65-F5344CB8AC3E}">
        <p14:creationId xmlns:p14="http://schemas.microsoft.com/office/powerpoint/2010/main" val="27059003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Utilitarian ethics</a:t>
            </a:r>
            <a:endParaRPr lang="en-US" dirty="0"/>
          </a:p>
        </p:txBody>
      </p:sp>
      <p:sp>
        <p:nvSpPr>
          <p:cNvPr id="3" name="Content Placeholder 2"/>
          <p:cNvSpPr>
            <a:spLocks noGrp="1"/>
          </p:cNvSpPr>
          <p:nvPr>
            <p:ph idx="1"/>
          </p:nvPr>
        </p:nvSpPr>
        <p:spPr/>
        <p:txBody>
          <a:bodyPr/>
          <a:lstStyle/>
          <a:p>
            <a:r>
              <a:rPr lang="en-US" dirty="0" smtClean="0"/>
              <a:t>The greatest good for the greatest number.</a:t>
            </a:r>
          </a:p>
          <a:p>
            <a:r>
              <a:rPr lang="en-US" dirty="0" smtClean="0"/>
              <a:t>Actions are judged by (probable) results, not purposes.</a:t>
            </a:r>
          </a:p>
          <a:p>
            <a:pPr lvl="1"/>
            <a:r>
              <a:rPr lang="en-US" dirty="0" smtClean="0"/>
              <a:t>A good act has good results, on balance, for everyone.</a:t>
            </a:r>
          </a:p>
          <a:p>
            <a:r>
              <a:rPr lang="en-US" dirty="0" smtClean="0"/>
              <a:t>Utilitarian philosophers like to pose </a:t>
            </a:r>
            <a:r>
              <a:rPr lang="en-US" u="sng" dirty="0" smtClean="0"/>
              <a:t>dilemmas</a:t>
            </a:r>
            <a:r>
              <a:rPr lang="en-US" dirty="0" smtClean="0"/>
              <a:t>:</a:t>
            </a:r>
          </a:p>
          <a:p>
            <a:pPr lvl="1"/>
            <a:r>
              <a:rPr lang="en-US" dirty="0" smtClean="0"/>
              <a:t>“Your spouse and your child are thrown overboard and you only have time to save one of them.  Which one?”</a:t>
            </a:r>
          </a:p>
          <a:p>
            <a:r>
              <a:rPr lang="en-US" dirty="0" smtClean="0"/>
              <a:t>People today who don’t think very hard tend to become </a:t>
            </a:r>
            <a:r>
              <a:rPr lang="en-US" dirty="0" err="1" smtClean="0"/>
              <a:t>utilitarians</a:t>
            </a:r>
            <a:r>
              <a:rPr lang="en-US" dirty="0" smtClean="0"/>
              <a:t> by accident.  Don’t do that.</a:t>
            </a:r>
          </a:p>
          <a:p>
            <a:pPr lvl="1"/>
            <a:r>
              <a:rPr lang="en-US" dirty="0" smtClean="0"/>
              <a:t>If you’re a utilitarian, it should be because you’ve chosen to.</a:t>
            </a:r>
            <a:endParaRPr lang="en-US" dirty="0"/>
          </a:p>
        </p:txBody>
      </p:sp>
    </p:spTree>
    <p:extLst>
      <p:ext uri="{BB962C8B-B14F-4D97-AF65-F5344CB8AC3E}">
        <p14:creationId xmlns:p14="http://schemas.microsoft.com/office/powerpoint/2010/main" val="1356830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Communitarian/Virtue ethics</a:t>
            </a:r>
            <a:endParaRPr lang="en-US" dirty="0"/>
          </a:p>
        </p:txBody>
      </p:sp>
      <p:sp>
        <p:nvSpPr>
          <p:cNvPr id="3" name="Content Placeholder 2"/>
          <p:cNvSpPr>
            <a:spLocks noGrp="1"/>
          </p:cNvSpPr>
          <p:nvPr>
            <p:ph idx="1"/>
          </p:nvPr>
        </p:nvSpPr>
        <p:spPr/>
        <p:txBody>
          <a:bodyPr/>
          <a:lstStyle/>
          <a:p>
            <a:r>
              <a:rPr lang="en-US" dirty="0" smtClean="0"/>
              <a:t>The goal of ethical philosophy isn’t to judge individual actions, but to live “the good life” overall.</a:t>
            </a:r>
          </a:p>
          <a:p>
            <a:r>
              <a:rPr lang="en-US" dirty="0" smtClean="0"/>
              <a:t>Acting well comes from good habits–the virtues–not from deliberation on the spot.</a:t>
            </a:r>
          </a:p>
          <a:p>
            <a:r>
              <a:rPr lang="en-US" dirty="0" smtClean="0"/>
              <a:t>The virtues are learned through engaging in social practices, which are embedded in a particular community.  You can’t live the good life in a vacuum.</a:t>
            </a:r>
          </a:p>
          <a:p>
            <a:r>
              <a:rPr lang="en-US" dirty="0" smtClean="0"/>
              <a:t>Virtues are generally middle grounds between two kinds of error:  </a:t>
            </a:r>
            <a:r>
              <a:rPr lang="en-US" i="0" dirty="0" smtClean="0"/>
              <a:t>cowardice—courage—foolhardiness.</a:t>
            </a:r>
            <a:endParaRPr lang="en-US" dirty="0"/>
          </a:p>
        </p:txBody>
      </p:sp>
    </p:spTree>
    <p:extLst>
      <p:ext uri="{BB962C8B-B14F-4D97-AF65-F5344CB8AC3E}">
        <p14:creationId xmlns:p14="http://schemas.microsoft.com/office/powerpoint/2010/main" val="21191855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230</TotalTime>
  <Words>929</Words>
  <Application>Microsoft Macintosh PowerPoint</Application>
  <PresentationFormat>On-screen Show (4:3)</PresentationFormat>
  <Paragraphs>49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Ethics</vt:lpstr>
      <vt:lpstr>A Brief History of Western Philosophy</vt:lpstr>
      <vt:lpstr>Kantian ethics</vt:lpstr>
      <vt:lpstr>Utilitarian ethics</vt:lpstr>
      <vt:lpstr>Communitarian/Virtue ethics</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Brian Harvey</dc:creator>
  <cp:lastModifiedBy>Brian Harvey</cp:lastModifiedBy>
  <cp:revision>13</cp:revision>
  <dcterms:created xsi:type="dcterms:W3CDTF">2013-09-23T17:40:26Z</dcterms:created>
  <dcterms:modified xsi:type="dcterms:W3CDTF">2013-12-16T23:45:40Z</dcterms:modified>
</cp:coreProperties>
</file>