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1EB348-4C9E-0E43-B0C1-51D8BE2484CE}"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8BC90-9ED0-F14E-830F-65865B79116C}" type="slidenum">
              <a:rPr lang="en-US" smtClean="0"/>
              <a:t>‹#›</a:t>
            </a:fld>
            <a:endParaRPr lang="en-US"/>
          </a:p>
        </p:txBody>
      </p:sp>
    </p:spTree>
    <p:extLst>
      <p:ext uri="{BB962C8B-B14F-4D97-AF65-F5344CB8AC3E}">
        <p14:creationId xmlns:p14="http://schemas.microsoft.com/office/powerpoint/2010/main" val="39932551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topic</a:t>
            </a:r>
            <a:r>
              <a:rPr lang="en-US" baseline="0" dirty="0" smtClean="0"/>
              <a:t> is even more diffuse than the Self one.  Each slide could really be a topic in itself, and in fact you might want to use one per discussion session (except #4, which </a:t>
            </a:r>
            <a:r>
              <a:rPr lang="en-US" baseline="0" smtClean="0"/>
              <a:t>goes with #3).</a:t>
            </a:r>
            <a:endParaRPr lang="en-US" dirty="0"/>
          </a:p>
        </p:txBody>
      </p:sp>
      <p:sp>
        <p:nvSpPr>
          <p:cNvPr id="4" name="Slide Number Placeholder 3"/>
          <p:cNvSpPr>
            <a:spLocks noGrp="1"/>
          </p:cNvSpPr>
          <p:nvPr>
            <p:ph type="sldNum" sz="quarter" idx="10"/>
          </p:nvPr>
        </p:nvSpPr>
        <p:spPr/>
        <p:txBody>
          <a:bodyPr/>
          <a:lstStyle/>
          <a:p>
            <a:fld id="{2918BC90-9ED0-F14E-830F-65865B79116C}" type="slidenum">
              <a:rPr lang="en-US" smtClean="0"/>
              <a:t>1</a:t>
            </a:fld>
            <a:endParaRPr lang="en-US"/>
          </a:p>
        </p:txBody>
      </p:sp>
    </p:spTree>
    <p:extLst>
      <p:ext uri="{BB962C8B-B14F-4D97-AF65-F5344CB8AC3E}">
        <p14:creationId xmlns:p14="http://schemas.microsoft.com/office/powerpoint/2010/main" val="252442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“Obama” means his election campaigns,</a:t>
            </a:r>
            <a:r>
              <a:rPr lang="en-US" baseline="0" dirty="0" smtClean="0"/>
              <a:t> in which canvassing was heavily computer-driven.</a:t>
            </a:r>
          </a:p>
          <a:p>
            <a:r>
              <a:rPr lang="en-US" baseline="0" dirty="0" smtClean="0"/>
              <a:t>“Positive feedback” means fads, in which some bad idea can become “viral.”</a:t>
            </a:r>
          </a:p>
          <a:p>
            <a:endParaRPr lang="en-US" dirty="0"/>
          </a:p>
        </p:txBody>
      </p:sp>
      <p:sp>
        <p:nvSpPr>
          <p:cNvPr id="4" name="Slide Number Placeholder 3"/>
          <p:cNvSpPr>
            <a:spLocks noGrp="1"/>
          </p:cNvSpPr>
          <p:nvPr>
            <p:ph type="sldNum" sz="quarter" idx="10"/>
          </p:nvPr>
        </p:nvSpPr>
        <p:spPr/>
        <p:txBody>
          <a:bodyPr/>
          <a:lstStyle/>
          <a:p>
            <a:fld id="{2918BC90-9ED0-F14E-830F-65865B79116C}" type="slidenum">
              <a:rPr lang="en-US" smtClean="0"/>
              <a:t>3</a:t>
            </a:fld>
            <a:endParaRPr lang="en-US"/>
          </a:p>
        </p:txBody>
      </p:sp>
    </p:spTree>
    <p:extLst>
      <p:ext uri="{BB962C8B-B14F-4D97-AF65-F5344CB8AC3E}">
        <p14:creationId xmlns:p14="http://schemas.microsoft.com/office/powerpoint/2010/main" val="665810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this out loud.</a:t>
            </a:r>
            <a:r>
              <a:rPr lang="en-US" baseline="0" dirty="0" smtClean="0"/>
              <a:t>  You may have to explain the context:  2002 was after the first dot-com bubble, but before the current one; it matters that this appeared in the Wall Street Journal, the newspaper for rich people that always takes an economic view of everything.  </a:t>
            </a:r>
            <a:r>
              <a:rPr lang="en-US" baseline="0" dirty="0" err="1" smtClean="0"/>
              <a:t>Pets.com</a:t>
            </a:r>
            <a:r>
              <a:rPr lang="en-US" baseline="0" dirty="0" smtClean="0"/>
              <a:t> was one of the best-known failures of the dot-com bubble.</a:t>
            </a:r>
          </a:p>
          <a:p>
            <a:r>
              <a:rPr lang="en-US" baseline="0" dirty="0" smtClean="0"/>
              <a:t>The point is, there are good and bad aspects of the Internet as the medium for traditional communities of interest, but the Internet is itself an enormous new kind of community whose richness comes from the combined diverse passions of millions of people.</a:t>
            </a:r>
          </a:p>
          <a:p>
            <a:endParaRPr lang="en-US" dirty="0"/>
          </a:p>
        </p:txBody>
      </p:sp>
      <p:sp>
        <p:nvSpPr>
          <p:cNvPr id="4" name="Slide Number Placeholder 3"/>
          <p:cNvSpPr>
            <a:spLocks noGrp="1"/>
          </p:cNvSpPr>
          <p:nvPr>
            <p:ph type="sldNum" sz="quarter" idx="10"/>
          </p:nvPr>
        </p:nvSpPr>
        <p:spPr/>
        <p:txBody>
          <a:bodyPr/>
          <a:lstStyle/>
          <a:p>
            <a:fld id="{2918BC90-9ED0-F14E-830F-65865B79116C}" type="slidenum">
              <a:rPr lang="en-US" smtClean="0"/>
              <a:t>4</a:t>
            </a:fld>
            <a:endParaRPr lang="en-US"/>
          </a:p>
        </p:txBody>
      </p:sp>
    </p:spTree>
    <p:extLst>
      <p:ext uri="{BB962C8B-B14F-4D97-AF65-F5344CB8AC3E}">
        <p14:creationId xmlns:p14="http://schemas.microsoft.com/office/powerpoint/2010/main" val="299127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wasn’t sure whether to keep the Berkeley statistics in the external version of these slides; if you have more local statistics that are equally</a:t>
            </a:r>
            <a:r>
              <a:rPr lang="en-US" baseline="0" dirty="0" smtClean="0"/>
              <a:t> dramatic, feel free to replace them!  It’s the last bullet point that matters most to starting a discussion: In technically advanced countries everyone has Internet access, but most people don’t have the tools or the skill to *create* Internet content; they just consume it.</a:t>
            </a:r>
            <a:endParaRPr lang="en-US" dirty="0"/>
          </a:p>
        </p:txBody>
      </p:sp>
      <p:sp>
        <p:nvSpPr>
          <p:cNvPr id="4" name="Slide Number Placeholder 3"/>
          <p:cNvSpPr>
            <a:spLocks noGrp="1"/>
          </p:cNvSpPr>
          <p:nvPr>
            <p:ph type="sldNum" sz="quarter" idx="10"/>
          </p:nvPr>
        </p:nvSpPr>
        <p:spPr/>
        <p:txBody>
          <a:bodyPr/>
          <a:lstStyle/>
          <a:p>
            <a:fld id="{2918BC90-9ED0-F14E-830F-65865B79116C}" type="slidenum">
              <a:rPr lang="en-US" smtClean="0"/>
              <a:t>5</a:t>
            </a:fld>
            <a:endParaRPr lang="en-US"/>
          </a:p>
        </p:txBody>
      </p:sp>
    </p:spTree>
    <p:extLst>
      <p:ext uri="{BB962C8B-B14F-4D97-AF65-F5344CB8AC3E}">
        <p14:creationId xmlns:p14="http://schemas.microsoft.com/office/powerpoint/2010/main" val="97101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Computers and Community</a:t>
            </a:r>
            <a:endParaRPr lang="en-US" dirty="0"/>
          </a:p>
        </p:txBody>
      </p:sp>
      <p:sp>
        <p:nvSpPr>
          <p:cNvPr id="3" name="Subtitle 2"/>
          <p:cNvSpPr>
            <a:spLocks noGrp="1"/>
          </p:cNvSpPr>
          <p:nvPr>
            <p:ph type="subTitle" idx="1"/>
          </p:nvPr>
        </p:nvSpPr>
        <p:spPr>
          <a:xfrm>
            <a:off x="1371600" y="5648325"/>
            <a:ext cx="6400800" cy="733425"/>
          </a:xfrm>
        </p:spPr>
        <p:txBody>
          <a:bodyPr/>
          <a:lstStyle/>
          <a:p>
            <a:r>
              <a:rPr lang="en-US" dirty="0" smtClean="0">
                <a:solidFill>
                  <a:schemeClr val="accent6">
                    <a:lumMod val="60000"/>
                    <a:lumOff val="40000"/>
                  </a:schemeClr>
                </a:solidFill>
              </a:rPr>
              <a:t>Social Implications of Computers</a:t>
            </a:r>
            <a:endParaRPr lang="en-US" dirty="0">
              <a:solidFill>
                <a:schemeClr val="accent6">
                  <a:lumMod val="60000"/>
                  <a:lumOff val="40000"/>
                </a:schemeClr>
              </a:solidFill>
            </a:endParaRPr>
          </a:p>
        </p:txBody>
      </p:sp>
      <p:pic>
        <p:nvPicPr>
          <p:cNvPr id="4" name="Picture 3" descr="bjc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80" y="5659350"/>
            <a:ext cx="609620" cy="722400"/>
          </a:xfrm>
          <a:prstGeom prst="rect">
            <a:avLst/>
          </a:prstGeom>
        </p:spPr>
      </p:pic>
    </p:spTree>
    <p:extLst>
      <p:ext uri="{BB962C8B-B14F-4D97-AF65-F5344CB8AC3E}">
        <p14:creationId xmlns:p14="http://schemas.microsoft.com/office/powerpoint/2010/main" val="34701991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Computers Isolating?</a:t>
            </a:r>
            <a:endParaRPr lang="en-US" dirty="0"/>
          </a:p>
        </p:txBody>
      </p:sp>
      <p:sp>
        <p:nvSpPr>
          <p:cNvPr id="3" name="Content Placeholder 2"/>
          <p:cNvSpPr>
            <a:spLocks noGrp="1"/>
          </p:cNvSpPr>
          <p:nvPr>
            <p:ph idx="1"/>
          </p:nvPr>
        </p:nvSpPr>
        <p:spPr/>
        <p:txBody>
          <a:bodyPr/>
          <a:lstStyle/>
          <a:p>
            <a:r>
              <a:rPr lang="en-US" dirty="0" smtClean="0"/>
              <a:t>Yes:</a:t>
            </a:r>
          </a:p>
          <a:p>
            <a:pPr lvl="1"/>
            <a:r>
              <a:rPr lang="en-US" dirty="0" smtClean="0"/>
              <a:t>People spend time online instead of face to face.</a:t>
            </a:r>
          </a:p>
          <a:p>
            <a:pPr lvl="2"/>
            <a:r>
              <a:rPr lang="en-US" dirty="0" smtClean="0"/>
              <a:t>(Even when they </a:t>
            </a:r>
            <a:r>
              <a:rPr lang="en-US" u="sng" dirty="0" smtClean="0"/>
              <a:t>ar</a:t>
            </a:r>
            <a:r>
              <a:rPr lang="en-US" dirty="0" smtClean="0"/>
              <a:t>e face to face with other people!)</a:t>
            </a:r>
          </a:p>
          <a:p>
            <a:pPr lvl="1"/>
            <a:r>
              <a:rPr lang="en-US" dirty="0" smtClean="0"/>
              <a:t>Game “addiction”</a:t>
            </a:r>
          </a:p>
          <a:p>
            <a:pPr lvl="1"/>
            <a:r>
              <a:rPr lang="en-US" dirty="0" smtClean="0"/>
              <a:t>Online commerce hurts downtowns.</a:t>
            </a:r>
          </a:p>
          <a:p>
            <a:r>
              <a:rPr lang="en-US" dirty="0" smtClean="0"/>
              <a:t>No:</a:t>
            </a:r>
          </a:p>
          <a:p>
            <a:pPr lvl="1"/>
            <a:r>
              <a:rPr lang="en-US" dirty="0" smtClean="0"/>
              <a:t>People with obscure interests can find colleagues.</a:t>
            </a:r>
          </a:p>
          <a:p>
            <a:pPr lvl="1"/>
            <a:r>
              <a:rPr lang="en-US" dirty="0" smtClean="0"/>
              <a:t>People with disabilities affecting f2f contact can meet others.</a:t>
            </a:r>
          </a:p>
          <a:p>
            <a:pPr lvl="1"/>
            <a:r>
              <a:rPr lang="en-US" dirty="0" smtClean="0"/>
              <a:t>Reconnect with old friends on Facebook.</a:t>
            </a:r>
            <a:endParaRPr lang="en-US" dirty="0"/>
          </a:p>
        </p:txBody>
      </p:sp>
    </p:spTree>
    <p:extLst>
      <p:ext uri="{BB962C8B-B14F-4D97-AF65-F5344CB8AC3E}">
        <p14:creationId xmlns:p14="http://schemas.microsoft.com/office/powerpoint/2010/main" val="14611606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Computers Democratizing?</a:t>
            </a:r>
            <a:endParaRPr lang="en-US" dirty="0"/>
          </a:p>
        </p:txBody>
      </p:sp>
      <p:sp>
        <p:nvSpPr>
          <p:cNvPr id="3" name="Content Placeholder 2"/>
          <p:cNvSpPr>
            <a:spLocks noGrp="1"/>
          </p:cNvSpPr>
          <p:nvPr>
            <p:ph idx="1"/>
          </p:nvPr>
        </p:nvSpPr>
        <p:spPr/>
        <p:txBody>
          <a:bodyPr/>
          <a:lstStyle/>
          <a:p>
            <a:r>
              <a:rPr lang="en-US" dirty="0" smtClean="0"/>
              <a:t>Yes:</a:t>
            </a:r>
          </a:p>
          <a:p>
            <a:pPr lvl="1"/>
            <a:r>
              <a:rPr lang="en-US" dirty="0" smtClean="0"/>
              <a:t>Facilitate activist organizing (Arab Spring, Obama)</a:t>
            </a:r>
          </a:p>
          <a:p>
            <a:pPr lvl="1"/>
            <a:r>
              <a:rPr lang="en-US" dirty="0" smtClean="0"/>
              <a:t>Anyone can blog, etc.</a:t>
            </a:r>
          </a:p>
          <a:p>
            <a:pPr lvl="1"/>
            <a:r>
              <a:rPr lang="en-US" dirty="0" smtClean="0"/>
              <a:t>Low-cost cellular Internet empowers global poor.</a:t>
            </a:r>
          </a:p>
          <a:p>
            <a:r>
              <a:rPr lang="en-US" dirty="0" smtClean="0"/>
              <a:t>No:</a:t>
            </a:r>
          </a:p>
          <a:p>
            <a:pPr lvl="1"/>
            <a:r>
              <a:rPr lang="en-US" dirty="0" smtClean="0"/>
              <a:t>The rich are heard more than the poor, even online.</a:t>
            </a:r>
          </a:p>
          <a:p>
            <a:pPr lvl="1"/>
            <a:r>
              <a:rPr lang="en-US" dirty="0" smtClean="0"/>
              <a:t>Selective search results make walled </a:t>
            </a:r>
            <a:r>
              <a:rPr lang="en-US" dirty="0" err="1" smtClean="0"/>
              <a:t>microcommunities</a:t>
            </a:r>
            <a:r>
              <a:rPr lang="en-US" dirty="0" smtClean="0"/>
              <a:t>.</a:t>
            </a:r>
          </a:p>
          <a:p>
            <a:pPr lvl="1"/>
            <a:r>
              <a:rPr lang="en-US" dirty="0" smtClean="0"/>
              <a:t>NSA, Google, ISPs know too much about us.</a:t>
            </a:r>
          </a:p>
          <a:p>
            <a:pPr lvl="1"/>
            <a:r>
              <a:rPr lang="en-US" dirty="0" smtClean="0"/>
              <a:t>Positive feedback in popularity of ideas.</a:t>
            </a:r>
            <a:endParaRPr lang="en-US" dirty="0"/>
          </a:p>
        </p:txBody>
      </p:sp>
    </p:spTree>
    <p:extLst>
      <p:ext uri="{BB962C8B-B14F-4D97-AF65-F5344CB8AC3E}">
        <p14:creationId xmlns:p14="http://schemas.microsoft.com/office/powerpoint/2010/main" val="5914378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Web Runs On Love, Not </a:t>
            </a:r>
            <a:r>
              <a:rPr lang="en-US" dirty="0" smtClean="0"/>
              <a:t>Greed”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Kevin Kelly, Wall Street Journal, Jan 3, 2002:</a:t>
            </a:r>
          </a:p>
          <a:p>
            <a:pPr marL="0" indent="0">
              <a:buNone/>
            </a:pPr>
            <a:endParaRPr lang="en-US" sz="2000" dirty="0"/>
          </a:p>
          <a:p>
            <a:pPr marL="0" indent="0">
              <a:buNone/>
            </a:pPr>
            <a:r>
              <a:rPr lang="en-US" sz="2000" dirty="0" smtClean="0"/>
              <a:t>	Right </a:t>
            </a:r>
            <a:r>
              <a:rPr lang="en-US" sz="2000" dirty="0"/>
              <a:t>on cue, the demise of the dot-com revolution has prompted skepticism of</a:t>
            </a:r>
          </a:p>
          <a:p>
            <a:pPr marL="0" indent="0">
              <a:buNone/>
            </a:pPr>
            <a:r>
              <a:rPr lang="en-US" sz="2000" dirty="0"/>
              <a:t>the Internet and all that it promised</a:t>
            </a:r>
            <a:r>
              <a:rPr lang="en-US" sz="2000" dirty="0" smtClean="0"/>
              <a:t>...</a:t>
            </a:r>
          </a:p>
          <a:p>
            <a:pPr marL="0" indent="0">
              <a:buNone/>
            </a:pPr>
            <a:r>
              <a:rPr lang="en-US" sz="2000" dirty="0" smtClean="0"/>
              <a:t>	The </a:t>
            </a:r>
            <a:r>
              <a:rPr lang="en-US" sz="2000" dirty="0"/>
              <a:t>hundreds of ways in which the Internet would "change everything" appear </a:t>
            </a:r>
            <a:r>
              <a:rPr lang="en-US" sz="2000" dirty="0" smtClean="0"/>
              <a:t>to have </a:t>
            </a:r>
            <a:r>
              <a:rPr lang="en-US" sz="2000" dirty="0"/>
              <a:t>melted away, or to have not happened at all. As the new year begins, </a:t>
            </a:r>
            <a:r>
              <a:rPr lang="en-US" sz="2000" dirty="0" smtClean="0"/>
              <a:t>a collective </a:t>
            </a:r>
            <a:r>
              <a:rPr lang="en-US" sz="2000" dirty="0"/>
              <a:t>new year's resolution is surfacing: "Next year, next time, we </a:t>
            </a:r>
            <a:r>
              <a:rPr lang="en-US" sz="2000" dirty="0" smtClean="0"/>
              <a:t>won’t believe </a:t>
            </a:r>
            <a:r>
              <a:rPr lang="en-US" sz="2000" dirty="0"/>
              <a:t>the hype</a:t>
            </a:r>
            <a:r>
              <a:rPr lang="en-US" sz="2000" dirty="0" smtClean="0"/>
              <a:t>.”</a:t>
            </a:r>
          </a:p>
          <a:p>
            <a:pPr marL="0" indent="0">
              <a:buNone/>
            </a:pPr>
            <a:r>
              <a:rPr lang="en-US" sz="2000" dirty="0"/>
              <a:t>	This revised view of the Internet is as misguided as the previous view </a:t>
            </a:r>
            <a:r>
              <a:rPr lang="en-US" sz="2000" dirty="0" smtClean="0"/>
              <a:t>that the </a:t>
            </a:r>
            <a:r>
              <a:rPr lang="en-US" sz="2000" dirty="0"/>
              <a:t>Internet could only go up. The Internet is less a creation dictated </a:t>
            </a:r>
            <a:r>
              <a:rPr lang="en-US" sz="2000" dirty="0" smtClean="0"/>
              <a:t>by economics </a:t>
            </a:r>
            <a:r>
              <a:rPr lang="en-US" sz="2000" dirty="0"/>
              <a:t>than it is a miracle and a gift</a:t>
            </a:r>
            <a:r>
              <a:rPr lang="en-US" sz="2000" dirty="0" smtClean="0"/>
              <a:t>...</a:t>
            </a:r>
          </a:p>
          <a:p>
            <a:pPr marL="0" indent="0">
              <a:buNone/>
            </a:pPr>
            <a:r>
              <a:rPr lang="en-US" sz="2000" dirty="0"/>
              <a:t>	Why don't we see this miracle? Because large amounts of money can </a:t>
            </a:r>
            <a:r>
              <a:rPr lang="en-US" sz="2000" dirty="0" smtClean="0"/>
              <a:t>obscure larger evidence. So </a:t>
            </a:r>
            <a:r>
              <a:rPr lang="en-US" sz="2000" dirty="0"/>
              <a:t>much money flew around dot-coms that it hid the main </a:t>
            </a:r>
            <a:r>
              <a:rPr lang="en-US" sz="2000" dirty="0" smtClean="0"/>
              <a:t>event on </a:t>
            </a:r>
            <a:r>
              <a:rPr lang="en-US" sz="2000" dirty="0"/>
              <a:t>the Web, which is the exchange of gifts. While the 50 most popular </a:t>
            </a:r>
            <a:r>
              <a:rPr lang="en-US" sz="2000" dirty="0" smtClean="0"/>
              <a:t>Web sites </a:t>
            </a:r>
            <a:r>
              <a:rPr lang="en-US" sz="2000" dirty="0"/>
              <a:t>are crassly commercial, most of the three billion Web pages are </a:t>
            </a:r>
            <a:r>
              <a:rPr lang="en-US" sz="2000" dirty="0" smtClean="0"/>
              <a:t>not. Only </a:t>
            </a:r>
            <a:r>
              <a:rPr lang="en-US" sz="2000" dirty="0"/>
              <a:t>30% of the pages on the Web are built by companies and corporations </a:t>
            </a:r>
            <a:r>
              <a:rPr lang="en-US" sz="2000" dirty="0" smtClean="0"/>
              <a:t>like </a:t>
            </a:r>
            <a:r>
              <a:rPr lang="en-US" sz="2000" dirty="0" err="1" smtClean="0"/>
              <a:t>Pets.com</a:t>
            </a:r>
            <a:r>
              <a:rPr lang="en-US" sz="2000" dirty="0"/>
              <a:t>. The rest is built on love, such as Care4pets.com </a:t>
            </a:r>
            <a:r>
              <a:rPr lang="en-US" sz="2000" dirty="0" smtClean="0"/>
              <a:t>or </a:t>
            </a:r>
            <a:r>
              <a:rPr lang="en-US" sz="2000" dirty="0" err="1" smtClean="0"/>
              <a:t>Responsiblepetcare.org</a:t>
            </a:r>
            <a:r>
              <a:rPr lang="en-US" sz="2000" dirty="0"/>
              <a:t>.</a:t>
            </a:r>
          </a:p>
          <a:p>
            <a:pPr marL="0" indent="0">
              <a:buNone/>
            </a:pPr>
            <a:endParaRPr lang="en-US" sz="2000" dirty="0" smtClean="0"/>
          </a:p>
        </p:txBody>
      </p:sp>
    </p:spTree>
    <p:extLst>
      <p:ext uri="{BB962C8B-B14F-4D97-AF65-F5344CB8AC3E}">
        <p14:creationId xmlns:p14="http://schemas.microsoft.com/office/powerpoint/2010/main" val="41315068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Divide</a:t>
            </a:r>
            <a:endParaRPr lang="en-US" dirty="0"/>
          </a:p>
        </p:txBody>
      </p:sp>
      <p:sp>
        <p:nvSpPr>
          <p:cNvPr id="3" name="Content Placeholder 2"/>
          <p:cNvSpPr>
            <a:spLocks noGrp="1"/>
          </p:cNvSpPr>
          <p:nvPr>
            <p:ph idx="1"/>
          </p:nvPr>
        </p:nvSpPr>
        <p:spPr/>
        <p:txBody>
          <a:bodyPr/>
          <a:lstStyle/>
          <a:p>
            <a:r>
              <a:rPr lang="en-US" dirty="0" smtClean="0"/>
              <a:t>UCB EECS grad admissions 2013:</a:t>
            </a:r>
          </a:p>
          <a:p>
            <a:pPr lvl="1"/>
            <a:r>
              <a:rPr lang="en-US" dirty="0" smtClean="0"/>
              <a:t>96 students, 17 women, 3 minorities</a:t>
            </a:r>
          </a:p>
          <a:p>
            <a:pPr lvl="1"/>
            <a:r>
              <a:rPr lang="en-US" dirty="0" smtClean="0"/>
              <a:t>Not for lack of trying!</a:t>
            </a:r>
          </a:p>
          <a:p>
            <a:r>
              <a:rPr lang="en-US" dirty="0" smtClean="0"/>
              <a:t>Old digital divide: Poor have no computer access.</a:t>
            </a:r>
          </a:p>
          <a:p>
            <a:r>
              <a:rPr lang="en-US" dirty="0" smtClean="0"/>
              <a:t>New digital divide: Poor have consumer access.</a:t>
            </a:r>
          </a:p>
          <a:p>
            <a:endParaRPr lang="en-US" dirty="0"/>
          </a:p>
        </p:txBody>
      </p:sp>
    </p:spTree>
    <p:extLst>
      <p:ext uri="{BB962C8B-B14F-4D97-AF65-F5344CB8AC3E}">
        <p14:creationId xmlns:p14="http://schemas.microsoft.com/office/powerpoint/2010/main" val="22260307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3241</TotalTime>
  <Words>482</Words>
  <Application>Microsoft Macintosh PowerPoint</Application>
  <PresentationFormat>On-screen Show (4:3)</PresentationFormat>
  <Paragraphs>46</Paragraphs>
  <Slides>5</Slides>
  <Notes>4</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Computers and Community</vt:lpstr>
      <vt:lpstr>Are Computers Isolating?</vt:lpstr>
      <vt:lpstr>Are Computers Democratizing?</vt:lpstr>
      <vt:lpstr>“The Web Runs On Love, Not Greed”</vt:lpstr>
      <vt:lpstr>Digital Divide</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and Community</dc:title>
  <dc:creator>Brian Harvey</dc:creator>
  <cp:lastModifiedBy>Brian Harvey</cp:lastModifiedBy>
  <cp:revision>10</cp:revision>
  <dcterms:created xsi:type="dcterms:W3CDTF">2013-10-14T17:14:54Z</dcterms:created>
  <dcterms:modified xsi:type="dcterms:W3CDTF">2013-12-16T22:54:24Z</dcterms:modified>
</cp:coreProperties>
</file>