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2" r:id="rId5"/>
    <p:sldId id="259"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9FAA46-5B3B-774F-8841-88CD07E0497C}">
          <p14:sldIdLst>
            <p14:sldId id="256"/>
            <p14:sldId id="257"/>
            <p14:sldId id="258"/>
            <p14:sldId id="262"/>
            <p14:sldId id="259"/>
            <p14:sldId id="260"/>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34B71-E347-7D42-B064-81357AC8FAD0}" type="datetimeFigureOut">
              <a:rPr lang="en-US" smtClean="0"/>
              <a:t>12/16/13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F9D03-80CB-0A4D-AE07-6A8E51F691A7}" type="slidenum">
              <a:rPr lang="en-US" smtClean="0"/>
              <a:t>‹#›</a:t>
            </a:fld>
            <a:endParaRPr lang="en-US"/>
          </a:p>
        </p:txBody>
      </p:sp>
    </p:spTree>
    <p:extLst>
      <p:ext uri="{BB962C8B-B14F-4D97-AF65-F5344CB8AC3E}">
        <p14:creationId xmlns:p14="http://schemas.microsoft.com/office/powerpoint/2010/main" val="14329161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about pornography in a high school is of course a sensitive matter.  But so much censorship starts as censorship for</a:t>
            </a:r>
            <a:r>
              <a:rPr lang="en-US" baseline="0" dirty="0" smtClean="0"/>
              <a:t> “moral” purposes, and only later grows into political censorship.</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1</a:t>
            </a:fld>
            <a:endParaRPr lang="en-US"/>
          </a:p>
        </p:txBody>
      </p:sp>
    </p:spTree>
    <p:extLst>
      <p:ext uri="{BB962C8B-B14F-4D97-AF65-F5344CB8AC3E}">
        <p14:creationId xmlns:p14="http://schemas.microsoft.com/office/powerpoint/2010/main" val="1295952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 point</a:t>
            </a:r>
            <a:r>
              <a:rPr lang="en-US" baseline="0" dirty="0" smtClean="0"/>
              <a:t> here is that “free speech” doesn’t mean you can say anything in any situation.  But it does mean you can say evil, hateful, sometimes even harmful things, if it means anything.  A second point, returned to later, is that even for harmful speech, the cure of government regulation may be worse.</a:t>
            </a:r>
            <a:endParaRPr lang="en-US" dirty="0" smtClean="0"/>
          </a:p>
          <a:p>
            <a:endParaRPr lang="en-US" dirty="0" smtClean="0"/>
          </a:p>
          <a:p>
            <a:r>
              <a:rPr lang="en-US" dirty="0" smtClean="0"/>
              <a:t>Illegal: “Fire,” libel, sometimes hate speech, incitement to immediate violence, Nazis</a:t>
            </a:r>
            <a:r>
              <a:rPr lang="en-US" baseline="0" dirty="0" smtClean="0"/>
              <a:t> in Germany, advocacy of overthrow of Chinese government, betrayal of NSA secrets, betrayal of A-bomb secrets.</a:t>
            </a:r>
          </a:p>
          <a:p>
            <a:endParaRPr lang="en-US" baseline="0" dirty="0" smtClean="0"/>
          </a:p>
          <a:p>
            <a:r>
              <a:rPr lang="en-US" baseline="0" dirty="0" smtClean="0"/>
              <a:t>Legal: Advocacy of violence, Nazis in Skokie, degradation of women, advocacy of overthrow of US govt.  I’m not sure about Israel.  Cyber-bullying varies by jurisdiction.</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2</a:t>
            </a:fld>
            <a:endParaRPr lang="en-US"/>
          </a:p>
        </p:txBody>
      </p:sp>
    </p:spTree>
    <p:extLst>
      <p:ext uri="{BB962C8B-B14F-4D97-AF65-F5344CB8AC3E}">
        <p14:creationId xmlns:p14="http://schemas.microsoft.com/office/powerpoint/2010/main" val="3627642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Sad but true.  Passed during the McCarthy era, of course, and </a:t>
            </a:r>
            <a:r>
              <a:rPr lang="en-US" dirty="0" err="1" smtClean="0"/>
              <a:t>afaik</a:t>
            </a:r>
            <a:r>
              <a:rPr lang="en-US" dirty="0" smtClean="0"/>
              <a:t> never enforced,</a:t>
            </a:r>
            <a:r>
              <a:rPr lang="en-US" baseline="0" dirty="0" smtClean="0"/>
              <a:t> but still on the books.</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3</a:t>
            </a:fld>
            <a:endParaRPr lang="en-US"/>
          </a:p>
        </p:txBody>
      </p:sp>
    </p:spTree>
    <p:extLst>
      <p:ext uri="{BB962C8B-B14F-4D97-AF65-F5344CB8AC3E}">
        <p14:creationId xmlns:p14="http://schemas.microsoft.com/office/powerpoint/2010/main" val="407276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an interesting discussion</a:t>
            </a:r>
            <a:r>
              <a:rPr lang="en-US" baseline="0" dirty="0" smtClean="0"/>
              <a:t> to be had about the distinction between hateful speech, which the ACLU often defends, and “hate speech,” which it opposes.</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4</a:t>
            </a:fld>
            <a:endParaRPr lang="en-US"/>
          </a:p>
        </p:txBody>
      </p:sp>
    </p:spTree>
    <p:extLst>
      <p:ext uri="{BB962C8B-B14F-4D97-AF65-F5344CB8AC3E}">
        <p14:creationId xmlns:p14="http://schemas.microsoft.com/office/powerpoint/2010/main" val="215208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legal: the web site that published</a:t>
            </a:r>
            <a:r>
              <a:rPr lang="en-US" baseline="0" dirty="0" smtClean="0"/>
              <a:t> the addresses of doctors providing abortions and crossing them off as they were killed.  So it’s a very strict standard.</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5</a:t>
            </a:fld>
            <a:endParaRPr lang="en-US"/>
          </a:p>
        </p:txBody>
      </p:sp>
    </p:spTree>
    <p:extLst>
      <p:ext uri="{BB962C8B-B14F-4D97-AF65-F5344CB8AC3E}">
        <p14:creationId xmlns:p14="http://schemas.microsoft.com/office/powerpoint/2010/main" val="341284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harm (maybe) for which government</a:t>
            </a:r>
            <a:r>
              <a:rPr lang="en-US" baseline="0" dirty="0" smtClean="0"/>
              <a:t> censorship may not be the best solution.</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6</a:t>
            </a:fld>
            <a:endParaRPr lang="en-US"/>
          </a:p>
        </p:txBody>
      </p:sp>
    </p:spTree>
    <p:extLst>
      <p:ext uri="{BB962C8B-B14F-4D97-AF65-F5344CB8AC3E}">
        <p14:creationId xmlns:p14="http://schemas.microsoft.com/office/powerpoint/2010/main" val="327587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Never mind trying for a calm, rational discussion of sex and children.</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7</a:t>
            </a:fld>
            <a:endParaRPr lang="en-US"/>
          </a:p>
        </p:txBody>
      </p:sp>
    </p:spTree>
    <p:extLst>
      <p:ext uri="{BB962C8B-B14F-4D97-AF65-F5344CB8AC3E}">
        <p14:creationId xmlns:p14="http://schemas.microsoft.com/office/powerpoint/2010/main" val="287774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much more could be said here, e.g. about the history of wire fraud</a:t>
            </a:r>
            <a:r>
              <a:rPr lang="en-US" baseline="0" dirty="0" smtClean="0"/>
              <a:t> prosecutions, and malware on web sites.</a:t>
            </a:r>
            <a:endParaRPr lang="en-US" dirty="0"/>
          </a:p>
        </p:txBody>
      </p:sp>
      <p:sp>
        <p:nvSpPr>
          <p:cNvPr id="4" name="Slide Number Placeholder 3"/>
          <p:cNvSpPr>
            <a:spLocks noGrp="1"/>
          </p:cNvSpPr>
          <p:nvPr>
            <p:ph type="sldNum" sz="quarter" idx="10"/>
          </p:nvPr>
        </p:nvSpPr>
        <p:spPr/>
        <p:txBody>
          <a:bodyPr/>
          <a:lstStyle/>
          <a:p>
            <a:fld id="{D4AF9D03-80CB-0A4D-AE07-6A8E51F691A7}" type="slidenum">
              <a:rPr lang="en-US" smtClean="0"/>
              <a:t>8</a:t>
            </a:fld>
            <a:endParaRPr lang="en-US"/>
          </a:p>
        </p:txBody>
      </p:sp>
    </p:spTree>
    <p:extLst>
      <p:ext uri="{BB962C8B-B14F-4D97-AF65-F5344CB8AC3E}">
        <p14:creationId xmlns:p14="http://schemas.microsoft.com/office/powerpoint/2010/main" val="279342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Censorship: Politics and Pornography</a:t>
            </a:r>
            <a:endParaRPr lang="en-US" dirty="0"/>
          </a:p>
        </p:txBody>
      </p:sp>
      <p:sp>
        <p:nvSpPr>
          <p:cNvPr id="3" name="Subtitle 2"/>
          <p:cNvSpPr>
            <a:spLocks noGrp="1"/>
          </p:cNvSpPr>
          <p:nvPr>
            <p:ph type="subTitle" idx="1"/>
          </p:nvPr>
        </p:nvSpPr>
        <p:spPr>
          <a:xfrm>
            <a:off x="1371600" y="5381746"/>
            <a:ext cx="6400800" cy="784820"/>
          </a:xfrm>
        </p:spPr>
        <p:txBody>
          <a:bodyPr/>
          <a:lstStyle/>
          <a:p>
            <a:r>
              <a:rPr lang="en-US" dirty="0" smtClean="0">
                <a:solidFill>
                  <a:srgbClr val="FAC090"/>
                </a:solidFill>
              </a:rPr>
              <a:t>Social Implications of Computers</a:t>
            </a:r>
            <a:endParaRPr lang="en-US" dirty="0">
              <a:solidFill>
                <a:srgbClr val="FAC090"/>
              </a:solidFill>
            </a:endParaRPr>
          </a:p>
        </p:txBody>
      </p:sp>
      <p:pic>
        <p:nvPicPr>
          <p:cNvPr id="4" name="Picture 3" descr="bjc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80" y="5381746"/>
            <a:ext cx="609620" cy="722400"/>
          </a:xfrm>
          <a:prstGeom prst="rect">
            <a:avLst/>
          </a:prstGeom>
        </p:spPr>
      </p:pic>
    </p:spTree>
    <p:extLst>
      <p:ext uri="{BB962C8B-B14F-4D97-AF65-F5344CB8AC3E}">
        <p14:creationId xmlns:p14="http://schemas.microsoft.com/office/powerpoint/2010/main" val="392823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Harmful Speech</a:t>
            </a:r>
            <a:endParaRPr lang="en-US" dirty="0"/>
          </a:p>
        </p:txBody>
      </p:sp>
      <p:sp>
        <p:nvSpPr>
          <p:cNvPr id="3" name="Content Placeholder 2"/>
          <p:cNvSpPr>
            <a:spLocks noGrp="1"/>
          </p:cNvSpPr>
          <p:nvPr>
            <p:ph idx="1"/>
          </p:nvPr>
        </p:nvSpPr>
        <p:spPr>
          <a:xfrm>
            <a:off x="457200" y="1619265"/>
            <a:ext cx="8229600" cy="1289879"/>
          </a:xfrm>
        </p:spPr>
        <p:txBody>
          <a:bodyPr/>
          <a:lstStyle/>
          <a:p>
            <a:pPr marL="0" indent="0">
              <a:buNone/>
            </a:pPr>
            <a:r>
              <a:rPr lang="en-US" u="sng" dirty="0" smtClean="0"/>
              <a:t>Everyon</a:t>
            </a:r>
            <a:r>
              <a:rPr lang="en-US" dirty="0" smtClean="0"/>
              <a:t>e has </a:t>
            </a:r>
            <a:r>
              <a:rPr lang="en-US" u="sng" dirty="0" smtClean="0"/>
              <a:t>som</a:t>
            </a:r>
            <a:r>
              <a:rPr lang="en-US" dirty="0" smtClean="0"/>
              <a:t>e kind of speech they consider harmful.</a:t>
            </a:r>
          </a:p>
          <a:p>
            <a:pPr marL="0" indent="0">
              <a:buNone/>
            </a:pPr>
            <a:r>
              <a:rPr lang="en-US" dirty="0" smtClean="0"/>
              <a:t>What do you think about these:</a:t>
            </a:r>
          </a:p>
        </p:txBody>
      </p:sp>
      <p:sp>
        <p:nvSpPr>
          <p:cNvPr id="5" name="TextBox 4"/>
          <p:cNvSpPr txBox="1"/>
          <p:nvPr/>
        </p:nvSpPr>
        <p:spPr>
          <a:xfrm>
            <a:off x="457200" y="3175473"/>
            <a:ext cx="8229600" cy="3318883"/>
          </a:xfrm>
          <a:prstGeom prst="rect">
            <a:avLst/>
          </a:prstGeom>
          <a:noFill/>
        </p:spPr>
        <p:txBody>
          <a:bodyPr wrap="square" numCol="2" rtlCol="0">
            <a:noAutofit/>
          </a:bodyPr>
          <a:lstStyle/>
          <a:p>
            <a:pPr marL="342900" indent="-342900">
              <a:buFont typeface="Arial"/>
              <a:buChar char="•"/>
            </a:pPr>
            <a:r>
              <a:rPr lang="en-US" sz="2200" i="1" dirty="0">
                <a:solidFill>
                  <a:schemeClr val="accent6">
                    <a:lumMod val="60000"/>
                    <a:lumOff val="40000"/>
                  </a:schemeClr>
                </a:solidFill>
                <a:latin typeface="Baskerville"/>
                <a:ea typeface="Baskerville"/>
                <a:cs typeface="Baskerville"/>
              </a:rPr>
              <a:t>“Fire” in crowded theater</a:t>
            </a:r>
            <a:r>
              <a:rPr lang="en-US" sz="2200" i="1" dirty="0" smtClean="0">
                <a:solidFill>
                  <a:schemeClr val="accent6">
                    <a:lumMod val="60000"/>
                    <a:lumOff val="40000"/>
                  </a:schemeClr>
                </a:solidFill>
                <a:latin typeface="Baskerville"/>
                <a:ea typeface="Baskerville"/>
                <a:cs typeface="Baskerville"/>
              </a:rPr>
              <a:t>.</a:t>
            </a:r>
            <a:r>
              <a:rPr lang="en-US" sz="2200" i="1" dirty="0">
                <a:solidFill>
                  <a:schemeClr val="accent6">
                    <a:lumMod val="60000"/>
                    <a:lumOff val="40000"/>
                  </a:schemeClr>
                </a:solidFill>
                <a:latin typeface="Baskerville"/>
                <a:ea typeface="Baskerville"/>
                <a:cs typeface="Baskerville"/>
              </a:rPr>
              <a:t>
Libel of non-famous person</a:t>
            </a:r>
            <a:r>
              <a:rPr lang="en-US" sz="2200" i="1" dirty="0" smtClean="0">
                <a:solidFill>
                  <a:schemeClr val="accent6">
                    <a:lumMod val="60000"/>
                    <a:lumOff val="40000"/>
                  </a:schemeClr>
                </a:solidFill>
                <a:latin typeface="Baskerville"/>
                <a:ea typeface="Baskerville"/>
                <a:cs typeface="Baskerville"/>
              </a:rPr>
              <a:t>.</a:t>
            </a:r>
            <a:r>
              <a:rPr lang="en-US" sz="2200" i="1" dirty="0">
                <a:solidFill>
                  <a:schemeClr val="accent6">
                    <a:lumMod val="60000"/>
                    <a:lumOff val="40000"/>
                  </a:schemeClr>
                </a:solidFill>
                <a:latin typeface="Baskerville"/>
                <a:ea typeface="Baskerville"/>
                <a:cs typeface="Baskerville"/>
              </a:rPr>
              <a:t>
Racist, sexist, homophobic “hate speech.</a:t>
            </a:r>
            <a:r>
              <a:rPr lang="en-US" sz="2200" i="1" dirty="0" smtClean="0">
                <a:solidFill>
                  <a:schemeClr val="accent6">
                    <a:lumMod val="60000"/>
                    <a:lumOff val="40000"/>
                  </a:schemeClr>
                </a:solidFill>
                <a:latin typeface="Baskerville"/>
                <a:ea typeface="Baskerville"/>
                <a:cs typeface="Baskerville"/>
              </a:rPr>
              <a:t>”</a:t>
            </a:r>
            <a:r>
              <a:rPr lang="en-US" sz="2200" i="1" dirty="0">
                <a:solidFill>
                  <a:schemeClr val="accent6">
                    <a:lumMod val="60000"/>
                    <a:lumOff val="40000"/>
                  </a:schemeClr>
                </a:solidFill>
                <a:latin typeface="Baskerville"/>
                <a:ea typeface="Baskerville"/>
                <a:cs typeface="Baskerville"/>
              </a:rPr>
              <a:t>
Incitement to immediate violence</a:t>
            </a:r>
            <a:r>
              <a:rPr lang="en-US" sz="2200" i="1" dirty="0" smtClean="0">
                <a:solidFill>
                  <a:schemeClr val="accent6">
                    <a:lumMod val="60000"/>
                    <a:lumOff val="40000"/>
                  </a:schemeClr>
                </a:solidFill>
                <a:latin typeface="Baskerville"/>
                <a:ea typeface="Baskerville"/>
                <a:cs typeface="Baskerville"/>
              </a:rPr>
              <a:t>.</a:t>
            </a:r>
          </a:p>
          <a:p>
            <a:pPr marL="342900" indent="-342900">
              <a:buFont typeface="Arial"/>
              <a:buChar char="•"/>
            </a:pPr>
            <a:r>
              <a:rPr lang="en-US" sz="2200" i="1" dirty="0" smtClean="0">
                <a:solidFill>
                  <a:schemeClr val="accent6">
                    <a:lumMod val="60000"/>
                    <a:lumOff val="40000"/>
                  </a:schemeClr>
                </a:solidFill>
                <a:latin typeface="Baskerville"/>
                <a:ea typeface="Baskerville"/>
                <a:cs typeface="Baskerville"/>
              </a:rPr>
              <a:t>Advocacy of violence.</a:t>
            </a:r>
            <a:r>
              <a:rPr lang="en-US" sz="2200" i="1" dirty="0">
                <a:solidFill>
                  <a:schemeClr val="accent6">
                    <a:lumMod val="60000"/>
                    <a:lumOff val="40000"/>
                  </a:schemeClr>
                </a:solidFill>
                <a:latin typeface="Baskerville"/>
                <a:ea typeface="Baskerville"/>
                <a:cs typeface="Baskerville"/>
              </a:rPr>
              <a:t>
Nazis in Skokie, IL</a:t>
            </a:r>
            <a:r>
              <a:rPr lang="en-US" sz="2200" i="1" dirty="0" smtClean="0">
                <a:solidFill>
                  <a:schemeClr val="accent6">
                    <a:lumMod val="60000"/>
                    <a:lumOff val="40000"/>
                  </a:schemeClr>
                </a:solidFill>
                <a:latin typeface="Baskerville"/>
                <a:ea typeface="Baskerville"/>
                <a:cs typeface="Baskerville"/>
              </a:rPr>
              <a:t>.</a:t>
            </a:r>
            <a:r>
              <a:rPr lang="en-US" sz="2200" i="1" dirty="0">
                <a:solidFill>
                  <a:schemeClr val="accent6">
                    <a:lumMod val="60000"/>
                    <a:lumOff val="40000"/>
                  </a:schemeClr>
                </a:solidFill>
                <a:latin typeface="Baskerville"/>
                <a:ea typeface="Baskerville"/>
                <a:cs typeface="Baskerville"/>
              </a:rPr>
              <a:t>
Nazis in Germ</a:t>
            </a:r>
            <a:r>
              <a:rPr lang="en-US" sz="2200" i="1" dirty="0">
                <a:solidFill>
                  <a:schemeClr val="accent6">
                    <a:lumMod val="60000"/>
                    <a:lumOff val="40000"/>
                  </a:schemeClr>
                </a:solidFill>
                <a:latin typeface="Baskerville"/>
                <a:cs typeface="Baskerville"/>
              </a:rPr>
              <a:t>any</a:t>
            </a:r>
            <a:r>
              <a:rPr lang="en-US" sz="2200" i="1" dirty="0" smtClean="0">
                <a:solidFill>
                  <a:schemeClr val="accent6">
                    <a:lumMod val="60000"/>
                    <a:lumOff val="40000"/>
                  </a:schemeClr>
                </a:solidFill>
                <a:latin typeface="Baskerville"/>
                <a:cs typeface="Baskerville"/>
              </a:rPr>
              <a:t>.</a:t>
            </a:r>
          </a:p>
          <a:p>
            <a:pPr marL="342900" indent="-342900">
              <a:buFont typeface="Arial"/>
              <a:buChar char="•"/>
            </a:pPr>
            <a:r>
              <a:rPr lang="en-US" sz="2200" i="1" dirty="0" smtClean="0">
                <a:solidFill>
                  <a:schemeClr val="accent6">
                    <a:lumMod val="60000"/>
                    <a:lumOff val="40000"/>
                  </a:schemeClr>
                </a:solidFill>
                <a:latin typeface="Baskerville"/>
                <a:cs typeface="Baskerville"/>
              </a:rPr>
              <a:t>Degradation of women.</a:t>
            </a:r>
            <a:endParaRPr lang="en-US" sz="2200" i="1" dirty="0">
              <a:solidFill>
                <a:schemeClr val="accent6">
                  <a:lumMod val="60000"/>
                  <a:lumOff val="40000"/>
                </a:schemeClr>
              </a:solidFill>
              <a:latin typeface="Baskerville"/>
              <a:cs typeface="Baskerville"/>
            </a:endParaRPr>
          </a:p>
          <a:p>
            <a:pPr marL="342900" indent="-342900">
              <a:buFont typeface="Arial"/>
              <a:buChar char="•"/>
            </a:pPr>
            <a:r>
              <a:rPr lang="en-US" sz="2200" i="1" dirty="0" smtClean="0">
                <a:solidFill>
                  <a:schemeClr val="accent6">
                    <a:lumMod val="60000"/>
                    <a:lumOff val="40000"/>
                  </a:schemeClr>
                </a:solidFill>
                <a:latin typeface="Baskerville"/>
                <a:cs typeface="Baskerville"/>
              </a:rPr>
              <a:t>Cyber-bullying.</a:t>
            </a:r>
          </a:p>
          <a:p>
            <a:pPr marL="342900" indent="-342900">
              <a:buFont typeface="Arial"/>
              <a:buChar char="•"/>
            </a:pPr>
            <a:r>
              <a:rPr lang="en-US" sz="2200" i="1" dirty="0" smtClean="0">
                <a:solidFill>
                  <a:schemeClr val="accent6">
                    <a:lumMod val="60000"/>
                    <a:lumOff val="40000"/>
                  </a:schemeClr>
                </a:solidFill>
                <a:latin typeface="Baskerville"/>
                <a:cs typeface="Baskerville"/>
              </a:rPr>
              <a:t>Advocacy of overthrow of US government.</a:t>
            </a:r>
          </a:p>
          <a:p>
            <a:pPr marL="342900" indent="-342900">
              <a:buFont typeface="Arial"/>
              <a:buChar char="•"/>
            </a:pPr>
            <a:r>
              <a:rPr lang="en-US" sz="2200" i="1" dirty="0" smtClean="0">
                <a:solidFill>
                  <a:schemeClr val="accent6">
                    <a:lumMod val="60000"/>
                    <a:lumOff val="40000"/>
                  </a:schemeClr>
                </a:solidFill>
                <a:latin typeface="Baskerville"/>
                <a:cs typeface="Baskerville"/>
              </a:rPr>
              <a:t>Advocacy of overthrow of Chinese government.</a:t>
            </a:r>
          </a:p>
          <a:p>
            <a:pPr marL="342900" indent="-342900">
              <a:buFont typeface="Arial"/>
              <a:buChar char="•"/>
            </a:pPr>
            <a:r>
              <a:rPr lang="en-US" sz="2200" i="1" dirty="0" smtClean="0">
                <a:solidFill>
                  <a:schemeClr val="accent6">
                    <a:lumMod val="60000"/>
                    <a:lumOff val="40000"/>
                  </a:schemeClr>
                </a:solidFill>
                <a:latin typeface="Baskerville"/>
                <a:cs typeface="Baskerville"/>
              </a:rPr>
              <a:t>Advocacy of overthrow of Israeli government.</a:t>
            </a:r>
          </a:p>
          <a:p>
            <a:pPr marL="342900" indent="-342900">
              <a:buFont typeface="Arial"/>
              <a:buChar char="•"/>
            </a:pPr>
            <a:r>
              <a:rPr lang="en-US" sz="2200" i="1" dirty="0" smtClean="0">
                <a:solidFill>
                  <a:schemeClr val="accent6">
                    <a:lumMod val="60000"/>
                    <a:lumOff val="40000"/>
                  </a:schemeClr>
                </a:solidFill>
                <a:latin typeface="Baskerville"/>
                <a:cs typeface="Baskerville"/>
              </a:rPr>
              <a:t>Betrayal of NSA secrets.</a:t>
            </a:r>
          </a:p>
          <a:p>
            <a:pPr marL="342900" indent="-342900">
              <a:buFont typeface="Arial"/>
              <a:buChar char="•"/>
            </a:pPr>
            <a:r>
              <a:rPr lang="en-US" sz="2200" i="1" dirty="0" smtClean="0">
                <a:solidFill>
                  <a:schemeClr val="accent6">
                    <a:lumMod val="60000"/>
                    <a:lumOff val="40000"/>
                  </a:schemeClr>
                </a:solidFill>
                <a:latin typeface="Baskerville"/>
                <a:cs typeface="Baskerville"/>
              </a:rPr>
              <a:t>Betrayal of A-bomb secrets to USSR.</a:t>
            </a:r>
          </a:p>
          <a:p>
            <a:pPr marL="342900" indent="-342900">
              <a:buFont typeface="Arial"/>
              <a:buChar char="•"/>
            </a:pPr>
            <a:endParaRPr lang="en-US" sz="2200" i="1" dirty="0">
              <a:solidFill>
                <a:schemeClr val="accent6">
                  <a:lumMod val="60000"/>
                  <a:lumOff val="40000"/>
                </a:schemeClr>
              </a:solidFill>
              <a:latin typeface="Baskerville"/>
              <a:cs typeface="Baskerville"/>
            </a:endParaRPr>
          </a:p>
        </p:txBody>
      </p:sp>
    </p:spTree>
    <p:extLst>
      <p:ext uri="{BB962C8B-B14F-4D97-AF65-F5344CB8AC3E}">
        <p14:creationId xmlns:p14="http://schemas.microsoft.com/office/powerpoint/2010/main" val="291182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Did you know?</a:t>
            </a:r>
            <a:endParaRPr lang="en-US" dirty="0"/>
          </a:p>
        </p:txBody>
      </p:sp>
      <p:sp>
        <p:nvSpPr>
          <p:cNvPr id="3" name="Content Placeholder 2"/>
          <p:cNvSpPr>
            <a:spLocks noGrp="1"/>
          </p:cNvSpPr>
          <p:nvPr>
            <p:ph idx="1"/>
          </p:nvPr>
        </p:nvSpPr>
        <p:spPr/>
        <p:txBody>
          <a:bodyPr/>
          <a:lstStyle/>
          <a:p>
            <a:pPr marL="0" indent="0">
              <a:buNone/>
            </a:pPr>
            <a:r>
              <a:rPr lang="en-US" dirty="0" smtClean="0"/>
              <a:t>It’s illegal for a teacher in California to teach about Communism, other than to disparage it.</a:t>
            </a:r>
          </a:p>
          <a:p>
            <a:pPr marL="0" indent="0">
              <a:buNone/>
            </a:pPr>
            <a:endParaRPr lang="en-US" dirty="0"/>
          </a:p>
          <a:p>
            <a:r>
              <a:rPr lang="en-US" dirty="0" smtClean="0"/>
              <a:t>“But what about the First Amendment?”</a:t>
            </a:r>
          </a:p>
          <a:p>
            <a:r>
              <a:rPr lang="en-US" dirty="0" smtClean="0"/>
              <a:t>Teachers, like anyone else, can say what they like on their own time.  But (at least according to California) their speech </a:t>
            </a:r>
            <a:r>
              <a:rPr lang="en-US" u="sng" dirty="0" smtClean="0"/>
              <a:t>on the job</a:t>
            </a:r>
            <a:r>
              <a:rPr lang="en-US" i="0" dirty="0" smtClean="0"/>
              <a:t> </a:t>
            </a:r>
            <a:r>
              <a:rPr lang="en-US" dirty="0" smtClean="0"/>
              <a:t> is subject to regulation, just as any employee must act as the employer requires.</a:t>
            </a:r>
            <a:endParaRPr lang="en-US" dirty="0"/>
          </a:p>
        </p:txBody>
      </p:sp>
    </p:spTree>
    <p:extLst>
      <p:ext uri="{BB962C8B-B14F-4D97-AF65-F5344CB8AC3E}">
        <p14:creationId xmlns:p14="http://schemas.microsoft.com/office/powerpoint/2010/main" val="423973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 evil is best fixed by laws.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1977, the National Socialist Party of America (a Nazi group) wanted to hold a march in Skokie, IL, a largely Jewish suburb of Chicago.  The town refused to issue a parade permit.  The NSPA’s lawsuit against Skokie was supported by the American Civil Liberties Union, which led to their largest-ever loss of members.  (The lawsuit was successful, but they ended up marching in Chicago instead anyway.)</a:t>
            </a:r>
          </a:p>
          <a:p>
            <a:r>
              <a:rPr lang="en-US" dirty="0" smtClean="0"/>
              <a:t>It’s easy to support freedom for speech you agree with.  </a:t>
            </a:r>
            <a:r>
              <a:rPr lang="en-US" b="1" dirty="0" smtClean="0"/>
              <a:t>You’re not a supporter of free speech unless you support it for speech you hate.</a:t>
            </a:r>
            <a:r>
              <a:rPr lang="en-US" dirty="0" smtClean="0"/>
              <a:t>  That’s what the First Amendment is supposed to protect.</a:t>
            </a:r>
          </a:p>
        </p:txBody>
      </p:sp>
    </p:spTree>
    <p:extLst>
      <p:ext uri="{BB962C8B-B14F-4D97-AF65-F5344CB8AC3E}">
        <p14:creationId xmlns:p14="http://schemas.microsoft.com/office/powerpoint/2010/main" val="97916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vs. Potential Harm</a:t>
            </a:r>
            <a:endParaRPr lang="en-US" dirty="0"/>
          </a:p>
        </p:txBody>
      </p:sp>
      <p:sp>
        <p:nvSpPr>
          <p:cNvPr id="3" name="Content Placeholder 2"/>
          <p:cNvSpPr>
            <a:spLocks noGrp="1"/>
          </p:cNvSpPr>
          <p:nvPr>
            <p:ph idx="1"/>
          </p:nvPr>
        </p:nvSpPr>
        <p:spPr/>
        <p:txBody>
          <a:bodyPr/>
          <a:lstStyle/>
          <a:p>
            <a:r>
              <a:rPr lang="en-US" dirty="0"/>
              <a:t>Legal: “if our president, our Congress, our Supreme Court, continues to suppress the white, Caucasian race, it’s possible that there might have to be some </a:t>
            </a:r>
            <a:r>
              <a:rPr lang="en-US" dirty="0" err="1"/>
              <a:t>revengeance</a:t>
            </a:r>
            <a:r>
              <a:rPr lang="en-US" dirty="0"/>
              <a:t> [sic] taken.” (Clarence </a:t>
            </a:r>
            <a:r>
              <a:rPr lang="en-US" dirty="0" smtClean="0"/>
              <a:t>Brandenburg, whose conviction for inciting violence was overturned by the Supreme Court.)</a:t>
            </a:r>
          </a:p>
          <a:p>
            <a:r>
              <a:rPr lang="en-US" dirty="0"/>
              <a:t>Illegal: “advocacy </a:t>
            </a:r>
            <a:r>
              <a:rPr lang="en-US" dirty="0" smtClean="0"/>
              <a:t>... </a:t>
            </a:r>
            <a:r>
              <a:rPr lang="en-US" dirty="0"/>
              <a:t>directed to inciting or producing </a:t>
            </a:r>
            <a:r>
              <a:rPr lang="en-US" u="sng" dirty="0"/>
              <a:t>imminent lawless actio</a:t>
            </a:r>
            <a:r>
              <a:rPr lang="en-US" dirty="0"/>
              <a:t>n and </a:t>
            </a:r>
            <a:r>
              <a:rPr lang="en-US" dirty="0" smtClean="0"/>
              <a:t>... </a:t>
            </a:r>
            <a:r>
              <a:rPr lang="en-US" dirty="0"/>
              <a:t>likely to incite or produce such action</a:t>
            </a:r>
            <a:r>
              <a:rPr lang="en-US" dirty="0" smtClean="0"/>
              <a:t>.” (from the Court decision)</a:t>
            </a:r>
            <a:endParaRPr lang="en-US" dirty="0"/>
          </a:p>
        </p:txBody>
      </p:sp>
    </p:spTree>
    <p:extLst>
      <p:ext uri="{BB962C8B-B14F-4D97-AF65-F5344CB8AC3E}">
        <p14:creationId xmlns:p14="http://schemas.microsoft.com/office/powerpoint/2010/main" val="362965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pornography matters</a:t>
            </a:r>
            <a:endParaRPr lang="en-US" dirty="0"/>
          </a:p>
        </p:txBody>
      </p:sp>
      <p:sp>
        <p:nvSpPr>
          <p:cNvPr id="3" name="Content Placeholder 2"/>
          <p:cNvSpPr>
            <a:spLocks noGrp="1"/>
          </p:cNvSpPr>
          <p:nvPr>
            <p:ph idx="1"/>
          </p:nvPr>
        </p:nvSpPr>
        <p:spPr/>
        <p:txBody>
          <a:bodyPr/>
          <a:lstStyle/>
          <a:p>
            <a:r>
              <a:rPr lang="en-US" dirty="0" smtClean="0"/>
              <a:t>It’s often the opening wedge of attacks on free speech in general.</a:t>
            </a:r>
          </a:p>
          <a:p>
            <a:r>
              <a:rPr lang="en-US" dirty="0" smtClean="0"/>
              <a:t>It’s the only exception in US law to the imminent-harm standard for illegal speech.</a:t>
            </a:r>
          </a:p>
          <a:p>
            <a:r>
              <a:rPr lang="en-US" dirty="0" smtClean="0"/>
              <a:t>There’s a lot of it on the net — it’s not the product of a tiny lunatic fringe group.</a:t>
            </a:r>
          </a:p>
          <a:p>
            <a:r>
              <a:rPr lang="en-US" dirty="0" smtClean="0"/>
              <a:t>It’s the only category of speech for which the law sets different standards for children and adults.</a:t>
            </a:r>
            <a:endParaRPr lang="en-US" dirty="0"/>
          </a:p>
        </p:txBody>
      </p:sp>
    </p:spTree>
    <p:extLst>
      <p:ext uri="{BB962C8B-B14F-4D97-AF65-F5344CB8AC3E}">
        <p14:creationId xmlns:p14="http://schemas.microsoft.com/office/powerpoint/2010/main" val="170721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don’t we censor violence instead?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problem with pornography, if there’s a problem at all, is that it legitimizes violence against women.  But we don’t censor the violence; we censor the sex.</a:t>
            </a:r>
          </a:p>
          <a:p>
            <a:pPr marL="0" indent="0">
              <a:buNone/>
            </a:pPr>
            <a:r>
              <a:rPr lang="en-US" sz="1500" dirty="0" smtClean="0"/>
              <a:t>   </a:t>
            </a:r>
            <a:endParaRPr lang="en-US" sz="1500" dirty="0"/>
          </a:p>
          <a:p>
            <a:pPr marL="0" indent="0">
              <a:buNone/>
            </a:pPr>
            <a:r>
              <a:rPr lang="en-US" dirty="0" smtClean="0"/>
              <a:t>People like to make fun of Freud these days for thinking that human psychology revolves around sex (which is, by the way, a vast oversimplification of what he actually said).  But it’s true!  Even in these post-Pill, post-gay-lib times, it’s still hard to have a calm, rational discussion about pornography.</a:t>
            </a:r>
          </a:p>
          <a:p>
            <a:pPr marL="0" indent="0">
              <a:buNone/>
            </a:pPr>
            <a:endParaRPr lang="en-US" sz="1500" dirty="0"/>
          </a:p>
        </p:txBody>
      </p:sp>
    </p:spTree>
    <p:extLst>
      <p:ext uri="{BB962C8B-B14F-4D97-AF65-F5344CB8AC3E}">
        <p14:creationId xmlns:p14="http://schemas.microsoft.com/office/powerpoint/2010/main" val="10308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Laws written pre-Internet make “community standards” the basis for determining whether a work is obscene.  Instant worldwide availability makes this problematic.</a:t>
            </a:r>
          </a:p>
          <a:p>
            <a:pPr lvl="1"/>
            <a:r>
              <a:rPr lang="en-US" sz="2200" dirty="0" smtClean="0"/>
              <a:t>US v. Thomas, 1996: A California couple running a web site with sexual material legal in California was convicted in Tennessee because the material violated TN standards.  The conviction was upheld on appeal because the site was members-only and they knowingly accepted membership applications from TN addresses.</a:t>
            </a:r>
          </a:p>
          <a:p>
            <a:r>
              <a:rPr lang="en-US" dirty="0" smtClean="0"/>
              <a:t>The jurisdiction problem becomes important for political speech, not just sexual material, when information crosses national borders.</a:t>
            </a:r>
          </a:p>
          <a:p>
            <a:r>
              <a:rPr lang="en-US" dirty="0" smtClean="0"/>
              <a:t>On the other hand, the Internet makes it easy for non-censorship-related criminal activities to avoid prosecution by offshoring, e.g., of online gambling or drug purchase sites.</a:t>
            </a:r>
            <a:endParaRPr lang="en-US" dirty="0"/>
          </a:p>
        </p:txBody>
      </p:sp>
    </p:spTree>
    <p:extLst>
      <p:ext uri="{BB962C8B-B14F-4D97-AF65-F5344CB8AC3E}">
        <p14:creationId xmlns:p14="http://schemas.microsoft.com/office/powerpoint/2010/main" val="3539721327"/>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873</TotalTime>
  <Words>970</Words>
  <Application>Microsoft Macintosh PowerPoint</Application>
  <PresentationFormat>On-screen Show (4:3)</PresentationFormat>
  <Paragraphs>59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Theme</vt:lpstr>
      <vt:lpstr>Censorship: Politics and Pornography</vt:lpstr>
      <vt:lpstr>Harmful Speech</vt:lpstr>
      <vt:lpstr>Did you know?</vt:lpstr>
      <vt:lpstr>Not every evil is best fixed by laws.</vt:lpstr>
      <vt:lpstr>Immediate vs. Potential Harm</vt:lpstr>
      <vt:lpstr>Why pornography matters</vt:lpstr>
      <vt:lpstr>Why don’t we censor violence instead?</vt:lpstr>
      <vt:lpstr>Internet issues</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Censorship: Pornography and Politics</dc:title>
  <dc:creator>Brian Harvey</dc:creator>
  <cp:lastModifiedBy>Brian Harvey</cp:lastModifiedBy>
  <cp:revision>14</cp:revision>
  <dcterms:created xsi:type="dcterms:W3CDTF">2013-11-18T04:13:02Z</dcterms:created>
  <dcterms:modified xsi:type="dcterms:W3CDTF">2013-12-16T23:37:18Z</dcterms:modified>
</cp:coreProperties>
</file>