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5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94995EA-4927-AC41-9BA2-D676D8B48D62}" type="datetimeFigureOut">
              <a:rPr lang="en-US" smtClean="0"/>
              <a:t>12/16/13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44AC12-9E74-374B-B42E-5ACEDD9DF3FC}" type="slidenum">
              <a:rPr lang="en-US" smtClean="0"/>
              <a:t>‹#›</a:t>
            </a:fld>
            <a:endParaRPr lang="en-US"/>
          </a:p>
        </p:txBody>
      </p:sp>
    </p:spTree>
    <p:extLst>
      <p:ext uri="{BB962C8B-B14F-4D97-AF65-F5344CB8AC3E}">
        <p14:creationId xmlns:p14="http://schemas.microsoft.com/office/powerpoint/2010/main" val="307772551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relevance of this topic:  Should computer programmers work on technology</a:t>
            </a:r>
            <a:r>
              <a:rPr lang="en-US" baseline="0" dirty="0" smtClean="0"/>
              <a:t> that </a:t>
            </a:r>
            <a:r>
              <a:rPr lang="en-US" baseline="0" smtClean="0"/>
              <a:t>kills people?</a:t>
            </a:r>
          </a:p>
          <a:p>
            <a:endParaRPr lang="en-US" dirty="0"/>
          </a:p>
        </p:txBody>
      </p:sp>
      <p:sp>
        <p:nvSpPr>
          <p:cNvPr id="4" name="Slide Number Placeholder 3"/>
          <p:cNvSpPr>
            <a:spLocks noGrp="1"/>
          </p:cNvSpPr>
          <p:nvPr>
            <p:ph type="sldNum" sz="quarter" idx="10"/>
          </p:nvPr>
        </p:nvSpPr>
        <p:spPr/>
        <p:txBody>
          <a:bodyPr/>
          <a:lstStyle/>
          <a:p>
            <a:fld id="{2744AC12-9E74-374B-B42E-5ACEDD9DF3FC}" type="slidenum">
              <a:rPr lang="en-US" smtClean="0"/>
              <a:t>1</a:t>
            </a:fld>
            <a:endParaRPr lang="en-US"/>
          </a:p>
        </p:txBody>
      </p:sp>
    </p:spTree>
    <p:extLst>
      <p:ext uri="{BB962C8B-B14F-4D97-AF65-F5344CB8AC3E}">
        <p14:creationId xmlns:p14="http://schemas.microsoft.com/office/powerpoint/2010/main" val="2545189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picture is a Super Soaker water gun, which uses an air pump to increase</a:t>
            </a:r>
            <a:r>
              <a:rPr lang="en-US" baseline="0" dirty="0" smtClean="0"/>
              <a:t> dramatically the distance over which water can be squirted, compared to traditional water guns.  This invention has totally changed the nature of water fights!</a:t>
            </a:r>
          </a:p>
          <a:p>
            <a:endParaRPr lang="en-US" dirty="0"/>
          </a:p>
        </p:txBody>
      </p:sp>
      <p:sp>
        <p:nvSpPr>
          <p:cNvPr id="4" name="Slide Number Placeholder 3"/>
          <p:cNvSpPr>
            <a:spLocks noGrp="1"/>
          </p:cNvSpPr>
          <p:nvPr>
            <p:ph type="sldNum" sz="quarter" idx="10"/>
          </p:nvPr>
        </p:nvSpPr>
        <p:spPr/>
        <p:txBody>
          <a:bodyPr/>
          <a:lstStyle/>
          <a:p>
            <a:fld id="{2744AC12-9E74-374B-B42E-5ACEDD9DF3FC}" type="slidenum">
              <a:rPr lang="en-US" smtClean="0"/>
              <a:t>2</a:t>
            </a:fld>
            <a:endParaRPr lang="en-US"/>
          </a:p>
        </p:txBody>
      </p:sp>
    </p:spTree>
    <p:extLst>
      <p:ext uri="{BB962C8B-B14F-4D97-AF65-F5344CB8AC3E}">
        <p14:creationId xmlns:p14="http://schemas.microsoft.com/office/powerpoint/2010/main" val="186239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Star Wars: violation of Anti-Ballistic Missile</a:t>
            </a:r>
            <a:r>
              <a:rPr lang="en-US" baseline="0" dirty="0" smtClean="0"/>
              <a:t> Treaty, violation of Weapons in Space Treaty, destabilization of Mutual Assured </a:t>
            </a:r>
            <a:r>
              <a:rPr lang="en-US" baseline="0" dirty="0" smtClean="0"/>
              <a:t>Destruction</a:t>
            </a:r>
          </a:p>
          <a:p>
            <a:endParaRPr lang="en-US" baseline="0" dirty="0" smtClean="0"/>
          </a:p>
          <a:p>
            <a:r>
              <a:rPr lang="en-US" baseline="0" dirty="0" smtClean="0"/>
              <a:t>GPS is a paradigmatic example of “dual use” technology: it’s of tremendous benefit to ordinary people, but its development was funded by the military because of its crucial importance in warfare.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744AC12-9E74-374B-B42E-5ACEDD9DF3FC}" type="slidenum">
              <a:rPr lang="en-US" smtClean="0"/>
              <a:t>3</a:t>
            </a:fld>
            <a:endParaRPr lang="en-US"/>
          </a:p>
        </p:txBody>
      </p:sp>
    </p:spTree>
    <p:extLst>
      <p:ext uri="{BB962C8B-B14F-4D97-AF65-F5344CB8AC3E}">
        <p14:creationId xmlns:p14="http://schemas.microsoft.com/office/powerpoint/2010/main" val="2948341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Movement against Vietnam War in the US was largely</a:t>
            </a:r>
            <a:r>
              <a:rPr lang="en-US" baseline="0" dirty="0" smtClean="0"/>
              <a:t> fueled by opposition to the draft.  Media reported death counts of US soldiers, not of Vietnamese.</a:t>
            </a:r>
          </a:p>
          <a:p>
            <a:r>
              <a:rPr lang="en-US" baseline="0" dirty="0" smtClean="0"/>
              <a:t>Iraq War established the expectation of zero US deaths.</a:t>
            </a:r>
            <a:endParaRPr lang="en-US" dirty="0"/>
          </a:p>
        </p:txBody>
      </p:sp>
      <p:sp>
        <p:nvSpPr>
          <p:cNvPr id="4" name="Slide Number Placeholder 3"/>
          <p:cNvSpPr>
            <a:spLocks noGrp="1"/>
          </p:cNvSpPr>
          <p:nvPr>
            <p:ph type="sldNum" sz="quarter" idx="10"/>
          </p:nvPr>
        </p:nvSpPr>
        <p:spPr/>
        <p:txBody>
          <a:bodyPr/>
          <a:lstStyle/>
          <a:p>
            <a:fld id="{2744AC12-9E74-374B-B42E-5ACEDD9DF3FC}" type="slidenum">
              <a:rPr lang="en-US" smtClean="0"/>
              <a:t>4</a:t>
            </a:fld>
            <a:endParaRPr lang="en-US"/>
          </a:p>
        </p:txBody>
      </p:sp>
    </p:spTree>
    <p:extLst>
      <p:ext uri="{BB962C8B-B14F-4D97-AF65-F5344CB8AC3E}">
        <p14:creationId xmlns:p14="http://schemas.microsoft.com/office/powerpoint/2010/main" val="1282591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Current climate of opinion is that other countries, e.g., Syria</a:t>
            </a:r>
            <a:r>
              <a:rPr lang="en-US" baseline="0" dirty="0" smtClean="0"/>
              <a:t>, may not have weapons of mass destruction, but it’s good for the US to have them,</a:t>
            </a:r>
          </a:p>
          <a:p>
            <a:r>
              <a:rPr lang="en-US" baseline="0" dirty="0" smtClean="0"/>
              <a:t>Why is US held to a different standard from other countries?  Not because of its stellar record.</a:t>
            </a:r>
          </a:p>
          <a:p>
            <a:r>
              <a:rPr lang="en-US" baseline="0" dirty="0" smtClean="0"/>
              <a:t>(It’s not that the US is *worse* than other countries, except in that it’s the most heavily armed and the most dangerous.)</a:t>
            </a:r>
            <a:endParaRPr lang="en-US" dirty="0"/>
          </a:p>
        </p:txBody>
      </p:sp>
      <p:sp>
        <p:nvSpPr>
          <p:cNvPr id="4" name="Slide Number Placeholder 3"/>
          <p:cNvSpPr>
            <a:spLocks noGrp="1"/>
          </p:cNvSpPr>
          <p:nvPr>
            <p:ph type="sldNum" sz="quarter" idx="10"/>
          </p:nvPr>
        </p:nvSpPr>
        <p:spPr/>
        <p:txBody>
          <a:bodyPr/>
          <a:lstStyle/>
          <a:p>
            <a:fld id="{2744AC12-9E74-374B-B42E-5ACEDD9DF3FC}" type="slidenum">
              <a:rPr lang="en-US" smtClean="0"/>
              <a:t>5</a:t>
            </a:fld>
            <a:endParaRPr lang="en-US"/>
          </a:p>
        </p:txBody>
      </p:sp>
    </p:spTree>
    <p:extLst>
      <p:ext uri="{BB962C8B-B14F-4D97-AF65-F5344CB8AC3E}">
        <p14:creationId xmlns:p14="http://schemas.microsoft.com/office/powerpoint/2010/main" val="3058217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3881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13620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7453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637546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18498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232057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605938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519912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3803064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245997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47CF6012-8326-0A46-BA7C-3DEB3D5EEF05}" type="datetimeFigureOut">
              <a:rPr lang="en-US" smtClean="0"/>
              <a:t>12/16/13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E7CE92F1-498F-B742-9BC1-B8836D0C7ED8}" type="slidenum">
              <a:rPr lang="en-US" smtClean="0"/>
              <a:t>‹#›</a:t>
            </a:fld>
            <a:endParaRPr lang="en-US"/>
          </a:p>
        </p:txBody>
      </p:sp>
    </p:spTree>
    <p:extLst>
      <p:ext uri="{BB962C8B-B14F-4D97-AF65-F5344CB8AC3E}">
        <p14:creationId xmlns:p14="http://schemas.microsoft.com/office/powerpoint/2010/main" val="42039236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19265"/>
            <a:ext cx="8229600" cy="494443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5401805"/>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b="0" i="1" kern="1200" baseline="0">
          <a:solidFill>
            <a:schemeClr val="accent6">
              <a:lumMod val="60000"/>
              <a:lumOff val="40000"/>
            </a:schemeClr>
          </a:solidFill>
          <a:latin typeface="Baskerville"/>
          <a:ea typeface="+mj-ea"/>
          <a:cs typeface="+mj-cs"/>
        </a:defRPr>
      </a:lvl1pPr>
    </p:titleStyle>
    <p:bodyStyle>
      <a:lvl1pPr marL="342900" indent="-342900" algn="l" defTabSz="457200" rtl="0" eaLnBrk="1" latinLnBrk="0" hangingPunct="1">
        <a:spcBef>
          <a:spcPct val="20000"/>
        </a:spcBef>
        <a:buFont typeface="Arial"/>
        <a:buChar char="•"/>
        <a:defRPr sz="3200" b="0" i="1" kern="1200">
          <a:solidFill>
            <a:schemeClr val="accent6">
              <a:lumMod val="60000"/>
              <a:lumOff val="40000"/>
            </a:schemeClr>
          </a:solidFill>
          <a:latin typeface="Baskerville"/>
          <a:ea typeface="+mn-ea"/>
          <a:cs typeface="+mn-cs"/>
        </a:defRPr>
      </a:lvl1pPr>
      <a:lvl2pPr marL="742950" indent="-285750" algn="l" defTabSz="457200" rtl="0" eaLnBrk="1" latinLnBrk="0" hangingPunct="1">
        <a:spcBef>
          <a:spcPct val="20000"/>
        </a:spcBef>
        <a:buFont typeface="Arial"/>
        <a:buChar char="–"/>
        <a:defRPr sz="2800" b="0" i="1" kern="1200">
          <a:solidFill>
            <a:schemeClr val="accent6">
              <a:lumMod val="60000"/>
              <a:lumOff val="40000"/>
            </a:schemeClr>
          </a:solidFill>
          <a:latin typeface="Baskerville"/>
          <a:ea typeface="+mn-ea"/>
          <a:cs typeface="+mn-cs"/>
        </a:defRPr>
      </a:lvl2pPr>
      <a:lvl3pPr marL="1143000" indent="-228600" algn="l" defTabSz="457200" rtl="0" eaLnBrk="1" latinLnBrk="0" hangingPunct="1">
        <a:spcBef>
          <a:spcPct val="20000"/>
        </a:spcBef>
        <a:buFont typeface="Arial"/>
        <a:buChar char="•"/>
        <a:defRPr sz="2400" b="0" i="1" kern="1200">
          <a:solidFill>
            <a:schemeClr val="accent6">
              <a:lumMod val="60000"/>
              <a:lumOff val="40000"/>
            </a:schemeClr>
          </a:solidFill>
          <a:latin typeface="Baskerville"/>
          <a:ea typeface="+mn-ea"/>
          <a:cs typeface="+mn-cs"/>
        </a:defRPr>
      </a:lvl3pPr>
      <a:lvl4pPr marL="16002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4pPr>
      <a:lvl5pPr marL="2057400" indent="-228600" algn="l" defTabSz="457200" rtl="0" eaLnBrk="1" latinLnBrk="0" hangingPunct="1">
        <a:spcBef>
          <a:spcPct val="20000"/>
        </a:spcBef>
        <a:buFont typeface="Arial"/>
        <a:buChar char="»"/>
        <a:defRPr sz="2000" b="0" i="1" kern="1200">
          <a:solidFill>
            <a:schemeClr val="accent6">
              <a:lumMod val="60000"/>
              <a:lumOff val="40000"/>
            </a:schemeClr>
          </a:solidFill>
          <a:latin typeface="Baskerville"/>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Computers and War</a:t>
            </a:r>
            <a:endParaRPr lang="en-US" dirty="0"/>
          </a:p>
        </p:txBody>
      </p:sp>
      <p:sp>
        <p:nvSpPr>
          <p:cNvPr id="3" name="Subtitle 2"/>
          <p:cNvSpPr>
            <a:spLocks noGrp="1"/>
          </p:cNvSpPr>
          <p:nvPr>
            <p:ph type="subTitle" idx="1"/>
          </p:nvPr>
        </p:nvSpPr>
        <p:spPr>
          <a:xfrm>
            <a:off x="1371600" y="5632450"/>
            <a:ext cx="6400800" cy="749300"/>
          </a:xfrm>
        </p:spPr>
        <p:txBody>
          <a:bodyPr/>
          <a:lstStyle/>
          <a:p>
            <a:r>
              <a:rPr lang="en-US" dirty="0" smtClean="0">
                <a:solidFill>
                  <a:schemeClr val="accent6">
                    <a:lumMod val="60000"/>
                    <a:lumOff val="40000"/>
                  </a:schemeClr>
                </a:solidFill>
              </a:rPr>
              <a:t>Social Implications of Computers</a:t>
            </a:r>
            <a:endParaRPr lang="en-US" dirty="0">
              <a:solidFill>
                <a:schemeClr val="accent6">
                  <a:lumMod val="60000"/>
                  <a:lumOff val="40000"/>
                </a:schemeClr>
              </a:solidFill>
            </a:endParaRPr>
          </a:p>
        </p:txBody>
      </p:sp>
      <p:pic>
        <p:nvPicPr>
          <p:cNvPr id="4" name="Picture 3" descr="bjc20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90" y="5632450"/>
            <a:ext cx="609620" cy="722400"/>
          </a:xfrm>
          <a:prstGeom prst="rect">
            <a:avLst/>
          </a:prstGeom>
        </p:spPr>
      </p:pic>
    </p:spTree>
    <p:extLst>
      <p:ext uri="{BB962C8B-B14F-4D97-AF65-F5344CB8AC3E}">
        <p14:creationId xmlns:p14="http://schemas.microsoft.com/office/powerpoint/2010/main" val="425532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 is All About Technology</a:t>
            </a:r>
            <a:endParaRPr lang="en-US" dirty="0"/>
          </a:p>
        </p:txBody>
      </p:sp>
      <p:sp>
        <p:nvSpPr>
          <p:cNvPr id="3" name="Content Placeholder 2"/>
          <p:cNvSpPr>
            <a:spLocks noGrp="1"/>
          </p:cNvSpPr>
          <p:nvPr>
            <p:ph idx="1"/>
          </p:nvPr>
        </p:nvSpPr>
        <p:spPr/>
        <p:txBody>
          <a:bodyPr/>
          <a:lstStyle/>
          <a:p>
            <a:r>
              <a:rPr lang="en-US" dirty="0" smtClean="0"/>
              <a:t>Castles</a:t>
            </a:r>
          </a:p>
          <a:p>
            <a:r>
              <a:rPr lang="en-US" dirty="0" smtClean="0"/>
              <a:t>Catapults</a:t>
            </a:r>
          </a:p>
          <a:p>
            <a:r>
              <a:rPr lang="en-US" dirty="0" smtClean="0"/>
              <a:t>Boats</a:t>
            </a:r>
          </a:p>
          <a:p>
            <a:r>
              <a:rPr lang="en-US" dirty="0" smtClean="0"/>
              <a:t>Horses</a:t>
            </a:r>
          </a:p>
          <a:p>
            <a:r>
              <a:rPr lang="en-US" dirty="0" smtClean="0"/>
              <a:t>Arrows</a:t>
            </a:r>
          </a:p>
          <a:p>
            <a:r>
              <a:rPr lang="en-US" dirty="0" smtClean="0"/>
              <a:t>Swords</a:t>
            </a:r>
          </a:p>
          <a:p>
            <a:r>
              <a:rPr lang="en-US" dirty="0" smtClean="0"/>
              <a:t>Guns</a:t>
            </a:r>
          </a:p>
          <a:p>
            <a:r>
              <a:rPr lang="en-US" dirty="0" smtClean="0"/>
              <a:t>...</a:t>
            </a:r>
            <a:endParaRPr lang="en-US" dirty="0"/>
          </a:p>
        </p:txBody>
      </p:sp>
      <p:pic>
        <p:nvPicPr>
          <p:cNvPr id="6" name="Picture 5" descr="Super_Soak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700000">
            <a:off x="3143163" y="1803962"/>
            <a:ext cx="5543637" cy="3561787"/>
          </a:xfrm>
          <a:prstGeom prst="rect">
            <a:avLst/>
          </a:prstGeom>
        </p:spPr>
      </p:pic>
    </p:spTree>
    <p:extLst>
      <p:ext uri="{BB962C8B-B14F-4D97-AF65-F5344CB8AC3E}">
        <p14:creationId xmlns:p14="http://schemas.microsoft.com/office/powerpoint/2010/main" val="329642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Computers in War (a few examples)</a:t>
            </a:r>
            <a:endParaRPr lang="en-US" dirty="0"/>
          </a:p>
        </p:txBody>
      </p:sp>
      <p:sp>
        <p:nvSpPr>
          <p:cNvPr id="3" name="Content Placeholder 2"/>
          <p:cNvSpPr>
            <a:spLocks noGrp="1"/>
          </p:cNvSpPr>
          <p:nvPr>
            <p:ph idx="1"/>
          </p:nvPr>
        </p:nvSpPr>
        <p:spPr/>
        <p:txBody>
          <a:bodyPr>
            <a:normAutofit lnSpcReduction="10000"/>
          </a:bodyPr>
          <a:lstStyle/>
          <a:p>
            <a:r>
              <a:rPr lang="en-US" dirty="0" smtClean="0"/>
              <a:t>1940: Alan Turing et al. decrypt Enigma messages.</a:t>
            </a:r>
          </a:p>
          <a:p>
            <a:r>
              <a:rPr lang="en-US" dirty="0" smtClean="0"/>
              <a:t>1970s-80s: Nuclear attack warning systems</a:t>
            </a:r>
          </a:p>
          <a:p>
            <a:pPr lvl="1"/>
            <a:r>
              <a:rPr lang="en-US" dirty="0" smtClean="0"/>
              <a:t>several false alarms; no World War III because human beings had to authorize retaliatory attacks.</a:t>
            </a:r>
          </a:p>
          <a:p>
            <a:r>
              <a:rPr lang="en-US" dirty="0" smtClean="0"/>
              <a:t>1983: Strategic Defense Initiative (“Star Wars”)</a:t>
            </a:r>
          </a:p>
          <a:p>
            <a:pPr lvl="1"/>
            <a:r>
              <a:rPr lang="en-US" dirty="0" smtClean="0"/>
              <a:t>would allow autonomous computer-controlled satellites to fire anti-missile weapons without human intervention.</a:t>
            </a:r>
          </a:p>
          <a:p>
            <a:pPr lvl="1"/>
            <a:r>
              <a:rPr lang="en-US" dirty="0" smtClean="0"/>
              <a:t>led to formation of Computer Professionals for Social Responsibility</a:t>
            </a:r>
          </a:p>
          <a:p>
            <a:r>
              <a:rPr lang="en-US" dirty="0" smtClean="0"/>
              <a:t>1994: GPS</a:t>
            </a:r>
            <a:endParaRPr lang="en-US" dirty="0"/>
          </a:p>
        </p:txBody>
      </p:sp>
    </p:spTree>
    <p:extLst>
      <p:ext uri="{BB962C8B-B14F-4D97-AF65-F5344CB8AC3E}">
        <p14:creationId xmlns:p14="http://schemas.microsoft.com/office/powerpoint/2010/main" val="228817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Autonomous Weapons</a:t>
            </a:r>
            <a:endParaRPr lang="en-US" dirty="0"/>
          </a:p>
        </p:txBody>
      </p:sp>
      <p:sp>
        <p:nvSpPr>
          <p:cNvPr id="3" name="Content Placeholder 2"/>
          <p:cNvSpPr>
            <a:spLocks noGrp="1"/>
          </p:cNvSpPr>
          <p:nvPr>
            <p:ph idx="1"/>
          </p:nvPr>
        </p:nvSpPr>
        <p:spPr/>
        <p:txBody>
          <a:bodyPr>
            <a:normAutofit/>
          </a:bodyPr>
          <a:lstStyle/>
          <a:p>
            <a:r>
              <a:rPr lang="en-US" dirty="0" smtClean="0"/>
              <a:t>DARPA is a major sponsor of robotics research.</a:t>
            </a:r>
          </a:p>
          <a:p>
            <a:r>
              <a:rPr lang="en-US" dirty="0" smtClean="0"/>
              <a:t>“Smart bombs”</a:t>
            </a:r>
          </a:p>
          <a:p>
            <a:r>
              <a:rPr lang="en-US" dirty="0" smtClean="0"/>
              <a:t>Drone aircraft</a:t>
            </a:r>
          </a:p>
          <a:p>
            <a:endParaRPr lang="en-US" dirty="0"/>
          </a:p>
          <a:p>
            <a:r>
              <a:rPr lang="en-US" dirty="0" smtClean="0"/>
              <a:t>The main importance of autonomous weaponry is </a:t>
            </a:r>
            <a:r>
              <a:rPr lang="en-US" b="1" dirty="0" smtClean="0"/>
              <a:t>political</a:t>
            </a:r>
            <a:r>
              <a:rPr lang="en-US" dirty="0" smtClean="0"/>
              <a:t>, rather than military:</a:t>
            </a:r>
          </a:p>
          <a:p>
            <a:pPr lvl="1"/>
            <a:r>
              <a:rPr lang="en-US" dirty="0" smtClean="0"/>
              <a:t>Traditionally, governments are restrained from waging war because citizens don’t want their children to die abroad.</a:t>
            </a:r>
          </a:p>
          <a:p>
            <a:pPr lvl="1"/>
            <a:r>
              <a:rPr lang="en-US" dirty="0" smtClean="0"/>
              <a:t>Autonomous weapons allow war without soldiers.</a:t>
            </a:r>
            <a:endParaRPr lang="en-US" dirty="0"/>
          </a:p>
        </p:txBody>
      </p:sp>
    </p:spTree>
    <p:extLst>
      <p:ext uri="{BB962C8B-B14F-4D97-AF65-F5344CB8AC3E}">
        <p14:creationId xmlns:p14="http://schemas.microsoft.com/office/powerpoint/2010/main" val="4223698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United States at War</a:t>
            </a:r>
            <a:endParaRPr lang="en-US" dirty="0"/>
          </a:p>
        </p:txBody>
      </p:sp>
      <p:sp>
        <p:nvSpPr>
          <p:cNvPr id="3" name="Content Placeholder 2"/>
          <p:cNvSpPr>
            <a:spLocks noGrp="1"/>
          </p:cNvSpPr>
          <p:nvPr>
            <p:ph idx="1"/>
          </p:nvPr>
        </p:nvSpPr>
        <p:spPr/>
        <p:txBody>
          <a:bodyPr/>
          <a:lstStyle/>
          <a:p>
            <a:r>
              <a:rPr lang="en-US" dirty="0" smtClean="0"/>
              <a:t>Defensive wars:</a:t>
            </a:r>
          </a:p>
          <a:p>
            <a:pPr lvl="1"/>
            <a:r>
              <a:rPr lang="en-US" dirty="0" smtClean="0"/>
              <a:t>1812</a:t>
            </a:r>
          </a:p>
          <a:p>
            <a:pPr lvl="1"/>
            <a:r>
              <a:rPr lang="en-US" dirty="0" smtClean="0"/>
              <a:t>World War II (arguably)</a:t>
            </a:r>
          </a:p>
          <a:p>
            <a:r>
              <a:rPr lang="en-US" dirty="0" smtClean="0"/>
              <a:t>Internal war:</a:t>
            </a:r>
          </a:p>
          <a:p>
            <a:pPr lvl="1"/>
            <a:r>
              <a:rPr lang="en-US" dirty="0" smtClean="0"/>
              <a:t>Civil War</a:t>
            </a:r>
          </a:p>
          <a:p>
            <a:r>
              <a:rPr lang="en-US" dirty="0" smtClean="0"/>
              <a:t>Imperialist/Interventionist/Policing wars (you decide):</a:t>
            </a:r>
          </a:p>
          <a:p>
            <a:pPr lvl="1"/>
            <a:r>
              <a:rPr lang="en-US" sz="1800" dirty="0" smtClean="0"/>
              <a:t>Northwest Indian War, Seminole Wars, Mexican-American War, Second Opium War, Paraguay Expedition, Cheyenne War, Spanish-American War, Philippine-American War, Boxer Rebellion, Occupation of Nicaragua, Occupation of Haiti, World War I, Korean War, Bay of Pigs Invasion, Vietnam War, Invasion of Grenada, Bombing of Libya, Invasion of Panama, Gulf War, Bombing of Afghanistan, Kosovo War, Iraq War, ...</a:t>
            </a:r>
            <a:endParaRPr lang="en-US" sz="1800" dirty="0"/>
          </a:p>
        </p:txBody>
      </p:sp>
    </p:spTree>
    <p:extLst>
      <p:ext uri="{BB962C8B-B14F-4D97-AF65-F5344CB8AC3E}">
        <p14:creationId xmlns:p14="http://schemas.microsoft.com/office/powerpoint/2010/main" val="1233087824"/>
      </p:ext>
    </p:extLst>
  </p:cSld>
  <p:clrMapOvr>
    <a:masterClrMapping/>
  </p:clrMapOvr>
</p:sld>
</file>

<file path=ppt/theme/theme1.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110</TotalTime>
  <Words>518</Words>
  <Application>Microsoft Macintosh PowerPoint</Application>
  <PresentationFormat>On-screen Show (4:3)</PresentationFormat>
  <Paragraphs>50</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Default Theme</vt:lpstr>
      <vt:lpstr>Computers and War</vt:lpstr>
      <vt:lpstr>War is All About Technology</vt:lpstr>
      <vt:lpstr>Computers in War (a few examples)</vt:lpstr>
      <vt:lpstr>Autonomous Weapons</vt:lpstr>
      <vt:lpstr>The United States at War</vt:lpstr>
    </vt:vector>
  </TitlesOfParts>
  <Company>Univ. of California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Computers and War</dc:title>
  <dc:creator>Brian Harvey</dc:creator>
  <cp:lastModifiedBy>Brian Harvey</cp:lastModifiedBy>
  <cp:revision>12</cp:revision>
  <dcterms:created xsi:type="dcterms:W3CDTF">2013-09-30T17:05:26Z</dcterms:created>
  <dcterms:modified xsi:type="dcterms:W3CDTF">2013-12-16T22:36:34Z</dcterms:modified>
</cp:coreProperties>
</file>