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14CF-C54D-0846-B918-5D3F4AEA5002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958B-698E-F743-A3BE-0352AB8F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topic is here because it’s where I do my professional work, so I love it and can talk forever about it.  If you have to drop one, this might be a candidate.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958B-698E-F743-A3BE-0352AB8FB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1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next slide for answer.  I always say “this sounds like an opinion question, but it actually has a</a:t>
            </a:r>
            <a:r>
              <a:rPr lang="en-US" baseline="0" dirty="0" smtClean="0"/>
              <a:t> right answer; you’ll agree when I tell you.”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958B-698E-F743-A3BE-0352AB8FB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3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... although when I gave this talk in Portugal I was told by the teachers in the audience that it’s much less true there; computerized</a:t>
            </a:r>
            <a:r>
              <a:rPr lang="en-US" baseline="0" dirty="0" smtClean="0"/>
              <a:t> standardized tests are not so ubiquitous there.</a:t>
            </a:r>
          </a:p>
          <a:p>
            <a:r>
              <a:rPr lang="en-US" baseline="0" dirty="0" smtClean="0"/>
              <a:t>The disastrous “No Child Left Behind” can be seen as a direct descendent of computer-graded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958B-698E-F743-A3BE-0352AB8FB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7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point of interest here, foreshadowing the Schwartz</a:t>
            </a:r>
            <a:r>
              <a:rPr lang="en-US" baseline="0" dirty="0" smtClean="0"/>
              <a:t> continuum two slides down, is the dialectical contradiction between putting the computer in charge (the original </a:t>
            </a:r>
            <a:r>
              <a:rPr lang="en-US" baseline="0" dirty="0" err="1" smtClean="0"/>
              <a:t>Bitzer</a:t>
            </a:r>
            <a:r>
              <a:rPr lang="en-US" baseline="0" dirty="0" smtClean="0"/>
              <a:t> design) vs. the empowerment of learners (which started in Plato because kids discovered security holes, but was eventually seen by the design team as a good </a:t>
            </a:r>
            <a:r>
              <a:rPr lang="en-US" baseline="0" dirty="0" smtClean="0"/>
              <a:t>thing).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958B-698E-F743-A3BE-0352AB8FB7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dialectic, between professionally developed but rigid lessons</a:t>
            </a:r>
            <a:r>
              <a:rPr lang="en-US" baseline="0" dirty="0" smtClean="0"/>
              <a:t> and the potential anarchism of giving kids access to tools without an agenda built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958B-698E-F743-A3BE-0352AB8FB7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big central idea of the presentation.</a:t>
            </a:r>
          </a:p>
          <a:p>
            <a:endParaRPr lang="en-US" dirty="0" smtClean="0"/>
          </a:p>
          <a:p>
            <a:r>
              <a:rPr lang="en-US" dirty="0" smtClean="0"/>
              <a:t>Schwartz </a:t>
            </a:r>
            <a:r>
              <a:rPr lang="en-US" dirty="0" smtClean="0"/>
              <a:t>created the</a:t>
            </a:r>
            <a:r>
              <a:rPr lang="en-US" baseline="0" dirty="0" smtClean="0"/>
              <a:t> first geometry </a:t>
            </a:r>
            <a:r>
              <a:rPr lang="en-US" baseline="0" dirty="0" err="1" smtClean="0"/>
              <a:t>microworld</a:t>
            </a:r>
            <a:r>
              <a:rPr lang="en-US" baseline="0" dirty="0" smtClean="0"/>
              <a:t>, Geometric </a:t>
            </a:r>
            <a:r>
              <a:rPr lang="en-US" baseline="0" dirty="0" err="1" smtClean="0"/>
              <a:t>Supposer</a:t>
            </a:r>
            <a:r>
              <a:rPr lang="en-US" baseline="0" dirty="0" smtClean="0"/>
              <a:t>.  Nobody uses his software any more because it lacked the interactivity that came later with Geometer’s Sketchpad and </a:t>
            </a:r>
            <a:r>
              <a:rPr lang="en-US" baseline="0" dirty="0" err="1" smtClean="0"/>
              <a:t>Cabri</a:t>
            </a:r>
            <a:r>
              <a:rPr lang="en-US" baseline="0" dirty="0" smtClean="0"/>
              <a:t>, but those are strongly based on his ideas.</a:t>
            </a:r>
          </a:p>
          <a:p>
            <a:r>
              <a:rPr lang="en-US" baseline="0" dirty="0" smtClean="0"/>
              <a:t>Middle grounds in a continuum are often intellectually void mindless averaging of the extremes, but </a:t>
            </a:r>
            <a:r>
              <a:rPr lang="en-US" baseline="0" dirty="0" err="1" smtClean="0"/>
              <a:t>microworlds</a:t>
            </a:r>
            <a:r>
              <a:rPr lang="en-US" baseline="0" dirty="0" smtClean="0"/>
              <a:t> are a very compelling way to use computers – modern video games are </a:t>
            </a:r>
            <a:r>
              <a:rPr lang="en-US" baseline="0" dirty="0" err="1" smtClean="0"/>
              <a:t>microworlds</a:t>
            </a:r>
            <a:r>
              <a:rPr lang="en-US" baseline="0" dirty="0" smtClean="0"/>
              <a:t>, in which there isn’t a single way to win the game.  But they are much harder to design well than either extreme.</a:t>
            </a:r>
          </a:p>
          <a:p>
            <a:r>
              <a:rPr lang="en-US" baseline="0" dirty="0" smtClean="0"/>
              <a:t>(Having said all that, I’m unsurprisingly on the left myself:  Just give kids a programming language, don’t give grades, and watch them amaze you with their creativity!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CAI = Computer Assisted Instruction = lessons presented by computer, branching based on correct/incorrect answers.</a:t>
            </a:r>
          </a:p>
          <a:p>
            <a:r>
              <a:rPr lang="en-US" baseline="0" dirty="0" smtClean="0"/>
              <a:t>CMI = Computer Managed Instruction = CAI, plus the computer remembers what each kid has done and keeps grade records.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958B-698E-F743-A3BE-0352AB8FB7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 if you live in a place named Podunk...</a:t>
            </a:r>
          </a:p>
          <a:p>
            <a:endParaRPr lang="en-US" dirty="0" smtClean="0"/>
          </a:p>
          <a:p>
            <a:r>
              <a:rPr lang="en-US" dirty="0" smtClean="0"/>
              <a:t>MOOC = Massive Open Online Course.  A topic of</a:t>
            </a:r>
            <a:r>
              <a:rPr lang="en-US" baseline="0" dirty="0" smtClean="0"/>
              <a:t> heated debate at universities, hence this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2958B-698E-F743-A3BE-0352AB8FB7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9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9265"/>
            <a:ext cx="8229600" cy="494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1" kern="1200" baseline="0">
          <a:solidFill>
            <a:schemeClr val="accent6">
              <a:lumMod val="60000"/>
              <a:lumOff val="40000"/>
            </a:schemeClr>
          </a:solidFill>
          <a:latin typeface="Baskervil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Computers in Education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85235"/>
            <a:ext cx="6400800" cy="71604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Social Implications of Computers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bjc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0" y="5585235"/>
            <a:ext cx="609620" cy="7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What’s the most important effect computers have had on education so far?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8461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Choice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intent</a:t>
            </a:r>
            <a:r>
              <a:rPr lang="en-US" dirty="0" smtClean="0"/>
              <a:t> of computer grading of tests was</a:t>
            </a:r>
          </a:p>
          <a:p>
            <a:pPr lvl="1"/>
            <a:r>
              <a:rPr lang="en-US" dirty="0" smtClean="0"/>
              <a:t>to eliminate a bit of drudgery for teachers</a:t>
            </a:r>
          </a:p>
          <a:p>
            <a:pPr lvl="1"/>
            <a:r>
              <a:rPr lang="en-US" dirty="0" smtClean="0"/>
              <a:t>to enable large-scale standardized testing</a:t>
            </a:r>
          </a:p>
          <a:p>
            <a:r>
              <a:rPr lang="en-US" b="1" dirty="0" smtClean="0"/>
              <a:t>Unintended consequences</a:t>
            </a:r>
            <a:r>
              <a:rPr lang="en-US" dirty="0" smtClean="0"/>
              <a:t> of computer grading of tests have included</a:t>
            </a:r>
          </a:p>
          <a:p>
            <a:pPr lvl="1"/>
            <a:r>
              <a:rPr lang="en-US" dirty="0" smtClean="0"/>
              <a:t>profoundly changing the epistemology (what is knowledge?) of schools to emphasize factual knowledge over ability to analyze texts, creativity, etc.</a:t>
            </a:r>
          </a:p>
          <a:p>
            <a:pPr lvl="1"/>
            <a:r>
              <a:rPr lang="en-US" dirty="0" smtClean="0"/>
              <a:t>fueling a change in national education policy so that test scores are the sole or primary means of evaluating schools and teachers as well as students.</a:t>
            </a:r>
          </a:p>
          <a:p>
            <a:pPr lvl="2"/>
            <a:r>
              <a:rPr lang="en-US" dirty="0" smtClean="0"/>
              <a:t>... thereby giving rise to widespread cheating by </a:t>
            </a:r>
            <a:r>
              <a:rPr lang="en-US" b="1" dirty="0" smtClean="0"/>
              <a:t>teachers!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0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early days: Plato, 1960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"[I]t established key on-line concepts: forums, message boards, online testing</a:t>
            </a:r>
            <a:r>
              <a:rPr lang="en-US" dirty="0" smtClean="0"/>
              <a:t>, e</a:t>
            </a:r>
            <a:r>
              <a:rPr lang="en-US" dirty="0"/>
              <a:t>-mail, chat rooms, picture languages, instant messaging, remote </a:t>
            </a:r>
            <a:r>
              <a:rPr lang="en-US" dirty="0" smtClean="0"/>
              <a:t>screen sharing</a:t>
            </a:r>
            <a:r>
              <a:rPr lang="en-US" dirty="0"/>
              <a:t>, and multi-player games." (Wikipedia)</a:t>
            </a:r>
          </a:p>
          <a:p>
            <a:endParaRPr lang="en-US" dirty="0"/>
          </a:p>
          <a:p>
            <a:r>
              <a:rPr lang="en-US" dirty="0"/>
              <a:t>"[Donald] </a:t>
            </a:r>
            <a:r>
              <a:rPr lang="en-US" dirty="0" err="1"/>
              <a:t>Bitzer</a:t>
            </a:r>
            <a:r>
              <a:rPr lang="en-US" dirty="0"/>
              <a:t>, regarded as the Father of PLATO, succeeded because of </a:t>
            </a:r>
            <a:r>
              <a:rPr lang="en-US" dirty="0" smtClean="0"/>
              <a:t>his rejection </a:t>
            </a:r>
            <a:r>
              <a:rPr lang="en-US" dirty="0"/>
              <a:t>of modern educational thinking, and returning to a basic drill-</a:t>
            </a:r>
            <a:r>
              <a:rPr lang="en-US" dirty="0" smtClean="0"/>
              <a:t>based educational </a:t>
            </a:r>
            <a:r>
              <a:rPr lang="en-US" dirty="0"/>
              <a:t>system; his team improved existing systems by allowing students </a:t>
            </a:r>
            <a:r>
              <a:rPr lang="en-US" dirty="0" smtClean="0"/>
              <a:t>to bypass </a:t>
            </a:r>
            <a:r>
              <a:rPr lang="en-US" dirty="0"/>
              <a:t>lessons already learned." (Wikipedia)</a:t>
            </a:r>
          </a:p>
          <a:p>
            <a:endParaRPr lang="en-US" dirty="0"/>
          </a:p>
          <a:p>
            <a:r>
              <a:rPr lang="en-US" dirty="0"/>
              <a:t>"[T]he PLATO system was re-designed, between 1963 and 1969; PLATO III </a:t>
            </a:r>
            <a:r>
              <a:rPr lang="en-US" dirty="0" smtClean="0"/>
              <a:t>allowed 'anyone</a:t>
            </a:r>
            <a:r>
              <a:rPr lang="en-US" dirty="0"/>
              <a:t>' to design new lesson modules using their TUTOR programming language</a:t>
            </a:r>
            <a:r>
              <a:rPr lang="en-US" dirty="0" smtClean="0"/>
              <a:t>, conceived </a:t>
            </a:r>
            <a:r>
              <a:rPr lang="en-US" dirty="0"/>
              <a:t>in 1967 by biology graduate student Paul </a:t>
            </a:r>
            <a:r>
              <a:rPr lang="en-US" dirty="0" err="1"/>
              <a:t>Tenczar</a:t>
            </a:r>
            <a:r>
              <a:rPr lang="en-US" dirty="0"/>
              <a:t>." (Wikipedia)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1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days: BASIC on 8-bit micros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little educational software</a:t>
            </a:r>
          </a:p>
          <a:p>
            <a:r>
              <a:rPr lang="en-US" dirty="0" smtClean="0"/>
              <a:t>Primitive word processing</a:t>
            </a:r>
          </a:p>
          <a:p>
            <a:r>
              <a:rPr lang="en-US" dirty="0" smtClean="0"/>
              <a:t>Nothing packaged with the computer except BASIC interpreter, so kids were taught programming by default.</a:t>
            </a:r>
          </a:p>
          <a:p>
            <a:endParaRPr lang="en-US" dirty="0"/>
          </a:p>
          <a:p>
            <a:r>
              <a:rPr lang="en-US" dirty="0" smtClean="0"/>
              <a:t>1990s-2010:  “All the software is already written, so why teach programming?”  Instead, “computer literacy” classes teaching Word and Google.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2010-now: NSF-driven effort to attract more students, especially women and minorities, to computer science.</a:t>
            </a:r>
            <a:endParaRPr lang="en-US" dirty="0"/>
          </a:p>
          <a:p>
            <a:pPr lvl="1"/>
            <a:r>
              <a:rPr lang="en-US" dirty="0" smtClean="0"/>
              <a:t>BJC</a:t>
            </a:r>
            <a:r>
              <a:rPr lang="en-US" dirty="0" smtClean="0"/>
              <a:t> </a:t>
            </a:r>
            <a:r>
              <a:rPr lang="en-US" dirty="0" smtClean="0"/>
              <a:t>is part of that effort</a:t>
            </a:r>
          </a:p>
          <a:p>
            <a:pPr lvl="1"/>
            <a:r>
              <a:rPr lang="en-US" dirty="0" smtClean="0"/>
              <a:t>2013: </a:t>
            </a:r>
            <a:r>
              <a:rPr lang="en-US" dirty="0" err="1" smtClean="0"/>
              <a:t>code.org</a:t>
            </a:r>
            <a:r>
              <a:rPr lang="en-US" dirty="0" smtClean="0"/>
              <a:t> brings teaching programming to the mainstream</a:t>
            </a:r>
          </a:p>
        </p:txBody>
      </p:sp>
    </p:spTree>
    <p:extLst>
      <p:ext uri="{BB962C8B-B14F-4D97-AF65-F5344CB8AC3E}">
        <p14:creationId xmlns:p14="http://schemas.microsoft.com/office/powerpoint/2010/main" val="209636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Judah Schwartz’s Continuum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TOOLS            MICROWORLDS        TUTORS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Word processor       Interactive geometry            Drill</a:t>
            </a:r>
          </a:p>
          <a:p>
            <a:pPr marL="0" indent="0">
              <a:buNone/>
            </a:pPr>
            <a:r>
              <a:rPr lang="en-US" dirty="0" smtClean="0"/>
              <a:t>Browser                Physics simulation             CAI</a:t>
            </a:r>
          </a:p>
          <a:p>
            <a:pPr marL="0" indent="0">
              <a:buNone/>
            </a:pPr>
            <a:r>
              <a:rPr lang="en-US" dirty="0" smtClean="0"/>
              <a:t>Programming         Database (e.g., atlas)         CMI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language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0287" y="2705260"/>
            <a:ext cx="7933735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4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a word about MOOCs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Way better than nothing for people stuck in Podunk.</a:t>
            </a:r>
          </a:p>
          <a:p>
            <a:pPr lvl="1"/>
            <a:r>
              <a:rPr lang="en-US" dirty="0" smtClean="0"/>
              <a:t>Learn from the best lecturers.</a:t>
            </a:r>
          </a:p>
          <a:p>
            <a:pPr lvl="1"/>
            <a:r>
              <a:rPr lang="en-US" dirty="0" smtClean="0"/>
              <a:t>Encourage learning for its own sake (vs. </a:t>
            </a:r>
            <a:r>
              <a:rPr lang="en-US" dirty="0" err="1" smtClean="0"/>
              <a:t>credentialling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Overemphasis on lectures (and maybe homework) over discussion and a community of learners.</a:t>
            </a:r>
          </a:p>
          <a:p>
            <a:pPr lvl="1"/>
            <a:r>
              <a:rPr lang="en-US" dirty="0" smtClean="0"/>
              <a:t>Encourage universities to think of courses as cash cows.</a:t>
            </a:r>
          </a:p>
          <a:p>
            <a:pPr lvl="1"/>
            <a:r>
              <a:rPr lang="en-US" dirty="0" smtClean="0"/>
              <a:t>Not so good at </a:t>
            </a:r>
            <a:r>
              <a:rPr lang="en-US" dirty="0" err="1" smtClean="0"/>
              <a:t>credentialling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37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60</TotalTime>
  <Words>904</Words>
  <Application>Microsoft Macintosh PowerPoint</Application>
  <PresentationFormat>On-screen Show (4:3)</PresentationFormat>
  <Paragraphs>69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Computers in Education</vt:lpstr>
      <vt:lpstr>Pop Quiz!</vt:lpstr>
      <vt:lpstr>Multiple Choice Tests</vt:lpstr>
      <vt:lpstr>Very early days: Plato, 1960</vt:lpstr>
      <vt:lpstr>Early days: BASIC on 8-bit micros</vt:lpstr>
      <vt:lpstr>Judah Schwartz’s Continuum</vt:lpstr>
      <vt:lpstr>Okay, a word about MOOCs</vt:lpstr>
    </vt:vector>
  </TitlesOfParts>
  <Company>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in Education</dc:title>
  <dc:creator>Brian Harvey</dc:creator>
  <cp:lastModifiedBy>Brian Harvey</cp:lastModifiedBy>
  <cp:revision>8</cp:revision>
  <dcterms:created xsi:type="dcterms:W3CDTF">2013-10-21T17:28:20Z</dcterms:created>
  <dcterms:modified xsi:type="dcterms:W3CDTF">2013-12-16T23:04:27Z</dcterms:modified>
</cp:coreProperties>
</file>