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2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00512-CC9E-AD4A-8C99-E4E1FB7BC765}" type="datetimeFigureOut">
              <a:rPr lang="en-US" smtClean="0"/>
              <a:t>12/16/13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9A89CD-21C1-DE40-B1E5-987D697741ED}" type="slidenum">
              <a:rPr lang="en-US" smtClean="0"/>
              <a:t>‹#›</a:t>
            </a:fld>
            <a:endParaRPr lang="en-US"/>
          </a:p>
        </p:txBody>
      </p:sp>
    </p:spTree>
    <p:extLst>
      <p:ext uri="{BB962C8B-B14F-4D97-AF65-F5344CB8AC3E}">
        <p14:creationId xmlns:p14="http://schemas.microsoft.com/office/powerpoint/2010/main" val="39161847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Instrumantal</a:t>
            </a:r>
            <a:r>
              <a:rPr lang="en-US" dirty="0" smtClean="0"/>
              <a:t>” = for the sake</a:t>
            </a:r>
            <a:r>
              <a:rPr lang="en-US" baseline="0" dirty="0" smtClean="0"/>
              <a:t> of some other more fundamental goal, e.g., free speech.</a:t>
            </a:r>
            <a:endParaRPr lang="en-US" dirty="0"/>
          </a:p>
        </p:txBody>
      </p:sp>
      <p:sp>
        <p:nvSpPr>
          <p:cNvPr id="4" name="Slide Number Placeholder 3"/>
          <p:cNvSpPr>
            <a:spLocks noGrp="1"/>
          </p:cNvSpPr>
          <p:nvPr>
            <p:ph type="sldNum" sz="quarter" idx="10"/>
          </p:nvPr>
        </p:nvSpPr>
        <p:spPr/>
        <p:txBody>
          <a:bodyPr/>
          <a:lstStyle/>
          <a:p>
            <a:fld id="{4B9A89CD-21C1-DE40-B1E5-987D697741ED}" type="slidenum">
              <a:rPr lang="en-US" smtClean="0"/>
              <a:t>2</a:t>
            </a:fld>
            <a:endParaRPr lang="en-US"/>
          </a:p>
        </p:txBody>
      </p:sp>
    </p:spTree>
    <p:extLst>
      <p:ext uri="{BB962C8B-B14F-4D97-AF65-F5344CB8AC3E}">
        <p14:creationId xmlns:p14="http://schemas.microsoft.com/office/powerpoint/2010/main" val="68490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not doing anything wrong, so I have nothing to hide.”  But you don’t talk to</a:t>
            </a:r>
            <a:r>
              <a:rPr lang="en-US" baseline="0" dirty="0" smtClean="0"/>
              <a:t> your teacher the way you talk to your friends, and you talk still differently to your parents.  Emphasize that there’s nothing dishonest about this.  Maybe explore the connection with the history of gay sex, formerly illegal in the US and now viewed as constitutionally protected, because the government has no business looking over your shoulder in your bedroom.</a:t>
            </a:r>
            <a:endParaRPr lang="en-US" dirty="0"/>
          </a:p>
        </p:txBody>
      </p:sp>
      <p:sp>
        <p:nvSpPr>
          <p:cNvPr id="4" name="Slide Number Placeholder 3"/>
          <p:cNvSpPr>
            <a:spLocks noGrp="1"/>
          </p:cNvSpPr>
          <p:nvPr>
            <p:ph type="sldNum" sz="quarter" idx="10"/>
          </p:nvPr>
        </p:nvSpPr>
        <p:spPr/>
        <p:txBody>
          <a:bodyPr/>
          <a:lstStyle/>
          <a:p>
            <a:fld id="{4B9A89CD-21C1-DE40-B1E5-987D697741ED}" type="slidenum">
              <a:rPr lang="en-US" smtClean="0"/>
              <a:t>3</a:t>
            </a:fld>
            <a:endParaRPr lang="en-US"/>
          </a:p>
        </p:txBody>
      </p:sp>
    </p:spTree>
    <p:extLst>
      <p:ext uri="{BB962C8B-B14F-4D97-AF65-F5344CB8AC3E}">
        <p14:creationId xmlns:p14="http://schemas.microsoft.com/office/powerpoint/2010/main" val="4049755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get your own info from </a:t>
            </a:r>
            <a:r>
              <a:rPr lang="en-US" dirty="0" err="1" smtClean="0"/>
              <a:t>acxiom.com</a:t>
            </a:r>
            <a:r>
              <a:rPr lang="en-US" baseline="0" dirty="0" smtClean="0"/>
              <a:t> if you want to share it.  I left out the parts I consider sensitive but your standards might be different.</a:t>
            </a:r>
          </a:p>
          <a:p>
            <a:endParaRPr lang="en-US" baseline="0" dirty="0" smtClean="0"/>
          </a:p>
          <a:p>
            <a:r>
              <a:rPr lang="en-US" baseline="0" dirty="0" smtClean="0"/>
              <a:t>The circled items are wrong.  I’m single, and my son was 26 when I got this report.</a:t>
            </a:r>
            <a:endParaRPr lang="en-US" dirty="0"/>
          </a:p>
        </p:txBody>
      </p:sp>
      <p:sp>
        <p:nvSpPr>
          <p:cNvPr id="4" name="Slide Number Placeholder 3"/>
          <p:cNvSpPr>
            <a:spLocks noGrp="1"/>
          </p:cNvSpPr>
          <p:nvPr>
            <p:ph type="sldNum" sz="quarter" idx="10"/>
          </p:nvPr>
        </p:nvSpPr>
        <p:spPr/>
        <p:txBody>
          <a:bodyPr/>
          <a:lstStyle/>
          <a:p>
            <a:fld id="{4B9A89CD-21C1-DE40-B1E5-987D697741ED}" type="slidenum">
              <a:rPr lang="en-US" smtClean="0"/>
              <a:t>4</a:t>
            </a:fld>
            <a:endParaRPr lang="en-US"/>
          </a:p>
        </p:txBody>
      </p:sp>
    </p:spTree>
    <p:extLst>
      <p:ext uri="{BB962C8B-B14F-4D97-AF65-F5344CB8AC3E}">
        <p14:creationId xmlns:p14="http://schemas.microsoft.com/office/powerpoint/2010/main" val="2947414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wish I made that much!</a:t>
            </a:r>
            <a:r>
              <a:rPr lang="en-US" baseline="0" dirty="0" smtClean="0"/>
              <a:t>  Off by a factor of two.  You’d think they’d get /that/ right!</a:t>
            </a:r>
          </a:p>
          <a:p>
            <a:endParaRPr lang="en-US" baseline="0" dirty="0" smtClean="0"/>
          </a:p>
          <a:p>
            <a:r>
              <a:rPr lang="en-US" baseline="0" dirty="0" smtClean="0"/>
              <a:t>And, I only made one purchase in two years??  It’s more like 50 a month – most of my bills are paid by credit card.</a:t>
            </a:r>
            <a:endParaRPr lang="en-US" dirty="0"/>
          </a:p>
        </p:txBody>
      </p:sp>
      <p:sp>
        <p:nvSpPr>
          <p:cNvPr id="4" name="Slide Number Placeholder 3"/>
          <p:cNvSpPr>
            <a:spLocks noGrp="1"/>
          </p:cNvSpPr>
          <p:nvPr>
            <p:ph type="sldNum" sz="quarter" idx="10"/>
          </p:nvPr>
        </p:nvSpPr>
        <p:spPr/>
        <p:txBody>
          <a:bodyPr/>
          <a:lstStyle/>
          <a:p>
            <a:fld id="{4B9A89CD-21C1-DE40-B1E5-987D697741ED}" type="slidenum">
              <a:rPr lang="en-US" smtClean="0"/>
              <a:t>5</a:t>
            </a:fld>
            <a:endParaRPr lang="en-US"/>
          </a:p>
        </p:txBody>
      </p:sp>
    </p:spTree>
    <p:extLst>
      <p:ext uri="{BB962C8B-B14F-4D97-AF65-F5344CB8AC3E}">
        <p14:creationId xmlns:p14="http://schemas.microsoft.com/office/powerpoint/2010/main" val="417905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all of this is wrong, except that I do buy art and electronics.</a:t>
            </a:r>
            <a:endParaRPr lang="en-US" dirty="0"/>
          </a:p>
        </p:txBody>
      </p:sp>
      <p:sp>
        <p:nvSpPr>
          <p:cNvPr id="4" name="Slide Number Placeholder 3"/>
          <p:cNvSpPr>
            <a:spLocks noGrp="1"/>
          </p:cNvSpPr>
          <p:nvPr>
            <p:ph type="sldNum" sz="quarter" idx="10"/>
          </p:nvPr>
        </p:nvSpPr>
        <p:spPr/>
        <p:txBody>
          <a:bodyPr/>
          <a:lstStyle/>
          <a:p>
            <a:fld id="{4B9A89CD-21C1-DE40-B1E5-987D697741ED}" type="slidenum">
              <a:rPr lang="en-US" smtClean="0"/>
              <a:t>6</a:t>
            </a:fld>
            <a:endParaRPr lang="en-US"/>
          </a:p>
        </p:txBody>
      </p:sp>
    </p:spTree>
    <p:extLst>
      <p:ext uri="{BB962C8B-B14F-4D97-AF65-F5344CB8AC3E}">
        <p14:creationId xmlns:p14="http://schemas.microsoft.com/office/powerpoint/2010/main" val="2324152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true, but</a:t>
            </a:r>
            <a:r>
              <a:rPr lang="en-US" baseline="0" dirty="0" smtClean="0"/>
              <a:t> what are the free speech implications of telling everyone who does business with me about it?</a:t>
            </a:r>
          </a:p>
          <a:p>
            <a:endParaRPr lang="en-US" baseline="0" dirty="0" smtClean="0"/>
          </a:p>
          <a:p>
            <a:r>
              <a:rPr lang="en-US" baseline="0" dirty="0" smtClean="0"/>
              <a:t>There’s /lots/ more in the report; you may not want to go through all four slides in detail but students should understand that it’s way more than just whether I pay my bills on time.</a:t>
            </a:r>
            <a:endParaRPr lang="en-US" dirty="0"/>
          </a:p>
        </p:txBody>
      </p:sp>
      <p:sp>
        <p:nvSpPr>
          <p:cNvPr id="4" name="Slide Number Placeholder 3"/>
          <p:cNvSpPr>
            <a:spLocks noGrp="1"/>
          </p:cNvSpPr>
          <p:nvPr>
            <p:ph type="sldNum" sz="quarter" idx="10"/>
          </p:nvPr>
        </p:nvSpPr>
        <p:spPr/>
        <p:txBody>
          <a:bodyPr/>
          <a:lstStyle/>
          <a:p>
            <a:fld id="{4B9A89CD-21C1-DE40-B1E5-987D697741ED}" type="slidenum">
              <a:rPr lang="en-US" smtClean="0"/>
              <a:t>7</a:t>
            </a:fld>
            <a:endParaRPr lang="en-US"/>
          </a:p>
        </p:txBody>
      </p:sp>
    </p:spTree>
    <p:extLst>
      <p:ext uri="{BB962C8B-B14F-4D97-AF65-F5344CB8AC3E}">
        <p14:creationId xmlns:p14="http://schemas.microsoft.com/office/powerpoint/2010/main" val="4165614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important</a:t>
            </a:r>
            <a:r>
              <a:rPr lang="en-US" baseline="0" dirty="0" smtClean="0"/>
              <a:t> that students understand that these three are very different, and all are important.  The third is recent.</a:t>
            </a:r>
          </a:p>
          <a:p>
            <a:endParaRPr lang="en-US" dirty="0"/>
          </a:p>
        </p:txBody>
      </p:sp>
      <p:sp>
        <p:nvSpPr>
          <p:cNvPr id="4" name="Slide Number Placeholder 3"/>
          <p:cNvSpPr>
            <a:spLocks noGrp="1"/>
          </p:cNvSpPr>
          <p:nvPr>
            <p:ph type="sldNum" sz="quarter" idx="10"/>
          </p:nvPr>
        </p:nvSpPr>
        <p:spPr/>
        <p:txBody>
          <a:bodyPr/>
          <a:lstStyle/>
          <a:p>
            <a:fld id="{4B9A89CD-21C1-DE40-B1E5-987D697741ED}" type="slidenum">
              <a:rPr lang="en-US" smtClean="0"/>
              <a:t>8</a:t>
            </a:fld>
            <a:endParaRPr lang="en-US"/>
          </a:p>
        </p:txBody>
      </p:sp>
    </p:spTree>
    <p:extLst>
      <p:ext uri="{BB962C8B-B14F-4D97-AF65-F5344CB8AC3E}">
        <p14:creationId xmlns:p14="http://schemas.microsoft.com/office/powerpoint/2010/main" val="593545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said that young people don’t care about privacy the</a:t>
            </a:r>
            <a:r>
              <a:rPr lang="en-US" baseline="0" dirty="0" smtClean="0"/>
              <a:t> way the older generation does.  That’s changing somewhat, as kids discover that potential employers read their Facebook page, but it’s definitely true that young people have lower /expectation/ of privacy, especially those </a:t>
            </a:r>
            <a:r>
              <a:rPr lang="en-US" baseline="0" smtClean="0"/>
              <a:t>born after 9/11.</a:t>
            </a:r>
          </a:p>
        </p:txBody>
      </p:sp>
      <p:sp>
        <p:nvSpPr>
          <p:cNvPr id="4" name="Slide Number Placeholder 3"/>
          <p:cNvSpPr>
            <a:spLocks noGrp="1"/>
          </p:cNvSpPr>
          <p:nvPr>
            <p:ph type="sldNum" sz="quarter" idx="10"/>
          </p:nvPr>
        </p:nvSpPr>
        <p:spPr/>
        <p:txBody>
          <a:bodyPr/>
          <a:lstStyle/>
          <a:p>
            <a:fld id="{4B9A89CD-21C1-DE40-B1E5-987D697741ED}" type="slidenum">
              <a:rPr lang="en-US" smtClean="0"/>
              <a:t>9</a:t>
            </a:fld>
            <a:endParaRPr lang="en-US"/>
          </a:p>
        </p:txBody>
      </p:sp>
    </p:spTree>
    <p:extLst>
      <p:ext uri="{BB962C8B-B14F-4D97-AF65-F5344CB8AC3E}">
        <p14:creationId xmlns:p14="http://schemas.microsoft.com/office/powerpoint/2010/main" val="4225270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3881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620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7453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63754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18498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23205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60593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51991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80306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45997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203923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19265"/>
            <a:ext cx="8229600" cy="49444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7540180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1" kern="1200" baseline="0">
          <a:solidFill>
            <a:schemeClr val="accent6">
              <a:lumMod val="60000"/>
              <a:lumOff val="40000"/>
            </a:schemeClr>
          </a:solidFill>
          <a:latin typeface="Baskerville"/>
          <a:ea typeface="+mj-ea"/>
          <a:cs typeface="+mj-cs"/>
        </a:defRPr>
      </a:lvl1pPr>
    </p:titleStyle>
    <p:bodyStyle>
      <a:lvl1pPr marL="342900" indent="-342900" algn="l" defTabSz="457200" rtl="0" eaLnBrk="1" latinLnBrk="0" hangingPunct="1">
        <a:spcBef>
          <a:spcPct val="20000"/>
        </a:spcBef>
        <a:buFont typeface="Arial"/>
        <a:buChar char="•"/>
        <a:defRPr sz="3200" b="0" i="1" kern="1200">
          <a:solidFill>
            <a:schemeClr val="accent6">
              <a:lumMod val="60000"/>
              <a:lumOff val="40000"/>
            </a:schemeClr>
          </a:solidFill>
          <a:latin typeface="Baskerville"/>
          <a:ea typeface="+mn-ea"/>
          <a:cs typeface="+mn-cs"/>
        </a:defRPr>
      </a:lvl1pPr>
      <a:lvl2pPr marL="742950" indent="-285750" algn="l" defTabSz="457200" rtl="0" eaLnBrk="1" latinLnBrk="0" hangingPunct="1">
        <a:spcBef>
          <a:spcPct val="20000"/>
        </a:spcBef>
        <a:buFont typeface="Arial"/>
        <a:buChar char="–"/>
        <a:defRPr sz="2800" b="0" i="1" kern="1200">
          <a:solidFill>
            <a:schemeClr val="accent6">
              <a:lumMod val="60000"/>
              <a:lumOff val="40000"/>
            </a:schemeClr>
          </a:solidFill>
          <a:latin typeface="Baskerville"/>
          <a:ea typeface="+mn-ea"/>
          <a:cs typeface="+mn-cs"/>
        </a:defRPr>
      </a:lvl2pPr>
      <a:lvl3pPr marL="1143000" indent="-228600" algn="l" defTabSz="457200" rtl="0" eaLnBrk="1" latinLnBrk="0" hangingPunct="1">
        <a:spcBef>
          <a:spcPct val="20000"/>
        </a:spcBef>
        <a:buFont typeface="Arial"/>
        <a:buChar char="•"/>
        <a:defRPr sz="2400" b="0" i="1" kern="1200">
          <a:solidFill>
            <a:schemeClr val="accent6">
              <a:lumMod val="60000"/>
              <a:lumOff val="40000"/>
            </a:schemeClr>
          </a:solidFill>
          <a:latin typeface="Baskerville"/>
          <a:ea typeface="+mn-ea"/>
          <a:cs typeface="+mn-cs"/>
        </a:defRPr>
      </a:lvl3pPr>
      <a:lvl4pPr marL="16002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4pPr>
      <a:lvl5pPr marL="20574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latin typeface="Baskerville"/>
              </a:rPr>
              <a:t>Privacy</a:t>
            </a:r>
            <a:endParaRPr lang="en-US" i="1" dirty="0">
              <a:latin typeface="Baskerville"/>
            </a:endParaRPr>
          </a:p>
        </p:txBody>
      </p:sp>
      <p:sp>
        <p:nvSpPr>
          <p:cNvPr id="3" name="Subtitle 2"/>
          <p:cNvSpPr>
            <a:spLocks noGrp="1"/>
          </p:cNvSpPr>
          <p:nvPr>
            <p:ph type="subTitle" idx="1"/>
          </p:nvPr>
        </p:nvSpPr>
        <p:spPr>
          <a:xfrm>
            <a:off x="1371600" y="5537200"/>
            <a:ext cx="6400800" cy="812800"/>
          </a:xfrm>
        </p:spPr>
        <p:txBody>
          <a:bodyPr/>
          <a:lstStyle/>
          <a:p>
            <a:r>
              <a:rPr lang="en-US" dirty="0" smtClean="0">
                <a:solidFill>
                  <a:schemeClr val="accent6">
                    <a:lumMod val="60000"/>
                    <a:lumOff val="40000"/>
                  </a:schemeClr>
                </a:solidFill>
              </a:rPr>
              <a:t>Social Implications of Computers</a:t>
            </a:r>
            <a:endParaRPr lang="en-US" dirty="0">
              <a:solidFill>
                <a:schemeClr val="accent6">
                  <a:lumMod val="60000"/>
                  <a:lumOff val="40000"/>
                </a:schemeClr>
              </a:solidFill>
            </a:endParaRPr>
          </a:p>
        </p:txBody>
      </p:sp>
      <p:pic>
        <p:nvPicPr>
          <p:cNvPr id="6" name="Picture 5" descr="bjc2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5537200"/>
            <a:ext cx="609620" cy="722400"/>
          </a:xfrm>
          <a:prstGeom prst="rect">
            <a:avLst/>
          </a:prstGeom>
        </p:spPr>
      </p:pic>
    </p:spTree>
    <p:extLst>
      <p:ext uri="{BB962C8B-B14F-4D97-AF65-F5344CB8AC3E}">
        <p14:creationId xmlns:p14="http://schemas.microsoft.com/office/powerpoint/2010/main" val="3274455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as </a:t>
            </a:r>
            <a:r>
              <a:rPr lang="en-US" b="1" dirty="0" smtClean="0"/>
              <a:t>Instrumental</a:t>
            </a:r>
            <a:r>
              <a:rPr lang="en-US" dirty="0" smtClean="0"/>
              <a:t> Good</a:t>
            </a:r>
            <a:endParaRPr lang="en-US" dirty="0"/>
          </a:p>
        </p:txBody>
      </p:sp>
      <p:sp>
        <p:nvSpPr>
          <p:cNvPr id="3" name="Content Placeholder 2"/>
          <p:cNvSpPr>
            <a:spLocks noGrp="1"/>
          </p:cNvSpPr>
          <p:nvPr>
            <p:ph idx="1"/>
          </p:nvPr>
        </p:nvSpPr>
        <p:spPr/>
        <p:txBody>
          <a:bodyPr/>
          <a:lstStyle/>
          <a:p>
            <a:r>
              <a:rPr lang="en-US" dirty="0" smtClean="0"/>
              <a:t>Avoid discrimination based on,</a:t>
            </a:r>
            <a:r>
              <a:rPr lang="en-US" dirty="0"/>
              <a:t> </a:t>
            </a:r>
            <a:r>
              <a:rPr lang="en-US" dirty="0" smtClean="0"/>
              <a:t>e.g., HIV status.</a:t>
            </a:r>
          </a:p>
          <a:p>
            <a:r>
              <a:rPr lang="en-US" dirty="0" smtClean="0"/>
              <a:t>Allow anonymous political speech.</a:t>
            </a:r>
          </a:p>
          <a:p>
            <a:r>
              <a:rPr lang="en-US" dirty="0" smtClean="0"/>
              <a:t>Protect personal security, e.g., against stalkers.</a:t>
            </a:r>
          </a:p>
          <a:p>
            <a:r>
              <a:rPr lang="en-US" dirty="0" smtClean="0"/>
              <a:t>Restrain exercise of state power, e.g., require warrants.</a:t>
            </a:r>
          </a:p>
          <a:p>
            <a:r>
              <a:rPr lang="en-US" dirty="0" smtClean="0"/>
              <a:t>Prevent spread of incorrect information.</a:t>
            </a:r>
            <a:endParaRPr lang="en-US" dirty="0"/>
          </a:p>
        </p:txBody>
      </p:sp>
    </p:spTree>
    <p:extLst>
      <p:ext uri="{BB962C8B-B14F-4D97-AF65-F5344CB8AC3E}">
        <p14:creationId xmlns:p14="http://schemas.microsoft.com/office/powerpoint/2010/main" val="25222822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as </a:t>
            </a:r>
            <a:r>
              <a:rPr lang="en-US" b="1" dirty="0" smtClean="0"/>
              <a:t>Intrinsic</a:t>
            </a:r>
            <a:r>
              <a:rPr lang="en-US" dirty="0" smtClean="0"/>
              <a:t> Good</a:t>
            </a:r>
            <a:endParaRPr lang="en-US" dirty="0"/>
          </a:p>
        </p:txBody>
      </p:sp>
      <p:sp>
        <p:nvSpPr>
          <p:cNvPr id="3" name="Content Placeholder 2"/>
          <p:cNvSpPr>
            <a:spLocks noGrp="1"/>
          </p:cNvSpPr>
          <p:nvPr>
            <p:ph idx="1"/>
          </p:nvPr>
        </p:nvSpPr>
        <p:spPr/>
        <p:txBody>
          <a:bodyPr/>
          <a:lstStyle/>
          <a:p>
            <a:r>
              <a:rPr lang="en-US" dirty="0" smtClean="0"/>
              <a:t>Different public selves in different contexts.</a:t>
            </a:r>
          </a:p>
          <a:p>
            <a:r>
              <a:rPr lang="en-US" dirty="0" smtClean="0"/>
              <a:t>“Right to be left alone.”</a:t>
            </a:r>
          </a:p>
          <a:p>
            <a:r>
              <a:rPr lang="en-US" dirty="0" smtClean="0"/>
              <a:t>Part of human dignity.</a:t>
            </a:r>
          </a:p>
          <a:p>
            <a:r>
              <a:rPr lang="en-US" dirty="0" smtClean="0"/>
              <a:t>Avoid “creepy” repurposing of information.</a:t>
            </a:r>
          </a:p>
          <a:p>
            <a:endParaRPr lang="en-US" dirty="0"/>
          </a:p>
        </p:txBody>
      </p:sp>
    </p:spTree>
    <p:extLst>
      <p:ext uri="{BB962C8B-B14F-4D97-AF65-F5344CB8AC3E}">
        <p14:creationId xmlns:p14="http://schemas.microsoft.com/office/powerpoint/2010/main" val="28939550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Brian </a:t>
            </a:r>
            <a:r>
              <a:rPr lang="en-US" dirty="0" smtClean="0"/>
              <a:t>according to Acxiom</a:t>
            </a:r>
            <a:endParaRPr lang="en-US" dirty="0"/>
          </a:p>
        </p:txBody>
      </p:sp>
      <p:pic>
        <p:nvPicPr>
          <p:cNvPr id="6" name="Content Placeholder 5" descr="Finder001.png"/>
          <p:cNvPicPr>
            <a:picLocks noGrp="1" noChangeAspect="1"/>
          </p:cNvPicPr>
          <p:nvPr>
            <p:ph idx="1"/>
          </p:nvPr>
        </p:nvPicPr>
        <p:blipFill>
          <a:blip r:embed="rId3">
            <a:extLst>
              <a:ext uri="{28A0092B-C50C-407E-A947-70E740481C1C}">
                <a14:useLocalDpi xmlns:a14="http://schemas.microsoft.com/office/drawing/2010/main" val="0"/>
              </a:ext>
            </a:extLst>
          </a:blip>
          <a:srcRect t="6709" b="6709"/>
          <a:stretch>
            <a:fillRect/>
          </a:stretch>
        </p:blipFill>
        <p:spPr/>
      </p:pic>
      <p:sp>
        <p:nvSpPr>
          <p:cNvPr id="3" name="Donut 2"/>
          <p:cNvSpPr/>
          <p:nvPr/>
        </p:nvSpPr>
        <p:spPr>
          <a:xfrm>
            <a:off x="3674916" y="3290685"/>
            <a:ext cx="2135685" cy="558070"/>
          </a:xfrm>
          <a:prstGeom prst="donut">
            <a:avLst/>
          </a:prstGeom>
          <a:solidFill>
            <a:srgbClr val="C0504D"/>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Donut 4"/>
          <p:cNvSpPr/>
          <p:nvPr/>
        </p:nvSpPr>
        <p:spPr>
          <a:xfrm>
            <a:off x="3731116" y="4809393"/>
            <a:ext cx="2135685" cy="558070"/>
          </a:xfrm>
          <a:prstGeom prst="donut">
            <a:avLst/>
          </a:prstGeom>
          <a:solidFill>
            <a:srgbClr val="C0504D"/>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505376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Brian </a:t>
            </a:r>
            <a:r>
              <a:rPr lang="en-US" dirty="0" smtClean="0"/>
              <a:t>according to Acxiom</a:t>
            </a:r>
            <a:endParaRPr lang="en-US" dirty="0"/>
          </a:p>
        </p:txBody>
      </p:sp>
      <p:pic>
        <p:nvPicPr>
          <p:cNvPr id="4" name="Content Placeholder 3" descr="Firefox001 10.20.18 AM.png"/>
          <p:cNvPicPr>
            <a:picLocks noGrp="1" noChangeAspect="1"/>
          </p:cNvPicPr>
          <p:nvPr>
            <p:ph idx="1"/>
          </p:nvPr>
        </p:nvPicPr>
        <p:blipFill>
          <a:blip r:embed="rId3">
            <a:extLst>
              <a:ext uri="{28A0092B-C50C-407E-A947-70E740481C1C}">
                <a14:useLocalDpi xmlns:a14="http://schemas.microsoft.com/office/drawing/2010/main" val="0"/>
              </a:ext>
            </a:extLst>
          </a:blip>
          <a:srcRect t="4593" b="4593"/>
          <a:stretch>
            <a:fillRect/>
          </a:stretch>
        </p:blipFill>
        <p:spPr/>
      </p:pic>
      <p:sp>
        <p:nvSpPr>
          <p:cNvPr id="3" name="Donut 2"/>
          <p:cNvSpPr/>
          <p:nvPr/>
        </p:nvSpPr>
        <p:spPr>
          <a:xfrm>
            <a:off x="3982763" y="1905134"/>
            <a:ext cx="2270367" cy="577313"/>
          </a:xfrm>
          <a:prstGeom prst="donut">
            <a:avLst/>
          </a:prstGeom>
          <a:solidFill>
            <a:srgbClr val="C0504D"/>
          </a:solidFill>
          <a:ln>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Donut 4"/>
          <p:cNvSpPr/>
          <p:nvPr/>
        </p:nvSpPr>
        <p:spPr>
          <a:xfrm>
            <a:off x="3848080" y="5061112"/>
            <a:ext cx="1500751" cy="596557"/>
          </a:xfrm>
          <a:prstGeom prst="donut">
            <a:avLst/>
          </a:prstGeom>
          <a:solidFill>
            <a:srgbClr val="C0504D"/>
          </a:solidFill>
          <a:ln>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260051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refox001.png"/>
          <p:cNvPicPr>
            <a:picLocks noGrp="1" noChangeAspect="1"/>
          </p:cNvPicPr>
          <p:nvPr>
            <p:ph idx="1"/>
          </p:nvPr>
        </p:nvPicPr>
        <p:blipFill>
          <a:blip r:embed="rId3">
            <a:extLst>
              <a:ext uri="{28A0092B-C50C-407E-A947-70E740481C1C}">
                <a14:useLocalDpi xmlns:a14="http://schemas.microsoft.com/office/drawing/2010/main" val="0"/>
              </a:ext>
            </a:extLst>
          </a:blip>
          <a:srcRect t="-30142" b="-30142"/>
          <a:stretch>
            <a:fillRect/>
          </a:stretch>
        </p:blipFill>
        <p:spPr>
          <a:xfrm>
            <a:off x="457200" y="213865"/>
            <a:ext cx="8229600" cy="4944439"/>
          </a:xfrm>
        </p:spPr>
      </p:pic>
      <p:sp>
        <p:nvSpPr>
          <p:cNvPr id="2" name="Title 1"/>
          <p:cNvSpPr>
            <a:spLocks noGrp="1"/>
          </p:cNvSpPr>
          <p:nvPr>
            <p:ph type="title"/>
          </p:nvPr>
        </p:nvSpPr>
        <p:spPr>
          <a:xfrm>
            <a:off x="457200" y="0"/>
            <a:ext cx="8229600" cy="1143000"/>
          </a:xfrm>
        </p:spPr>
        <p:txBody>
          <a:bodyPr/>
          <a:lstStyle/>
          <a:p>
            <a:r>
              <a:rPr lang="en-US" dirty="0" smtClean="0"/>
              <a:t>Brian </a:t>
            </a:r>
            <a:r>
              <a:rPr lang="en-US" dirty="0" smtClean="0"/>
              <a:t>according to Acxiom</a:t>
            </a:r>
            <a:endParaRPr lang="en-US" dirty="0"/>
          </a:p>
        </p:txBody>
      </p:sp>
      <p:pic>
        <p:nvPicPr>
          <p:cNvPr id="5" name="Picture 4" descr="Firefox0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478049"/>
            <a:ext cx="8229600" cy="3084819"/>
          </a:xfrm>
          <a:prstGeom prst="rect">
            <a:avLst/>
          </a:prstGeom>
        </p:spPr>
      </p:pic>
      <p:cxnSp>
        <p:nvCxnSpPr>
          <p:cNvPr id="7" name="Straight Connector 6"/>
          <p:cNvCxnSpPr/>
          <p:nvPr/>
        </p:nvCxnSpPr>
        <p:spPr>
          <a:xfrm>
            <a:off x="457200" y="3478049"/>
            <a:ext cx="8229600" cy="0"/>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3" name="Donut 2"/>
          <p:cNvSpPr/>
          <p:nvPr/>
        </p:nvSpPr>
        <p:spPr>
          <a:xfrm>
            <a:off x="3145565" y="427911"/>
            <a:ext cx="5541235" cy="6100276"/>
          </a:xfrm>
          <a:prstGeom prst="donut">
            <a:avLst>
              <a:gd name="adj" fmla="val 4514"/>
            </a:avLst>
          </a:prstGeom>
          <a:solidFill>
            <a:srgbClr val="C0504D"/>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760084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Brian </a:t>
            </a:r>
            <a:r>
              <a:rPr lang="en-US" dirty="0" smtClean="0"/>
              <a:t>according to Acxiom</a:t>
            </a:r>
            <a:endParaRPr lang="en-US" dirty="0"/>
          </a:p>
        </p:txBody>
      </p:sp>
      <p:pic>
        <p:nvPicPr>
          <p:cNvPr id="4" name="Content Placeholder 3" descr="Firefox002.png"/>
          <p:cNvPicPr>
            <a:picLocks noGrp="1" noChangeAspect="1"/>
          </p:cNvPicPr>
          <p:nvPr>
            <p:ph idx="1"/>
          </p:nvPr>
        </p:nvPicPr>
        <p:blipFill>
          <a:blip r:embed="rId3">
            <a:extLst>
              <a:ext uri="{28A0092B-C50C-407E-A947-70E740481C1C}">
                <a14:useLocalDpi xmlns:a14="http://schemas.microsoft.com/office/drawing/2010/main" val="0"/>
              </a:ext>
            </a:extLst>
          </a:blip>
          <a:srcRect t="6851" b="6851"/>
          <a:stretch>
            <a:fillRect/>
          </a:stretch>
        </p:blipFill>
        <p:spPr/>
      </p:pic>
      <p:sp>
        <p:nvSpPr>
          <p:cNvPr id="3" name="Donut 2"/>
          <p:cNvSpPr/>
          <p:nvPr/>
        </p:nvSpPr>
        <p:spPr>
          <a:xfrm>
            <a:off x="3674916" y="2078328"/>
            <a:ext cx="4675418" cy="865969"/>
          </a:xfrm>
          <a:prstGeom prst="don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9751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threats to privacy</a:t>
            </a:r>
            <a:endParaRPr lang="en-US" dirty="0"/>
          </a:p>
        </p:txBody>
      </p:sp>
      <p:sp>
        <p:nvSpPr>
          <p:cNvPr id="3" name="Content Placeholder 2"/>
          <p:cNvSpPr>
            <a:spLocks noGrp="1"/>
          </p:cNvSpPr>
          <p:nvPr>
            <p:ph idx="1"/>
          </p:nvPr>
        </p:nvSpPr>
        <p:spPr/>
        <p:txBody>
          <a:bodyPr/>
          <a:lstStyle/>
          <a:p>
            <a:r>
              <a:rPr lang="en-US" dirty="0" smtClean="0"/>
              <a:t>Governments</a:t>
            </a:r>
          </a:p>
          <a:p>
            <a:r>
              <a:rPr lang="en-US" dirty="0" smtClean="0"/>
              <a:t>Corporations</a:t>
            </a:r>
          </a:p>
          <a:p>
            <a:r>
              <a:rPr lang="en-US" dirty="0" smtClean="0"/>
              <a:t>People with cellphone cameras</a:t>
            </a:r>
          </a:p>
          <a:p>
            <a:endParaRPr lang="en-US" dirty="0"/>
          </a:p>
        </p:txBody>
      </p:sp>
    </p:spTree>
    <p:extLst>
      <p:ext uri="{BB962C8B-B14F-4D97-AF65-F5344CB8AC3E}">
        <p14:creationId xmlns:p14="http://schemas.microsoft.com/office/powerpoint/2010/main" val="38143670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Against Privacy</a:t>
            </a:r>
            <a:endParaRPr lang="en-US" dirty="0"/>
          </a:p>
        </p:txBody>
      </p:sp>
      <p:sp>
        <p:nvSpPr>
          <p:cNvPr id="3" name="Content Placeholder 2"/>
          <p:cNvSpPr>
            <a:spLocks noGrp="1"/>
          </p:cNvSpPr>
          <p:nvPr>
            <p:ph idx="1"/>
          </p:nvPr>
        </p:nvSpPr>
        <p:spPr/>
        <p:txBody>
          <a:bodyPr/>
          <a:lstStyle/>
          <a:p>
            <a:r>
              <a:rPr lang="en-US" dirty="0" smtClean="0"/>
              <a:t>You gain convenience from tailored ads, location services.</a:t>
            </a:r>
          </a:p>
          <a:p>
            <a:r>
              <a:rPr lang="en-US" dirty="0" smtClean="0"/>
              <a:t>People today care more about online friendship.</a:t>
            </a:r>
          </a:p>
          <a:p>
            <a:r>
              <a:rPr lang="en-US" dirty="0" smtClean="0"/>
              <a:t>Governments need to protect us against bad guys.</a:t>
            </a:r>
          </a:p>
          <a:p>
            <a:r>
              <a:rPr lang="en-US" dirty="0" smtClean="0"/>
              <a:t>Businesses must verify eligibility for, e.g., credit.</a:t>
            </a:r>
          </a:p>
          <a:p>
            <a:r>
              <a:rPr lang="en-US" dirty="0" smtClean="0"/>
              <a:t>If I’m doing nothing wrong, I have nothing to hide.</a:t>
            </a:r>
          </a:p>
          <a:p>
            <a:endParaRPr lang="en-US" dirty="0"/>
          </a:p>
        </p:txBody>
      </p:sp>
    </p:spTree>
    <p:extLst>
      <p:ext uri="{BB962C8B-B14F-4D97-AF65-F5344CB8AC3E}">
        <p14:creationId xmlns:p14="http://schemas.microsoft.com/office/powerpoint/2010/main" val="41176767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298</TotalTime>
  <Words>533</Words>
  <Application>Microsoft Macintosh PowerPoint</Application>
  <PresentationFormat>On-screen Show (4:3)</PresentationFormat>
  <Paragraphs>49</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Privacy</vt:lpstr>
      <vt:lpstr>Privacy as Instrumental Good</vt:lpstr>
      <vt:lpstr>Privacy as Intrinsic Good</vt:lpstr>
      <vt:lpstr>Brian according to Acxiom</vt:lpstr>
      <vt:lpstr>Brian according to Acxiom</vt:lpstr>
      <vt:lpstr>Brian according to Acxiom</vt:lpstr>
      <vt:lpstr>Brian according to Acxiom</vt:lpstr>
      <vt:lpstr>The threats to privacy</vt:lpstr>
      <vt:lpstr>The Case Against Privacy</vt:lpstr>
    </vt:vector>
  </TitlesOfParts>
  <Company>Univ. of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dc:title>
  <dc:creator>Brian Harvey</dc:creator>
  <cp:lastModifiedBy>Brian Harvey</cp:lastModifiedBy>
  <cp:revision>13</cp:revision>
  <dcterms:created xsi:type="dcterms:W3CDTF">2013-09-09T16:47:45Z</dcterms:created>
  <dcterms:modified xsi:type="dcterms:W3CDTF">2013-12-16T22:19:32Z</dcterms:modified>
</cp:coreProperties>
</file>