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94660"/>
  </p:normalViewPr>
  <p:slideViewPr>
    <p:cSldViewPr snapToGrid="0" snapToObjects="1">
      <p:cViewPr>
        <p:scale>
          <a:sx n="75" d="100"/>
          <a:sy n="75" d="100"/>
        </p:scale>
        <p:origin x="-1008"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4B287-E400-FE4E-8637-2A53BF186B21}" type="datetimeFigureOut">
              <a:rPr lang="en-US" smtClean="0"/>
              <a:t>12/16/13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48075-95D3-8E42-B0FE-7C84E2FECDF7}" type="slidenum">
              <a:rPr lang="en-US" smtClean="0"/>
              <a:t>‹#›</a:t>
            </a:fld>
            <a:endParaRPr lang="en-US"/>
          </a:p>
        </p:txBody>
      </p:sp>
    </p:spTree>
    <p:extLst>
      <p:ext uri="{BB962C8B-B14F-4D97-AF65-F5344CB8AC3E}">
        <p14:creationId xmlns:p14="http://schemas.microsoft.com/office/powerpoint/2010/main" val="13089639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core issues in a traditional “computer ethics” course: why good software engineering practice is important.</a:t>
            </a:r>
            <a:r>
              <a:rPr lang="en-US" baseline="0" dirty="0" smtClean="0"/>
              <a:t>  The slides are few and condensed; each comes with a citation to a good article or online source </a:t>
            </a:r>
            <a:r>
              <a:rPr lang="en-US" baseline="0" smtClean="0"/>
              <a:t>for details.</a:t>
            </a:r>
          </a:p>
          <a:p>
            <a:endParaRPr lang="en-US"/>
          </a:p>
        </p:txBody>
      </p:sp>
      <p:sp>
        <p:nvSpPr>
          <p:cNvPr id="4" name="Slide Number Placeholder 3"/>
          <p:cNvSpPr>
            <a:spLocks noGrp="1"/>
          </p:cNvSpPr>
          <p:nvPr>
            <p:ph type="sldNum" sz="quarter" idx="10"/>
          </p:nvPr>
        </p:nvSpPr>
        <p:spPr/>
        <p:txBody>
          <a:bodyPr/>
          <a:lstStyle/>
          <a:p>
            <a:fld id="{73948075-95D3-8E42-B0FE-7C84E2FECDF7}" type="slidenum">
              <a:rPr lang="en-US" smtClean="0"/>
              <a:t>1</a:t>
            </a:fld>
            <a:endParaRPr lang="en-US"/>
          </a:p>
        </p:txBody>
      </p:sp>
    </p:spTree>
    <p:extLst>
      <p:ext uri="{BB962C8B-B14F-4D97-AF65-F5344CB8AC3E}">
        <p14:creationId xmlns:p14="http://schemas.microsoft.com/office/powerpoint/2010/main" val="417525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read all of this!</a:t>
            </a:r>
            <a:r>
              <a:rPr lang="en-US" baseline="0" dirty="0" smtClean="0"/>
              <a:t>  The point of showing it is to get across that things go wrong with computers in lots of ways and in lots of applications.  Give students the URL (bottom of slide) and let them browse.</a:t>
            </a:r>
            <a:endParaRPr lang="en-US" dirty="0"/>
          </a:p>
        </p:txBody>
      </p:sp>
      <p:sp>
        <p:nvSpPr>
          <p:cNvPr id="4" name="Slide Number Placeholder 3"/>
          <p:cNvSpPr>
            <a:spLocks noGrp="1"/>
          </p:cNvSpPr>
          <p:nvPr>
            <p:ph type="sldNum" sz="quarter" idx="10"/>
          </p:nvPr>
        </p:nvSpPr>
        <p:spPr/>
        <p:txBody>
          <a:bodyPr/>
          <a:lstStyle/>
          <a:p>
            <a:fld id="{73948075-95D3-8E42-B0FE-7C84E2FECDF7}" type="slidenum">
              <a:rPr lang="en-US" smtClean="0"/>
              <a:t>2</a:t>
            </a:fld>
            <a:endParaRPr lang="en-US"/>
          </a:p>
        </p:txBody>
      </p:sp>
    </p:spTree>
    <p:extLst>
      <p:ext uri="{BB962C8B-B14F-4D97-AF65-F5344CB8AC3E}">
        <p14:creationId xmlns:p14="http://schemas.microsoft.com/office/powerpoint/2010/main" val="55091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first example of unintended deaths caused by software malfunction, and has been more heavily analyzed than any</a:t>
            </a:r>
            <a:r>
              <a:rPr lang="en-US" baseline="0" dirty="0" smtClean="0"/>
              <a:t> other.  Anyone who’s thinking of becoming a programmer should know about it.</a:t>
            </a:r>
          </a:p>
          <a:p>
            <a:endParaRPr lang="en-US" baseline="0" dirty="0" smtClean="0"/>
          </a:p>
          <a:p>
            <a:r>
              <a:rPr lang="en-US" baseline="0" dirty="0" smtClean="0"/>
              <a:t>(The point of the comparison with the Ford Pinto is that in that case, the Ford management was told about the problem by their engineers before anyone died, and made a deliberate decision to keep it secret to avoid the cost of a recall.)</a:t>
            </a:r>
          </a:p>
          <a:p>
            <a:endParaRPr lang="en-US" baseline="0" dirty="0" smtClean="0"/>
          </a:p>
          <a:p>
            <a:r>
              <a:rPr lang="en-US" baseline="0" dirty="0" smtClean="0"/>
              <a:t>“Software rot” happens because the software interacts with other software, such as the operating system, and the latter changes in an incompatible way.</a:t>
            </a:r>
          </a:p>
          <a:p>
            <a:endParaRPr lang="en-US" baseline="0" dirty="0" smtClean="0"/>
          </a:p>
          <a:p>
            <a:r>
              <a:rPr lang="en-US" baseline="0" dirty="0" smtClean="0"/>
              <a:t>This slide is very terse and assumes you’ve read the paper (</a:t>
            </a:r>
            <a:r>
              <a:rPr lang="en-US" baseline="0" dirty="0" err="1" smtClean="0"/>
              <a:t>Leveson</a:t>
            </a:r>
            <a:r>
              <a:rPr lang="en-US" baseline="0" dirty="0" smtClean="0"/>
              <a:t> and Turner, IEEE Computer, July 1993).</a:t>
            </a:r>
            <a:endParaRPr lang="en-US" dirty="0"/>
          </a:p>
        </p:txBody>
      </p:sp>
      <p:sp>
        <p:nvSpPr>
          <p:cNvPr id="4" name="Slide Number Placeholder 3"/>
          <p:cNvSpPr>
            <a:spLocks noGrp="1"/>
          </p:cNvSpPr>
          <p:nvPr>
            <p:ph type="sldNum" sz="quarter" idx="10"/>
          </p:nvPr>
        </p:nvSpPr>
        <p:spPr/>
        <p:txBody>
          <a:bodyPr/>
          <a:lstStyle/>
          <a:p>
            <a:fld id="{73948075-95D3-8E42-B0FE-7C84E2FECDF7}" type="slidenum">
              <a:rPr lang="en-US" smtClean="0"/>
              <a:t>3</a:t>
            </a:fld>
            <a:endParaRPr lang="en-US"/>
          </a:p>
        </p:txBody>
      </p:sp>
    </p:spTree>
    <p:extLst>
      <p:ext uri="{BB962C8B-B14F-4D97-AF65-F5344CB8AC3E}">
        <p14:creationId xmlns:p14="http://schemas.microsoft.com/office/powerpoint/2010/main" val="28886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Bill Joy,</a:t>
            </a:r>
            <a:r>
              <a:rPr lang="en-US" baseline="0" dirty="0" smtClean="0"/>
              <a:t> “Why the Future Doesn’t Need Us,” Wired, Aug 2004 (http://</a:t>
            </a:r>
            <a:r>
              <a:rPr lang="en-US" baseline="0" dirty="0" err="1" smtClean="0"/>
              <a:t>www.wired.com</a:t>
            </a:r>
            <a:r>
              <a:rPr lang="en-US" baseline="0" dirty="0" smtClean="0"/>
              <a:t>/wired/archive/8.04/</a:t>
            </a:r>
            <a:r>
              <a:rPr lang="en-US" baseline="0" dirty="0" err="1" smtClean="0"/>
              <a:t>joy_pr.html</a:t>
            </a:r>
            <a:r>
              <a:rPr lang="en-US" baseline="0" dirty="0" smtClean="0"/>
              <a:t>).  This is the other end of the spectrum from the </a:t>
            </a:r>
            <a:r>
              <a:rPr lang="en-US" baseline="0" dirty="0" err="1" smtClean="0"/>
              <a:t>quotidien</a:t>
            </a:r>
            <a:r>
              <a:rPr lang="en-US" baseline="0" dirty="0" smtClean="0"/>
              <a:t> risks that Peter Neumann collects.</a:t>
            </a:r>
          </a:p>
          <a:p>
            <a:endParaRPr lang="en-US" dirty="0"/>
          </a:p>
        </p:txBody>
      </p:sp>
      <p:sp>
        <p:nvSpPr>
          <p:cNvPr id="4" name="Slide Number Placeholder 3"/>
          <p:cNvSpPr>
            <a:spLocks noGrp="1"/>
          </p:cNvSpPr>
          <p:nvPr>
            <p:ph type="sldNum" sz="quarter" idx="10"/>
          </p:nvPr>
        </p:nvSpPr>
        <p:spPr/>
        <p:txBody>
          <a:bodyPr/>
          <a:lstStyle/>
          <a:p>
            <a:fld id="{73948075-95D3-8E42-B0FE-7C84E2FECDF7}" type="slidenum">
              <a:rPr lang="en-US" smtClean="0"/>
              <a:t>4</a:t>
            </a:fld>
            <a:endParaRPr lang="en-US"/>
          </a:p>
        </p:txBody>
      </p:sp>
    </p:spTree>
    <p:extLst>
      <p:ext uri="{BB962C8B-B14F-4D97-AF65-F5344CB8AC3E}">
        <p14:creationId xmlns:p14="http://schemas.microsoft.com/office/powerpoint/2010/main" val="259256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3881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620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7453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63754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18498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23205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60593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51991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80306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45997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203923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19265"/>
            <a:ext cx="8229600" cy="49444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540180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1" kern="1200" baseline="0">
          <a:solidFill>
            <a:schemeClr val="accent6">
              <a:lumMod val="60000"/>
              <a:lumOff val="40000"/>
            </a:schemeClr>
          </a:solidFill>
          <a:latin typeface="Baskerville"/>
          <a:ea typeface="+mj-ea"/>
          <a:cs typeface="+mj-cs"/>
        </a:defRPr>
      </a:lvl1pPr>
    </p:titleStyle>
    <p:bodyStyle>
      <a:lvl1pPr marL="342900" indent="-342900" algn="l" defTabSz="457200" rtl="0" eaLnBrk="1" latinLnBrk="0" hangingPunct="1">
        <a:spcBef>
          <a:spcPct val="20000"/>
        </a:spcBef>
        <a:buFont typeface="Arial"/>
        <a:buChar char="•"/>
        <a:defRPr sz="3200" b="0" i="1" kern="1200">
          <a:solidFill>
            <a:schemeClr val="accent6">
              <a:lumMod val="60000"/>
              <a:lumOff val="40000"/>
            </a:schemeClr>
          </a:solidFill>
          <a:latin typeface="Baskerville"/>
          <a:ea typeface="+mn-ea"/>
          <a:cs typeface="+mn-cs"/>
        </a:defRPr>
      </a:lvl1pPr>
      <a:lvl2pPr marL="742950" indent="-285750" algn="l" defTabSz="457200" rtl="0" eaLnBrk="1" latinLnBrk="0" hangingPunct="1">
        <a:spcBef>
          <a:spcPct val="20000"/>
        </a:spcBef>
        <a:buFont typeface="Arial"/>
        <a:buChar char="–"/>
        <a:defRPr sz="2800" b="0" i="1" kern="1200">
          <a:solidFill>
            <a:schemeClr val="accent6">
              <a:lumMod val="60000"/>
              <a:lumOff val="40000"/>
            </a:schemeClr>
          </a:solidFill>
          <a:latin typeface="Baskerville"/>
          <a:ea typeface="+mn-ea"/>
          <a:cs typeface="+mn-cs"/>
        </a:defRPr>
      </a:lvl2pPr>
      <a:lvl3pPr marL="1143000" indent="-228600" algn="l" defTabSz="457200" rtl="0" eaLnBrk="1" latinLnBrk="0" hangingPunct="1">
        <a:spcBef>
          <a:spcPct val="20000"/>
        </a:spcBef>
        <a:buFont typeface="Arial"/>
        <a:buChar char="•"/>
        <a:defRPr sz="2400" b="0" i="1" kern="1200">
          <a:solidFill>
            <a:schemeClr val="accent6">
              <a:lumMod val="60000"/>
              <a:lumOff val="40000"/>
            </a:schemeClr>
          </a:solidFill>
          <a:latin typeface="Baskerville"/>
          <a:ea typeface="+mn-ea"/>
          <a:cs typeface="+mn-cs"/>
        </a:defRPr>
      </a:lvl3pPr>
      <a:lvl4pPr marL="16002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4pPr>
      <a:lvl5pPr marL="20574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Risks</a:t>
            </a:r>
            <a:endParaRPr lang="en-US" dirty="0"/>
          </a:p>
        </p:txBody>
      </p:sp>
      <p:sp>
        <p:nvSpPr>
          <p:cNvPr id="3" name="Subtitle 2"/>
          <p:cNvSpPr>
            <a:spLocks noGrp="1"/>
          </p:cNvSpPr>
          <p:nvPr>
            <p:ph type="subTitle" idx="1"/>
          </p:nvPr>
        </p:nvSpPr>
        <p:spPr>
          <a:xfrm>
            <a:off x="1371600" y="5528734"/>
            <a:ext cx="6400800" cy="702733"/>
          </a:xfrm>
        </p:spPr>
        <p:txBody>
          <a:bodyPr/>
          <a:lstStyle/>
          <a:p>
            <a:r>
              <a:rPr lang="en-US" dirty="0" smtClean="0">
                <a:solidFill>
                  <a:srgbClr val="FAC090"/>
                </a:solidFill>
              </a:rPr>
              <a:t>Social Implications of Computers</a:t>
            </a:r>
            <a:endParaRPr lang="en-US" dirty="0">
              <a:solidFill>
                <a:srgbClr val="FAC090"/>
              </a:solidFill>
            </a:endParaRPr>
          </a:p>
        </p:txBody>
      </p:sp>
      <p:pic>
        <p:nvPicPr>
          <p:cNvPr id="4" name="Picture 3" descr="bjc2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34" y="5528734"/>
            <a:ext cx="609620" cy="722400"/>
          </a:xfrm>
          <a:prstGeom prst="rect">
            <a:avLst/>
          </a:prstGeom>
        </p:spPr>
      </p:pic>
    </p:spTree>
    <p:extLst>
      <p:ext uri="{BB962C8B-B14F-4D97-AF65-F5344CB8AC3E}">
        <p14:creationId xmlns:p14="http://schemas.microsoft.com/office/powerpoint/2010/main" val="14878458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Digest (Peter Neumann)</a:t>
            </a:r>
            <a:endParaRPr lang="en-US" dirty="0"/>
          </a:p>
        </p:txBody>
      </p:sp>
      <p:sp>
        <p:nvSpPr>
          <p:cNvPr id="4" name="Content Placeholder 3"/>
          <p:cNvSpPr>
            <a:spLocks noGrp="1"/>
          </p:cNvSpPr>
          <p:nvPr>
            <p:ph sz="half" idx="1"/>
          </p:nvPr>
        </p:nvSpPr>
        <p:spPr>
          <a:xfrm>
            <a:off x="457200" y="1600200"/>
            <a:ext cx="4038600" cy="4275667"/>
          </a:xfrm>
        </p:spPr>
        <p:txBody>
          <a:bodyPr>
            <a:normAutofit fontScale="47500" lnSpcReduction="20000"/>
          </a:bodyPr>
          <a:lstStyle/>
          <a:p>
            <a:r>
              <a:rPr lang="en-US" dirty="0"/>
              <a:t># 1.1 Recent yet-to-be-merged items</a:t>
            </a:r>
          </a:p>
          <a:p>
            <a:r>
              <a:rPr lang="en-US" dirty="0"/>
              <a:t># 1.2 11 Sep 2001 and Homeland Security</a:t>
            </a:r>
          </a:p>
          <a:p>
            <a:r>
              <a:rPr lang="en-US" dirty="0"/>
              <a:t># 1.3 Space</a:t>
            </a:r>
          </a:p>
          <a:p>
            <a:r>
              <a:rPr lang="en-US" dirty="0"/>
              <a:t># 1.4 Defense</a:t>
            </a:r>
          </a:p>
          <a:p>
            <a:r>
              <a:rPr lang="en-US" dirty="0"/>
              <a:t># 1.5 Military Aviation</a:t>
            </a:r>
          </a:p>
          <a:p>
            <a:r>
              <a:rPr lang="en-US" dirty="0"/>
              <a:t># 1.6 Commercial Aviation</a:t>
            </a:r>
          </a:p>
          <a:p>
            <a:r>
              <a:rPr lang="en-US" dirty="0"/>
              <a:t># 1.7 Rail, Bus, and Other Public Transit</a:t>
            </a:r>
          </a:p>
          <a:p>
            <a:r>
              <a:rPr lang="en-US" dirty="0"/>
              <a:t># 1.8 Ships</a:t>
            </a:r>
          </a:p>
          <a:p>
            <a:r>
              <a:rPr lang="en-US" dirty="0"/>
              <a:t># 1.9 Automobiles</a:t>
            </a:r>
          </a:p>
          <a:p>
            <a:r>
              <a:rPr lang="en-US" dirty="0"/>
              <a:t># 1.10 Motor-Vehicle and Related Database Problems</a:t>
            </a:r>
          </a:p>
          <a:p>
            <a:r>
              <a:rPr lang="en-US" dirty="0"/>
              <a:t># 1.11 Electrical Power (nuclear and other) and Energy</a:t>
            </a:r>
          </a:p>
          <a:p>
            <a:r>
              <a:rPr lang="en-US" dirty="0"/>
              <a:t># 1.12 Medical, Health, and Safety Risks</a:t>
            </a:r>
          </a:p>
          <a:p>
            <a:r>
              <a:rPr lang="en-US" dirty="0"/>
              <a:t># 1.13 Other Environmental Risks</a:t>
            </a:r>
          </a:p>
          <a:p>
            <a:r>
              <a:rPr lang="en-US" dirty="0"/>
              <a:t># 1.14 Robots and Artificial Intelligence</a:t>
            </a:r>
          </a:p>
          <a:p>
            <a:r>
              <a:rPr lang="en-US" dirty="0"/>
              <a:t># 1.15 Other Control-System </a:t>
            </a:r>
            <a:r>
              <a:rPr lang="en-US" dirty="0" smtClean="0"/>
              <a:t>Problems</a:t>
            </a:r>
          </a:p>
          <a:p>
            <a:r>
              <a:rPr lang="en-US" dirty="0"/>
              <a:t># 1.16 Other Computer-Aided-Design Problems</a:t>
            </a:r>
          </a:p>
          <a:p>
            <a:r>
              <a:rPr lang="en-US" dirty="0"/>
              <a:t># 1.17 Accidental Financial Losses, Errors, Outages</a:t>
            </a:r>
          </a:p>
          <a:p>
            <a:r>
              <a:rPr lang="en-US" dirty="0"/>
              <a:t># 1.18 Financial Frauds and Intentionally Caused Losses</a:t>
            </a:r>
          </a:p>
          <a:p>
            <a:r>
              <a:rPr lang="en-US" dirty="0"/>
              <a:t># 1.19 Stock-Market Phenomena</a:t>
            </a:r>
          </a:p>
          <a:p>
            <a:r>
              <a:rPr lang="en-US" dirty="0"/>
              <a:t># 1.20 Telephone Frauds</a:t>
            </a:r>
          </a:p>
          <a:p>
            <a:endParaRPr lang="en-US" dirty="0"/>
          </a:p>
        </p:txBody>
      </p:sp>
      <p:sp>
        <p:nvSpPr>
          <p:cNvPr id="5" name="Content Placeholder 4"/>
          <p:cNvSpPr>
            <a:spLocks noGrp="1"/>
          </p:cNvSpPr>
          <p:nvPr>
            <p:ph sz="half" idx="2"/>
          </p:nvPr>
        </p:nvSpPr>
        <p:spPr>
          <a:xfrm>
            <a:off x="4648200" y="1600200"/>
            <a:ext cx="4038600" cy="4275667"/>
          </a:xfrm>
        </p:spPr>
        <p:txBody>
          <a:bodyPr>
            <a:normAutofit fontScale="47500" lnSpcReduction="20000"/>
          </a:bodyPr>
          <a:lstStyle/>
          <a:p>
            <a:r>
              <a:rPr lang="en-US" dirty="0" smtClean="0"/>
              <a:t># </a:t>
            </a:r>
            <a:r>
              <a:rPr lang="en-US" dirty="0"/>
              <a:t>1.21 Other Telephone and Communication Problems</a:t>
            </a:r>
          </a:p>
          <a:p>
            <a:r>
              <a:rPr lang="en-US" dirty="0"/>
              <a:t># 1.22 Election Problems</a:t>
            </a:r>
          </a:p>
          <a:p>
            <a:r>
              <a:rPr lang="en-US" dirty="0"/>
              <a:t># 1.23 Insurance Frauds</a:t>
            </a:r>
          </a:p>
          <a:p>
            <a:r>
              <a:rPr lang="en-US" dirty="0"/>
              <a:t># 1.24 Security Problems</a:t>
            </a:r>
          </a:p>
          <a:p>
            <a:r>
              <a:rPr lang="en-US" dirty="0"/>
              <a:t># 1.25 Cryptography</a:t>
            </a:r>
          </a:p>
          <a:p>
            <a:r>
              <a:rPr lang="en-US" dirty="0"/>
              <a:t># 1.26 April Foolery and Spoofs</a:t>
            </a:r>
          </a:p>
          <a:p>
            <a:r>
              <a:rPr lang="en-US" dirty="0"/>
              <a:t># 1.27 Privacy Problems</a:t>
            </a:r>
          </a:p>
          <a:p>
            <a:r>
              <a:rPr lang="en-US" dirty="0"/>
              <a:t># 1.28 Spamming, Phishing, </a:t>
            </a:r>
            <a:r>
              <a:rPr lang="en-US" dirty="0" err="1"/>
              <a:t>Junkmail</a:t>
            </a:r>
            <a:r>
              <a:rPr lang="en-US" dirty="0"/>
              <a:t>, and Related Annoyances:</a:t>
            </a:r>
          </a:p>
          <a:p>
            <a:r>
              <a:rPr lang="en-US" dirty="0"/>
              <a:t># 1.29 Other Unintentional Denials of Service:</a:t>
            </a:r>
          </a:p>
          <a:p>
            <a:r>
              <a:rPr lang="en-US" dirty="0"/>
              <a:t># 1.30 Law Enforcement Abuses, False Arrests, etc..</a:t>
            </a:r>
          </a:p>
          <a:p>
            <a:r>
              <a:rPr lang="en-US" dirty="0"/>
              <a:t># 1.31 Identity Theft, Internet Fraud, Mistakes, Related Problems</a:t>
            </a:r>
          </a:p>
          <a:p>
            <a:r>
              <a:rPr lang="en-US" dirty="0"/>
              <a:t># 1.32 Other Legal Implications</a:t>
            </a:r>
          </a:p>
          <a:p>
            <a:r>
              <a:rPr lang="en-US" dirty="0"/>
              <a:t># 1.33 Other Aggravation</a:t>
            </a:r>
          </a:p>
          <a:p>
            <a:r>
              <a:rPr lang="en-US" dirty="0"/>
              <a:t># 1.34 Calendar/Date/Clock Problems including Y2K</a:t>
            </a:r>
          </a:p>
          <a:p>
            <a:r>
              <a:rPr lang="en-US" dirty="0"/>
              <a:t># 1.35 The Game of Chess:</a:t>
            </a:r>
          </a:p>
          <a:p>
            <a:r>
              <a:rPr lang="en-US" dirty="0"/>
              <a:t># 1.36 Miscellaneous Hardware/Software Problems</a:t>
            </a:r>
          </a:p>
          <a:p>
            <a:r>
              <a:rPr lang="en-US" dirty="0"/>
              <a:t># 1.37 Other Computer System Development Difficulties</a:t>
            </a:r>
          </a:p>
          <a:p>
            <a:r>
              <a:rPr lang="en-US" dirty="0"/>
              <a:t># 1.38 Achieving Better System Development and Operation</a:t>
            </a:r>
          </a:p>
          <a:p>
            <a:r>
              <a:rPr lang="en-US" dirty="0"/>
              <a:t># 1.39 The Proper Role of Technology?</a:t>
            </a:r>
          </a:p>
          <a:p>
            <a:endParaRPr lang="en-US" dirty="0"/>
          </a:p>
        </p:txBody>
      </p:sp>
      <p:sp>
        <p:nvSpPr>
          <p:cNvPr id="6" name="TextBox 5"/>
          <p:cNvSpPr txBox="1"/>
          <p:nvPr/>
        </p:nvSpPr>
        <p:spPr>
          <a:xfrm>
            <a:off x="457200" y="6112933"/>
            <a:ext cx="8229600" cy="369332"/>
          </a:xfrm>
          <a:prstGeom prst="rect">
            <a:avLst/>
          </a:prstGeom>
          <a:noFill/>
        </p:spPr>
        <p:txBody>
          <a:bodyPr wrap="square" rtlCol="0">
            <a:spAutoFit/>
          </a:bodyPr>
          <a:lstStyle/>
          <a:p>
            <a:r>
              <a:rPr lang="en-US" dirty="0" smtClean="0">
                <a:solidFill>
                  <a:srgbClr val="FAC090"/>
                </a:solidFill>
                <a:latin typeface="Baskerville"/>
                <a:cs typeface="Baskerville"/>
              </a:rPr>
              <a:t>http:</a:t>
            </a:r>
            <a:r>
              <a:rPr lang="en-US" dirty="0">
                <a:solidFill>
                  <a:srgbClr val="FAC090"/>
                </a:solidFill>
                <a:latin typeface="Baskerville"/>
                <a:cs typeface="Baskerville"/>
              </a:rPr>
              <a:t>//</a:t>
            </a:r>
            <a:r>
              <a:rPr lang="en-US" dirty="0" err="1">
                <a:solidFill>
                  <a:srgbClr val="FAC090"/>
                </a:solidFill>
                <a:latin typeface="Baskerville"/>
                <a:cs typeface="Baskerville"/>
              </a:rPr>
              <a:t>www.csl.sri.com</a:t>
            </a:r>
            <a:r>
              <a:rPr lang="en-US" dirty="0">
                <a:solidFill>
                  <a:srgbClr val="FAC090"/>
                </a:solidFill>
                <a:latin typeface="Baskerville"/>
                <a:cs typeface="Baskerville"/>
              </a:rPr>
              <a:t>/users/</a:t>
            </a:r>
            <a:r>
              <a:rPr lang="en-US" dirty="0" err="1">
                <a:solidFill>
                  <a:srgbClr val="FAC090"/>
                </a:solidFill>
                <a:latin typeface="Baskerville"/>
                <a:cs typeface="Baskerville"/>
              </a:rPr>
              <a:t>neumann</a:t>
            </a:r>
            <a:r>
              <a:rPr lang="en-US" dirty="0">
                <a:solidFill>
                  <a:srgbClr val="FAC090"/>
                </a:solidFill>
                <a:latin typeface="Baskerville"/>
                <a:cs typeface="Baskerville"/>
              </a:rPr>
              <a:t>/</a:t>
            </a:r>
            <a:r>
              <a:rPr lang="en-US" dirty="0" err="1">
                <a:solidFill>
                  <a:srgbClr val="FAC090"/>
                </a:solidFill>
                <a:latin typeface="Baskerville"/>
                <a:cs typeface="Baskerville"/>
              </a:rPr>
              <a:t>illustrative.html</a:t>
            </a:r>
            <a:endParaRPr lang="en-US" dirty="0">
              <a:solidFill>
                <a:srgbClr val="FAC090"/>
              </a:solidFill>
              <a:latin typeface="Baskerville"/>
              <a:cs typeface="Baskerville"/>
            </a:endParaRPr>
          </a:p>
        </p:txBody>
      </p:sp>
    </p:spTree>
    <p:extLst>
      <p:ext uri="{BB962C8B-B14F-4D97-AF65-F5344CB8AC3E}">
        <p14:creationId xmlns:p14="http://schemas.microsoft.com/office/powerpoint/2010/main" val="28748561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Therac-25</a:t>
            </a:r>
            <a:endParaRPr lang="en-US" dirty="0"/>
          </a:p>
        </p:txBody>
      </p:sp>
      <p:sp>
        <p:nvSpPr>
          <p:cNvPr id="6" name="Content Placeholder 5"/>
          <p:cNvSpPr>
            <a:spLocks noGrp="1"/>
          </p:cNvSpPr>
          <p:nvPr>
            <p:ph sz="half" idx="1"/>
          </p:nvPr>
        </p:nvSpPr>
        <p:spPr/>
        <p:txBody>
          <a:bodyPr>
            <a:noAutofit/>
          </a:bodyPr>
          <a:lstStyle/>
          <a:p>
            <a:r>
              <a:rPr lang="en-US" sz="1800" dirty="0" smtClean="0"/>
              <a:t>Therapeutic X-ray machine (1985-87)</a:t>
            </a:r>
          </a:p>
          <a:p>
            <a:r>
              <a:rPr lang="en-US" sz="1800" dirty="0" smtClean="0"/>
              <a:t>6 </a:t>
            </a:r>
            <a:r>
              <a:rPr lang="en-US" sz="1800" dirty="0"/>
              <a:t>accidents, 4 </a:t>
            </a:r>
            <a:r>
              <a:rPr lang="en-US" sz="1800" dirty="0" smtClean="0"/>
              <a:t>deaths</a:t>
            </a:r>
          </a:p>
          <a:p>
            <a:pPr lvl="1"/>
            <a:r>
              <a:rPr lang="en-US" sz="1800" dirty="0" smtClean="0"/>
              <a:t>but </a:t>
            </a:r>
            <a:r>
              <a:rPr lang="en-US" sz="1800" dirty="0"/>
              <a:t>100s of lives saved</a:t>
            </a:r>
          </a:p>
          <a:p>
            <a:r>
              <a:rPr lang="en-US" sz="1800" dirty="0" smtClean="0"/>
              <a:t>no </a:t>
            </a:r>
            <a:r>
              <a:rPr lang="en-US" sz="1800" dirty="0"/>
              <a:t>bad guys (cf. Ford Pinto case)</a:t>
            </a:r>
          </a:p>
          <a:p>
            <a:r>
              <a:rPr lang="en-US" sz="1800" dirty="0" smtClean="0"/>
              <a:t>Software </a:t>
            </a:r>
            <a:r>
              <a:rPr lang="en-US" sz="1800" dirty="0"/>
              <a:t>doesn't degrade like </a:t>
            </a:r>
            <a:r>
              <a:rPr lang="en-US" sz="1800" dirty="0" smtClean="0"/>
              <a:t>hardware</a:t>
            </a:r>
          </a:p>
          <a:p>
            <a:pPr lvl="1"/>
            <a:r>
              <a:rPr lang="en-US" sz="1800" dirty="0" smtClean="0"/>
              <a:t> </a:t>
            </a:r>
            <a:r>
              <a:rPr lang="en-US" sz="1800" dirty="0"/>
              <a:t>but it rots </a:t>
            </a:r>
            <a:r>
              <a:rPr lang="en-US" sz="1800" dirty="0" smtClean="0"/>
              <a:t>anyway</a:t>
            </a:r>
          </a:p>
          <a:p>
            <a:pPr lvl="1"/>
            <a:r>
              <a:rPr lang="en-US" sz="1800" dirty="0" smtClean="0"/>
              <a:t> </a:t>
            </a:r>
            <a:r>
              <a:rPr lang="en-US" sz="1800" dirty="0"/>
              <a:t>but it has much greater </a:t>
            </a:r>
            <a:r>
              <a:rPr lang="en-US" sz="1800" dirty="0" smtClean="0"/>
              <a:t>complexity</a:t>
            </a:r>
            <a:endParaRPr lang="en-US" sz="1800" dirty="0"/>
          </a:p>
          <a:p>
            <a:r>
              <a:rPr lang="en-US" sz="1800" dirty="0" err="1"/>
              <a:t>Therac</a:t>
            </a:r>
            <a:r>
              <a:rPr lang="en-US" sz="1800" dirty="0"/>
              <a:t> </a:t>
            </a:r>
            <a:r>
              <a:rPr lang="en-US" sz="1800" dirty="0" smtClean="0"/>
              <a:t>bugs</a:t>
            </a:r>
          </a:p>
          <a:p>
            <a:pPr lvl="1"/>
            <a:r>
              <a:rPr lang="en-US" sz="1800" dirty="0" smtClean="0"/>
              <a:t> </a:t>
            </a:r>
            <a:r>
              <a:rPr lang="en-US" sz="1800" dirty="0"/>
              <a:t>no atomic test and </a:t>
            </a:r>
            <a:r>
              <a:rPr lang="en-US" sz="1800" dirty="0" smtClean="0"/>
              <a:t>set</a:t>
            </a:r>
          </a:p>
          <a:p>
            <a:pPr lvl="1"/>
            <a:r>
              <a:rPr lang="en-US" sz="1800" dirty="0" smtClean="0"/>
              <a:t>- </a:t>
            </a:r>
            <a:r>
              <a:rPr lang="en-US" sz="1800" dirty="0"/>
              <a:t>hardware interlocks </a:t>
            </a:r>
            <a:r>
              <a:rPr lang="en-US" sz="1800" dirty="0" smtClean="0"/>
              <a:t>removed</a:t>
            </a:r>
          </a:p>
          <a:p>
            <a:pPr lvl="1"/>
            <a:r>
              <a:rPr lang="en-US" sz="1800" dirty="0" smtClean="0"/>
              <a:t>User interface</a:t>
            </a:r>
            <a:r>
              <a:rPr lang="en-US" sz="1800" dirty="0" smtClean="0"/>
              <a:t> </a:t>
            </a:r>
            <a:r>
              <a:rPr lang="en-US" sz="1800" dirty="0"/>
              <a:t>problems</a:t>
            </a:r>
            <a:r>
              <a:rPr lang="en-US" sz="1800" dirty="0" smtClean="0"/>
              <a:t>:</a:t>
            </a:r>
          </a:p>
          <a:p>
            <a:pPr lvl="2"/>
            <a:r>
              <a:rPr lang="en-US" sz="1800" dirty="0" smtClean="0"/>
              <a:t>cursor position</a:t>
            </a:r>
          </a:p>
          <a:p>
            <a:pPr lvl="2"/>
            <a:r>
              <a:rPr lang="en-US" sz="1800" dirty="0" smtClean="0"/>
              <a:t>defaults</a:t>
            </a:r>
          </a:p>
          <a:p>
            <a:pPr lvl="2"/>
            <a:r>
              <a:rPr lang="en-US" sz="1800" dirty="0" smtClean="0"/>
              <a:t>too </a:t>
            </a:r>
            <a:r>
              <a:rPr lang="en-US" sz="1800" dirty="0"/>
              <a:t>many error </a:t>
            </a:r>
            <a:r>
              <a:rPr lang="en-US" sz="1800" dirty="0" smtClean="0"/>
              <a:t>messages</a:t>
            </a:r>
          </a:p>
        </p:txBody>
      </p:sp>
      <p:sp>
        <p:nvSpPr>
          <p:cNvPr id="7" name="Content Placeholder 6"/>
          <p:cNvSpPr>
            <a:spLocks noGrp="1"/>
          </p:cNvSpPr>
          <p:nvPr>
            <p:ph sz="half" idx="2"/>
          </p:nvPr>
        </p:nvSpPr>
        <p:spPr/>
        <p:txBody>
          <a:bodyPr>
            <a:noAutofit/>
          </a:bodyPr>
          <a:lstStyle/>
          <a:p>
            <a:pPr lvl="1"/>
            <a:r>
              <a:rPr lang="en-US" sz="1800" dirty="0"/>
              <a:t>documentation</a:t>
            </a:r>
          </a:p>
          <a:p>
            <a:pPr lvl="1"/>
            <a:r>
              <a:rPr lang="en-US" sz="1800" dirty="0"/>
              <a:t>organizational response</a:t>
            </a:r>
          </a:p>
          <a:p>
            <a:pPr lvl="2"/>
            <a:r>
              <a:rPr lang="en-US" sz="1800" dirty="0"/>
              <a:t>easy to see after the fact, but problems are inherent </a:t>
            </a:r>
            <a:r>
              <a:rPr lang="en-US" sz="1800" dirty="0" smtClean="0"/>
              <a:t>in organizations </a:t>
            </a:r>
            <a:r>
              <a:rPr lang="en-US" sz="1800" dirty="0"/>
              <a:t>(esp. ones that can be sued</a:t>
            </a:r>
            <a:r>
              <a:rPr lang="en-US" sz="1800" dirty="0" smtClean="0"/>
              <a:t>)</a:t>
            </a:r>
          </a:p>
          <a:p>
            <a:r>
              <a:rPr lang="en-US" sz="1800" dirty="0" smtClean="0"/>
              <a:t>Solutions</a:t>
            </a:r>
          </a:p>
          <a:p>
            <a:pPr lvl="1"/>
            <a:r>
              <a:rPr lang="en-US" sz="1800" dirty="0" smtClean="0"/>
              <a:t>redundancy</a:t>
            </a:r>
          </a:p>
          <a:p>
            <a:pPr lvl="1"/>
            <a:r>
              <a:rPr lang="en-US" sz="1800" dirty="0" smtClean="0"/>
              <a:t>fail </a:t>
            </a:r>
            <a:r>
              <a:rPr lang="en-US" sz="1800" dirty="0"/>
              <a:t>soft (work despite bugs</a:t>
            </a:r>
            <a:r>
              <a:rPr lang="en-US" sz="1800" dirty="0" smtClean="0"/>
              <a:t>)</a:t>
            </a:r>
          </a:p>
          <a:p>
            <a:pPr lvl="1"/>
            <a:r>
              <a:rPr lang="en-US" sz="1800" dirty="0" smtClean="0"/>
              <a:t>audit trail</a:t>
            </a:r>
          </a:p>
          <a:p>
            <a:pPr lvl="1"/>
            <a:r>
              <a:rPr lang="en-US" sz="1800" dirty="0" smtClean="0"/>
              <a:t>Software </a:t>
            </a:r>
            <a:r>
              <a:rPr lang="en-US" sz="1800" dirty="0"/>
              <a:t>Engineering (an attitude about programming</a:t>
            </a:r>
            <a:r>
              <a:rPr lang="en-US" sz="1800" dirty="0" smtClean="0"/>
              <a:t>)</a:t>
            </a:r>
          </a:p>
          <a:p>
            <a:pPr lvl="2"/>
            <a:r>
              <a:rPr lang="en-US" sz="1800" dirty="0" smtClean="0"/>
              <a:t>Design techniques</a:t>
            </a:r>
          </a:p>
          <a:p>
            <a:pPr lvl="2"/>
            <a:r>
              <a:rPr lang="en-US" sz="1800" dirty="0" smtClean="0"/>
              <a:t>Verification techniques</a:t>
            </a:r>
          </a:p>
          <a:p>
            <a:pPr lvl="2"/>
            <a:r>
              <a:rPr lang="en-US" sz="1800" dirty="0" smtClean="0"/>
              <a:t>Debugging </a:t>
            </a:r>
            <a:r>
              <a:rPr lang="en-US" sz="1800" dirty="0"/>
              <a:t>techniques</a:t>
            </a:r>
          </a:p>
          <a:p>
            <a:endParaRPr lang="en-US" sz="1800" dirty="0"/>
          </a:p>
          <a:p>
            <a:endParaRPr lang="en-US" sz="1800" dirty="0"/>
          </a:p>
          <a:p>
            <a:endParaRPr lang="en-US" sz="1800" dirty="0"/>
          </a:p>
        </p:txBody>
      </p:sp>
    </p:spTree>
    <p:extLst>
      <p:ext uri="{BB962C8B-B14F-4D97-AF65-F5344CB8AC3E}">
        <p14:creationId xmlns:p14="http://schemas.microsoft.com/office/powerpoint/2010/main" val="14736004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Apocalyptic risks</a:t>
            </a:r>
            <a:endParaRPr lang="en-US" dirty="0"/>
          </a:p>
        </p:txBody>
      </p:sp>
      <p:sp>
        <p:nvSpPr>
          <p:cNvPr id="6" name="Content Placeholder 5"/>
          <p:cNvSpPr>
            <a:spLocks noGrp="1"/>
          </p:cNvSpPr>
          <p:nvPr>
            <p:ph idx="1"/>
          </p:nvPr>
        </p:nvSpPr>
        <p:spPr/>
        <p:txBody>
          <a:bodyPr/>
          <a:lstStyle/>
          <a:p>
            <a:r>
              <a:rPr lang="en-US" dirty="0" smtClean="0"/>
              <a:t>Nanotechnology</a:t>
            </a:r>
          </a:p>
          <a:p>
            <a:pPr lvl="1"/>
            <a:r>
              <a:rPr lang="en-US" dirty="0" smtClean="0"/>
              <a:t>self-replicating “grey goo”</a:t>
            </a:r>
          </a:p>
          <a:p>
            <a:r>
              <a:rPr lang="en-US" dirty="0" smtClean="0"/>
              <a:t>Genetic engineering</a:t>
            </a:r>
          </a:p>
          <a:p>
            <a:pPr lvl="1"/>
            <a:r>
              <a:rPr lang="en-US" dirty="0" smtClean="0"/>
              <a:t>super-viruses</a:t>
            </a:r>
          </a:p>
          <a:p>
            <a:pPr lvl="1"/>
            <a:r>
              <a:rPr lang="en-US" dirty="0" smtClean="0"/>
              <a:t>supermen</a:t>
            </a:r>
          </a:p>
          <a:p>
            <a:r>
              <a:rPr lang="en-US" dirty="0" smtClean="0"/>
              <a:t>Low probability, high damage</a:t>
            </a:r>
            <a:endParaRPr lang="en-US" dirty="0"/>
          </a:p>
        </p:txBody>
      </p:sp>
    </p:spTree>
    <p:extLst>
      <p:ext uri="{BB962C8B-B14F-4D97-AF65-F5344CB8AC3E}">
        <p14:creationId xmlns:p14="http://schemas.microsoft.com/office/powerpoint/2010/main" val="33533426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204</TotalTime>
  <Words>708</Words>
  <Application>Microsoft Macintosh PowerPoint</Application>
  <PresentationFormat>On-screen Show (4:3)</PresentationFormat>
  <Paragraphs>91</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Default Theme</vt:lpstr>
      <vt:lpstr>Risks</vt:lpstr>
      <vt:lpstr>Risks Digest (Peter Neumann)</vt:lpstr>
      <vt:lpstr>Therac-25</vt:lpstr>
      <vt:lpstr>Apocalyptic risks</vt:lpstr>
    </vt:vector>
  </TitlesOfParts>
  <Company>Univ.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Risks</dc:title>
  <dc:creator>Brian Harvey</dc:creator>
  <cp:lastModifiedBy>Brian Harvey</cp:lastModifiedBy>
  <cp:revision>7</cp:revision>
  <dcterms:created xsi:type="dcterms:W3CDTF">2013-10-21T18:06:59Z</dcterms:created>
  <dcterms:modified xsi:type="dcterms:W3CDTF">2013-12-16T23:18:02Z</dcterms:modified>
</cp:coreProperties>
</file>