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AA772-B03A-C443-899F-42714720DD57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3FDCE-2ED0-8244-9A17-19B01CC8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50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topics combined, really: what it’s like to work in the software industry,</a:t>
            </a:r>
            <a:r>
              <a:rPr lang="en-US" baseline="0" dirty="0" smtClean="0"/>
              <a:t> and how computers affect working people in general.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3FDCE-2ED0-8244-9A17-19B01CC8AE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37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Despite the stereotype of bankers jumping out of windows, the Depression didn’t hurt the top 1% </a:t>
            </a:r>
            <a:r>
              <a:rPr lang="en-US" dirty="0" smtClean="0"/>
              <a:t>much.  </a:t>
            </a:r>
            <a:r>
              <a:rPr lang="en-US" dirty="0" smtClean="0"/>
              <a:t>Between</a:t>
            </a:r>
            <a:r>
              <a:rPr lang="en-US" baseline="0" dirty="0" smtClean="0"/>
              <a:t> then and now, the FDR safety nets allowed the growth of a broad middle class, which has since 1980 been gradually destroyed, mostly by the Reagan Revolution but partly by computers too – see next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3FDCE-2ED0-8244-9A17-19B01CC8AE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dot-com vaporware</a:t>
            </a:r>
            <a:r>
              <a:rPr lang="en-US" baseline="0" dirty="0" smtClean="0"/>
              <a:t> bubble created a lot of paper wealth with no real social wealth behind it, devaluing middle class savings.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3FDCE-2ED0-8244-9A17-19B01CC8AE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76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net</a:t>
            </a:r>
            <a:r>
              <a:rPr lang="en-US" baseline="0" dirty="0" smtClean="0"/>
              <a:t> loss of jobs was once controversial but by now the statistics are unmistakable.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3FDCE-2ED0-8244-9A17-19B01CC8AE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8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 course</a:t>
            </a:r>
            <a:r>
              <a:rPr lang="en-US" baseline="0" dirty="0" smtClean="0"/>
              <a:t> this is just the gloomy side of the picture.  Automation has made some jobs easier and safer, too</a:t>
            </a:r>
            <a:r>
              <a:rPr lang="en-US" baseline="0" dirty="0" smtClean="0"/>
              <a:t>.  It’s important that much of this applies even to workers who don’t mainly work directly with computers.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3FDCE-2ED0-8244-9A17-19B01CC8AE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74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numbers are as</a:t>
            </a:r>
            <a:r>
              <a:rPr lang="en-US" baseline="0" dirty="0" smtClean="0"/>
              <a:t> of 2013.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Berkeley numbers are an unabashed ad for Berkeley computer science!  </a:t>
            </a:r>
            <a:r>
              <a:rPr lang="en-US" baseline="0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3FDCE-2ED0-8244-9A17-19B01CC8AE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72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meant as a mild corrective to the </a:t>
            </a:r>
            <a:r>
              <a:rPr lang="en-US" dirty="0" err="1" smtClean="0"/>
              <a:t>code.org</a:t>
            </a:r>
            <a:r>
              <a:rPr lang="en-US" dirty="0" smtClean="0"/>
              <a:t> sort of idea of a utopian</a:t>
            </a:r>
            <a:r>
              <a:rPr lang="en-US" baseline="0" dirty="0" smtClean="0"/>
              <a:t> future in which everyone is a programmer.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3FDCE-2ED0-8244-9A17-19B01CC8AE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51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all controversial.  Most economists will tell you that “intellectual property” /is/ real wealth,</a:t>
            </a:r>
            <a:r>
              <a:rPr lang="en-US" baseline="0" dirty="0" smtClean="0"/>
              <a:t> not parasitic.  Most will even argue that the money industry is socially useful.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third bullet point is the kind of “thou shalt” that I generally try to avoid.  Maybe it’s less relevant to high school students, not all of whom will be highly paid computer professionals.  But it might start a discussion about the nature of desert.  Do smart people *deserve* to be rich?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3FDCE-2ED0-8244-9A17-19B01CC8AE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73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1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6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1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4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8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5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3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1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6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7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2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9265"/>
            <a:ext cx="8229600" cy="494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01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1" kern="1200" baseline="0">
          <a:solidFill>
            <a:schemeClr val="accent6">
              <a:lumMod val="60000"/>
              <a:lumOff val="40000"/>
            </a:schemeClr>
          </a:solidFill>
          <a:latin typeface="Baskerville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Computers and 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13375"/>
            <a:ext cx="6400800" cy="809625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Social Implications of Computers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 descr="bjc2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0" y="5413375"/>
            <a:ext cx="609620" cy="7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8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Vanishing Middle Class</a:t>
            </a:r>
            <a:endParaRPr lang="en-US" dirty="0"/>
          </a:p>
        </p:txBody>
      </p:sp>
      <p:pic>
        <p:nvPicPr>
          <p:cNvPr id="4" name="Content Placeholder 3" descr="2008_Top1percentUSA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67" r="-111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2112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Tax policy (the “Reagan revolution”)</a:t>
            </a:r>
          </a:p>
          <a:p>
            <a:r>
              <a:rPr lang="en-US" dirty="0" smtClean="0"/>
              <a:t>Globalization (which lowers wages)</a:t>
            </a:r>
          </a:p>
          <a:p>
            <a:r>
              <a:rPr lang="en-US" b="1" dirty="0" smtClean="0"/>
              <a:t>Automation</a:t>
            </a:r>
            <a:r>
              <a:rPr lang="en-US" dirty="0" smtClean="0"/>
              <a:t> eliminates blue-collar jobs</a:t>
            </a:r>
          </a:p>
          <a:p>
            <a:r>
              <a:rPr lang="en-US" dirty="0" smtClean="0"/>
              <a:t>... so unions are weakened</a:t>
            </a:r>
          </a:p>
          <a:p>
            <a:r>
              <a:rPr lang="en-US" dirty="0" smtClean="0"/>
              <a:t>Bimodal distribution of jobs:</a:t>
            </a:r>
          </a:p>
          <a:p>
            <a:pPr lvl="1"/>
            <a:r>
              <a:rPr lang="en-US" dirty="0" smtClean="0"/>
              <a:t>low-paying service jobs (maid, janitor, burger flipper)</a:t>
            </a:r>
          </a:p>
          <a:p>
            <a:pPr lvl="1"/>
            <a:r>
              <a:rPr lang="en-US" dirty="0" smtClean="0"/>
              <a:t>high(</a:t>
            </a:r>
            <a:r>
              <a:rPr lang="en-US" dirty="0" err="1" smtClean="0"/>
              <a:t>er</a:t>
            </a:r>
            <a:r>
              <a:rPr lang="en-US" dirty="0" smtClean="0"/>
              <a:t>)-paying jobs requiring </a:t>
            </a:r>
            <a:r>
              <a:rPr lang="en-US" b="1" dirty="0" smtClean="0"/>
              <a:t>computing skills</a:t>
            </a:r>
            <a:endParaRPr lang="en-US" dirty="0" smtClean="0"/>
          </a:p>
          <a:p>
            <a:r>
              <a:rPr lang="en-US" dirty="0" smtClean="0"/>
              <a:t>Also financial deregulation and several more reasons.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4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Automation: Not Just Factories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ATMs replace bank tellers</a:t>
            </a:r>
          </a:p>
          <a:p>
            <a:r>
              <a:rPr lang="en-US" dirty="0" smtClean="0"/>
              <a:t>Self-checkout at the grocery store</a:t>
            </a:r>
          </a:p>
          <a:p>
            <a:r>
              <a:rPr lang="en-US" dirty="0" smtClean="0"/>
              <a:t>Online ticket sales replace travel agents</a:t>
            </a:r>
          </a:p>
          <a:p>
            <a:r>
              <a:rPr lang="en-US" dirty="0" smtClean="0"/>
              <a:t>Amazon replaces local store clerks</a:t>
            </a:r>
          </a:p>
          <a:p>
            <a:r>
              <a:rPr lang="en-US" dirty="0" smtClean="0"/>
              <a:t>Online courses replace teachers!</a:t>
            </a:r>
          </a:p>
          <a:p>
            <a:r>
              <a:rPr lang="en-US" dirty="0" smtClean="0"/>
              <a:t>New jobs are created, but</a:t>
            </a:r>
          </a:p>
          <a:p>
            <a:pPr lvl="1"/>
            <a:r>
              <a:rPr lang="en-US" dirty="0" smtClean="0"/>
              <a:t>not as many</a:t>
            </a:r>
          </a:p>
          <a:p>
            <a:pPr lvl="1"/>
            <a:r>
              <a:rPr lang="en-US" dirty="0" smtClean="0"/>
              <a:t>lower pay</a:t>
            </a:r>
          </a:p>
          <a:p>
            <a:pPr lvl="1"/>
            <a:r>
              <a:rPr lang="en-US" dirty="0" smtClean="0"/>
              <a:t>requiring computer skills</a:t>
            </a:r>
          </a:p>
        </p:txBody>
      </p:sp>
    </p:spTree>
    <p:extLst>
      <p:ext uri="{BB962C8B-B14F-4D97-AF65-F5344CB8AC3E}">
        <p14:creationId xmlns:p14="http://schemas.microsoft.com/office/powerpoint/2010/main" val="4007872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tech speedup:</a:t>
            </a:r>
          </a:p>
          <a:p>
            <a:pPr lvl="1"/>
            <a:r>
              <a:rPr lang="en-US" dirty="0" smtClean="0"/>
              <a:t>computer monitoring of each worker’s throughput</a:t>
            </a:r>
          </a:p>
          <a:p>
            <a:pPr lvl="2"/>
            <a:r>
              <a:rPr lang="en-US" dirty="0" smtClean="0"/>
              <a:t>(e.g. calls per minute in a call center)</a:t>
            </a:r>
          </a:p>
          <a:p>
            <a:pPr lvl="1"/>
            <a:r>
              <a:rPr lang="en-US" dirty="0" smtClean="0"/>
              <a:t>locked restrooms log individually coded card keys</a:t>
            </a:r>
          </a:p>
          <a:p>
            <a:r>
              <a:rPr lang="en-US" dirty="0" smtClean="0"/>
              <a:t>Thwarting flexibility:</a:t>
            </a:r>
          </a:p>
          <a:p>
            <a:pPr lvl="1"/>
            <a:r>
              <a:rPr lang="en-US" dirty="0" smtClean="0"/>
              <a:t>“Sorry, the computer won’t let me do that.”</a:t>
            </a:r>
          </a:p>
          <a:p>
            <a:r>
              <a:rPr lang="en-US" dirty="0" smtClean="0"/>
              <a:t>Loss of privacy</a:t>
            </a:r>
          </a:p>
          <a:p>
            <a:pPr lvl="1"/>
            <a:r>
              <a:rPr lang="en-US" dirty="0" smtClean="0"/>
              <a:t>the company reads your email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74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Science grads do 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salary for BS/BA in CS/EE around $60K</a:t>
            </a:r>
          </a:p>
          <a:p>
            <a:r>
              <a:rPr lang="en-US" dirty="0" smtClean="0"/>
              <a:t>Starting salary for MS in CS/EE around $70K</a:t>
            </a:r>
          </a:p>
          <a:p>
            <a:r>
              <a:rPr lang="en-US" u="sng" dirty="0" smtClean="0"/>
              <a:t>Berkele</a:t>
            </a:r>
            <a:r>
              <a:rPr lang="en-US" dirty="0" smtClean="0"/>
              <a:t>y alumni starting salary:</a:t>
            </a:r>
          </a:p>
          <a:p>
            <a:pPr lvl="1"/>
            <a:r>
              <a:rPr lang="en-US" dirty="0" smtClean="0"/>
              <a:t>L&amp;S CS BA $95K</a:t>
            </a:r>
          </a:p>
          <a:p>
            <a:pPr lvl="1"/>
            <a:r>
              <a:rPr lang="en-US" dirty="0" smtClean="0"/>
              <a:t>EECS BS $83K</a:t>
            </a:r>
          </a:p>
          <a:p>
            <a:pPr lvl="1"/>
            <a:r>
              <a:rPr lang="en-US" dirty="0" smtClean="0"/>
              <a:t>CS MS $100K</a:t>
            </a:r>
          </a:p>
          <a:p>
            <a:pPr lvl="1"/>
            <a:r>
              <a:rPr lang="en-US" dirty="0" smtClean="0"/>
              <a:t>CS PhD &gt; $120K</a:t>
            </a:r>
          </a:p>
          <a:p>
            <a:r>
              <a:rPr lang="en-US" dirty="0" smtClean="0"/>
              <a:t>(All numbers based on survey responses.  YMMV.)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212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enough programmers?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Big movement, NSF-funded, to get computer science into high schools</a:t>
            </a:r>
          </a:p>
          <a:p>
            <a:pPr lvl="1"/>
            <a:r>
              <a:rPr lang="en-US" dirty="0" smtClean="0"/>
              <a:t>(Full disclosure: </a:t>
            </a:r>
            <a:r>
              <a:rPr lang="en-US" dirty="0" smtClean="0"/>
              <a:t>BJC gets </a:t>
            </a:r>
            <a:r>
              <a:rPr lang="en-US" dirty="0" smtClean="0"/>
              <a:t>some of the funds)</a:t>
            </a:r>
          </a:p>
          <a:p>
            <a:r>
              <a:rPr lang="en-US" dirty="0" smtClean="0"/>
              <a:t>Statistics show that CS degrees in the US are insufficient to meet the demand for “computing jobs”</a:t>
            </a:r>
          </a:p>
          <a:p>
            <a:r>
              <a:rPr lang="en-US" dirty="0" smtClean="0"/>
              <a:t>But the statistics are controversial because those jobs include lots that don’t require computer </a:t>
            </a:r>
            <a:r>
              <a:rPr lang="en-US" u="sng" dirty="0" smtClean="0"/>
              <a:t>science</a:t>
            </a:r>
            <a:r>
              <a:rPr lang="en-US" dirty="0" smtClean="0"/>
              <a:t>.</a:t>
            </a:r>
          </a:p>
          <a:p>
            <a:r>
              <a:rPr lang="en-US" u="sng" dirty="0" smtClean="0"/>
              <a:t>One</a:t>
            </a:r>
            <a:r>
              <a:rPr lang="en-US" dirty="0" smtClean="0"/>
              <a:t> reason for the movement is a self-serving effort by tech companies to get more work visas for Indian programmers (who are cheaper than domestic ones).</a:t>
            </a:r>
            <a:endParaRPr lang="en-US" u="sng" dirty="0" smtClean="0"/>
          </a:p>
          <a:p>
            <a:r>
              <a:rPr lang="en-US" dirty="0" smtClean="0"/>
              <a:t>But a lot of activists are honestly motivated, too.</a:t>
            </a:r>
          </a:p>
          <a:p>
            <a:r>
              <a:rPr lang="en-US" dirty="0" smtClean="0"/>
              <a:t>P.S. If everyone learned to program, would they all get jobs?</a:t>
            </a:r>
          </a:p>
        </p:txBody>
      </p:sp>
    </p:spTree>
    <p:extLst>
      <p:ext uri="{BB962C8B-B14F-4D97-AF65-F5344CB8AC3E}">
        <p14:creationId xmlns:p14="http://schemas.microsoft.com/office/powerpoint/2010/main" val="104901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zero-sum economy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First law of economics: You can’t eat information.</a:t>
            </a:r>
          </a:p>
          <a:p>
            <a:r>
              <a:rPr lang="en-US" dirty="0" smtClean="0"/>
              <a:t>For people working in the non-information economy that feeds, houses, and clothes us, the entire information economy is essentially parasitic.</a:t>
            </a:r>
          </a:p>
          <a:p>
            <a:pPr lvl="1"/>
            <a:r>
              <a:rPr lang="en-US" dirty="0" smtClean="0"/>
              <a:t>No real workers can afford Bay Area housing, for example.</a:t>
            </a:r>
          </a:p>
          <a:p>
            <a:pPr lvl="1"/>
            <a:r>
              <a:rPr lang="en-US" dirty="0" smtClean="0"/>
              <a:t>As everyone now understands, the money industry (hedge funds, arbitrage, etc.) is especially parasitic.</a:t>
            </a:r>
          </a:p>
          <a:p>
            <a:r>
              <a:rPr lang="en-US" dirty="0" smtClean="0"/>
              <a:t>So take responsibility for people whose skills are less well rewarded than yours!  They don’t deserve to be poor.</a:t>
            </a:r>
          </a:p>
          <a:p>
            <a:r>
              <a:rPr lang="en-US" dirty="0" smtClean="0"/>
              <a:t>P.S. Yeah, not quite zero-sum, because information makes agriculture more efficient.  But not enough to pay for the startup </a:t>
            </a:r>
            <a:r>
              <a:rPr lang="en-US" dirty="0" err="1" smtClean="0"/>
              <a:t>gazillionaires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56295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5262</TotalTime>
  <Words>801</Words>
  <Application>Microsoft Macintosh PowerPoint</Application>
  <PresentationFormat>On-screen Show (4:3)</PresentationFormat>
  <Paragraphs>75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Theme</vt:lpstr>
      <vt:lpstr>Computers and Work</vt:lpstr>
      <vt:lpstr>The Vanishing Middle Class</vt:lpstr>
      <vt:lpstr>Why?</vt:lpstr>
      <vt:lpstr>Automation: Not Just Factories</vt:lpstr>
      <vt:lpstr>On the Job</vt:lpstr>
      <vt:lpstr>Computer Science grads do fine</vt:lpstr>
      <vt:lpstr>Not enough programmers?</vt:lpstr>
      <vt:lpstr>The zero-sum economy</vt:lpstr>
    </vt:vector>
  </TitlesOfParts>
  <Company>Univ. of California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 and Work</dc:title>
  <dc:creator>Brian Harvey</dc:creator>
  <cp:lastModifiedBy>Brian Harvey</cp:lastModifiedBy>
  <cp:revision>16</cp:revision>
  <dcterms:created xsi:type="dcterms:W3CDTF">2013-10-25T02:53:17Z</dcterms:created>
  <dcterms:modified xsi:type="dcterms:W3CDTF">2013-12-16T23:31:25Z</dcterms:modified>
</cp:coreProperties>
</file>