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b3460d2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b3460d2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72a79b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72a79b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b72a79b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b72a79b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b72a79b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b72a79b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b72a79b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b72a79b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b3460d20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b3460d20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b3460d20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b3460d20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b3460d20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b3460d20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b3460d20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b3460d20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b3460d2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b3460d2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3460d20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3460d20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b3460d20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b3460d20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3f1783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b3f1783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b3460d20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b3460d2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b3460d2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b3460d20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b3460d20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b3460d20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3460d20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3460d20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hHkr5lEaZeHEmOqrjfq2P4eNork4jmAB/view"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uggingface.co/DhritiShah/fitnessmodel" TargetMode="External"/><Relationship Id="rId4" Type="http://schemas.openxmlformats.org/officeDocument/2006/relationships/hyperlink" Target="https://huggingface.co/DhritiShah/fitnessmodel" TargetMode="External"/><Relationship Id="rId10" Type="http://schemas.openxmlformats.org/officeDocument/2006/relationships/hyperlink" Target="https://drive.google.com/drive/folders/1KcTtb1T3tYhvwfOxATqgEj_snqr-kCD4?usp=drive_link" TargetMode="External"/><Relationship Id="rId9" Type="http://schemas.openxmlformats.org/officeDocument/2006/relationships/hyperlink" Target="https://drive.google.com/drive/folders/1KcTtb1T3tYhvwfOxATqgEj_snqr-kCD4?usp=drive_link" TargetMode="External"/><Relationship Id="rId5" Type="http://schemas.openxmlformats.org/officeDocument/2006/relationships/hyperlink" Target="https://huggingface.co/spaces/Zoha2004/fitness-chatbot" TargetMode="External"/><Relationship Id="rId6" Type="http://schemas.openxmlformats.org/officeDocument/2006/relationships/hyperlink" Target="https://huggingface.co/spaces/Zoha2004/fitness-chatbot" TargetMode="External"/><Relationship Id="rId7" Type="http://schemas.openxmlformats.org/officeDocument/2006/relationships/hyperlink" Target="https://github.com/Priyansh-S-K/Intel_GenAI_Project" TargetMode="External"/><Relationship Id="rId8" Type="http://schemas.openxmlformats.org/officeDocument/2006/relationships/hyperlink" Target="https://github.com/Priyansh-S-K/Intel_GenAI_Projec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531577"/>
            <a:ext cx="8222100" cy="158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4860">
                <a:highlight>
                  <a:schemeClr val="dk1"/>
                </a:highlight>
                <a:latin typeface="Times New Roman"/>
                <a:ea typeface="Times New Roman"/>
                <a:cs typeface="Times New Roman"/>
                <a:sym typeface="Times New Roman"/>
              </a:rPr>
              <a:t>INTEL UNNATI Industrial Training Program</a:t>
            </a:r>
            <a:endParaRPr sz="3780">
              <a:highlight>
                <a:schemeClr val="dk1"/>
              </a:highlight>
              <a:latin typeface="Times New Roman"/>
              <a:ea typeface="Times New Roman"/>
              <a:cs typeface="Times New Roman"/>
              <a:sym typeface="Times New Roman"/>
            </a:endParaRPr>
          </a:p>
        </p:txBody>
      </p:sp>
      <p:sp>
        <p:nvSpPr>
          <p:cNvPr id="86" name="Google Shape;86;p13"/>
          <p:cNvSpPr txBox="1"/>
          <p:nvPr>
            <p:ph idx="1" type="subTitle"/>
          </p:nvPr>
        </p:nvSpPr>
        <p:spPr>
          <a:xfrm>
            <a:off x="598100" y="3167902"/>
            <a:ext cx="8222100" cy="139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8100">
                <a:latin typeface="Times New Roman"/>
                <a:ea typeface="Times New Roman"/>
                <a:cs typeface="Times New Roman"/>
                <a:sym typeface="Times New Roman"/>
              </a:rPr>
              <a:t>Faculty Mentor</a:t>
            </a:r>
            <a:r>
              <a:rPr lang="en" sz="8100">
                <a:latin typeface="Times New Roman"/>
                <a:ea typeface="Times New Roman"/>
                <a:cs typeface="Times New Roman"/>
                <a:sym typeface="Times New Roman"/>
              </a:rPr>
              <a:t>: Dr. Narendra Patel</a:t>
            </a:r>
            <a:endParaRPr sz="8100">
              <a:latin typeface="Times New Roman"/>
              <a:ea typeface="Times New Roman"/>
              <a:cs typeface="Times New Roman"/>
              <a:sym typeface="Times New Roman"/>
            </a:endParaRPr>
          </a:p>
          <a:p>
            <a:pPr indent="0" lvl="0" marL="0" rtl="0" algn="l">
              <a:spcBef>
                <a:spcPts val="0"/>
              </a:spcBef>
              <a:spcAft>
                <a:spcPts val="0"/>
              </a:spcAft>
              <a:buNone/>
            </a:pPr>
            <a:r>
              <a:t/>
            </a:r>
            <a:endParaRPr sz="8100">
              <a:latin typeface="Times New Roman"/>
              <a:ea typeface="Times New Roman"/>
              <a:cs typeface="Times New Roman"/>
              <a:sym typeface="Times New Roman"/>
            </a:endParaRPr>
          </a:p>
          <a:p>
            <a:pPr indent="0" lvl="0" marL="0" rtl="0" algn="l">
              <a:spcBef>
                <a:spcPts val="0"/>
              </a:spcBef>
              <a:spcAft>
                <a:spcPts val="0"/>
              </a:spcAft>
              <a:buNone/>
            </a:pPr>
            <a:r>
              <a:rPr b="1" lang="en" sz="8100">
                <a:latin typeface="Times New Roman"/>
                <a:ea typeface="Times New Roman"/>
                <a:cs typeface="Times New Roman"/>
                <a:sym typeface="Times New Roman"/>
              </a:rPr>
              <a:t>Member 1</a:t>
            </a:r>
            <a:r>
              <a:rPr lang="en" sz="8100">
                <a:latin typeface="Times New Roman"/>
                <a:ea typeface="Times New Roman"/>
                <a:cs typeface="Times New Roman"/>
                <a:sym typeface="Times New Roman"/>
              </a:rPr>
              <a:t> : Priyansh Kalathil          priyanshshajan03@gmail.com</a:t>
            </a:r>
            <a:endParaRPr sz="8100">
              <a:latin typeface="Times New Roman"/>
              <a:ea typeface="Times New Roman"/>
              <a:cs typeface="Times New Roman"/>
              <a:sym typeface="Times New Roman"/>
            </a:endParaRPr>
          </a:p>
          <a:p>
            <a:pPr indent="0" lvl="0" marL="0" rtl="0" algn="l">
              <a:spcBef>
                <a:spcPts val="0"/>
              </a:spcBef>
              <a:spcAft>
                <a:spcPts val="0"/>
              </a:spcAft>
              <a:buNone/>
            </a:pPr>
            <a:r>
              <a:rPr b="1" lang="en" sz="8100">
                <a:latin typeface="Times New Roman"/>
                <a:ea typeface="Times New Roman"/>
                <a:cs typeface="Times New Roman"/>
                <a:sym typeface="Times New Roman"/>
              </a:rPr>
              <a:t>Member 2</a:t>
            </a:r>
            <a:r>
              <a:rPr lang="en" sz="8100">
                <a:latin typeface="Times New Roman"/>
                <a:ea typeface="Times New Roman"/>
                <a:cs typeface="Times New Roman"/>
                <a:sym typeface="Times New Roman"/>
              </a:rPr>
              <a:t> : Zoha Surti	                zohasurti2004@gmail.com</a:t>
            </a:r>
            <a:endParaRPr sz="8100">
              <a:latin typeface="Times New Roman"/>
              <a:ea typeface="Times New Roman"/>
              <a:cs typeface="Times New Roman"/>
              <a:sym typeface="Times New Roman"/>
            </a:endParaRPr>
          </a:p>
          <a:p>
            <a:pPr indent="0" lvl="0" marL="0" rtl="0" algn="l">
              <a:spcBef>
                <a:spcPts val="0"/>
              </a:spcBef>
              <a:spcAft>
                <a:spcPts val="0"/>
              </a:spcAft>
              <a:buNone/>
            </a:pPr>
            <a:r>
              <a:rPr b="1" lang="en" sz="8100">
                <a:latin typeface="Times New Roman"/>
                <a:ea typeface="Times New Roman"/>
                <a:cs typeface="Times New Roman"/>
                <a:sym typeface="Times New Roman"/>
              </a:rPr>
              <a:t>Member 3</a:t>
            </a:r>
            <a:r>
              <a:rPr lang="en" sz="8100">
                <a:latin typeface="Times New Roman"/>
                <a:ea typeface="Times New Roman"/>
                <a:cs typeface="Times New Roman"/>
                <a:sym typeface="Times New Roman"/>
              </a:rPr>
              <a:t> : Dhriti Shah		         dhriti180503@gmail.com</a:t>
            </a:r>
            <a:endParaRPr sz="8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7" name="Google Shape;87;p13"/>
          <p:cNvSpPr txBox="1"/>
          <p:nvPr>
            <p:ph type="ctrTitle"/>
          </p:nvPr>
        </p:nvSpPr>
        <p:spPr>
          <a:xfrm>
            <a:off x="685950" y="2119176"/>
            <a:ext cx="8222100" cy="7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60">
                <a:highlight>
                  <a:schemeClr val="dk1"/>
                </a:highlight>
                <a:latin typeface="Times New Roman"/>
                <a:ea typeface="Times New Roman"/>
                <a:cs typeface="Times New Roman"/>
                <a:sym typeface="Times New Roman"/>
              </a:rPr>
              <a:t>Project Report (Code Crusaders)</a:t>
            </a:r>
            <a:endParaRPr sz="1779">
              <a:highlight>
                <a:schemeClr val="dk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404040"/>
                </a:solidFill>
                <a:latin typeface="Times New Roman"/>
                <a:ea typeface="Times New Roman"/>
                <a:cs typeface="Times New Roman"/>
                <a:sym typeface="Times New Roman"/>
              </a:rPr>
              <a:t>Technologies Used</a:t>
            </a:r>
            <a:endParaRPr>
              <a:latin typeface="Times New Roman"/>
              <a:ea typeface="Times New Roman"/>
              <a:cs typeface="Times New Roman"/>
              <a:sym typeface="Times New Roman"/>
            </a:endParaRPr>
          </a:p>
        </p:txBody>
      </p:sp>
      <p:sp>
        <p:nvSpPr>
          <p:cNvPr id="139" name="Google Shape;139;p22"/>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68300" lvl="0" marL="457200" rtl="0" algn="l">
              <a:lnSpc>
                <a:spcPct val="90000"/>
              </a:lnSpc>
              <a:spcBef>
                <a:spcPts val="12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Pre-trained models used: distilgpt2</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Python libraries used: PyTorch, Transformers, pandas, sentencepiece</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Dataset used: HazSylvia/Fitness_Unformatted</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Intel software used: OpenVINO</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Front-end software: Gradio</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rgbClr val="404040"/>
              </a:buClr>
              <a:buSzPts val="2200"/>
              <a:buFont typeface="Times New Roman"/>
              <a:buChar char="●"/>
            </a:pPr>
            <a:r>
              <a:rPr lang="en" sz="2200">
                <a:solidFill>
                  <a:srgbClr val="404040"/>
                </a:solidFill>
                <a:latin typeface="Times New Roman"/>
                <a:ea typeface="Times New Roman"/>
                <a:cs typeface="Times New Roman"/>
                <a:sym typeface="Times New Roman"/>
              </a:rPr>
              <a:t>Platform for creating model: Google Colab</a:t>
            </a:r>
            <a:endParaRPr sz="2200">
              <a:solidFill>
                <a:srgbClr val="404040"/>
              </a:solidFill>
              <a:latin typeface="Times New Roman"/>
              <a:ea typeface="Times New Roman"/>
              <a:cs typeface="Times New Roman"/>
              <a:sym typeface="Times New Roman"/>
            </a:endParaRPr>
          </a:p>
          <a:p>
            <a:pPr indent="-368300" lvl="0" marL="457200" rtl="0" algn="l">
              <a:spcBef>
                <a:spcPts val="0"/>
              </a:spcBef>
              <a:spcAft>
                <a:spcPts val="0"/>
              </a:spcAft>
              <a:buClr>
                <a:srgbClr val="404040"/>
              </a:buClr>
              <a:buSzPts val="2200"/>
              <a:buFont typeface="Times New Roman"/>
              <a:buChar char="●"/>
            </a:pPr>
            <a:r>
              <a:rPr lang="en" sz="2200">
                <a:solidFill>
                  <a:srgbClr val="404040"/>
                </a:solidFill>
                <a:latin typeface="Times New Roman"/>
                <a:ea typeface="Times New Roman"/>
                <a:cs typeface="Times New Roman"/>
                <a:sym typeface="Times New Roman"/>
              </a:rPr>
              <a:t>Platform for deploying model: HuggingFace</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Team members and contributions</a:t>
            </a:r>
            <a:endParaRPr sz="2700">
              <a:latin typeface="Times New Roman"/>
              <a:ea typeface="Times New Roman"/>
              <a:cs typeface="Times New Roman"/>
              <a:sym typeface="Times New Roman"/>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0000"/>
              </a:lnSpc>
              <a:spcBef>
                <a:spcPts val="1200"/>
              </a:spcBef>
              <a:spcAft>
                <a:spcPts val="0"/>
              </a:spcAft>
              <a:buNone/>
            </a:pPr>
            <a:r>
              <a:rPr lang="en" sz="2200">
                <a:solidFill>
                  <a:srgbClr val="9DBFBE"/>
                </a:solidFill>
                <a:latin typeface="Times New Roman"/>
                <a:ea typeface="Times New Roman"/>
                <a:cs typeface="Times New Roman"/>
                <a:sym typeface="Times New Roman"/>
              </a:rPr>
              <a:t> </a:t>
            </a:r>
            <a:r>
              <a:rPr lang="en" sz="2200">
                <a:solidFill>
                  <a:srgbClr val="404040"/>
                </a:solidFill>
                <a:latin typeface="Times New Roman"/>
                <a:ea typeface="Times New Roman"/>
                <a:cs typeface="Times New Roman"/>
                <a:sym typeface="Times New Roman"/>
              </a:rPr>
              <a:t>Priyansh Kalathil</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2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Conducted research study on the fine tuning process.</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Created the repository for the project</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Push the model to the repository</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Documented the work and report for the project</a:t>
            </a:r>
            <a:endParaRPr sz="2200">
              <a:solidFill>
                <a:srgbClr val="404040"/>
              </a:solidFill>
              <a:latin typeface="Times New Roman"/>
              <a:ea typeface="Times New Roman"/>
              <a:cs typeface="Times New Roman"/>
              <a:sym typeface="Times New Roman"/>
            </a:endParaRPr>
          </a:p>
          <a:p>
            <a:pPr indent="0" lvl="0" marL="457200" rtl="0" algn="l">
              <a:spcBef>
                <a:spcPts val="4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Team members and contributions</a:t>
            </a:r>
            <a:endParaRPr>
              <a:latin typeface="Times New Roman"/>
              <a:ea typeface="Times New Roman"/>
              <a:cs typeface="Times New Roman"/>
              <a:sym typeface="Times New Roman"/>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0000"/>
              </a:lnSpc>
              <a:spcBef>
                <a:spcPts val="1200"/>
              </a:spcBef>
              <a:spcAft>
                <a:spcPts val="0"/>
              </a:spcAft>
              <a:buNone/>
            </a:pPr>
            <a:r>
              <a:rPr lang="en" sz="2200">
                <a:solidFill>
                  <a:srgbClr val="9DBFBE"/>
                </a:solidFill>
                <a:latin typeface="Times New Roman"/>
                <a:ea typeface="Times New Roman"/>
                <a:cs typeface="Times New Roman"/>
                <a:sym typeface="Times New Roman"/>
              </a:rPr>
              <a:t> </a:t>
            </a:r>
            <a:r>
              <a:rPr lang="en" sz="2200">
                <a:solidFill>
                  <a:srgbClr val="404040"/>
                </a:solidFill>
                <a:latin typeface="Times New Roman"/>
                <a:ea typeface="Times New Roman"/>
                <a:cs typeface="Times New Roman"/>
                <a:sym typeface="Times New Roman"/>
              </a:rPr>
              <a:t>Zoha Surti</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2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Conducted research and study on various large language models (LLMs).</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Gained expertise in using Hugging Face to identify optimal datasets.</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Acquired knowledge of the OpenVINO toolkit and utilized the Optimum Intel library for efficient inference of LLMs.</a:t>
            </a:r>
            <a:endParaRPr sz="2200">
              <a:solidFill>
                <a:srgbClr val="404040"/>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Developed the frontend of the chatbot using Gradio and successfully deployed it on Hugging Face Spaces.</a:t>
            </a:r>
            <a:endParaRPr sz="2200">
              <a:solidFill>
                <a:srgbClr val="404040"/>
              </a:solidFill>
              <a:latin typeface="Times New Roman"/>
              <a:ea typeface="Times New Roman"/>
              <a:cs typeface="Times New Roman"/>
              <a:sym typeface="Times New Roman"/>
            </a:endParaRPr>
          </a:p>
          <a:p>
            <a:pPr indent="0" lvl="0" marL="457200" rtl="0" algn="l">
              <a:spcBef>
                <a:spcPts val="4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latin typeface="Times New Roman"/>
                <a:ea typeface="Times New Roman"/>
                <a:cs typeface="Times New Roman"/>
                <a:sym typeface="Times New Roman"/>
              </a:rPr>
              <a:t>Team members and contributions</a:t>
            </a:r>
            <a:endParaRPr sz="2700">
              <a:latin typeface="Times New Roman"/>
              <a:ea typeface="Times New Roman"/>
              <a:cs typeface="Times New Roman"/>
              <a:sym typeface="Times New Roman"/>
            </a:endParaRPr>
          </a:p>
        </p:txBody>
      </p:sp>
      <p:sp>
        <p:nvSpPr>
          <p:cNvPr id="157" name="Google Shape;157;p25"/>
          <p:cNvSpPr txBox="1"/>
          <p:nvPr>
            <p:ph idx="1" type="body"/>
          </p:nvPr>
        </p:nvSpPr>
        <p:spPr>
          <a:xfrm>
            <a:off x="311700" y="1068450"/>
            <a:ext cx="8520600" cy="33390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900">
                <a:solidFill>
                  <a:srgbClr val="9DBFBE"/>
                </a:solidFill>
                <a:latin typeface="Times New Roman"/>
                <a:ea typeface="Times New Roman"/>
                <a:cs typeface="Times New Roman"/>
                <a:sym typeface="Times New Roman"/>
              </a:rPr>
              <a:t> </a:t>
            </a:r>
            <a:r>
              <a:rPr lang="en" sz="1900">
                <a:solidFill>
                  <a:srgbClr val="404040"/>
                </a:solidFill>
                <a:latin typeface="Times New Roman"/>
                <a:ea typeface="Times New Roman"/>
                <a:cs typeface="Times New Roman"/>
                <a:sym typeface="Times New Roman"/>
              </a:rPr>
              <a:t>Dhriti Shah</a:t>
            </a:r>
            <a:endParaRPr sz="1900">
              <a:solidFill>
                <a:srgbClr val="404040"/>
              </a:solidFill>
              <a:latin typeface="Times New Roman"/>
              <a:ea typeface="Times New Roman"/>
              <a:cs typeface="Times New Roman"/>
              <a:sym typeface="Times New Roman"/>
            </a:endParaRPr>
          </a:p>
          <a:p>
            <a:pPr indent="-349250" lvl="0" marL="457200" rtl="0" algn="l">
              <a:lnSpc>
                <a:spcPct val="90000"/>
              </a:lnSpc>
              <a:spcBef>
                <a:spcPts val="200"/>
              </a:spcBef>
              <a:spcAft>
                <a:spcPts val="0"/>
              </a:spcAft>
              <a:buSzPts val="1900"/>
              <a:buFont typeface="Times New Roman"/>
              <a:buChar char="●"/>
            </a:pPr>
            <a:r>
              <a:rPr lang="en" sz="1900">
                <a:solidFill>
                  <a:srgbClr val="404040"/>
                </a:solidFill>
                <a:latin typeface="Times New Roman"/>
                <a:ea typeface="Times New Roman"/>
                <a:cs typeface="Times New Roman"/>
                <a:sym typeface="Times New Roman"/>
              </a:rPr>
              <a:t>Conducted research and development using Hugging Face libraries to understand and implement various large language models (LLMs).</a:t>
            </a:r>
            <a:endParaRPr sz="1900">
              <a:solidFill>
                <a:srgbClr val="404040"/>
              </a:solidFill>
              <a:latin typeface="Times New Roman"/>
              <a:ea typeface="Times New Roman"/>
              <a:cs typeface="Times New Roman"/>
              <a:sym typeface="Times New Roman"/>
            </a:endParaRPr>
          </a:p>
          <a:p>
            <a:pPr indent="-349250" lvl="0" marL="457200" rtl="0" algn="l">
              <a:lnSpc>
                <a:spcPct val="90000"/>
              </a:lnSpc>
              <a:spcBef>
                <a:spcPts val="0"/>
              </a:spcBef>
              <a:spcAft>
                <a:spcPts val="0"/>
              </a:spcAft>
              <a:buSzPts val="1900"/>
              <a:buFont typeface="Times New Roman"/>
              <a:buChar char="●"/>
            </a:pPr>
            <a:r>
              <a:rPr lang="en" sz="1900">
                <a:solidFill>
                  <a:srgbClr val="404040"/>
                </a:solidFill>
                <a:latin typeface="Times New Roman"/>
                <a:ea typeface="Times New Roman"/>
                <a:cs typeface="Times New Roman"/>
                <a:sym typeface="Times New Roman"/>
              </a:rPr>
              <a:t>Gained knowledge regarding  the OpenVINO toolkit ,optimum library and streamlit.</a:t>
            </a:r>
            <a:endParaRPr sz="1900">
              <a:solidFill>
                <a:srgbClr val="404040"/>
              </a:solidFill>
              <a:latin typeface="Times New Roman"/>
              <a:ea typeface="Times New Roman"/>
              <a:cs typeface="Times New Roman"/>
              <a:sym typeface="Times New Roman"/>
            </a:endParaRPr>
          </a:p>
          <a:p>
            <a:pPr indent="-349250" lvl="0" marL="457200" rtl="0" algn="l">
              <a:lnSpc>
                <a:spcPct val="90000"/>
              </a:lnSpc>
              <a:spcBef>
                <a:spcPts val="0"/>
              </a:spcBef>
              <a:spcAft>
                <a:spcPts val="0"/>
              </a:spcAft>
              <a:buSzPts val="1900"/>
              <a:buFont typeface="Times New Roman"/>
              <a:buChar char="●"/>
            </a:pPr>
            <a:r>
              <a:rPr lang="en" sz="1900">
                <a:solidFill>
                  <a:srgbClr val="404040"/>
                </a:solidFill>
                <a:latin typeface="Times New Roman"/>
                <a:ea typeface="Times New Roman"/>
                <a:cs typeface="Times New Roman"/>
                <a:sym typeface="Times New Roman"/>
              </a:rPr>
              <a:t>Utilized Google Colab for developing and testing machine learning models.</a:t>
            </a:r>
            <a:endParaRPr sz="1900">
              <a:solidFill>
                <a:srgbClr val="404040"/>
              </a:solidFill>
              <a:latin typeface="Times New Roman"/>
              <a:ea typeface="Times New Roman"/>
              <a:cs typeface="Times New Roman"/>
              <a:sym typeface="Times New Roman"/>
            </a:endParaRPr>
          </a:p>
          <a:p>
            <a:pPr indent="-349250" lvl="0" marL="457200" rtl="0" algn="l">
              <a:lnSpc>
                <a:spcPct val="90000"/>
              </a:lnSpc>
              <a:spcBef>
                <a:spcPts val="0"/>
              </a:spcBef>
              <a:spcAft>
                <a:spcPts val="0"/>
              </a:spcAft>
              <a:buSzPts val="1900"/>
              <a:buFont typeface="Times New Roman"/>
              <a:buChar char="●"/>
            </a:pPr>
            <a:r>
              <a:rPr lang="en" sz="1900">
                <a:solidFill>
                  <a:srgbClr val="404040"/>
                </a:solidFill>
                <a:latin typeface="Times New Roman"/>
                <a:ea typeface="Times New Roman"/>
                <a:cs typeface="Times New Roman"/>
                <a:sym typeface="Times New Roman"/>
              </a:rPr>
              <a:t>Fine-tuned the distilGPT-2 model and trained it on a custom fitness dataset to enhance its performance for domain-specific tasks.</a:t>
            </a:r>
            <a:endParaRPr sz="1900">
              <a:solidFill>
                <a:srgbClr val="404040"/>
              </a:solidFill>
              <a:latin typeface="Times New Roman"/>
              <a:ea typeface="Times New Roman"/>
              <a:cs typeface="Times New Roman"/>
              <a:sym typeface="Times New Roman"/>
            </a:endParaRPr>
          </a:p>
          <a:p>
            <a:pPr indent="0" lvl="0" marL="457200" rtl="0" algn="l">
              <a:spcBef>
                <a:spcPts val="4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Project Snapshots</a:t>
            </a:r>
            <a:endParaRPr>
              <a:latin typeface="Times New Roman"/>
              <a:ea typeface="Times New Roman"/>
              <a:cs typeface="Times New Roman"/>
              <a:sym typeface="Times New Roman"/>
            </a:endParaRPr>
          </a:p>
        </p:txBody>
      </p:sp>
      <p:pic>
        <p:nvPicPr>
          <p:cNvPr id="163" name="Google Shape;163;p26"/>
          <p:cNvPicPr preferRelativeResize="0"/>
          <p:nvPr/>
        </p:nvPicPr>
        <p:blipFill>
          <a:blip r:embed="rId3">
            <a:alphaModFix/>
          </a:blip>
          <a:stretch>
            <a:fillRect/>
          </a:stretch>
        </p:blipFill>
        <p:spPr>
          <a:xfrm>
            <a:off x="499050" y="1119500"/>
            <a:ext cx="8145897" cy="391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1773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404040"/>
                </a:solidFill>
                <a:latin typeface="Times New Roman"/>
                <a:ea typeface="Times New Roman"/>
                <a:cs typeface="Times New Roman"/>
                <a:sym typeface="Times New Roman"/>
              </a:rPr>
              <a:t>Video</a:t>
            </a:r>
            <a:endParaRPr sz="2400"/>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7" title="Model_demo.mp4">
            <a:hlinkClick r:id="rId3"/>
          </p:cNvPr>
          <p:cNvPicPr preferRelativeResize="0"/>
          <p:nvPr/>
        </p:nvPicPr>
        <p:blipFill>
          <a:blip r:embed="rId4">
            <a:alphaModFix/>
          </a:blip>
          <a:stretch>
            <a:fillRect/>
          </a:stretch>
        </p:blipFill>
        <p:spPr>
          <a:xfrm>
            <a:off x="-43050" y="785127"/>
            <a:ext cx="9144000" cy="4228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200"/>
              </a:spcBef>
              <a:spcAft>
                <a:spcPts val="0"/>
              </a:spcAft>
              <a:buNone/>
            </a:pPr>
            <a:r>
              <a:rPr lang="en" sz="2400">
                <a:solidFill>
                  <a:srgbClr val="404040"/>
                </a:solidFill>
                <a:latin typeface="Times New Roman"/>
                <a:ea typeface="Times New Roman"/>
                <a:cs typeface="Times New Roman"/>
                <a:sym typeface="Times New Roman"/>
              </a:rPr>
              <a:t>Successfully learnt the basics of GenAI, performed simple Large Language Model (LLM) inference on a CPU, and explored the process of fine-tuning an LLM model using Intel® OpenVINO™  to create a custom Chatbot.</a:t>
            </a:r>
            <a:endParaRPr sz="24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 </a:t>
            </a:r>
            <a:endParaRPr sz="20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endParaRPr sz="2000">
              <a:solidFill>
                <a:srgbClr val="9DBFBE"/>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400">
                <a:solidFill>
                  <a:srgbClr val="9DBFBE"/>
                </a:solidFill>
                <a:latin typeface="Times New Roman"/>
                <a:ea typeface="Times New Roman"/>
                <a:cs typeface="Times New Roman"/>
                <a:sym typeface="Times New Roman"/>
              </a:rPr>
              <a:t> </a:t>
            </a:r>
            <a:r>
              <a:rPr lang="en" sz="2400" u="sng">
                <a:solidFill>
                  <a:srgbClr val="404040"/>
                </a:solidFill>
                <a:latin typeface="Times New Roman"/>
                <a:ea typeface="Times New Roman"/>
                <a:cs typeface="Times New Roman"/>
                <a:sym typeface="Times New Roman"/>
              </a:rPr>
              <a:t>Note: </a:t>
            </a:r>
            <a:r>
              <a:rPr lang="en" sz="2400">
                <a:solidFill>
                  <a:srgbClr val="404040"/>
                </a:solidFill>
                <a:latin typeface="Times New Roman"/>
                <a:ea typeface="Times New Roman"/>
                <a:cs typeface="Times New Roman"/>
                <a:sym typeface="Times New Roman"/>
              </a:rPr>
              <a:t>The dataset used was very small. So it may result in some inaccuracies in the inference.</a:t>
            </a:r>
            <a:endParaRPr sz="2400">
              <a:solidFill>
                <a:srgbClr val="404040"/>
              </a:solidFill>
              <a:latin typeface="Times New Roman"/>
              <a:ea typeface="Times New Roman"/>
              <a:cs typeface="Times New Roman"/>
              <a:sym typeface="Times New Roman"/>
            </a:endParaRPr>
          </a:p>
          <a:p>
            <a:pPr indent="0" lvl="0" marL="0" rtl="0" algn="l">
              <a:spcBef>
                <a:spcPts val="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404040"/>
                </a:solidFill>
                <a:latin typeface="Times New Roman"/>
                <a:ea typeface="Times New Roman"/>
                <a:cs typeface="Times New Roman"/>
                <a:sym typeface="Times New Roman"/>
              </a:rPr>
              <a:t>Project Link and References</a:t>
            </a:r>
            <a:endParaRPr sz="2400"/>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Model:</a:t>
            </a:r>
            <a:r>
              <a:rPr lang="en" sz="2000">
                <a:solidFill>
                  <a:srgbClr val="40404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2000" u="sng">
                <a:solidFill>
                  <a:schemeClr val="hlink"/>
                </a:solidFill>
                <a:latin typeface="Times New Roman"/>
                <a:ea typeface="Times New Roman"/>
                <a:cs typeface="Times New Roman"/>
                <a:sym typeface="Times New Roman"/>
                <a:hlinkClick r:id="rId4"/>
              </a:rPr>
              <a:t>https://huggingface.co/DhritiShah/fitnessmodel</a:t>
            </a:r>
            <a:endParaRPr sz="2000" u="sng">
              <a:solidFill>
                <a:schemeClr val="hlink"/>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HuggingFace:</a:t>
            </a:r>
            <a:r>
              <a:rPr lang="en" sz="2000">
                <a:solidFill>
                  <a:srgbClr val="40404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2000" u="sng">
                <a:solidFill>
                  <a:schemeClr val="hlink"/>
                </a:solidFill>
                <a:latin typeface="Times New Roman"/>
                <a:ea typeface="Times New Roman"/>
                <a:cs typeface="Times New Roman"/>
                <a:sym typeface="Times New Roman"/>
                <a:hlinkClick r:id="rId6"/>
              </a:rPr>
              <a:t>https://huggingface.co/spaces/Zoha2004/fitness-chatbot</a:t>
            </a:r>
            <a:endParaRPr sz="2000" u="sng">
              <a:solidFill>
                <a:schemeClr val="hlink"/>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Github:</a:t>
            </a:r>
            <a:r>
              <a:rPr lang="en" sz="2000">
                <a:solidFill>
                  <a:srgbClr val="40404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2000" u="sng">
                <a:solidFill>
                  <a:schemeClr val="hlink"/>
                </a:solidFill>
                <a:latin typeface="Times New Roman"/>
                <a:ea typeface="Times New Roman"/>
                <a:cs typeface="Times New Roman"/>
                <a:sym typeface="Times New Roman"/>
                <a:hlinkClick r:id="rId8"/>
              </a:rPr>
              <a:t>https://github.com/Priyansh-S-K/Intel_GenAI_Project</a:t>
            </a:r>
            <a:endParaRPr sz="2000" u="sng">
              <a:solidFill>
                <a:schemeClr val="hlink"/>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000">
                <a:solidFill>
                  <a:srgbClr val="9DBFBE"/>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Model Demo:</a:t>
            </a:r>
            <a:r>
              <a:rPr lang="en" sz="2000">
                <a:solidFill>
                  <a:srgbClr val="404040"/>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2000" u="sng">
                <a:solidFill>
                  <a:schemeClr val="hlink"/>
                </a:solidFill>
                <a:latin typeface="Times New Roman"/>
                <a:ea typeface="Times New Roman"/>
                <a:cs typeface="Times New Roman"/>
                <a:sym typeface="Times New Roman"/>
                <a:hlinkClick r:id="rId10"/>
              </a:rPr>
              <a:t>Drive Link</a:t>
            </a:r>
            <a:endParaRPr sz="2000" u="sng">
              <a:solidFill>
                <a:schemeClr val="hlink"/>
              </a:solidFill>
              <a:latin typeface="Times New Roman"/>
              <a:ea typeface="Times New Roman"/>
              <a:cs typeface="Times New Roman"/>
              <a:sym typeface="Times New Roman"/>
            </a:endParaRPr>
          </a:p>
          <a:p>
            <a:pPr indent="0" lvl="0" marL="0" rtl="0" algn="l">
              <a:spcBef>
                <a:spcPts val="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0" y="658418"/>
            <a:ext cx="9143999" cy="38266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rgbClr val="404040"/>
                </a:solidFill>
                <a:latin typeface="Times New Roman"/>
                <a:ea typeface="Times New Roman"/>
                <a:cs typeface="Times New Roman"/>
                <a:sym typeface="Times New Roman"/>
              </a:rPr>
              <a:t>Problem Statement </a:t>
            </a:r>
            <a:endParaRPr sz="2700">
              <a:latin typeface="Times New Roman"/>
              <a:ea typeface="Times New Roman"/>
              <a:cs typeface="Times New Roman"/>
              <a:sym typeface="Times New Roman"/>
            </a:endParaRPr>
          </a:p>
        </p:txBody>
      </p:sp>
      <p:sp>
        <p:nvSpPr>
          <p:cNvPr id="93" name="Google Shape;93;p14"/>
          <p:cNvSpPr txBox="1"/>
          <p:nvPr>
            <p:ph idx="1" type="body"/>
          </p:nvPr>
        </p:nvSpPr>
        <p:spPr>
          <a:xfrm>
            <a:off x="311700" y="1995000"/>
            <a:ext cx="8520600" cy="2574000"/>
          </a:xfrm>
          <a:prstGeom prst="rect">
            <a:avLst/>
          </a:prstGeom>
        </p:spPr>
        <p:txBody>
          <a:bodyPr anchorCtr="0" anchor="t" bIns="91425" lIns="91425" spcFirstLastPara="1" rIns="91425" wrap="square" tIns="91425">
            <a:normAutofit/>
          </a:bodyPr>
          <a:lstStyle/>
          <a:p>
            <a:pPr indent="0" lvl="0" marL="0" rtl="0" algn="ctr">
              <a:lnSpc>
                <a:spcPct val="90000"/>
              </a:lnSpc>
              <a:spcBef>
                <a:spcPts val="1200"/>
              </a:spcBef>
              <a:spcAft>
                <a:spcPts val="0"/>
              </a:spcAft>
              <a:buNone/>
            </a:pPr>
            <a:r>
              <a:rPr lang="en" sz="3300">
                <a:solidFill>
                  <a:srgbClr val="9DBFBE"/>
                </a:solidFill>
                <a:latin typeface="Calibri"/>
                <a:ea typeface="Calibri"/>
                <a:cs typeface="Calibri"/>
                <a:sym typeface="Calibri"/>
              </a:rPr>
              <a:t> </a:t>
            </a:r>
            <a:r>
              <a:rPr lang="en" sz="2200">
                <a:solidFill>
                  <a:srgbClr val="404040"/>
                </a:solidFill>
                <a:latin typeface="Times New Roman"/>
                <a:ea typeface="Times New Roman"/>
                <a:cs typeface="Times New Roman"/>
                <a:sym typeface="Times New Roman"/>
              </a:rPr>
              <a:t>Running GenAI on Intel AI Laptops and Simple LLM Inference on CPU and fine-tuning of LLM Models using Intel® OpenVINO™</a:t>
            </a:r>
            <a:endParaRPr sz="2200">
              <a:solidFill>
                <a:srgbClr val="404040"/>
              </a:solidFill>
              <a:latin typeface="Times New Roman"/>
              <a:ea typeface="Times New Roman"/>
              <a:cs typeface="Times New Roman"/>
              <a:sym typeface="Times New Roman"/>
            </a:endParaRPr>
          </a:p>
          <a:p>
            <a:pPr indent="0" lvl="0" marL="0" rtl="0" algn="ctr">
              <a:lnSpc>
                <a:spcPct val="90000"/>
              </a:lnSpc>
              <a:spcBef>
                <a:spcPts val="1200"/>
              </a:spcBef>
              <a:spcAft>
                <a:spcPts val="0"/>
              </a:spcAft>
              <a:buNone/>
            </a:pPr>
            <a:r>
              <a:rPr lang="en" sz="2800">
                <a:solidFill>
                  <a:srgbClr val="9DBFBE"/>
                </a:solidFill>
                <a:latin typeface="Calibri"/>
                <a:ea typeface="Calibri"/>
                <a:cs typeface="Calibri"/>
                <a:sym typeface="Calibri"/>
              </a:rPr>
              <a:t> </a:t>
            </a:r>
            <a:endParaRPr sz="2800">
              <a:solidFill>
                <a:srgbClr val="9DBFBE"/>
              </a:solidFill>
              <a:latin typeface="Calibri"/>
              <a:ea typeface="Calibri"/>
              <a:cs typeface="Calibri"/>
              <a:sym typeface="Calibri"/>
            </a:endParaRPr>
          </a:p>
          <a:p>
            <a:pPr indent="0" lvl="0" marL="0" rtl="0" algn="l">
              <a:spcBef>
                <a:spcPts val="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rgbClr val="404040"/>
                </a:solidFill>
                <a:latin typeface="Times New Roman"/>
                <a:ea typeface="Times New Roman"/>
                <a:cs typeface="Times New Roman"/>
                <a:sym typeface="Times New Roman"/>
              </a:rPr>
              <a:t>Description</a:t>
            </a:r>
            <a:endParaRPr sz="2700"/>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lnSpc>
                <a:spcPct val="90000"/>
              </a:lnSpc>
              <a:spcBef>
                <a:spcPts val="1200"/>
              </a:spcBef>
              <a:spcAft>
                <a:spcPts val="0"/>
              </a:spcAft>
              <a:buNone/>
            </a:pPr>
            <a:r>
              <a:t/>
            </a:r>
            <a:endParaRPr b="1" sz="2800">
              <a:solidFill>
                <a:srgbClr val="404040"/>
              </a:solidFill>
              <a:latin typeface="Calibri"/>
              <a:ea typeface="Calibri"/>
              <a:cs typeface="Calibri"/>
              <a:sym typeface="Calibri"/>
            </a:endParaRPr>
          </a:p>
          <a:p>
            <a:pPr indent="0" lvl="0" marL="0" rtl="0" algn="l">
              <a:spcBef>
                <a:spcPts val="200"/>
              </a:spcBef>
              <a:spcAft>
                <a:spcPts val="0"/>
              </a:spcAft>
              <a:buNone/>
            </a:pPr>
            <a:r>
              <a:rPr lang="en" sz="2200">
                <a:solidFill>
                  <a:srgbClr val="404040"/>
                </a:solidFill>
                <a:latin typeface="Times New Roman"/>
                <a:ea typeface="Times New Roman"/>
                <a:cs typeface="Times New Roman"/>
                <a:sym typeface="Times New Roman"/>
              </a:rPr>
              <a:t>This problem statement is designed to introduce beginners to the exciting field of Generative Artificial Intelligence (GenAI) through a series of hands-on exercises. Participants will learn the basics of GenAI, perform simple Large Language Model (LLM) inference on a CPU, and explore the process of fine-tuning an LLM model to create a custom Chatbot</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rgbClr val="404040"/>
                </a:solidFill>
                <a:latin typeface="Times New Roman"/>
                <a:ea typeface="Times New Roman"/>
                <a:cs typeface="Times New Roman"/>
                <a:sym typeface="Times New Roman"/>
              </a:rPr>
              <a:t>Unique Idea Brief (Solution)</a:t>
            </a:r>
            <a:endParaRPr sz="2700">
              <a:latin typeface="Times New Roman"/>
              <a:ea typeface="Times New Roman"/>
              <a:cs typeface="Times New Roman"/>
              <a:sym typeface="Times New Roman"/>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70000"/>
              </a:lnSpc>
              <a:spcBef>
                <a:spcPts val="1200"/>
              </a:spcBef>
              <a:spcAft>
                <a:spcPts val="0"/>
              </a:spcAft>
              <a:buSzPts val="605"/>
              <a:buNone/>
            </a:pPr>
            <a:r>
              <a:rPr lang="en" sz="2200">
                <a:solidFill>
                  <a:srgbClr val="9DBFBE"/>
                </a:solidFill>
                <a:latin typeface="Times New Roman"/>
                <a:ea typeface="Times New Roman"/>
                <a:cs typeface="Times New Roman"/>
                <a:sym typeface="Times New Roman"/>
              </a:rPr>
              <a:t> </a:t>
            </a:r>
            <a:r>
              <a:rPr b="1" lang="en" sz="2200" u="sng">
                <a:solidFill>
                  <a:srgbClr val="404040"/>
                </a:solidFill>
                <a:latin typeface="Times New Roman"/>
                <a:ea typeface="Times New Roman"/>
                <a:cs typeface="Times New Roman"/>
                <a:sym typeface="Times New Roman"/>
              </a:rPr>
              <a:t>Problem Context</a:t>
            </a:r>
            <a:endParaRPr b="1" sz="2200" u="sng">
              <a:solidFill>
                <a:srgbClr val="404040"/>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605"/>
              <a:buNone/>
            </a:pPr>
            <a:r>
              <a:t/>
            </a:r>
            <a:endParaRPr b="1" sz="2200" u="sng">
              <a:solidFill>
                <a:srgbClr val="404040"/>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605"/>
              <a:buNone/>
            </a:pPr>
            <a:r>
              <a:rPr lang="en" sz="2200">
                <a:solidFill>
                  <a:srgbClr val="9DBFBE"/>
                </a:solidFill>
                <a:latin typeface="Times New Roman"/>
                <a:ea typeface="Times New Roman"/>
                <a:cs typeface="Times New Roman"/>
                <a:sym typeface="Times New Roman"/>
              </a:rPr>
              <a:t> </a:t>
            </a:r>
            <a:r>
              <a:rPr lang="en" sz="2200">
                <a:solidFill>
                  <a:srgbClr val="404040"/>
                </a:solidFill>
                <a:latin typeface="Times New Roman"/>
                <a:ea typeface="Times New Roman"/>
                <a:cs typeface="Times New Roman"/>
                <a:sym typeface="Times New Roman"/>
              </a:rPr>
              <a:t>In today's fast-paced world, maintaining a healthy lifestyle and fitness regimen is a priority for many. However, access to personalized fitness advice can be challenging. Traditional methods, such as consulting with personal trainers or searching for information online, often fall short due to the following issues:</a:t>
            </a:r>
            <a:endParaRPr sz="2200">
              <a:solidFill>
                <a:srgbClr val="404040"/>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605"/>
              <a:buNone/>
            </a:pPr>
            <a:r>
              <a:t/>
            </a:r>
            <a:endParaRPr sz="2200">
              <a:solidFill>
                <a:srgbClr val="404040"/>
              </a:solidFill>
              <a:latin typeface="Times New Roman"/>
              <a:ea typeface="Times New Roman"/>
              <a:cs typeface="Times New Roman"/>
              <a:sym typeface="Times New Roman"/>
            </a:endParaRPr>
          </a:p>
          <a:p>
            <a:pPr indent="0" lvl="0" marL="0" rtl="0" algn="l">
              <a:lnSpc>
                <a:spcPct val="70000"/>
              </a:lnSpc>
              <a:spcBef>
                <a:spcPts val="1200"/>
              </a:spcBef>
              <a:spcAft>
                <a:spcPts val="0"/>
              </a:spcAft>
              <a:buSzPts val="605"/>
              <a:buNone/>
            </a:pPr>
            <a:r>
              <a:rPr lang="en" sz="1200">
                <a:solidFill>
                  <a:srgbClr val="9DBFBE"/>
                </a:solidFill>
                <a:latin typeface="Times New Roman"/>
                <a:ea typeface="Times New Roman"/>
                <a:cs typeface="Times New Roman"/>
                <a:sym typeface="Times New Roman"/>
              </a:rPr>
              <a:t> </a:t>
            </a:r>
            <a:endParaRPr sz="1200">
              <a:solidFill>
                <a:srgbClr val="9DBFBE"/>
              </a:solidFill>
              <a:latin typeface="Times New Roman"/>
              <a:ea typeface="Times New Roman"/>
              <a:cs typeface="Times New Roman"/>
              <a:sym typeface="Times New Roman"/>
            </a:endParaRPr>
          </a:p>
          <a:p>
            <a:pPr indent="0" lvl="0" marL="0" rtl="0" algn="l">
              <a:lnSpc>
                <a:spcPct val="95000"/>
              </a:lnSpc>
              <a:spcBef>
                <a:spcPts val="200"/>
              </a:spcBef>
              <a:spcAft>
                <a:spcPts val="1200"/>
              </a:spcAft>
              <a:buSzPts val="605"/>
              <a:buNone/>
            </a:pPr>
            <a:r>
              <a:t/>
            </a:r>
            <a:endParaRPr sz="109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198000"/>
            <a:ext cx="8520600" cy="1913100"/>
          </a:xfrm>
          <a:prstGeom prst="rect">
            <a:avLst/>
          </a:prstGeom>
        </p:spPr>
        <p:txBody>
          <a:bodyPr anchorCtr="0" anchor="t" bIns="91425" lIns="91425" spcFirstLastPara="1" rIns="91425" wrap="square" tIns="91425">
            <a:noAutofit/>
          </a:bodyPr>
          <a:lstStyle/>
          <a:p>
            <a:pPr indent="0" lvl="0" marL="0" rtl="0" algn="l">
              <a:lnSpc>
                <a:spcPct val="70000"/>
              </a:lnSpc>
              <a:spcBef>
                <a:spcPts val="1200"/>
              </a:spcBef>
              <a:spcAft>
                <a:spcPts val="0"/>
              </a:spcAft>
              <a:buClr>
                <a:srgbClr val="000000"/>
              </a:buClr>
              <a:buSzPts val="605"/>
              <a:buFont typeface="Arial"/>
              <a:buNone/>
            </a:pPr>
            <a:r>
              <a:t/>
            </a:r>
            <a:endParaRPr sz="2200">
              <a:solidFill>
                <a:srgbClr val="404040"/>
              </a:solidFill>
              <a:latin typeface="Calibri"/>
              <a:ea typeface="Calibri"/>
              <a:cs typeface="Calibri"/>
              <a:sym typeface="Calibri"/>
            </a:endParaRPr>
          </a:p>
          <a:p>
            <a:pPr indent="-368300" lvl="0" marL="457200" rtl="0" algn="l">
              <a:lnSpc>
                <a:spcPct val="70000"/>
              </a:lnSpc>
              <a:spcBef>
                <a:spcPts val="2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Personal trainers can be expensive and not accessible to everyone.</a:t>
            </a:r>
            <a:endParaRPr sz="2200">
              <a:solidFill>
                <a:srgbClr val="404040"/>
              </a:solidFill>
              <a:latin typeface="Times New Roman"/>
              <a:ea typeface="Times New Roman"/>
              <a:cs typeface="Times New Roman"/>
              <a:sym typeface="Times New Roman"/>
            </a:endParaRPr>
          </a:p>
          <a:p>
            <a:pPr indent="0" lvl="0" marL="457200" rtl="0" algn="l">
              <a:lnSpc>
                <a:spcPct val="70000"/>
              </a:lnSpc>
              <a:spcBef>
                <a:spcPts val="400"/>
              </a:spcBef>
              <a:spcAft>
                <a:spcPts val="0"/>
              </a:spcAft>
              <a:buNone/>
            </a:pPr>
            <a:r>
              <a:t/>
            </a:r>
            <a:endParaRPr sz="500">
              <a:solidFill>
                <a:srgbClr val="404040"/>
              </a:solidFill>
              <a:latin typeface="Times New Roman"/>
              <a:ea typeface="Times New Roman"/>
              <a:cs typeface="Times New Roman"/>
              <a:sym typeface="Times New Roman"/>
            </a:endParaRPr>
          </a:p>
          <a:p>
            <a:pPr indent="-368300" lvl="0" marL="457200" rtl="0" algn="l">
              <a:lnSpc>
                <a:spcPct val="70000"/>
              </a:lnSpc>
              <a:spcBef>
                <a:spcPts val="4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Online information is abundant but can be overwhelming, contradictory, or inaccurate.</a:t>
            </a:r>
            <a:endParaRPr sz="2200">
              <a:solidFill>
                <a:srgbClr val="404040"/>
              </a:solidFill>
              <a:latin typeface="Times New Roman"/>
              <a:ea typeface="Times New Roman"/>
              <a:cs typeface="Times New Roman"/>
              <a:sym typeface="Times New Roman"/>
            </a:endParaRPr>
          </a:p>
          <a:p>
            <a:pPr indent="0" lvl="0" marL="457200" rtl="0" algn="l">
              <a:lnSpc>
                <a:spcPct val="70000"/>
              </a:lnSpc>
              <a:spcBef>
                <a:spcPts val="400"/>
              </a:spcBef>
              <a:spcAft>
                <a:spcPts val="0"/>
              </a:spcAft>
              <a:buNone/>
            </a:pPr>
            <a:r>
              <a:t/>
            </a:r>
            <a:endParaRPr sz="500">
              <a:solidFill>
                <a:srgbClr val="404040"/>
              </a:solidFill>
              <a:latin typeface="Times New Roman"/>
              <a:ea typeface="Times New Roman"/>
              <a:cs typeface="Times New Roman"/>
              <a:sym typeface="Times New Roman"/>
            </a:endParaRPr>
          </a:p>
          <a:p>
            <a:pPr indent="-368300" lvl="0" marL="457200" rtl="0" algn="l">
              <a:lnSpc>
                <a:spcPct val="70000"/>
              </a:lnSpc>
              <a:spcBef>
                <a:spcPts val="4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People may not have the time to sift through extensive resources to find relevant fitness advice.</a:t>
            </a:r>
            <a:endParaRPr sz="2200">
              <a:solidFill>
                <a:srgbClr val="404040"/>
              </a:solidFill>
              <a:latin typeface="Times New Roman"/>
              <a:ea typeface="Times New Roman"/>
              <a:cs typeface="Times New Roman"/>
              <a:sym typeface="Times New Roman"/>
            </a:endParaRPr>
          </a:p>
          <a:p>
            <a:pPr indent="0" lvl="0" marL="457200" rtl="0" algn="l">
              <a:lnSpc>
                <a:spcPct val="70000"/>
              </a:lnSpc>
              <a:spcBef>
                <a:spcPts val="400"/>
              </a:spcBef>
              <a:spcAft>
                <a:spcPts val="0"/>
              </a:spcAft>
              <a:buNone/>
            </a:pPr>
            <a:r>
              <a:t/>
            </a:r>
            <a:endParaRPr sz="500">
              <a:solidFill>
                <a:srgbClr val="404040"/>
              </a:solidFill>
              <a:latin typeface="Times New Roman"/>
              <a:ea typeface="Times New Roman"/>
              <a:cs typeface="Times New Roman"/>
              <a:sym typeface="Times New Roman"/>
            </a:endParaRPr>
          </a:p>
          <a:p>
            <a:pPr indent="-368300" lvl="0" marL="457200" rtl="0" algn="l">
              <a:lnSpc>
                <a:spcPct val="70000"/>
              </a:lnSpc>
              <a:spcBef>
                <a:spcPts val="1200"/>
              </a:spcBef>
              <a:spcAft>
                <a:spcPts val="0"/>
              </a:spcAft>
              <a:buSzPts val="2200"/>
              <a:buFont typeface="Times New Roman"/>
              <a:buChar char="●"/>
            </a:pPr>
            <a:r>
              <a:rPr lang="en" sz="2200">
                <a:solidFill>
                  <a:srgbClr val="404040"/>
                </a:solidFill>
                <a:latin typeface="Times New Roman"/>
                <a:ea typeface="Times New Roman"/>
                <a:cs typeface="Times New Roman"/>
                <a:sym typeface="Times New Roman"/>
              </a:rPr>
              <a:t>These challenges highlight the need for an efficient, accessible, and personalized solution to provide reliable fitness guidance.</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0000"/>
              </a:lnSpc>
              <a:spcBef>
                <a:spcPts val="1200"/>
              </a:spcBef>
              <a:spcAft>
                <a:spcPts val="0"/>
              </a:spcAft>
              <a:buNone/>
            </a:pPr>
            <a:r>
              <a:rPr lang="en" sz="2400">
                <a:solidFill>
                  <a:srgbClr val="9DBFBE"/>
                </a:solidFill>
                <a:latin typeface="Calibri"/>
                <a:ea typeface="Calibri"/>
                <a:cs typeface="Calibri"/>
                <a:sym typeface="Calibri"/>
              </a:rPr>
              <a:t> </a:t>
            </a:r>
            <a:r>
              <a:rPr b="1" lang="en" sz="2200">
                <a:solidFill>
                  <a:srgbClr val="404040"/>
                </a:solidFill>
                <a:latin typeface="Times New Roman"/>
                <a:ea typeface="Times New Roman"/>
                <a:cs typeface="Times New Roman"/>
                <a:sym typeface="Times New Roman"/>
              </a:rPr>
              <a:t>Solution Offered</a:t>
            </a:r>
            <a:endParaRPr b="1" sz="2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b="1" sz="2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200">
                <a:solidFill>
                  <a:srgbClr val="9DBFBE"/>
                </a:solidFill>
                <a:latin typeface="Times New Roman"/>
                <a:ea typeface="Times New Roman"/>
                <a:cs typeface="Times New Roman"/>
                <a:sym typeface="Times New Roman"/>
              </a:rPr>
              <a:t> </a:t>
            </a:r>
            <a:r>
              <a:rPr lang="en" sz="2200">
                <a:solidFill>
                  <a:srgbClr val="404040"/>
                </a:solidFill>
                <a:latin typeface="Times New Roman"/>
                <a:ea typeface="Times New Roman"/>
                <a:cs typeface="Times New Roman"/>
                <a:sym typeface="Times New Roman"/>
              </a:rPr>
              <a:t>To address these challenges, we have developed an intelligent chatbot designed to provide users with accurate, personalized fitness-related answers. Here’s how our solution stands out:</a:t>
            </a:r>
            <a:endParaRPr sz="2200">
              <a:solidFill>
                <a:srgbClr val="404040"/>
              </a:solidFill>
              <a:latin typeface="Times New Roman"/>
              <a:ea typeface="Times New Roman"/>
              <a:cs typeface="Times New Roman"/>
              <a:sym typeface="Times New Roman"/>
            </a:endParaRPr>
          </a:p>
          <a:p>
            <a:pPr indent="0" lvl="0" marL="0" rtl="0" algn="l">
              <a:spcBef>
                <a:spcPts val="200"/>
              </a:spcBef>
              <a:spcAft>
                <a:spcPts val="1200"/>
              </a:spcAft>
              <a:buNone/>
            </a:pPr>
            <a:r>
              <a:t/>
            </a:r>
            <a:endParaRPr sz="15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09600" y="56100"/>
            <a:ext cx="8524800" cy="3960000"/>
          </a:xfrm>
          <a:prstGeom prst="rect">
            <a:avLst/>
          </a:prstGeom>
        </p:spPr>
        <p:txBody>
          <a:bodyPr anchorCtr="0" anchor="t" bIns="91425" lIns="91425" spcFirstLastPara="1" rIns="91425" wrap="square" tIns="91425">
            <a:noAutofit/>
          </a:bodyPr>
          <a:lstStyle/>
          <a:p>
            <a:pPr indent="-368300" lvl="0" marL="457200" rtl="0" algn="l">
              <a:lnSpc>
                <a:spcPct val="90000"/>
              </a:lnSpc>
              <a:spcBef>
                <a:spcPts val="200"/>
              </a:spcBef>
              <a:spcAft>
                <a:spcPts val="0"/>
              </a:spcAft>
              <a:buClr>
                <a:srgbClr val="404040"/>
              </a:buClr>
              <a:buSzPts val="2200"/>
              <a:buFont typeface="Times New Roman"/>
              <a:buChar char="●"/>
            </a:pPr>
            <a:r>
              <a:rPr lang="en" sz="2200">
                <a:solidFill>
                  <a:srgbClr val="404040"/>
                </a:solidFill>
                <a:latin typeface="Times New Roman"/>
                <a:ea typeface="Times New Roman"/>
                <a:cs typeface="Times New Roman"/>
                <a:sym typeface="Times New Roman"/>
              </a:rPr>
              <a:t>The chatbot is available 24/7, making it easy for users to access fitness advice anytime, anywhere.</a:t>
            </a:r>
            <a:endParaRPr sz="2200">
              <a:solidFill>
                <a:srgbClr val="404040"/>
              </a:solidFill>
              <a:latin typeface="Times New Roman"/>
              <a:ea typeface="Times New Roman"/>
              <a:cs typeface="Times New Roman"/>
              <a:sym typeface="Times New Roman"/>
            </a:endParaRPr>
          </a:p>
          <a:p>
            <a:pPr indent="0" lvl="0" marL="457200" rtl="0" algn="l">
              <a:lnSpc>
                <a:spcPct val="90000"/>
              </a:lnSpc>
              <a:spcBef>
                <a:spcPts val="400"/>
              </a:spcBef>
              <a:spcAft>
                <a:spcPts val="0"/>
              </a:spcAft>
              <a:buNone/>
            </a:pPr>
            <a:r>
              <a:t/>
            </a:r>
            <a:endParaRPr sz="500">
              <a:solidFill>
                <a:srgbClr val="404040"/>
              </a:solidFill>
              <a:latin typeface="Times New Roman"/>
              <a:ea typeface="Times New Roman"/>
              <a:cs typeface="Times New Roman"/>
              <a:sym typeface="Times New Roman"/>
            </a:endParaRPr>
          </a:p>
          <a:p>
            <a:pPr indent="-368300" lvl="0" marL="457200" rtl="0" algn="l">
              <a:lnSpc>
                <a:spcPct val="90000"/>
              </a:lnSpc>
              <a:spcBef>
                <a:spcPts val="400"/>
              </a:spcBef>
              <a:spcAft>
                <a:spcPts val="0"/>
              </a:spcAft>
              <a:buClr>
                <a:srgbClr val="404040"/>
              </a:buClr>
              <a:buSzPts val="2200"/>
              <a:buFont typeface="Times New Roman"/>
              <a:buChar char="●"/>
            </a:pPr>
            <a:r>
              <a:rPr lang="en" sz="2200">
                <a:solidFill>
                  <a:srgbClr val="404040"/>
                </a:solidFill>
                <a:latin typeface="Times New Roman"/>
                <a:ea typeface="Times New Roman"/>
                <a:cs typeface="Times New Roman"/>
                <a:sym typeface="Times New Roman"/>
              </a:rPr>
              <a:t>Users can quickly get answers to their specific fitness questions without having to spend time searching through vast amounts of information.</a:t>
            </a:r>
            <a:endParaRPr sz="2200">
              <a:solidFill>
                <a:srgbClr val="404040"/>
              </a:solidFill>
              <a:latin typeface="Times New Roman"/>
              <a:ea typeface="Times New Roman"/>
              <a:cs typeface="Times New Roman"/>
              <a:sym typeface="Times New Roman"/>
            </a:endParaRPr>
          </a:p>
          <a:p>
            <a:pPr indent="0" lvl="0" marL="457200" rtl="0" algn="l">
              <a:lnSpc>
                <a:spcPct val="90000"/>
              </a:lnSpc>
              <a:spcBef>
                <a:spcPts val="400"/>
              </a:spcBef>
              <a:spcAft>
                <a:spcPts val="0"/>
              </a:spcAft>
              <a:buNone/>
            </a:pPr>
            <a:r>
              <a:t/>
            </a:r>
            <a:endParaRPr sz="500">
              <a:solidFill>
                <a:srgbClr val="404040"/>
              </a:solidFill>
              <a:latin typeface="Times New Roman"/>
              <a:ea typeface="Times New Roman"/>
              <a:cs typeface="Times New Roman"/>
              <a:sym typeface="Times New Roman"/>
            </a:endParaRPr>
          </a:p>
          <a:p>
            <a:pPr indent="-368300" lvl="0" marL="457200" rtl="0" algn="l">
              <a:lnSpc>
                <a:spcPct val="90000"/>
              </a:lnSpc>
              <a:spcBef>
                <a:spcPts val="400"/>
              </a:spcBef>
              <a:spcAft>
                <a:spcPts val="0"/>
              </a:spcAft>
              <a:buClr>
                <a:srgbClr val="404040"/>
              </a:buClr>
              <a:buSzPts val="2200"/>
              <a:buFont typeface="Times New Roman"/>
              <a:buChar char="●"/>
            </a:pPr>
            <a:r>
              <a:rPr lang="en" sz="2200">
                <a:solidFill>
                  <a:srgbClr val="404040"/>
                </a:solidFill>
                <a:latin typeface="Times New Roman"/>
                <a:ea typeface="Times New Roman"/>
                <a:cs typeface="Times New Roman"/>
                <a:sym typeface="Times New Roman"/>
              </a:rPr>
              <a:t>The chatbot is designed to be intuitive and easy to use, providing a seamless user experience.</a:t>
            </a:r>
            <a:endParaRPr sz="2200">
              <a:solidFill>
                <a:srgbClr val="404040"/>
              </a:solidFill>
              <a:latin typeface="Times New Roman"/>
              <a:ea typeface="Times New Roman"/>
              <a:cs typeface="Times New Roman"/>
              <a:sym typeface="Times New Roman"/>
            </a:endParaRPr>
          </a:p>
          <a:p>
            <a:pPr indent="0" lvl="0" marL="0" rtl="0" algn="l">
              <a:lnSpc>
                <a:spcPct val="90000"/>
              </a:lnSpc>
              <a:spcBef>
                <a:spcPts val="1200"/>
              </a:spcBef>
              <a:spcAft>
                <a:spcPts val="0"/>
              </a:spcAft>
              <a:buNone/>
            </a:pPr>
            <a:r>
              <a:rPr lang="en" sz="2200">
                <a:solidFill>
                  <a:srgbClr val="9DBFBE"/>
                </a:solidFill>
                <a:latin typeface="Times New Roman"/>
                <a:ea typeface="Times New Roman"/>
                <a:cs typeface="Times New Roman"/>
                <a:sym typeface="Times New Roman"/>
              </a:rPr>
              <a:t> </a:t>
            </a:r>
            <a:r>
              <a:rPr lang="en" sz="2200">
                <a:solidFill>
                  <a:srgbClr val="404040"/>
                </a:solidFill>
                <a:latin typeface="Times New Roman"/>
                <a:ea typeface="Times New Roman"/>
                <a:cs typeface="Times New Roman"/>
                <a:sym typeface="Times New Roman"/>
              </a:rPr>
              <a:t>In conclusion, our fitness chatbot bridges the gap between accessibility and personalized fitness guidance, making it easier for individuals to achieve their health and fitness goals efficiently and effectively.</a:t>
            </a:r>
            <a:endParaRPr sz="2200">
              <a:solidFill>
                <a:srgbClr val="404040"/>
              </a:solidFill>
              <a:latin typeface="Times New Roman"/>
              <a:ea typeface="Times New Roman"/>
              <a:cs typeface="Times New Roman"/>
              <a:sym typeface="Times New Roman"/>
            </a:endParaRPr>
          </a:p>
          <a:p>
            <a:pPr indent="0" lvl="0" marL="0" rtl="0" algn="l">
              <a:spcBef>
                <a:spcPts val="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solidFill>
                  <a:srgbClr val="404040"/>
                </a:solidFill>
                <a:latin typeface="Times New Roman"/>
                <a:ea typeface="Times New Roman"/>
                <a:cs typeface="Times New Roman"/>
                <a:sym typeface="Times New Roman"/>
              </a:rPr>
              <a:t>Features Offered</a:t>
            </a:r>
            <a:endParaRPr>
              <a:latin typeface="Times New Roman"/>
              <a:ea typeface="Times New Roman"/>
              <a:cs typeface="Times New Roman"/>
              <a:sym typeface="Times New Roman"/>
            </a:endParaRPr>
          </a:p>
        </p:txBody>
      </p:sp>
      <p:sp>
        <p:nvSpPr>
          <p:cNvPr id="126" name="Google Shape;126;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69570" lvl="0" marL="457200" rtl="0" algn="l">
              <a:lnSpc>
                <a:spcPct val="150000"/>
              </a:lnSpc>
              <a:spcBef>
                <a:spcPts val="200"/>
              </a:spcBef>
              <a:spcAft>
                <a:spcPts val="0"/>
              </a:spcAft>
              <a:buSzPct val="100000"/>
              <a:buFont typeface="Times New Roman"/>
              <a:buChar char="●"/>
            </a:pPr>
            <a:r>
              <a:rPr lang="en" sz="2400">
                <a:solidFill>
                  <a:srgbClr val="404040"/>
                </a:solidFill>
                <a:latin typeface="Times New Roman"/>
                <a:ea typeface="Times New Roman"/>
                <a:cs typeface="Times New Roman"/>
                <a:sym typeface="Times New Roman"/>
              </a:rPr>
              <a:t>24/7 Availability</a:t>
            </a:r>
            <a:endParaRPr sz="2400">
              <a:solidFill>
                <a:srgbClr val="404040"/>
              </a:solidFill>
              <a:latin typeface="Times New Roman"/>
              <a:ea typeface="Times New Roman"/>
              <a:cs typeface="Times New Roman"/>
              <a:sym typeface="Times New Roman"/>
            </a:endParaRPr>
          </a:p>
          <a:p>
            <a:pPr indent="-369570" lvl="0" marL="457200" rtl="0" algn="l">
              <a:lnSpc>
                <a:spcPct val="150000"/>
              </a:lnSpc>
              <a:spcBef>
                <a:spcPts val="0"/>
              </a:spcBef>
              <a:spcAft>
                <a:spcPts val="0"/>
              </a:spcAft>
              <a:buSzPct val="100000"/>
              <a:buFont typeface="Times New Roman"/>
              <a:buChar char="●"/>
            </a:pPr>
            <a:r>
              <a:rPr lang="en" sz="2400">
                <a:solidFill>
                  <a:srgbClr val="404040"/>
                </a:solidFill>
                <a:latin typeface="Times New Roman"/>
                <a:ea typeface="Times New Roman"/>
                <a:cs typeface="Times New Roman"/>
                <a:sym typeface="Times New Roman"/>
              </a:rPr>
              <a:t>Provide responses to common fitness-related questions.</a:t>
            </a:r>
            <a:endParaRPr sz="2400">
              <a:solidFill>
                <a:srgbClr val="404040"/>
              </a:solidFill>
              <a:latin typeface="Times New Roman"/>
              <a:ea typeface="Times New Roman"/>
              <a:cs typeface="Times New Roman"/>
              <a:sym typeface="Times New Roman"/>
            </a:endParaRPr>
          </a:p>
          <a:p>
            <a:pPr indent="-369570" lvl="0" marL="457200" rtl="0" algn="l">
              <a:lnSpc>
                <a:spcPct val="150000"/>
              </a:lnSpc>
              <a:spcBef>
                <a:spcPts val="0"/>
              </a:spcBef>
              <a:spcAft>
                <a:spcPts val="0"/>
              </a:spcAft>
              <a:buSzPct val="100000"/>
              <a:buFont typeface="Times New Roman"/>
              <a:buChar char="●"/>
            </a:pPr>
            <a:r>
              <a:rPr lang="en" sz="2400">
                <a:solidFill>
                  <a:srgbClr val="404040"/>
                </a:solidFill>
                <a:latin typeface="Times New Roman"/>
                <a:ea typeface="Times New Roman"/>
                <a:cs typeface="Times New Roman"/>
                <a:sym typeface="Times New Roman"/>
              </a:rPr>
              <a:t>Provide </a:t>
            </a:r>
            <a:r>
              <a:rPr lang="en" sz="2400">
                <a:solidFill>
                  <a:srgbClr val="404040"/>
                </a:solidFill>
                <a:latin typeface="Times New Roman"/>
                <a:ea typeface="Times New Roman"/>
                <a:cs typeface="Times New Roman"/>
                <a:sym typeface="Times New Roman"/>
              </a:rPr>
              <a:t>predefined</a:t>
            </a:r>
            <a:r>
              <a:rPr lang="en" sz="2400">
                <a:solidFill>
                  <a:srgbClr val="404040"/>
                </a:solidFill>
                <a:latin typeface="Times New Roman"/>
                <a:ea typeface="Times New Roman"/>
                <a:cs typeface="Times New Roman"/>
                <a:sym typeface="Times New Roman"/>
              </a:rPr>
              <a:t> exercise routines for different fitness goals (e.g., weight loss, muscle gain, flexibility).</a:t>
            </a:r>
            <a:endParaRPr sz="2400">
              <a:solidFill>
                <a:srgbClr val="404040"/>
              </a:solidFill>
              <a:latin typeface="Times New Roman"/>
              <a:ea typeface="Times New Roman"/>
              <a:cs typeface="Times New Roman"/>
              <a:sym typeface="Times New Roman"/>
            </a:endParaRPr>
          </a:p>
          <a:p>
            <a:pPr indent="-369570" lvl="0" marL="457200" rtl="0" algn="l">
              <a:lnSpc>
                <a:spcPct val="150000"/>
              </a:lnSpc>
              <a:spcBef>
                <a:spcPts val="0"/>
              </a:spcBef>
              <a:spcAft>
                <a:spcPts val="0"/>
              </a:spcAft>
              <a:buSzPct val="100000"/>
              <a:buFont typeface="Times New Roman"/>
              <a:buChar char="●"/>
            </a:pPr>
            <a:r>
              <a:rPr lang="en" sz="2400">
                <a:solidFill>
                  <a:srgbClr val="404040"/>
                </a:solidFill>
                <a:latin typeface="Times New Roman"/>
                <a:ea typeface="Times New Roman"/>
                <a:cs typeface="Times New Roman"/>
                <a:sym typeface="Times New Roman"/>
              </a:rPr>
              <a:t>Provide simple dietary suggestions to complement fitness routines.</a:t>
            </a:r>
            <a:endParaRPr sz="2400">
              <a:solidFill>
                <a:srgbClr val="404040"/>
              </a:solidFill>
              <a:latin typeface="Times New Roman"/>
              <a:ea typeface="Times New Roman"/>
              <a:cs typeface="Times New Roman"/>
              <a:sym typeface="Times New Roman"/>
            </a:endParaRPr>
          </a:p>
          <a:p>
            <a:pPr indent="-369570" lvl="0" marL="457200" rtl="0" algn="l">
              <a:lnSpc>
                <a:spcPct val="150000"/>
              </a:lnSpc>
              <a:spcBef>
                <a:spcPts val="0"/>
              </a:spcBef>
              <a:spcAft>
                <a:spcPts val="0"/>
              </a:spcAft>
              <a:buSzPct val="100000"/>
              <a:buFont typeface="Times New Roman"/>
              <a:buChar char="●"/>
            </a:pPr>
            <a:r>
              <a:rPr lang="en" sz="2400">
                <a:solidFill>
                  <a:srgbClr val="404040"/>
                </a:solidFill>
                <a:latin typeface="Times New Roman"/>
                <a:ea typeface="Times New Roman"/>
                <a:cs typeface="Times New Roman"/>
                <a:sym typeface="Times New Roman"/>
              </a:rPr>
              <a:t>Natural Language Processing (NLP)</a:t>
            </a:r>
            <a:endParaRPr sz="2400">
              <a:solidFill>
                <a:srgbClr val="404040"/>
              </a:solidFill>
              <a:latin typeface="Times New Roman"/>
              <a:ea typeface="Times New Roman"/>
              <a:cs typeface="Times New Roman"/>
              <a:sym typeface="Times New Roman"/>
            </a:endParaRPr>
          </a:p>
          <a:p>
            <a:pPr indent="0" lvl="0" marL="457200" rtl="0" algn="l">
              <a:spcBef>
                <a:spcPts val="4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404040"/>
                </a:solidFill>
                <a:latin typeface="Times New Roman"/>
                <a:ea typeface="Times New Roman"/>
                <a:cs typeface="Times New Roman"/>
                <a:sym typeface="Times New Roman"/>
              </a:rPr>
              <a:t>Process Flow</a:t>
            </a:r>
            <a:endParaRPr sz="2400">
              <a:solidFill>
                <a:srgbClr val="404040"/>
              </a:solidFill>
              <a:latin typeface="Times New Roman"/>
              <a:ea typeface="Times New Roman"/>
              <a:cs typeface="Times New Roman"/>
              <a:sym typeface="Times New Roman"/>
            </a:endParaRPr>
          </a:p>
        </p:txBody>
      </p:sp>
      <p:sp>
        <p:nvSpPr>
          <p:cNvPr id="132" name="Google Shape;13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33" name="Google Shape;133;p21"/>
          <p:cNvPicPr preferRelativeResize="0"/>
          <p:nvPr/>
        </p:nvPicPr>
        <p:blipFill>
          <a:blip r:embed="rId3">
            <a:alphaModFix/>
          </a:blip>
          <a:stretch>
            <a:fillRect/>
          </a:stretch>
        </p:blipFill>
        <p:spPr>
          <a:xfrm>
            <a:off x="741950" y="1146265"/>
            <a:ext cx="7394600" cy="285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