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6" r:id="rId2"/>
    <p:sldId id="257" r:id="rId3"/>
    <p:sldId id="259" r:id="rId4"/>
    <p:sldId id="269" r:id="rId5"/>
    <p:sldId id="260" r:id="rId6"/>
    <p:sldId id="266" r:id="rId7"/>
    <p:sldId id="265" r:id="rId8"/>
    <p:sldId id="271" r:id="rId9"/>
    <p:sldId id="273" r:id="rId10"/>
    <p:sldId id="261" r:id="rId11"/>
    <p:sldId id="262" r:id="rId12"/>
    <p:sldId id="268" r:id="rId13"/>
    <p:sldId id="27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90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823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9814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362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84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2016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7/8/2024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904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7/8/2024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742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E91E96-98B0-4413-9547-46F3504108EF}" type="datetimeFigureOut">
              <a:rPr lang="en-US" smtClean="0"/>
              <a:t>7/8/2024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8305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C68B11-C5A8-448C-8CE9-B1A273C79CFC}" type="datetimeFigureOut">
              <a:rPr lang="en-US" smtClean="0"/>
              <a:t>7/8/2024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07919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7/8/2024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56391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298CD5-6C1E-4009-B41F-6DF62E31D3BE}" type="datetimeFigureOut">
              <a:rPr lang="en-US" smtClean="0"/>
              <a:pPr/>
              <a:t>7/8/2024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866915"/>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ohasurti2004@gmail.com" TargetMode="External"/><Relationship Id="rId2" Type="http://schemas.openxmlformats.org/officeDocument/2006/relationships/hyperlink" Target="mailto:priyanshshajan03@gmail.com" TargetMode="External"/><Relationship Id="rId1" Type="http://schemas.openxmlformats.org/officeDocument/2006/relationships/slideLayout" Target="../slideLayouts/slideLayout1.xml"/><Relationship Id="rId4" Type="http://schemas.openxmlformats.org/officeDocument/2006/relationships/hyperlink" Target="mailto:dhriti180503@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uggingface.co/spaces/Zoha2004/fitness-chatbot" TargetMode="External"/><Relationship Id="rId2" Type="http://schemas.openxmlformats.org/officeDocument/2006/relationships/hyperlink" Target="https://huggingface.co/DhritiShah/fitnessmodel" TargetMode="External"/><Relationship Id="rId1" Type="http://schemas.openxmlformats.org/officeDocument/2006/relationships/slideLayout" Target="../slideLayouts/slideLayout2.xml"/><Relationship Id="rId5" Type="http://schemas.openxmlformats.org/officeDocument/2006/relationships/hyperlink" Target="https://drive.google.com/drive/folders/1KcTtb1T3tYhvwfOxATqgEj_snqr-kCD4?usp=drive_link" TargetMode="External"/><Relationship Id="rId4" Type="http://schemas.openxmlformats.org/officeDocument/2006/relationships/hyperlink" Target="https://github.com/Priyansh-S-K/Intel_GenAI_Projec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9503-7C50-A535-8498-C1DEF5CCB6C4}"/>
              </a:ext>
            </a:extLst>
          </p:cNvPr>
          <p:cNvSpPr>
            <a:spLocks noGrp="1"/>
          </p:cNvSpPr>
          <p:nvPr>
            <p:ph type="ctrTitle"/>
          </p:nvPr>
        </p:nvSpPr>
        <p:spPr/>
        <p:txBody>
          <a:bodyPr>
            <a:noAutofit/>
          </a:bodyPr>
          <a:lstStyle/>
          <a:p>
            <a:pPr algn="ctr"/>
            <a:r>
              <a:rPr lang="en-US" sz="5400" b="1" dirty="0"/>
              <a:t>INTEL UNNATI Industrial Training Program</a:t>
            </a:r>
            <a:br>
              <a:rPr lang="en-US" sz="5400" b="1" dirty="0"/>
            </a:br>
            <a:br>
              <a:rPr lang="en-US" sz="5400" b="1" dirty="0"/>
            </a:br>
            <a:r>
              <a:rPr lang="en-US" sz="5400" b="1" dirty="0"/>
              <a:t>Project Report</a:t>
            </a:r>
            <a:br>
              <a:rPr lang="en-US" sz="5400" b="1" dirty="0"/>
            </a:br>
            <a:r>
              <a:rPr lang="en-US" sz="5400" b="1" dirty="0"/>
              <a:t>(Code Crusaders)</a:t>
            </a:r>
            <a:endParaRPr lang="en-IN" sz="5400" dirty="0"/>
          </a:p>
        </p:txBody>
      </p:sp>
      <p:sp>
        <p:nvSpPr>
          <p:cNvPr id="3" name="Subtitle 2">
            <a:extLst>
              <a:ext uri="{FF2B5EF4-FFF2-40B4-BE49-F238E27FC236}">
                <a16:creationId xmlns:a16="http://schemas.microsoft.com/office/drawing/2014/main" id="{DFCF88C5-899D-A81D-DA68-89DB691578AB}"/>
              </a:ext>
            </a:extLst>
          </p:cNvPr>
          <p:cNvSpPr>
            <a:spLocks noGrp="1"/>
          </p:cNvSpPr>
          <p:nvPr>
            <p:ph type="subTitle" idx="1"/>
          </p:nvPr>
        </p:nvSpPr>
        <p:spPr>
          <a:xfrm>
            <a:off x="1097280" y="4486444"/>
            <a:ext cx="10058400" cy="1760244"/>
          </a:xfrm>
        </p:spPr>
        <p:txBody>
          <a:bodyPr>
            <a:normAutofit fontScale="92500" lnSpcReduction="10000"/>
          </a:bodyPr>
          <a:lstStyle/>
          <a:p>
            <a:r>
              <a:rPr lang="en-US" dirty="0"/>
              <a:t>Faculty Mentor: dr. Narendra </a:t>
            </a:r>
            <a:r>
              <a:rPr lang="en-US" dirty="0" err="1"/>
              <a:t>patel</a:t>
            </a:r>
            <a:endParaRPr lang="en-US" dirty="0"/>
          </a:p>
          <a:p>
            <a:r>
              <a:rPr lang="en-US" dirty="0"/>
              <a:t>Member 1 : Priyansh Kalathil  </a:t>
            </a:r>
            <a:r>
              <a:rPr lang="en-US" dirty="0">
                <a:hlinkClick r:id="rId2"/>
              </a:rPr>
              <a:t>priyanshshajan03@gmail.com</a:t>
            </a:r>
            <a:endParaRPr lang="en-US" dirty="0"/>
          </a:p>
          <a:p>
            <a:r>
              <a:rPr lang="en-US" dirty="0"/>
              <a:t>Member 2 : </a:t>
            </a:r>
            <a:r>
              <a:rPr lang="en-US" dirty="0" err="1"/>
              <a:t>zoha</a:t>
            </a:r>
            <a:r>
              <a:rPr lang="en-US" dirty="0"/>
              <a:t> </a:t>
            </a:r>
            <a:r>
              <a:rPr lang="en-US" dirty="0" err="1"/>
              <a:t>surti</a:t>
            </a:r>
            <a:r>
              <a:rPr lang="en-US" dirty="0"/>
              <a:t>	          </a:t>
            </a:r>
            <a:r>
              <a:rPr lang="en-US" dirty="0">
                <a:hlinkClick r:id="rId3"/>
              </a:rPr>
              <a:t>zohasurti2004@gmail.com</a:t>
            </a:r>
            <a:endParaRPr lang="en-US" dirty="0"/>
          </a:p>
          <a:p>
            <a:r>
              <a:rPr lang="en-US" dirty="0"/>
              <a:t>Member 3 : </a:t>
            </a:r>
            <a:r>
              <a:rPr lang="en-US" sz="2400" kern="1200" cap="all" spc="200" baseline="0" dirty="0">
                <a:solidFill>
                  <a:srgbClr val="514949"/>
                </a:solidFill>
                <a:effectLst/>
                <a:latin typeface="Calibri Light" panose="020F0302020204030204" pitchFamily="34" charset="0"/>
                <a:ea typeface="+mn-ea"/>
                <a:cs typeface="+mn-cs"/>
              </a:rPr>
              <a:t>Dhriti shah		</a:t>
            </a:r>
            <a:r>
              <a:rPr lang="en-US" sz="2400" kern="1200" cap="all" spc="200" baseline="0" dirty="0">
                <a:solidFill>
                  <a:srgbClr val="514949"/>
                </a:solidFill>
                <a:effectLst/>
                <a:latin typeface="Calibri Light" panose="020F0302020204030204" pitchFamily="34" charset="0"/>
                <a:ea typeface="+mn-ea"/>
                <a:cs typeface="+mn-cs"/>
                <a:hlinkClick r:id="rId4"/>
              </a:rPr>
              <a:t>dhriti180503@gmail.com</a:t>
            </a:r>
            <a:endParaRPr lang="en-US" dirty="0"/>
          </a:p>
        </p:txBody>
      </p:sp>
    </p:spTree>
    <p:extLst>
      <p:ext uri="{BB962C8B-B14F-4D97-AF65-F5344CB8AC3E}">
        <p14:creationId xmlns:p14="http://schemas.microsoft.com/office/powerpoint/2010/main" val="2489411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434E-D8DE-4542-27E8-C73B6550F591}"/>
              </a:ext>
            </a:extLst>
          </p:cNvPr>
          <p:cNvSpPr>
            <a:spLocks noGrp="1"/>
          </p:cNvSpPr>
          <p:nvPr>
            <p:ph type="title"/>
          </p:nvPr>
        </p:nvSpPr>
        <p:spPr/>
        <p:txBody>
          <a:bodyPr/>
          <a:lstStyle/>
          <a:p>
            <a:r>
              <a:rPr lang="en-US" dirty="0"/>
              <a:t>Team members and contributions</a:t>
            </a:r>
            <a:endParaRPr lang="en-IN" dirty="0"/>
          </a:p>
        </p:txBody>
      </p:sp>
      <p:sp>
        <p:nvSpPr>
          <p:cNvPr id="3" name="Content Placeholder 2">
            <a:extLst>
              <a:ext uri="{FF2B5EF4-FFF2-40B4-BE49-F238E27FC236}">
                <a16:creationId xmlns:a16="http://schemas.microsoft.com/office/drawing/2014/main" id="{42E8D060-8DAF-D554-D17E-AF9D1B8F64FA}"/>
              </a:ext>
            </a:extLst>
          </p:cNvPr>
          <p:cNvSpPr>
            <a:spLocks noGrp="1"/>
          </p:cNvSpPr>
          <p:nvPr>
            <p:ph idx="1"/>
          </p:nvPr>
        </p:nvSpPr>
        <p:spPr/>
        <p:txBody>
          <a:bodyPr>
            <a:normAutofit/>
          </a:bodyPr>
          <a:lstStyle/>
          <a:p>
            <a:r>
              <a:rPr lang="en-US" sz="2800" dirty="0"/>
              <a:t>Dhriti Shah</a:t>
            </a:r>
          </a:p>
          <a:p>
            <a:pPr lvl="1"/>
            <a:r>
              <a:rPr lang="en-US" sz="2400" dirty="0"/>
              <a:t>Conducted research and development using Hugging Face libraries to understand and implement various large language models (LLMs).</a:t>
            </a:r>
          </a:p>
          <a:p>
            <a:pPr lvl="1"/>
            <a:r>
              <a:rPr lang="en-US" sz="2400" dirty="0"/>
              <a:t>Gained knowledge regarding  the </a:t>
            </a:r>
            <a:r>
              <a:rPr lang="en-US" sz="2400" dirty="0" err="1"/>
              <a:t>OpenVINO</a:t>
            </a:r>
            <a:r>
              <a:rPr lang="en-US" sz="2400" dirty="0"/>
              <a:t> toolkit ,optimum library and </a:t>
            </a:r>
            <a:r>
              <a:rPr lang="en-US" sz="2400" dirty="0" err="1"/>
              <a:t>streamlit</a:t>
            </a:r>
            <a:r>
              <a:rPr lang="en-US" sz="2400" dirty="0"/>
              <a:t>.</a:t>
            </a:r>
          </a:p>
          <a:p>
            <a:pPr lvl="1"/>
            <a:r>
              <a:rPr lang="en-US" sz="2400" dirty="0"/>
              <a:t>Utilized Google </a:t>
            </a:r>
            <a:r>
              <a:rPr lang="en-US" sz="2400" dirty="0" err="1"/>
              <a:t>Colab</a:t>
            </a:r>
            <a:r>
              <a:rPr lang="en-US" sz="2400" dirty="0"/>
              <a:t> for developing and testing machine learning models.</a:t>
            </a:r>
          </a:p>
          <a:p>
            <a:pPr lvl="1"/>
            <a:r>
              <a:rPr lang="en-US" sz="2400" dirty="0"/>
              <a:t>Fine-tuned the distilGPT-2 model and trained it on a custom fitness dataset to enhance its performance for domain-specific tasks.</a:t>
            </a:r>
          </a:p>
        </p:txBody>
      </p:sp>
    </p:spTree>
    <p:extLst>
      <p:ext uri="{BB962C8B-B14F-4D97-AF65-F5344CB8AC3E}">
        <p14:creationId xmlns:p14="http://schemas.microsoft.com/office/powerpoint/2010/main" val="251419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434E-D8DE-4542-27E8-C73B6550F591}"/>
              </a:ext>
            </a:extLst>
          </p:cNvPr>
          <p:cNvSpPr>
            <a:spLocks noGrp="1"/>
          </p:cNvSpPr>
          <p:nvPr>
            <p:ph type="title"/>
          </p:nvPr>
        </p:nvSpPr>
        <p:spPr/>
        <p:txBody>
          <a:bodyPr/>
          <a:lstStyle/>
          <a:p>
            <a:r>
              <a:rPr lang="en-US" dirty="0"/>
              <a:t>Project Snapshots</a:t>
            </a:r>
            <a:endParaRPr lang="en-IN" dirty="0"/>
          </a:p>
        </p:txBody>
      </p:sp>
      <p:pic>
        <p:nvPicPr>
          <p:cNvPr id="6" name="Content Placeholder 5">
            <a:extLst>
              <a:ext uri="{FF2B5EF4-FFF2-40B4-BE49-F238E27FC236}">
                <a16:creationId xmlns:a16="http://schemas.microsoft.com/office/drawing/2014/main" id="{5FE68694-7F32-6217-D4ED-1D8AAE5CAD7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525"/>
          <a:stretch/>
        </p:blipFill>
        <p:spPr bwMode="auto">
          <a:xfrm>
            <a:off x="1420837" y="1737360"/>
            <a:ext cx="9350325" cy="449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16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6D9B-2878-A50E-E597-E77276F8092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5606526-E188-2545-E277-AA56AE11169F}"/>
              </a:ext>
            </a:extLst>
          </p:cNvPr>
          <p:cNvSpPr>
            <a:spLocks noGrp="1"/>
          </p:cNvSpPr>
          <p:nvPr>
            <p:ph idx="1"/>
          </p:nvPr>
        </p:nvSpPr>
        <p:spPr/>
        <p:txBody>
          <a:bodyPr/>
          <a:lstStyle/>
          <a:p>
            <a:r>
              <a:rPr lang="en-IN" sz="2400" dirty="0"/>
              <a:t>Successfully learnt the basics of </a:t>
            </a:r>
            <a:r>
              <a:rPr lang="en-IN" sz="2400" dirty="0" err="1"/>
              <a:t>GenAI</a:t>
            </a:r>
            <a:r>
              <a:rPr lang="en-US" sz="2400" dirty="0"/>
              <a:t>, performed simple Large Language Model (LLM) inference on a CPU, and explored the process of fine-tuning an LLM model using Intel® </a:t>
            </a:r>
            <a:r>
              <a:rPr lang="en-US" sz="2400" dirty="0" err="1"/>
              <a:t>OpenVINO</a:t>
            </a:r>
            <a:r>
              <a:rPr lang="en-US" sz="2400" dirty="0"/>
              <a:t>™  to create a custom Chatbot.</a:t>
            </a:r>
          </a:p>
          <a:p>
            <a:r>
              <a:rPr lang="en-US" sz="2000" dirty="0"/>
              <a:t> </a:t>
            </a:r>
          </a:p>
          <a:p>
            <a:endParaRPr lang="en-US" dirty="0"/>
          </a:p>
          <a:p>
            <a:r>
              <a:rPr lang="en-US" sz="2400" u="sng" dirty="0"/>
              <a:t>Note: </a:t>
            </a:r>
            <a:r>
              <a:rPr lang="en-US" sz="2400" dirty="0"/>
              <a:t>The dataset used was very small. So it may result in some </a:t>
            </a:r>
            <a:r>
              <a:rPr lang="en-IN" sz="2400" dirty="0"/>
              <a:t>inaccuracies in the inference.</a:t>
            </a:r>
          </a:p>
        </p:txBody>
      </p:sp>
    </p:spTree>
    <p:extLst>
      <p:ext uri="{BB962C8B-B14F-4D97-AF65-F5344CB8AC3E}">
        <p14:creationId xmlns:p14="http://schemas.microsoft.com/office/powerpoint/2010/main" val="280054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B70F-CCD9-AA83-22D7-F75880093F99}"/>
              </a:ext>
            </a:extLst>
          </p:cNvPr>
          <p:cNvSpPr>
            <a:spLocks noGrp="1"/>
          </p:cNvSpPr>
          <p:nvPr>
            <p:ph type="title"/>
          </p:nvPr>
        </p:nvSpPr>
        <p:spPr/>
        <p:txBody>
          <a:bodyPr/>
          <a:lstStyle/>
          <a:p>
            <a:r>
              <a:rPr lang="en-US" dirty="0"/>
              <a:t>Project Link</a:t>
            </a:r>
            <a:endParaRPr lang="en-IN" dirty="0"/>
          </a:p>
        </p:txBody>
      </p:sp>
      <p:sp>
        <p:nvSpPr>
          <p:cNvPr id="3" name="Content Placeholder 2">
            <a:extLst>
              <a:ext uri="{FF2B5EF4-FFF2-40B4-BE49-F238E27FC236}">
                <a16:creationId xmlns:a16="http://schemas.microsoft.com/office/drawing/2014/main" id="{E55A842C-CB9C-7D3C-D56D-DA3CB5984FDF}"/>
              </a:ext>
            </a:extLst>
          </p:cNvPr>
          <p:cNvSpPr>
            <a:spLocks noGrp="1"/>
          </p:cNvSpPr>
          <p:nvPr>
            <p:ph idx="1"/>
          </p:nvPr>
        </p:nvSpPr>
        <p:spPr/>
        <p:txBody>
          <a:bodyPr/>
          <a:lstStyle/>
          <a:p>
            <a:r>
              <a:rPr lang="en-IN" sz="2400" dirty="0"/>
              <a:t>Model: </a:t>
            </a:r>
            <a:r>
              <a:rPr lang="en-IN" sz="2400" dirty="0">
                <a:hlinkClick r:id="rId2"/>
              </a:rPr>
              <a:t>https://huggingface.co/DhritiShah/fitnessmodel</a:t>
            </a:r>
            <a:endParaRPr lang="en-IN" sz="2400" dirty="0"/>
          </a:p>
          <a:p>
            <a:r>
              <a:rPr lang="en-IN" sz="2400" dirty="0" err="1"/>
              <a:t>HuggingFace</a:t>
            </a:r>
            <a:r>
              <a:rPr lang="en-IN" sz="2400" dirty="0"/>
              <a:t>: </a:t>
            </a:r>
            <a:r>
              <a:rPr lang="en-IN" sz="2400" dirty="0">
                <a:hlinkClick r:id="rId3"/>
              </a:rPr>
              <a:t>https://huggingface.co/spaces/Zoha2004/fitness-chatbot</a:t>
            </a:r>
            <a:endParaRPr lang="en-IN" sz="2400" dirty="0"/>
          </a:p>
          <a:p>
            <a:r>
              <a:rPr lang="en-IN" sz="2400" dirty="0" err="1"/>
              <a:t>Github</a:t>
            </a:r>
            <a:r>
              <a:rPr lang="en-IN" sz="2400" dirty="0"/>
              <a:t>: </a:t>
            </a:r>
            <a:r>
              <a:rPr lang="en-IN" sz="2400" dirty="0">
                <a:hlinkClick r:id="rId4"/>
              </a:rPr>
              <a:t>https://github.com/Priyansh-S-K/Intel_GenAI_Project</a:t>
            </a:r>
            <a:endParaRPr lang="en-IN" sz="2400" dirty="0"/>
          </a:p>
          <a:p>
            <a:r>
              <a:rPr lang="en-IN" sz="2400" dirty="0"/>
              <a:t>Model Demo: </a:t>
            </a:r>
            <a:r>
              <a:rPr lang="en-IN" sz="2400" dirty="0">
                <a:hlinkClick r:id="rId5"/>
              </a:rPr>
              <a:t>Drive Link</a:t>
            </a:r>
            <a:endParaRPr lang="en-IN" sz="2400" dirty="0"/>
          </a:p>
          <a:p>
            <a:endParaRPr lang="en-IN" dirty="0"/>
          </a:p>
        </p:txBody>
      </p:sp>
    </p:spTree>
    <p:extLst>
      <p:ext uri="{BB962C8B-B14F-4D97-AF65-F5344CB8AC3E}">
        <p14:creationId xmlns:p14="http://schemas.microsoft.com/office/powerpoint/2010/main" val="406179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395A71-D132-A264-65F4-91C1D44E1775}"/>
              </a:ext>
            </a:extLst>
          </p:cNvPr>
          <p:cNvSpPr txBox="1"/>
          <p:nvPr/>
        </p:nvSpPr>
        <p:spPr>
          <a:xfrm>
            <a:off x="3349374" y="2219218"/>
            <a:ext cx="4890499" cy="1569660"/>
          </a:xfrm>
          <a:prstGeom prst="rect">
            <a:avLst/>
          </a:prstGeom>
          <a:noFill/>
        </p:spPr>
        <p:txBody>
          <a:bodyPr wrap="square" rtlCol="0">
            <a:spAutoFit/>
          </a:bodyPr>
          <a:lstStyle/>
          <a:p>
            <a:r>
              <a:rPr lang="en-IN" sz="9600" dirty="0">
                <a:latin typeface="Blackadder ITC" panose="04020505051007020D02" pitchFamily="82" charset="0"/>
              </a:rPr>
              <a:t>Thank You</a:t>
            </a:r>
            <a:endParaRPr lang="en-IN" sz="2800" dirty="0">
              <a:latin typeface="Blackadder ITC" panose="04020505051007020D02" pitchFamily="82" charset="0"/>
            </a:endParaRPr>
          </a:p>
        </p:txBody>
      </p:sp>
    </p:spTree>
    <p:extLst>
      <p:ext uri="{BB962C8B-B14F-4D97-AF65-F5344CB8AC3E}">
        <p14:creationId xmlns:p14="http://schemas.microsoft.com/office/powerpoint/2010/main" val="40674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434E-D8DE-4542-27E8-C73B6550F591}"/>
              </a:ext>
            </a:extLst>
          </p:cNvPr>
          <p:cNvSpPr>
            <a:spLocks noGrp="1"/>
          </p:cNvSpPr>
          <p:nvPr>
            <p:ph type="title"/>
          </p:nvPr>
        </p:nvSpPr>
        <p:spPr/>
        <p:txBody>
          <a:bodyPr/>
          <a:lstStyle/>
          <a:p>
            <a:pPr algn="ctr"/>
            <a:r>
              <a:rPr lang="en-US" dirty="0"/>
              <a:t>Problem Statement : 16</a:t>
            </a:r>
            <a:endParaRPr lang="en-IN" dirty="0"/>
          </a:p>
        </p:txBody>
      </p:sp>
      <p:sp>
        <p:nvSpPr>
          <p:cNvPr id="3" name="Content Placeholder 2">
            <a:extLst>
              <a:ext uri="{FF2B5EF4-FFF2-40B4-BE49-F238E27FC236}">
                <a16:creationId xmlns:a16="http://schemas.microsoft.com/office/drawing/2014/main" id="{42E8D060-8DAF-D554-D17E-AF9D1B8F64FA}"/>
              </a:ext>
            </a:extLst>
          </p:cNvPr>
          <p:cNvSpPr>
            <a:spLocks noGrp="1"/>
          </p:cNvSpPr>
          <p:nvPr>
            <p:ph idx="1"/>
          </p:nvPr>
        </p:nvSpPr>
        <p:spPr>
          <a:xfrm>
            <a:off x="1097280" y="1845733"/>
            <a:ext cx="10058400" cy="4113277"/>
          </a:xfrm>
        </p:spPr>
        <p:txBody>
          <a:bodyPr>
            <a:normAutofit fontScale="77500" lnSpcReduction="20000"/>
          </a:bodyPr>
          <a:lstStyle/>
          <a:p>
            <a:pPr algn="ctr"/>
            <a:r>
              <a:rPr lang="en-US" sz="4200" dirty="0"/>
              <a:t>Running </a:t>
            </a:r>
            <a:r>
              <a:rPr lang="en-US" sz="4200" dirty="0" err="1"/>
              <a:t>GenAI</a:t>
            </a:r>
            <a:r>
              <a:rPr lang="en-US" sz="4200" dirty="0"/>
              <a:t> on Intel AI Laptops and Simple LLM Inference on CPU and fine-tuning of LLM Models using Intel® </a:t>
            </a:r>
            <a:r>
              <a:rPr lang="en-US" sz="4200" dirty="0" err="1"/>
              <a:t>OpenVINO</a:t>
            </a:r>
            <a:r>
              <a:rPr lang="en-US" sz="4200" dirty="0"/>
              <a:t>™ </a:t>
            </a:r>
          </a:p>
          <a:p>
            <a:pPr algn="ctr"/>
            <a:endParaRPr lang="en-US" sz="3600" dirty="0"/>
          </a:p>
          <a:p>
            <a:pPr algn="ctr"/>
            <a:r>
              <a:rPr lang="en-US" sz="3600" b="1" dirty="0"/>
              <a:t>Description</a:t>
            </a:r>
          </a:p>
          <a:p>
            <a:pPr algn="ctr"/>
            <a:r>
              <a:rPr lang="en-US" sz="3200" dirty="0"/>
              <a:t>This problem statement is designed to introduce beginners to the exciting field of Generative Artificial Intelligence (</a:t>
            </a:r>
            <a:r>
              <a:rPr lang="en-US" sz="3200" dirty="0" err="1"/>
              <a:t>GenAI</a:t>
            </a:r>
            <a:r>
              <a:rPr lang="en-US" sz="3200" dirty="0"/>
              <a:t>) through a series of hands-on exercises. Participants will learn the basics of </a:t>
            </a:r>
            <a:r>
              <a:rPr lang="en-US" sz="3200" dirty="0" err="1"/>
              <a:t>GenAI</a:t>
            </a:r>
            <a:r>
              <a:rPr lang="en-US" sz="3200" dirty="0"/>
              <a:t>, perform simple Large Language Model (LLM) inference on a CPU, and explore the process of fine-tuning an LLM model to create a custom Chatbot. </a:t>
            </a:r>
            <a:endParaRPr lang="en-IN" sz="3600" dirty="0"/>
          </a:p>
        </p:txBody>
      </p:sp>
    </p:spTree>
    <p:extLst>
      <p:ext uri="{BB962C8B-B14F-4D97-AF65-F5344CB8AC3E}">
        <p14:creationId xmlns:p14="http://schemas.microsoft.com/office/powerpoint/2010/main" val="183227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434E-D8DE-4542-27E8-C73B6550F591}"/>
              </a:ext>
            </a:extLst>
          </p:cNvPr>
          <p:cNvSpPr>
            <a:spLocks noGrp="1"/>
          </p:cNvSpPr>
          <p:nvPr>
            <p:ph type="title"/>
          </p:nvPr>
        </p:nvSpPr>
        <p:spPr/>
        <p:txBody>
          <a:bodyPr/>
          <a:lstStyle/>
          <a:p>
            <a:r>
              <a:rPr lang="en-US" dirty="0"/>
              <a:t>Unique Idea Brief (Solution)</a:t>
            </a:r>
            <a:endParaRPr lang="en-IN" dirty="0"/>
          </a:p>
        </p:txBody>
      </p:sp>
      <p:sp>
        <p:nvSpPr>
          <p:cNvPr id="3" name="Content Placeholder 2">
            <a:extLst>
              <a:ext uri="{FF2B5EF4-FFF2-40B4-BE49-F238E27FC236}">
                <a16:creationId xmlns:a16="http://schemas.microsoft.com/office/drawing/2014/main" id="{42E8D060-8DAF-D554-D17E-AF9D1B8F64FA}"/>
              </a:ext>
            </a:extLst>
          </p:cNvPr>
          <p:cNvSpPr>
            <a:spLocks noGrp="1"/>
          </p:cNvSpPr>
          <p:nvPr>
            <p:ph idx="1"/>
          </p:nvPr>
        </p:nvSpPr>
        <p:spPr/>
        <p:txBody>
          <a:bodyPr>
            <a:normAutofit lnSpcReduction="10000"/>
          </a:bodyPr>
          <a:lstStyle/>
          <a:p>
            <a:r>
              <a:rPr lang="en-IN" sz="2400" b="1" u="sng" dirty="0"/>
              <a:t>Problem Context</a:t>
            </a:r>
          </a:p>
          <a:p>
            <a:r>
              <a:rPr lang="en-US" sz="2400" dirty="0"/>
              <a:t>In today's fast-paced world, maintaining a healthy lifestyle and fitness regimen is a priority for many. However, access to personalized fitness advice can be challenging. Traditional methods, such as consulting with personal trainers or searching for information online, often fall short due to the following issues:</a:t>
            </a:r>
          </a:p>
          <a:p>
            <a:pPr lvl="1">
              <a:buFont typeface="+mj-lt"/>
              <a:buAutoNum type="arabicPeriod"/>
            </a:pPr>
            <a:r>
              <a:rPr lang="en-US" sz="2000" dirty="0"/>
              <a:t>Personal trainers can be expensive and not accessible to everyone.</a:t>
            </a:r>
          </a:p>
          <a:p>
            <a:pPr lvl="1">
              <a:buFont typeface="+mj-lt"/>
              <a:buAutoNum type="arabicPeriod"/>
            </a:pPr>
            <a:r>
              <a:rPr lang="en-US" sz="2000" dirty="0"/>
              <a:t>Online information is abundant but can be overwhelming, contradictory, or inaccurate.</a:t>
            </a:r>
          </a:p>
          <a:p>
            <a:pPr lvl="1">
              <a:buFont typeface="+mj-lt"/>
              <a:buAutoNum type="arabicPeriod"/>
            </a:pPr>
            <a:r>
              <a:rPr lang="en-US" sz="2000" dirty="0"/>
              <a:t>People may not have the time to sift through extensive resources to find relevant fitness advice.</a:t>
            </a:r>
          </a:p>
          <a:p>
            <a:r>
              <a:rPr lang="en-US" sz="2400" dirty="0"/>
              <a:t>These challenges highlight the need for an efficient, accessible, and personalized solution to provide reliable fitness guidance.</a:t>
            </a:r>
          </a:p>
          <a:p>
            <a:endParaRPr lang="en-IN" dirty="0"/>
          </a:p>
        </p:txBody>
      </p:sp>
    </p:spTree>
    <p:extLst>
      <p:ext uri="{BB962C8B-B14F-4D97-AF65-F5344CB8AC3E}">
        <p14:creationId xmlns:p14="http://schemas.microsoft.com/office/powerpoint/2010/main" val="63773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434E-D8DE-4542-27E8-C73B6550F591}"/>
              </a:ext>
            </a:extLst>
          </p:cNvPr>
          <p:cNvSpPr>
            <a:spLocks noGrp="1"/>
          </p:cNvSpPr>
          <p:nvPr>
            <p:ph type="title"/>
          </p:nvPr>
        </p:nvSpPr>
        <p:spPr/>
        <p:txBody>
          <a:bodyPr/>
          <a:lstStyle/>
          <a:p>
            <a:r>
              <a:rPr lang="en-US" dirty="0"/>
              <a:t>Unique Idea Brief (Solution)</a:t>
            </a:r>
            <a:endParaRPr lang="en-IN" dirty="0"/>
          </a:p>
        </p:txBody>
      </p:sp>
      <p:sp>
        <p:nvSpPr>
          <p:cNvPr id="3" name="Content Placeholder 2">
            <a:extLst>
              <a:ext uri="{FF2B5EF4-FFF2-40B4-BE49-F238E27FC236}">
                <a16:creationId xmlns:a16="http://schemas.microsoft.com/office/drawing/2014/main" id="{42E8D060-8DAF-D554-D17E-AF9D1B8F64FA}"/>
              </a:ext>
            </a:extLst>
          </p:cNvPr>
          <p:cNvSpPr>
            <a:spLocks noGrp="1"/>
          </p:cNvSpPr>
          <p:nvPr>
            <p:ph idx="1"/>
          </p:nvPr>
        </p:nvSpPr>
        <p:spPr/>
        <p:txBody>
          <a:bodyPr>
            <a:normAutofit lnSpcReduction="10000"/>
          </a:bodyPr>
          <a:lstStyle/>
          <a:p>
            <a:r>
              <a:rPr lang="en-US" sz="2400" b="1" dirty="0"/>
              <a:t>Solution Offered</a:t>
            </a:r>
          </a:p>
          <a:p>
            <a:r>
              <a:rPr lang="en-US" sz="2400" dirty="0"/>
              <a:t>To address these challenges, we have developed an intelligent chatbot designed to provide users with accurate, personalized fitness-related answers. Here’s how our solution stands out:</a:t>
            </a:r>
          </a:p>
          <a:p>
            <a:pPr lvl="1">
              <a:buFont typeface="+mj-lt"/>
              <a:buAutoNum type="arabicPeriod"/>
            </a:pPr>
            <a:r>
              <a:rPr lang="en-US" sz="2000" dirty="0"/>
              <a:t>The chatbot is available 24/7, making it easy for users to access fitness advice anytime, anywhere.</a:t>
            </a:r>
          </a:p>
          <a:p>
            <a:pPr lvl="1">
              <a:buFont typeface="+mj-lt"/>
              <a:buAutoNum type="arabicPeriod"/>
            </a:pPr>
            <a:r>
              <a:rPr lang="en-US" sz="2000" dirty="0"/>
              <a:t>Users can quickly get answers to their specific fitness questions without having to spend time searching through vast amounts of information.</a:t>
            </a:r>
          </a:p>
          <a:p>
            <a:pPr lvl="1">
              <a:buFont typeface="+mj-lt"/>
              <a:buAutoNum type="arabicPeriod"/>
            </a:pPr>
            <a:r>
              <a:rPr lang="en-US" sz="2000" dirty="0"/>
              <a:t>The chatbot is designed to be intuitive and easy to use, providing a seamless user experience.</a:t>
            </a:r>
          </a:p>
          <a:p>
            <a:r>
              <a:rPr lang="en-US" sz="2400" dirty="0"/>
              <a:t>In conclusion, our fitness chatbot bridges the gap between accessibility and personalized fitness guidance, making it easier for individuals to achieve their health and fitness goals efficiently and effectively.</a:t>
            </a:r>
            <a:endParaRPr lang="en-IN" sz="2400" dirty="0"/>
          </a:p>
        </p:txBody>
      </p:sp>
    </p:spTree>
    <p:extLst>
      <p:ext uri="{BB962C8B-B14F-4D97-AF65-F5344CB8AC3E}">
        <p14:creationId xmlns:p14="http://schemas.microsoft.com/office/powerpoint/2010/main" val="4104067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434E-D8DE-4542-27E8-C73B6550F591}"/>
              </a:ext>
            </a:extLst>
          </p:cNvPr>
          <p:cNvSpPr>
            <a:spLocks noGrp="1"/>
          </p:cNvSpPr>
          <p:nvPr>
            <p:ph type="title"/>
          </p:nvPr>
        </p:nvSpPr>
        <p:spPr/>
        <p:txBody>
          <a:bodyPr/>
          <a:lstStyle/>
          <a:p>
            <a:r>
              <a:rPr lang="en-US" dirty="0"/>
              <a:t>Features Offered</a:t>
            </a:r>
            <a:endParaRPr lang="en-IN" dirty="0"/>
          </a:p>
        </p:txBody>
      </p:sp>
      <p:sp>
        <p:nvSpPr>
          <p:cNvPr id="3" name="Content Placeholder 2">
            <a:extLst>
              <a:ext uri="{FF2B5EF4-FFF2-40B4-BE49-F238E27FC236}">
                <a16:creationId xmlns:a16="http://schemas.microsoft.com/office/drawing/2014/main" id="{42E8D060-8DAF-D554-D17E-AF9D1B8F64FA}"/>
              </a:ext>
            </a:extLst>
          </p:cNvPr>
          <p:cNvSpPr>
            <a:spLocks noGrp="1"/>
          </p:cNvSpPr>
          <p:nvPr>
            <p:ph idx="1"/>
          </p:nvPr>
        </p:nvSpPr>
        <p:spPr/>
        <p:txBody>
          <a:bodyPr>
            <a:normAutofit/>
          </a:bodyPr>
          <a:lstStyle/>
          <a:p>
            <a:pPr marL="635508" lvl="1" indent="-342900">
              <a:lnSpc>
                <a:spcPct val="150000"/>
              </a:lnSpc>
            </a:pPr>
            <a:r>
              <a:rPr lang="en-IN" sz="2400" dirty="0"/>
              <a:t>24/7 Availability</a:t>
            </a:r>
          </a:p>
          <a:p>
            <a:pPr marL="635508" lvl="1" indent="-342900">
              <a:lnSpc>
                <a:spcPct val="150000"/>
              </a:lnSpc>
            </a:pPr>
            <a:r>
              <a:rPr lang="en-US" sz="2400" dirty="0"/>
              <a:t>Provide responses to common fitness-related questions.</a:t>
            </a:r>
            <a:endParaRPr lang="en-IN" sz="2400" dirty="0"/>
          </a:p>
          <a:p>
            <a:pPr marL="635508" lvl="1" indent="-342900">
              <a:lnSpc>
                <a:spcPct val="150000"/>
              </a:lnSpc>
            </a:pPr>
            <a:r>
              <a:rPr lang="en-US" sz="2400" dirty="0"/>
              <a:t>Provide pre-defined exercise routines for different fitness goals (e.g., weight loss, muscle gain, flexibility). </a:t>
            </a:r>
          </a:p>
          <a:p>
            <a:pPr marL="635508" lvl="1" indent="-342900">
              <a:lnSpc>
                <a:spcPct val="150000"/>
              </a:lnSpc>
            </a:pPr>
            <a:r>
              <a:rPr lang="en-US" sz="2400" dirty="0"/>
              <a:t>Provide simple dietary suggestions to complement fitness routines. </a:t>
            </a:r>
          </a:p>
          <a:p>
            <a:pPr marL="635508" lvl="1" indent="-342900">
              <a:lnSpc>
                <a:spcPct val="150000"/>
              </a:lnSpc>
            </a:pPr>
            <a:r>
              <a:rPr lang="en-IN" sz="2400" dirty="0"/>
              <a:t>Natural Language Processing (NLP)</a:t>
            </a:r>
            <a:endParaRPr lang="en-US" sz="2400" dirty="0"/>
          </a:p>
        </p:txBody>
      </p:sp>
    </p:spTree>
    <p:extLst>
      <p:ext uri="{BB962C8B-B14F-4D97-AF65-F5344CB8AC3E}">
        <p14:creationId xmlns:p14="http://schemas.microsoft.com/office/powerpoint/2010/main" val="389718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B80E-40B4-BBE7-D724-B77BF2A7474B}"/>
              </a:ext>
            </a:extLst>
          </p:cNvPr>
          <p:cNvSpPr>
            <a:spLocks noGrp="1"/>
          </p:cNvSpPr>
          <p:nvPr>
            <p:ph type="title"/>
          </p:nvPr>
        </p:nvSpPr>
        <p:spPr/>
        <p:txBody>
          <a:bodyPr/>
          <a:lstStyle/>
          <a:p>
            <a:r>
              <a:rPr lang="en-US" dirty="0"/>
              <a:t>Process Flow</a:t>
            </a:r>
            <a:endParaRPr lang="en-IN" dirty="0"/>
          </a:p>
        </p:txBody>
      </p:sp>
      <p:pic>
        <p:nvPicPr>
          <p:cNvPr id="5" name="Content Placeholder 4">
            <a:extLst>
              <a:ext uri="{FF2B5EF4-FFF2-40B4-BE49-F238E27FC236}">
                <a16:creationId xmlns:a16="http://schemas.microsoft.com/office/drawing/2014/main" id="{F8646C4E-3A7B-F629-676C-C217BD4BF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8656" y="2053061"/>
            <a:ext cx="9030984" cy="3484122"/>
          </a:xfrm>
        </p:spPr>
      </p:pic>
    </p:spTree>
    <p:extLst>
      <p:ext uri="{BB962C8B-B14F-4D97-AF65-F5344CB8AC3E}">
        <p14:creationId xmlns:p14="http://schemas.microsoft.com/office/powerpoint/2010/main" val="40081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434E-D8DE-4542-27E8-C73B6550F591}"/>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42E8D060-8DAF-D554-D17E-AF9D1B8F64FA}"/>
              </a:ext>
            </a:extLst>
          </p:cNvPr>
          <p:cNvSpPr>
            <a:spLocks noGrp="1"/>
          </p:cNvSpPr>
          <p:nvPr>
            <p:ph idx="1"/>
          </p:nvPr>
        </p:nvSpPr>
        <p:spPr/>
        <p:txBody>
          <a:bodyPr>
            <a:normAutofit/>
          </a:bodyPr>
          <a:lstStyle/>
          <a:p>
            <a:r>
              <a:rPr lang="en-US" sz="2400" dirty="0"/>
              <a:t>Pre-trained models used:</a:t>
            </a:r>
            <a:r>
              <a:rPr lang="en-IN" sz="2400" dirty="0"/>
              <a:t> distilgpt2</a:t>
            </a:r>
          </a:p>
          <a:p>
            <a:r>
              <a:rPr lang="en-IN" sz="2400" dirty="0"/>
              <a:t>Python libraries used: </a:t>
            </a:r>
            <a:r>
              <a:rPr lang="en-IN" sz="2400" dirty="0" err="1"/>
              <a:t>PyTorch</a:t>
            </a:r>
            <a:r>
              <a:rPr lang="en-IN" sz="2400" dirty="0"/>
              <a:t>, Transformers, pandas, </a:t>
            </a:r>
            <a:r>
              <a:rPr lang="en-IN" sz="2400" dirty="0" err="1"/>
              <a:t>sentencepiece</a:t>
            </a:r>
            <a:endParaRPr lang="en-IN" sz="2400" dirty="0"/>
          </a:p>
          <a:p>
            <a:r>
              <a:rPr lang="en-IN" sz="2400" dirty="0"/>
              <a:t>Dataset used: </a:t>
            </a:r>
            <a:r>
              <a:rPr lang="en-IN" sz="2400" dirty="0" err="1"/>
              <a:t>HazSylvia</a:t>
            </a:r>
            <a:r>
              <a:rPr lang="en-IN" sz="2400" dirty="0"/>
              <a:t>/</a:t>
            </a:r>
            <a:r>
              <a:rPr lang="en-IN" sz="2400" dirty="0" err="1"/>
              <a:t>Fitness_Unformatted</a:t>
            </a:r>
            <a:endParaRPr lang="en-IN" sz="2400" dirty="0"/>
          </a:p>
          <a:p>
            <a:r>
              <a:rPr lang="en-US" sz="2400" dirty="0"/>
              <a:t>Intel software used: </a:t>
            </a:r>
            <a:r>
              <a:rPr lang="en-US" sz="2400" dirty="0" err="1"/>
              <a:t>OpenVINO</a:t>
            </a:r>
            <a:endParaRPr lang="en-US" sz="2400" dirty="0"/>
          </a:p>
          <a:p>
            <a:r>
              <a:rPr lang="en-US" sz="2400" dirty="0"/>
              <a:t>Front-end software: </a:t>
            </a:r>
            <a:r>
              <a:rPr lang="en-US" sz="2400" dirty="0" err="1"/>
              <a:t>Gradio</a:t>
            </a:r>
            <a:endParaRPr lang="en-US" sz="2400" dirty="0"/>
          </a:p>
          <a:p>
            <a:r>
              <a:rPr lang="en-US" sz="2400" dirty="0"/>
              <a:t>Platform for creating model: Google </a:t>
            </a:r>
            <a:r>
              <a:rPr lang="en-US" sz="2400" dirty="0" err="1"/>
              <a:t>Colab</a:t>
            </a:r>
            <a:endParaRPr lang="en-US" sz="2400" dirty="0"/>
          </a:p>
          <a:p>
            <a:r>
              <a:rPr lang="en-US" sz="2400" dirty="0"/>
              <a:t>Platform for deploying model: </a:t>
            </a:r>
            <a:r>
              <a:rPr lang="en-US" sz="2400" dirty="0" err="1"/>
              <a:t>HuggingFace</a:t>
            </a:r>
            <a:endParaRPr lang="en-US" sz="2400" dirty="0"/>
          </a:p>
        </p:txBody>
      </p:sp>
    </p:spTree>
    <p:extLst>
      <p:ext uri="{BB962C8B-B14F-4D97-AF65-F5344CB8AC3E}">
        <p14:creationId xmlns:p14="http://schemas.microsoft.com/office/powerpoint/2010/main" val="91672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434E-D8DE-4542-27E8-C73B6550F591}"/>
              </a:ext>
            </a:extLst>
          </p:cNvPr>
          <p:cNvSpPr>
            <a:spLocks noGrp="1"/>
          </p:cNvSpPr>
          <p:nvPr>
            <p:ph type="title"/>
          </p:nvPr>
        </p:nvSpPr>
        <p:spPr/>
        <p:txBody>
          <a:bodyPr/>
          <a:lstStyle/>
          <a:p>
            <a:r>
              <a:rPr lang="en-US" dirty="0"/>
              <a:t>Team members and contributions</a:t>
            </a:r>
            <a:endParaRPr lang="en-IN" dirty="0"/>
          </a:p>
        </p:txBody>
      </p:sp>
      <p:sp>
        <p:nvSpPr>
          <p:cNvPr id="3" name="Content Placeholder 2">
            <a:extLst>
              <a:ext uri="{FF2B5EF4-FFF2-40B4-BE49-F238E27FC236}">
                <a16:creationId xmlns:a16="http://schemas.microsoft.com/office/drawing/2014/main" id="{42E8D060-8DAF-D554-D17E-AF9D1B8F64FA}"/>
              </a:ext>
            </a:extLst>
          </p:cNvPr>
          <p:cNvSpPr>
            <a:spLocks noGrp="1"/>
          </p:cNvSpPr>
          <p:nvPr>
            <p:ph idx="1"/>
          </p:nvPr>
        </p:nvSpPr>
        <p:spPr/>
        <p:txBody>
          <a:bodyPr>
            <a:normAutofit/>
          </a:bodyPr>
          <a:lstStyle/>
          <a:p>
            <a:r>
              <a:rPr lang="en-US" sz="2800" dirty="0"/>
              <a:t>Priyansh Kalathil</a:t>
            </a:r>
          </a:p>
          <a:p>
            <a:pPr lvl="1"/>
            <a:r>
              <a:rPr lang="en-US" sz="2400" dirty="0"/>
              <a:t>Conducted research study on the fine tuning process.</a:t>
            </a:r>
          </a:p>
          <a:p>
            <a:pPr lvl="1"/>
            <a:r>
              <a:rPr lang="en-US" sz="2400" dirty="0"/>
              <a:t>Created the repository for the project</a:t>
            </a:r>
          </a:p>
          <a:p>
            <a:pPr lvl="1"/>
            <a:r>
              <a:rPr lang="en-US" sz="2400" dirty="0"/>
              <a:t>Push the model to the repository</a:t>
            </a:r>
          </a:p>
          <a:p>
            <a:pPr lvl="1"/>
            <a:r>
              <a:rPr lang="en-US" sz="2400" dirty="0"/>
              <a:t>Documented the work and report for the project</a:t>
            </a:r>
            <a:endParaRPr lang="en-IN" sz="2000" dirty="0"/>
          </a:p>
        </p:txBody>
      </p:sp>
    </p:spTree>
    <p:extLst>
      <p:ext uri="{BB962C8B-B14F-4D97-AF65-F5344CB8AC3E}">
        <p14:creationId xmlns:p14="http://schemas.microsoft.com/office/powerpoint/2010/main" val="45505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434E-D8DE-4542-27E8-C73B6550F591}"/>
              </a:ext>
            </a:extLst>
          </p:cNvPr>
          <p:cNvSpPr>
            <a:spLocks noGrp="1"/>
          </p:cNvSpPr>
          <p:nvPr>
            <p:ph type="title"/>
          </p:nvPr>
        </p:nvSpPr>
        <p:spPr/>
        <p:txBody>
          <a:bodyPr/>
          <a:lstStyle/>
          <a:p>
            <a:r>
              <a:rPr lang="en-US" dirty="0"/>
              <a:t>Team members and contributions</a:t>
            </a:r>
            <a:endParaRPr lang="en-IN" dirty="0"/>
          </a:p>
        </p:txBody>
      </p:sp>
      <p:sp>
        <p:nvSpPr>
          <p:cNvPr id="3" name="Content Placeholder 2">
            <a:extLst>
              <a:ext uri="{FF2B5EF4-FFF2-40B4-BE49-F238E27FC236}">
                <a16:creationId xmlns:a16="http://schemas.microsoft.com/office/drawing/2014/main" id="{42E8D060-8DAF-D554-D17E-AF9D1B8F64FA}"/>
              </a:ext>
            </a:extLst>
          </p:cNvPr>
          <p:cNvSpPr>
            <a:spLocks noGrp="1"/>
          </p:cNvSpPr>
          <p:nvPr>
            <p:ph idx="1"/>
          </p:nvPr>
        </p:nvSpPr>
        <p:spPr/>
        <p:txBody>
          <a:bodyPr>
            <a:normAutofit/>
          </a:bodyPr>
          <a:lstStyle/>
          <a:p>
            <a:r>
              <a:rPr lang="en-US" sz="2800" dirty="0" err="1"/>
              <a:t>Zoha</a:t>
            </a:r>
            <a:r>
              <a:rPr lang="en-US" sz="2800" dirty="0"/>
              <a:t> Surti</a:t>
            </a:r>
          </a:p>
          <a:p>
            <a:pPr lvl="1"/>
            <a:r>
              <a:rPr lang="en-US" sz="2400" dirty="0"/>
              <a:t>Conducted research and study on various large language models (LLMs).</a:t>
            </a:r>
          </a:p>
          <a:p>
            <a:pPr lvl="1"/>
            <a:r>
              <a:rPr lang="en-US" sz="2400" dirty="0"/>
              <a:t>Gained expertise in using Hugging Face to identify optimal datasets.</a:t>
            </a:r>
          </a:p>
          <a:p>
            <a:pPr lvl="1"/>
            <a:r>
              <a:rPr lang="en-US" sz="2400" dirty="0"/>
              <a:t>Acquired knowledge of the </a:t>
            </a:r>
            <a:r>
              <a:rPr lang="en-US" sz="2400" dirty="0" err="1"/>
              <a:t>OpenVINO</a:t>
            </a:r>
            <a:r>
              <a:rPr lang="en-US" sz="2400" dirty="0"/>
              <a:t> toolkit and utilized the Optimum Intel library for efficient inference of LLMs.</a:t>
            </a:r>
          </a:p>
          <a:p>
            <a:pPr lvl="1"/>
            <a:r>
              <a:rPr lang="en-US" sz="2400" dirty="0"/>
              <a:t>Developed the frontend of the chatbot using </a:t>
            </a:r>
            <a:r>
              <a:rPr lang="en-US" sz="2400" dirty="0" err="1"/>
              <a:t>Gradio</a:t>
            </a:r>
            <a:r>
              <a:rPr lang="en-US" sz="2400" dirty="0"/>
              <a:t> and successfully deployed it on Hugging Face Spaces.</a:t>
            </a:r>
          </a:p>
        </p:txBody>
      </p:sp>
    </p:spTree>
    <p:extLst>
      <p:ext uri="{BB962C8B-B14F-4D97-AF65-F5344CB8AC3E}">
        <p14:creationId xmlns:p14="http://schemas.microsoft.com/office/powerpoint/2010/main" val="81683305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TM02900769[[fn=Retrospect]]</Template>
  <TotalTime>555</TotalTime>
  <Words>771</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Blackadder ITC</vt:lpstr>
      <vt:lpstr>Calibri</vt:lpstr>
      <vt:lpstr>Calibri Light</vt:lpstr>
      <vt:lpstr>Retrospect</vt:lpstr>
      <vt:lpstr>INTEL UNNATI Industrial Training Program  Project Report (Code Crusaders)</vt:lpstr>
      <vt:lpstr>Problem Statement : 16</vt:lpstr>
      <vt:lpstr>Unique Idea Brief (Solution)</vt:lpstr>
      <vt:lpstr>Unique Idea Brief (Solution)</vt:lpstr>
      <vt:lpstr>Features Offered</vt:lpstr>
      <vt:lpstr>Process Flow</vt:lpstr>
      <vt:lpstr>Technologies Used</vt:lpstr>
      <vt:lpstr>Team members and contributions</vt:lpstr>
      <vt:lpstr>Team members and contributions</vt:lpstr>
      <vt:lpstr>Team members and contributions</vt:lpstr>
      <vt:lpstr>Project Snapshots</vt:lpstr>
      <vt:lpstr>Conclusion</vt:lpstr>
      <vt:lpstr>Project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Priyansh Kalathil</dc:creator>
  <cp:lastModifiedBy>Priyansh Kalathil</cp:lastModifiedBy>
  <cp:revision>6</cp:revision>
  <dcterms:created xsi:type="dcterms:W3CDTF">2024-07-06T19:45:44Z</dcterms:created>
  <dcterms:modified xsi:type="dcterms:W3CDTF">2024-07-08T06:00:20Z</dcterms:modified>
</cp:coreProperties>
</file>