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Retropix" charset="1" panose="00000000000000000000"/>
      <p:regular r:id="rId26"/>
    </p:embeddedFont>
    <p:embeddedFont>
      <p:font typeface="Public Sans" charset="1" panose="00000000000000000000"/>
      <p:regular r:id="rId27"/>
    </p:embeddedFont>
    <p:embeddedFont>
      <p:font typeface="Noto Serif" charset="1" panose="02020600060500020200"/>
      <p:regular r:id="rId28"/>
    </p:embeddedFont>
    <p:embeddedFont>
      <p:font typeface="Noto Serif Bold" charset="1" panose="02020800060500020200"/>
      <p:regular r:id="rId29"/>
    </p:embeddedFont>
    <p:embeddedFont>
      <p:font typeface="Gulfs Display" charset="1" panose="00000500000000000000"/>
      <p:regular r:id="rId30"/>
    </p:embeddedFont>
    <p:embeddedFont>
      <p:font typeface="Lovelo" charset="1" panose="02000000000000000000"/>
      <p:regular r:id="rId31"/>
    </p:embeddedFont>
    <p:embeddedFont>
      <p:font typeface="Noto Serif Bold Italics" charset="1" panose="02020800060500090200"/>
      <p:regular r:id="rId32"/>
    </p:embeddedFont>
    <p:embeddedFont>
      <p:font typeface="Noto Serif Italics" charset="1" panose="02020600060500090200"/>
      <p:regular r:id="rId33"/>
    </p:embeddedFont>
    <p:embeddedFont>
      <p:font typeface="Public Sans Bold" charset="1" panose="00000000000000000000"/>
      <p:regular r:id="rId34"/>
    </p:embeddedFont>
    <p:embeddedFont>
      <p:font typeface="Canva Sans" charset="1" panose="020B0503030501040103"/>
      <p:regular r:id="rId35"/>
    </p:embeddedFont>
    <p:embeddedFont>
      <p:font typeface="Canva Sans Bold" charset="1" panose="020B0803030501040103"/>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30" Target="../media/image29.png" Type="http://schemas.openxmlformats.org/officeDocument/2006/relationships/image"/><Relationship Id="rId31" Target="../media/image30.svg" Type="http://schemas.openxmlformats.org/officeDocument/2006/relationships/image"/><Relationship Id="rId32" Target="../media/image31.png" Type="http://schemas.openxmlformats.org/officeDocument/2006/relationships/image"/><Relationship Id="rId33" Target="../media/image32.svg" Type="http://schemas.openxmlformats.org/officeDocument/2006/relationships/image"/><Relationship Id="rId34" Target="../media/image33.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png" Type="http://schemas.openxmlformats.org/officeDocument/2006/relationships/image"/><Relationship Id="rId11" Target="../media/image56.sv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 Id="rId8" Target="../media/image53.png" Type="http://schemas.openxmlformats.org/officeDocument/2006/relationships/image"/><Relationship Id="rId9" Target="../media/image5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 Id="rId3" Target="../media/image58.png" Type="http://schemas.openxmlformats.org/officeDocument/2006/relationships/image"/><Relationship Id="rId4" Target="../media/image5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7.png" Type="http://schemas.openxmlformats.org/officeDocument/2006/relationships/image"/><Relationship Id="rId11" Target="../media/image68.svg" Type="http://schemas.openxmlformats.org/officeDocument/2006/relationships/image"/><Relationship Id="rId12" Target="../media/image69.png" Type="http://schemas.openxmlformats.org/officeDocument/2006/relationships/image"/><Relationship Id="rId13" Target="../media/image70.svg" Type="http://schemas.openxmlformats.org/officeDocument/2006/relationships/image"/><Relationship Id="rId14" Target="../media/image71.png" Type="http://schemas.openxmlformats.org/officeDocument/2006/relationships/image"/><Relationship Id="rId15" Target="../media/image72.svg" Type="http://schemas.openxmlformats.org/officeDocument/2006/relationships/image"/><Relationship Id="rId16" Target="../media/image73.png" Type="http://schemas.openxmlformats.org/officeDocument/2006/relationships/image"/><Relationship Id="rId17" Target="../media/image74.svg" Type="http://schemas.openxmlformats.org/officeDocument/2006/relationships/image"/><Relationship Id="rId18" Target="../media/image75.png" Type="http://schemas.openxmlformats.org/officeDocument/2006/relationships/image"/><Relationship Id="rId19" Target="../media/image76.svg" Type="http://schemas.openxmlformats.org/officeDocument/2006/relationships/image"/><Relationship Id="rId2" Target="../media/image47.png" Type="http://schemas.openxmlformats.org/officeDocument/2006/relationships/image"/><Relationship Id="rId20" Target="../media/image77.png" Type="http://schemas.openxmlformats.org/officeDocument/2006/relationships/image"/><Relationship Id="rId21" Target="../media/image78.svg" Type="http://schemas.openxmlformats.org/officeDocument/2006/relationships/image"/><Relationship Id="rId22" Target="../media/image79.png" Type="http://schemas.openxmlformats.org/officeDocument/2006/relationships/image"/><Relationship Id="rId23" Target="../media/image80.svg" Type="http://schemas.openxmlformats.org/officeDocument/2006/relationships/image"/><Relationship Id="rId24" Target="../media/image15.png" Type="http://schemas.openxmlformats.org/officeDocument/2006/relationships/image"/><Relationship Id="rId25" Target="../media/image16.svg" Type="http://schemas.openxmlformats.org/officeDocument/2006/relationships/image"/><Relationship Id="rId26" Target="../media/image49.png" Type="http://schemas.openxmlformats.org/officeDocument/2006/relationships/image"/><Relationship Id="rId27" Target="../media/image50.svg" Type="http://schemas.openxmlformats.org/officeDocument/2006/relationships/image"/><Relationship Id="rId28" Target="../media/image51.png" Type="http://schemas.openxmlformats.org/officeDocument/2006/relationships/image"/><Relationship Id="rId29" Target="../media/image52.svg" Type="http://schemas.openxmlformats.org/officeDocument/2006/relationships/image"/><Relationship Id="rId3" Target="../media/image48.svg" Type="http://schemas.openxmlformats.org/officeDocument/2006/relationships/image"/><Relationship Id="rId30" Target="../media/image53.png" Type="http://schemas.openxmlformats.org/officeDocument/2006/relationships/image"/><Relationship Id="rId31" Target="../media/image54.svg" Type="http://schemas.openxmlformats.org/officeDocument/2006/relationships/image"/><Relationship Id="rId32" Target="../media/image55.png" Type="http://schemas.openxmlformats.org/officeDocument/2006/relationships/image"/><Relationship Id="rId33" Target="../media/image56.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5.png" Type="http://schemas.openxmlformats.org/officeDocument/2006/relationships/image"/><Relationship Id="rId9" Target="../media/image6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28" Target="../media/image29.png" Type="http://schemas.openxmlformats.org/officeDocument/2006/relationships/image"/><Relationship Id="rId29" Target="../media/image30.svg" Type="http://schemas.openxmlformats.org/officeDocument/2006/relationships/image"/><Relationship Id="rId3" Target="../media/image2.svg" Type="http://schemas.openxmlformats.org/officeDocument/2006/relationships/image"/><Relationship Id="rId30" Target="../media/image31.png" Type="http://schemas.openxmlformats.org/officeDocument/2006/relationships/image"/><Relationship Id="rId31" Target="../media/image3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9.png" Type="http://schemas.openxmlformats.org/officeDocument/2006/relationships/image"/><Relationship Id="rId11" Target="../media/image90.svg" Type="http://schemas.openxmlformats.org/officeDocument/2006/relationships/image"/><Relationship Id="rId12" Target="../media/image91.png" Type="http://schemas.openxmlformats.org/officeDocument/2006/relationships/image"/><Relationship Id="rId13" Target="../media/image92.svg" Type="http://schemas.openxmlformats.org/officeDocument/2006/relationships/image"/><Relationship Id="rId14" Target="../media/image93.png" Type="http://schemas.openxmlformats.org/officeDocument/2006/relationships/image"/><Relationship Id="rId15" Target="../media/image94.svg" Type="http://schemas.openxmlformats.org/officeDocument/2006/relationships/image"/><Relationship Id="rId16" Target="../media/image95.png" Type="http://schemas.openxmlformats.org/officeDocument/2006/relationships/image"/><Relationship Id="rId17" Target="../media/image96.svg" Type="http://schemas.openxmlformats.org/officeDocument/2006/relationships/image"/><Relationship Id="rId18" Target="../media/image97.png" Type="http://schemas.openxmlformats.org/officeDocument/2006/relationships/image"/><Relationship Id="rId19" Target="../media/image98.svg" Type="http://schemas.openxmlformats.org/officeDocument/2006/relationships/image"/><Relationship Id="rId2" Target="../media/image81.png" Type="http://schemas.openxmlformats.org/officeDocument/2006/relationships/image"/><Relationship Id="rId20" Target="../media/image99.png" Type="http://schemas.openxmlformats.org/officeDocument/2006/relationships/image"/><Relationship Id="rId21" Target="../media/image100.svg" Type="http://schemas.openxmlformats.org/officeDocument/2006/relationships/image"/><Relationship Id="rId22" Target="../media/image101.png" Type="http://schemas.openxmlformats.org/officeDocument/2006/relationships/image"/><Relationship Id="rId23" Target="../media/image102.svg" Type="http://schemas.openxmlformats.org/officeDocument/2006/relationships/image"/><Relationship Id="rId24" Target="../media/image103.png" Type="http://schemas.openxmlformats.org/officeDocument/2006/relationships/image"/><Relationship Id="rId25" Target="../media/image104.svg" Type="http://schemas.openxmlformats.org/officeDocument/2006/relationships/image"/><Relationship Id="rId26" Target="../media/image105.png" Type="http://schemas.openxmlformats.org/officeDocument/2006/relationships/image"/><Relationship Id="rId27" Target="../media/image106.svg" Type="http://schemas.openxmlformats.org/officeDocument/2006/relationships/image"/><Relationship Id="rId28" Target="../media/image107.png" Type="http://schemas.openxmlformats.org/officeDocument/2006/relationships/image"/><Relationship Id="rId29" Target="../media/image108.svg" Type="http://schemas.openxmlformats.org/officeDocument/2006/relationships/image"/><Relationship Id="rId3" Target="../media/image82.svg" Type="http://schemas.openxmlformats.org/officeDocument/2006/relationships/image"/><Relationship Id="rId30" Target="../media/image109.png" Type="http://schemas.openxmlformats.org/officeDocument/2006/relationships/image"/><Relationship Id="rId31" Target="../media/image110.svg" Type="http://schemas.openxmlformats.org/officeDocument/2006/relationships/image"/><Relationship Id="rId32" Target="../media/image111.png" Type="http://schemas.openxmlformats.org/officeDocument/2006/relationships/image"/><Relationship Id="rId33" Target="../media/image112.svg" Type="http://schemas.openxmlformats.org/officeDocument/2006/relationships/image"/><Relationship Id="rId34" Target="../media/image113.png" Type="http://schemas.openxmlformats.org/officeDocument/2006/relationships/image"/><Relationship Id="rId35" Target="../media/image114.svg" Type="http://schemas.openxmlformats.org/officeDocument/2006/relationships/image"/><Relationship Id="rId36" Target="../media/image115.png" Type="http://schemas.openxmlformats.org/officeDocument/2006/relationships/image"/><Relationship Id="rId37" Target="../media/image116.svg" Type="http://schemas.openxmlformats.org/officeDocument/2006/relationships/image"/><Relationship Id="rId38" Target="../media/image117.png" Type="http://schemas.openxmlformats.org/officeDocument/2006/relationships/image"/><Relationship Id="rId39" Target="../media/image118.svg" Type="http://schemas.openxmlformats.org/officeDocument/2006/relationships/image"/><Relationship Id="rId4" Target="../media/image83.png" Type="http://schemas.openxmlformats.org/officeDocument/2006/relationships/image"/><Relationship Id="rId40" Target="../media/image119.png" Type="http://schemas.openxmlformats.org/officeDocument/2006/relationships/image"/><Relationship Id="rId41" Target="../media/image120.svg" Type="http://schemas.openxmlformats.org/officeDocument/2006/relationships/image"/><Relationship Id="rId5" Target="../media/image84.svg" Type="http://schemas.openxmlformats.org/officeDocument/2006/relationships/image"/><Relationship Id="rId6" Target="../media/image85.png" Type="http://schemas.openxmlformats.org/officeDocument/2006/relationships/image"/><Relationship Id="rId7" Target="../media/image86.svg" Type="http://schemas.openxmlformats.org/officeDocument/2006/relationships/image"/><Relationship Id="rId8" Target="../media/image87.png" Type="http://schemas.openxmlformats.org/officeDocument/2006/relationships/image"/><Relationship Id="rId9" Target="../media/image8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jpeg" Type="http://schemas.openxmlformats.org/officeDocument/2006/relationships/image"/><Relationship Id="rId3" Target="../media/image35.pn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18" Target="../media/image29.png" Type="http://schemas.openxmlformats.org/officeDocument/2006/relationships/image"/><Relationship Id="rId19" Target="../media/image30.svg" Type="http://schemas.openxmlformats.org/officeDocument/2006/relationships/image"/><Relationship Id="rId2" Target="../media/image39.png" Type="http://schemas.openxmlformats.org/officeDocument/2006/relationships/image"/><Relationship Id="rId20" Target="../media/image13.png" Type="http://schemas.openxmlformats.org/officeDocument/2006/relationships/image"/><Relationship Id="rId21" Target="../media/image14.svg" Type="http://schemas.openxmlformats.org/officeDocument/2006/relationships/image"/><Relationship Id="rId22" Target="../media/image15.png" Type="http://schemas.openxmlformats.org/officeDocument/2006/relationships/image"/><Relationship Id="rId23" Target="../media/image16.svg" Type="http://schemas.openxmlformats.org/officeDocument/2006/relationships/image"/><Relationship Id="rId3" Target="../media/image4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sp>
        <p:nvSpPr>
          <p:cNvPr name="Freeform 2" id="2"/>
          <p:cNvSpPr/>
          <p:nvPr/>
        </p:nvSpPr>
        <p:spPr>
          <a:xfrm flipH="false" flipV="false" rot="0">
            <a:off x="633368" y="3626446"/>
            <a:ext cx="782400" cy="1057297"/>
          </a:xfrm>
          <a:custGeom>
            <a:avLst/>
            <a:gdLst/>
            <a:ahLst/>
            <a:cxnLst/>
            <a:rect r="r" b="b" t="t" l="l"/>
            <a:pathLst>
              <a:path h="1057297" w="782400">
                <a:moveTo>
                  <a:pt x="0" y="0"/>
                </a:moveTo>
                <a:lnTo>
                  <a:pt x="782400" y="0"/>
                </a:lnTo>
                <a:lnTo>
                  <a:pt x="782400" y="1057296"/>
                </a:lnTo>
                <a:lnTo>
                  <a:pt x="0" y="1057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1249" y="2300667"/>
            <a:ext cx="1026639" cy="785846"/>
          </a:xfrm>
          <a:custGeom>
            <a:avLst/>
            <a:gdLst/>
            <a:ahLst/>
            <a:cxnLst/>
            <a:rect r="r" b="b" t="t" l="l"/>
            <a:pathLst>
              <a:path h="785846" w="1026639">
                <a:moveTo>
                  <a:pt x="0" y="0"/>
                </a:moveTo>
                <a:lnTo>
                  <a:pt x="1026639" y="0"/>
                </a:lnTo>
                <a:lnTo>
                  <a:pt x="1026639" y="785845"/>
                </a:lnTo>
                <a:lnTo>
                  <a:pt x="0" y="785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3623" y="538933"/>
            <a:ext cx="961890" cy="1221800"/>
          </a:xfrm>
          <a:custGeom>
            <a:avLst/>
            <a:gdLst/>
            <a:ahLst/>
            <a:cxnLst/>
            <a:rect r="r" b="b" t="t" l="l"/>
            <a:pathLst>
              <a:path h="1221800" w="961890">
                <a:moveTo>
                  <a:pt x="0" y="0"/>
                </a:moveTo>
                <a:lnTo>
                  <a:pt x="961890" y="0"/>
                </a:lnTo>
                <a:lnTo>
                  <a:pt x="961890" y="1221801"/>
                </a:lnTo>
                <a:lnTo>
                  <a:pt x="0" y="12218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9442" y="5223676"/>
            <a:ext cx="930253" cy="980151"/>
          </a:xfrm>
          <a:custGeom>
            <a:avLst/>
            <a:gdLst/>
            <a:ahLst/>
            <a:cxnLst/>
            <a:rect r="r" b="b" t="t" l="l"/>
            <a:pathLst>
              <a:path h="980151" w="930253">
                <a:moveTo>
                  <a:pt x="0" y="0"/>
                </a:moveTo>
                <a:lnTo>
                  <a:pt x="930253" y="0"/>
                </a:lnTo>
                <a:lnTo>
                  <a:pt x="930253" y="980151"/>
                </a:lnTo>
                <a:lnTo>
                  <a:pt x="0" y="9801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02844" y="538933"/>
            <a:ext cx="779562" cy="779562"/>
          </a:xfrm>
          <a:custGeom>
            <a:avLst/>
            <a:gdLst/>
            <a:ahLst/>
            <a:cxnLst/>
            <a:rect r="r" b="b" t="t" l="l"/>
            <a:pathLst>
              <a:path h="779562" w="779562">
                <a:moveTo>
                  <a:pt x="0" y="0"/>
                </a:moveTo>
                <a:lnTo>
                  <a:pt x="779562" y="0"/>
                </a:lnTo>
                <a:lnTo>
                  <a:pt x="779562" y="779562"/>
                </a:lnTo>
                <a:lnTo>
                  <a:pt x="0" y="7795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788145" y="1764975"/>
            <a:ext cx="779562" cy="779562"/>
          </a:xfrm>
          <a:custGeom>
            <a:avLst/>
            <a:gdLst/>
            <a:ahLst/>
            <a:cxnLst/>
            <a:rect r="r" b="b" t="t" l="l"/>
            <a:pathLst>
              <a:path h="779562" w="779562">
                <a:moveTo>
                  <a:pt x="0" y="0"/>
                </a:moveTo>
                <a:lnTo>
                  <a:pt x="779562" y="0"/>
                </a:lnTo>
                <a:lnTo>
                  <a:pt x="779562" y="779562"/>
                </a:lnTo>
                <a:lnTo>
                  <a:pt x="0" y="7795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3460564" y="2986549"/>
            <a:ext cx="11366873" cy="1987549"/>
          </a:xfrm>
          <a:prstGeom prst="rect">
            <a:avLst/>
          </a:prstGeom>
        </p:spPr>
        <p:txBody>
          <a:bodyPr anchor="t" rtlCol="false" tIns="0" lIns="0" bIns="0" rIns="0">
            <a:spAutoFit/>
          </a:bodyPr>
          <a:lstStyle/>
          <a:p>
            <a:pPr algn="ctr">
              <a:lnSpc>
                <a:spcPts val="12999"/>
              </a:lnSpc>
            </a:pPr>
            <a:r>
              <a:rPr lang="en-US" sz="12999">
                <a:solidFill>
                  <a:srgbClr val="FFFFFF"/>
                </a:solidFill>
                <a:latin typeface="Retropix"/>
                <a:ea typeface="Retropix"/>
                <a:cs typeface="Retropix"/>
                <a:sym typeface="Retropix"/>
              </a:rPr>
              <a:t>MADHOGS</a:t>
            </a:r>
          </a:p>
        </p:txBody>
      </p:sp>
      <p:sp>
        <p:nvSpPr>
          <p:cNvPr name="Freeform 9" id="9"/>
          <p:cNvSpPr/>
          <p:nvPr/>
        </p:nvSpPr>
        <p:spPr>
          <a:xfrm flipH="false" flipV="false" rot="0">
            <a:off x="17259300" y="5429050"/>
            <a:ext cx="484735" cy="825401"/>
          </a:xfrm>
          <a:custGeom>
            <a:avLst/>
            <a:gdLst/>
            <a:ahLst/>
            <a:cxnLst/>
            <a:rect r="r" b="b" t="t" l="l"/>
            <a:pathLst>
              <a:path h="825401" w="484735">
                <a:moveTo>
                  <a:pt x="0" y="0"/>
                </a:moveTo>
                <a:lnTo>
                  <a:pt x="484735" y="0"/>
                </a:lnTo>
                <a:lnTo>
                  <a:pt x="484735" y="825401"/>
                </a:lnTo>
                <a:lnTo>
                  <a:pt x="0" y="8254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0" id="10"/>
          <p:cNvGrpSpPr/>
          <p:nvPr/>
        </p:nvGrpSpPr>
        <p:grpSpPr>
          <a:xfrm rot="0">
            <a:off x="6583963" y="4974098"/>
            <a:ext cx="4882245" cy="909904"/>
            <a:chOff x="0" y="0"/>
            <a:chExt cx="6509659" cy="1213205"/>
          </a:xfrm>
        </p:grpSpPr>
        <p:grpSp>
          <p:nvGrpSpPr>
            <p:cNvPr name="Group 11" id="11"/>
            <p:cNvGrpSpPr/>
            <p:nvPr/>
          </p:nvGrpSpPr>
          <p:grpSpPr>
            <a:xfrm rot="0">
              <a:off x="0" y="0"/>
              <a:ext cx="6509659" cy="1213205"/>
              <a:chOff x="0" y="0"/>
              <a:chExt cx="2180608" cy="406400"/>
            </a:xfrm>
          </p:grpSpPr>
          <p:sp>
            <p:nvSpPr>
              <p:cNvPr name="Freeform 12" id="12"/>
              <p:cNvSpPr/>
              <p:nvPr/>
            </p:nvSpPr>
            <p:spPr>
              <a:xfrm flipH="false" flipV="false" rot="0">
                <a:off x="0" y="0"/>
                <a:ext cx="2180608" cy="406400"/>
              </a:xfrm>
              <a:custGeom>
                <a:avLst/>
                <a:gdLst/>
                <a:ahLst/>
                <a:cxnLst/>
                <a:rect r="r" b="b" t="t" l="l"/>
                <a:pathLst>
                  <a:path h="406400" w="2180608">
                    <a:moveTo>
                      <a:pt x="1977408" y="0"/>
                    </a:moveTo>
                    <a:cubicBezTo>
                      <a:pt x="2089632" y="0"/>
                      <a:pt x="2180608" y="90976"/>
                      <a:pt x="2180608" y="203200"/>
                    </a:cubicBezTo>
                    <a:cubicBezTo>
                      <a:pt x="2180608" y="315424"/>
                      <a:pt x="2089632" y="406400"/>
                      <a:pt x="1977408" y="406400"/>
                    </a:cubicBezTo>
                    <a:lnTo>
                      <a:pt x="203200" y="406400"/>
                    </a:lnTo>
                    <a:cubicBezTo>
                      <a:pt x="90976" y="406400"/>
                      <a:pt x="0" y="315424"/>
                      <a:pt x="0" y="203200"/>
                    </a:cubicBezTo>
                    <a:cubicBezTo>
                      <a:pt x="0" y="90976"/>
                      <a:pt x="90976" y="0"/>
                      <a:pt x="203200" y="0"/>
                    </a:cubicBezTo>
                    <a:close/>
                  </a:path>
                </a:pathLst>
              </a:custGeom>
              <a:solidFill>
                <a:srgbClr val="CCCCCC"/>
              </a:solidFill>
              <a:ln w="28575" cap="sq">
                <a:solidFill>
                  <a:srgbClr val="000000"/>
                </a:solidFill>
                <a:prstDash val="solid"/>
                <a:miter/>
              </a:ln>
            </p:spPr>
          </p:sp>
          <p:sp>
            <p:nvSpPr>
              <p:cNvPr name="TextBox 13" id="13"/>
              <p:cNvSpPr txBox="true"/>
              <p:nvPr/>
            </p:nvSpPr>
            <p:spPr>
              <a:xfrm>
                <a:off x="0" y="-38100"/>
                <a:ext cx="2180608" cy="444500"/>
              </a:xfrm>
              <a:prstGeom prst="rect">
                <a:avLst/>
              </a:prstGeom>
            </p:spPr>
            <p:txBody>
              <a:bodyPr anchor="ctr" rtlCol="false" tIns="50800" lIns="50800" bIns="50800" rIns="50800"/>
              <a:lstStyle/>
              <a:p>
                <a:pPr algn="ctr">
                  <a:lnSpc>
                    <a:spcPts val="1605"/>
                  </a:lnSpc>
                </a:pPr>
              </a:p>
            </p:txBody>
          </p:sp>
        </p:grpSp>
        <p:sp>
          <p:nvSpPr>
            <p:cNvPr name="TextBox 14" id="14"/>
            <p:cNvSpPr txBox="true"/>
            <p:nvPr/>
          </p:nvSpPr>
          <p:spPr>
            <a:xfrm rot="0">
              <a:off x="1508337" y="368478"/>
              <a:ext cx="4396125" cy="466725"/>
            </a:xfrm>
            <a:prstGeom prst="rect">
              <a:avLst/>
            </a:prstGeom>
          </p:spPr>
          <p:txBody>
            <a:bodyPr anchor="t" rtlCol="false" tIns="0" lIns="0" bIns="0" rIns="0">
              <a:spAutoFit/>
            </a:bodyPr>
            <a:lstStyle/>
            <a:p>
              <a:pPr algn="l">
                <a:lnSpc>
                  <a:spcPts val="2759"/>
                </a:lnSpc>
              </a:pPr>
              <a:r>
                <a:rPr lang="en-US" sz="2299">
                  <a:solidFill>
                    <a:srgbClr val="000000"/>
                  </a:solidFill>
                  <a:latin typeface="Public Sans"/>
                  <a:ea typeface="Public Sans"/>
                  <a:cs typeface="Public Sans"/>
                  <a:sym typeface="Public Sans"/>
                </a:rPr>
                <a:t>PRESENTS</a:t>
              </a:r>
            </a:p>
          </p:txBody>
        </p:sp>
        <p:sp>
          <p:nvSpPr>
            <p:cNvPr name="Freeform 15" id="15"/>
            <p:cNvSpPr/>
            <p:nvPr/>
          </p:nvSpPr>
          <p:spPr>
            <a:xfrm flipH="false" flipV="false" rot="0">
              <a:off x="605198" y="271737"/>
              <a:ext cx="689798" cy="669732"/>
            </a:xfrm>
            <a:custGeom>
              <a:avLst/>
              <a:gdLst/>
              <a:ahLst/>
              <a:cxnLst/>
              <a:rect r="r" b="b" t="t" l="l"/>
              <a:pathLst>
                <a:path h="669732" w="689798">
                  <a:moveTo>
                    <a:pt x="0" y="0"/>
                  </a:moveTo>
                  <a:lnTo>
                    <a:pt x="689798" y="0"/>
                  </a:lnTo>
                  <a:lnTo>
                    <a:pt x="689798" y="669731"/>
                  </a:lnTo>
                  <a:lnTo>
                    <a:pt x="0" y="66973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grpSp>
        <p:nvGrpSpPr>
          <p:cNvPr name="Group 16" id="16"/>
          <p:cNvGrpSpPr/>
          <p:nvPr/>
        </p:nvGrpSpPr>
        <p:grpSpPr>
          <a:xfrm rot="0">
            <a:off x="0" y="9052698"/>
            <a:ext cx="18288000" cy="1234302"/>
            <a:chOff x="0" y="0"/>
            <a:chExt cx="24384000" cy="1645736"/>
          </a:xfrm>
        </p:grpSpPr>
        <p:grpSp>
          <p:nvGrpSpPr>
            <p:cNvPr name="Group 17" id="17"/>
            <p:cNvGrpSpPr/>
            <p:nvPr/>
          </p:nvGrpSpPr>
          <p:grpSpPr>
            <a:xfrm rot="0">
              <a:off x="0" y="0"/>
              <a:ext cx="24384000" cy="1645736"/>
              <a:chOff x="0" y="0"/>
              <a:chExt cx="4816593" cy="325084"/>
            </a:xfrm>
          </p:grpSpPr>
          <p:sp>
            <p:nvSpPr>
              <p:cNvPr name="Freeform 18" id="18"/>
              <p:cNvSpPr/>
              <p:nvPr/>
            </p:nvSpPr>
            <p:spPr>
              <a:xfrm flipH="false" flipV="false" rot="0">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name="TextBox 19" id="19"/>
              <p:cNvSpPr txBox="true"/>
              <p:nvPr/>
            </p:nvSpPr>
            <p:spPr>
              <a:xfrm>
                <a:off x="0" y="-38100"/>
                <a:ext cx="4816593" cy="363184"/>
              </a:xfrm>
              <a:prstGeom prst="rect">
                <a:avLst/>
              </a:prstGeom>
            </p:spPr>
            <p:txBody>
              <a:bodyPr anchor="ctr" rtlCol="false" tIns="254000" lIns="254000" bIns="254000" rIns="254000"/>
              <a:lstStyle/>
              <a:p>
                <a:pPr algn="l">
                  <a:lnSpc>
                    <a:spcPts val="2100"/>
                  </a:lnSpc>
                </a:pPr>
              </a:p>
            </p:txBody>
          </p:sp>
        </p:grpSp>
        <p:sp>
          <p:nvSpPr>
            <p:cNvPr name="Freeform 20" id="20"/>
            <p:cNvSpPr/>
            <p:nvPr/>
          </p:nvSpPr>
          <p:spPr>
            <a:xfrm flipH="false" flipV="false" rot="0">
              <a:off x="316552" y="286517"/>
              <a:ext cx="1072702" cy="1072702"/>
            </a:xfrm>
            <a:custGeom>
              <a:avLst/>
              <a:gdLst/>
              <a:ahLst/>
              <a:cxnLst/>
              <a:rect r="r" b="b" t="t" l="l"/>
              <a:pathLst>
                <a:path h="1072702" w="1072702">
                  <a:moveTo>
                    <a:pt x="0" y="0"/>
                  </a:moveTo>
                  <a:lnTo>
                    <a:pt x="1072702" y="0"/>
                  </a:lnTo>
                  <a:lnTo>
                    <a:pt x="1072702" y="1072702"/>
                  </a:lnTo>
                  <a:lnTo>
                    <a:pt x="0" y="107270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1" id="21"/>
            <p:cNvSpPr/>
            <p:nvPr/>
          </p:nvSpPr>
          <p:spPr>
            <a:xfrm flipH="false" flipV="false" rot="0">
              <a:off x="474997" y="436533"/>
              <a:ext cx="755811" cy="772669"/>
            </a:xfrm>
            <a:custGeom>
              <a:avLst/>
              <a:gdLst/>
              <a:ahLst/>
              <a:cxnLst/>
              <a:rect r="r" b="b" t="t" l="l"/>
              <a:pathLst>
                <a:path h="772669" w="755811">
                  <a:moveTo>
                    <a:pt x="0" y="0"/>
                  </a:moveTo>
                  <a:lnTo>
                    <a:pt x="755812" y="0"/>
                  </a:lnTo>
                  <a:lnTo>
                    <a:pt x="755812" y="772670"/>
                  </a:lnTo>
                  <a:lnTo>
                    <a:pt x="0" y="77267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2" id="22"/>
            <p:cNvSpPr/>
            <p:nvPr/>
          </p:nvSpPr>
          <p:spPr>
            <a:xfrm flipH="false" flipV="false" rot="0">
              <a:off x="1897443" y="318086"/>
              <a:ext cx="1076085" cy="1009564"/>
            </a:xfrm>
            <a:custGeom>
              <a:avLst/>
              <a:gdLst/>
              <a:ahLst/>
              <a:cxnLst/>
              <a:rect r="r" b="b" t="t" l="l"/>
              <a:pathLst>
                <a:path h="1009564" w="1076085">
                  <a:moveTo>
                    <a:pt x="0" y="0"/>
                  </a:moveTo>
                  <a:lnTo>
                    <a:pt x="1076085" y="0"/>
                  </a:lnTo>
                  <a:lnTo>
                    <a:pt x="1076085" y="1009564"/>
                  </a:lnTo>
                  <a:lnTo>
                    <a:pt x="0" y="100956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3" id="23"/>
            <p:cNvSpPr/>
            <p:nvPr/>
          </p:nvSpPr>
          <p:spPr>
            <a:xfrm flipH="false" flipV="false" rot="0">
              <a:off x="3194335" y="366127"/>
              <a:ext cx="883585" cy="913481"/>
            </a:xfrm>
            <a:custGeom>
              <a:avLst/>
              <a:gdLst/>
              <a:ahLst/>
              <a:cxnLst/>
              <a:rect r="r" b="b" t="t" l="l"/>
              <a:pathLst>
                <a:path h="913481" w="883585">
                  <a:moveTo>
                    <a:pt x="0" y="0"/>
                  </a:moveTo>
                  <a:lnTo>
                    <a:pt x="883585" y="0"/>
                  </a:lnTo>
                  <a:lnTo>
                    <a:pt x="883585" y="913481"/>
                  </a:lnTo>
                  <a:lnTo>
                    <a:pt x="0" y="91348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4" id="24"/>
            <p:cNvSpPr/>
            <p:nvPr/>
          </p:nvSpPr>
          <p:spPr>
            <a:xfrm flipH="false" flipV="false" rot="0">
              <a:off x="5416372" y="377368"/>
              <a:ext cx="890999" cy="890999"/>
            </a:xfrm>
            <a:custGeom>
              <a:avLst/>
              <a:gdLst/>
              <a:ahLst/>
              <a:cxnLst/>
              <a:rect r="r" b="b" t="t" l="l"/>
              <a:pathLst>
                <a:path h="890999" w="890999">
                  <a:moveTo>
                    <a:pt x="0" y="0"/>
                  </a:moveTo>
                  <a:lnTo>
                    <a:pt x="890999" y="0"/>
                  </a:lnTo>
                  <a:lnTo>
                    <a:pt x="890999" y="890999"/>
                  </a:lnTo>
                  <a:lnTo>
                    <a:pt x="0" y="89099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5" id="25"/>
            <p:cNvSpPr/>
            <p:nvPr/>
          </p:nvSpPr>
          <p:spPr>
            <a:xfrm flipH="false" flipV="false" rot="0">
              <a:off x="4298727" y="342107"/>
              <a:ext cx="896838" cy="961522"/>
            </a:xfrm>
            <a:custGeom>
              <a:avLst/>
              <a:gdLst/>
              <a:ahLst/>
              <a:cxnLst/>
              <a:rect r="r" b="b" t="t" l="l"/>
              <a:pathLst>
                <a:path h="961522" w="896838">
                  <a:moveTo>
                    <a:pt x="0" y="0"/>
                  </a:moveTo>
                  <a:lnTo>
                    <a:pt x="896838" y="0"/>
                  </a:lnTo>
                  <a:lnTo>
                    <a:pt x="896838" y="961522"/>
                  </a:lnTo>
                  <a:lnTo>
                    <a:pt x="0" y="96152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26" id="26"/>
            <p:cNvSpPr/>
            <p:nvPr/>
          </p:nvSpPr>
          <p:spPr>
            <a:xfrm flipH="false" flipV="false" rot="0">
              <a:off x="6502778" y="318086"/>
              <a:ext cx="1207087" cy="1009564"/>
            </a:xfrm>
            <a:custGeom>
              <a:avLst/>
              <a:gdLst/>
              <a:ahLst/>
              <a:cxnLst/>
              <a:rect r="r" b="b" t="t" l="l"/>
              <a:pathLst>
                <a:path h="1009564" w="1207087">
                  <a:moveTo>
                    <a:pt x="0" y="0"/>
                  </a:moveTo>
                  <a:lnTo>
                    <a:pt x="1207088" y="0"/>
                  </a:lnTo>
                  <a:lnTo>
                    <a:pt x="1207088" y="1009564"/>
                  </a:lnTo>
                  <a:lnTo>
                    <a:pt x="0" y="1009564"/>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27" id="27"/>
            <p:cNvSpPr txBox="true"/>
            <p:nvPr/>
          </p:nvSpPr>
          <p:spPr>
            <a:xfrm rot="0">
              <a:off x="22163171" y="429379"/>
              <a:ext cx="1562297" cy="714375"/>
            </a:xfrm>
            <a:prstGeom prst="rect">
              <a:avLst/>
            </a:prstGeom>
          </p:spPr>
          <p:txBody>
            <a:bodyPr anchor="t" rtlCol="false" tIns="0" lIns="0" bIns="0" rIns="0">
              <a:spAutoFit/>
            </a:bodyPr>
            <a:lstStyle/>
            <a:p>
              <a:pPr algn="r">
                <a:lnSpc>
                  <a:spcPts val="3840"/>
                </a:lnSpc>
              </a:pPr>
              <a:r>
                <a:rPr lang="en-US" sz="3200">
                  <a:solidFill>
                    <a:srgbClr val="000000"/>
                  </a:solidFill>
                  <a:latin typeface="Retropix"/>
                  <a:ea typeface="Retropix"/>
                  <a:cs typeface="Retropix"/>
                  <a:sym typeface="Retropix"/>
                </a:rPr>
                <a:t>11:11PM</a:t>
              </a:r>
            </a:p>
          </p:txBody>
        </p:sp>
      </p:grpSp>
      <p:sp>
        <p:nvSpPr>
          <p:cNvPr name="Freeform 28" id="28"/>
          <p:cNvSpPr/>
          <p:nvPr/>
        </p:nvSpPr>
        <p:spPr>
          <a:xfrm flipH="false" flipV="false" rot="0">
            <a:off x="16773447" y="2991016"/>
            <a:ext cx="808959" cy="782484"/>
          </a:xfrm>
          <a:custGeom>
            <a:avLst/>
            <a:gdLst/>
            <a:ahLst/>
            <a:cxnLst/>
            <a:rect r="r" b="b" t="t" l="l"/>
            <a:pathLst>
              <a:path h="782484" w="808959">
                <a:moveTo>
                  <a:pt x="0" y="0"/>
                </a:moveTo>
                <a:lnTo>
                  <a:pt x="808959" y="0"/>
                </a:lnTo>
                <a:lnTo>
                  <a:pt x="808959" y="782484"/>
                </a:lnTo>
                <a:lnTo>
                  <a:pt x="0" y="782484"/>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29" id="29"/>
          <p:cNvSpPr/>
          <p:nvPr/>
        </p:nvSpPr>
        <p:spPr>
          <a:xfrm flipH="false" flipV="false" rot="0">
            <a:off x="16527573" y="4518038"/>
            <a:ext cx="1300708" cy="912121"/>
          </a:xfrm>
          <a:custGeom>
            <a:avLst/>
            <a:gdLst/>
            <a:ahLst/>
            <a:cxnLst/>
            <a:rect r="r" b="b" t="t" l="l"/>
            <a:pathLst>
              <a:path h="912121" w="1300708">
                <a:moveTo>
                  <a:pt x="0" y="0"/>
                </a:moveTo>
                <a:lnTo>
                  <a:pt x="1300707" y="0"/>
                </a:lnTo>
                <a:lnTo>
                  <a:pt x="1300707" y="912121"/>
                </a:lnTo>
                <a:lnTo>
                  <a:pt x="0" y="912121"/>
                </a:lnTo>
                <a:lnTo>
                  <a:pt x="0" y="0"/>
                </a:lnTo>
                <a:close/>
              </a:path>
            </a:pathLst>
          </a:custGeom>
          <a:blipFill>
            <a:blip r:embed="rId3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931605" y="867362"/>
            <a:ext cx="16327695" cy="8552275"/>
            <a:chOff x="0" y="0"/>
            <a:chExt cx="4300298" cy="2252451"/>
          </a:xfrm>
        </p:grpSpPr>
        <p:sp>
          <p:nvSpPr>
            <p:cNvPr name="Freeform 3" id="3"/>
            <p:cNvSpPr/>
            <p:nvPr/>
          </p:nvSpPr>
          <p:spPr>
            <a:xfrm flipH="false" flipV="false" rot="0">
              <a:off x="0" y="0"/>
              <a:ext cx="4300298" cy="2252451"/>
            </a:xfrm>
            <a:custGeom>
              <a:avLst/>
              <a:gdLst/>
              <a:ahLst/>
              <a:cxnLst/>
              <a:rect r="r" b="b" t="t" l="l"/>
              <a:pathLst>
                <a:path h="2252451" w="4300298">
                  <a:moveTo>
                    <a:pt x="24182" y="0"/>
                  </a:moveTo>
                  <a:lnTo>
                    <a:pt x="4276116" y="0"/>
                  </a:lnTo>
                  <a:cubicBezTo>
                    <a:pt x="4289472" y="0"/>
                    <a:pt x="4300298" y="10827"/>
                    <a:pt x="4300298" y="24182"/>
                  </a:cubicBezTo>
                  <a:lnTo>
                    <a:pt x="4300298" y="2228269"/>
                  </a:lnTo>
                  <a:cubicBezTo>
                    <a:pt x="4300298" y="2234682"/>
                    <a:pt x="4297750" y="2240833"/>
                    <a:pt x="4293215" y="2245368"/>
                  </a:cubicBezTo>
                  <a:cubicBezTo>
                    <a:pt x="4288680" y="2249903"/>
                    <a:pt x="4282530" y="2252451"/>
                    <a:pt x="4276116" y="2252451"/>
                  </a:cubicBezTo>
                  <a:lnTo>
                    <a:pt x="24182" y="2252451"/>
                  </a:lnTo>
                  <a:cubicBezTo>
                    <a:pt x="17769" y="2252451"/>
                    <a:pt x="11618" y="2249903"/>
                    <a:pt x="7083" y="2245368"/>
                  </a:cubicBezTo>
                  <a:cubicBezTo>
                    <a:pt x="2548" y="2240833"/>
                    <a:pt x="0" y="2234682"/>
                    <a:pt x="0" y="2228269"/>
                  </a:cubicBezTo>
                  <a:lnTo>
                    <a:pt x="0" y="24182"/>
                  </a:lnTo>
                  <a:cubicBezTo>
                    <a:pt x="0" y="17769"/>
                    <a:pt x="2548" y="11618"/>
                    <a:pt x="7083" y="7083"/>
                  </a:cubicBezTo>
                  <a:cubicBezTo>
                    <a:pt x="11618" y="2548"/>
                    <a:pt x="17769" y="0"/>
                    <a:pt x="24182" y="0"/>
                  </a:cubicBezTo>
                  <a:close/>
                </a:path>
              </a:pathLst>
            </a:custGeom>
            <a:solidFill>
              <a:srgbClr val="067A7B"/>
            </a:solidFill>
          </p:spPr>
        </p:sp>
        <p:sp>
          <p:nvSpPr>
            <p:cNvPr name="TextBox 4" id="4"/>
            <p:cNvSpPr txBox="true"/>
            <p:nvPr/>
          </p:nvSpPr>
          <p:spPr>
            <a:xfrm>
              <a:off x="0" y="-38100"/>
              <a:ext cx="4300298" cy="2290551"/>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3245734" y="1028700"/>
            <a:ext cx="1496751" cy="1287206"/>
          </a:xfrm>
          <a:custGeom>
            <a:avLst/>
            <a:gdLst/>
            <a:ahLst/>
            <a:cxnLst/>
            <a:rect r="r" b="b" t="t" l="l"/>
            <a:pathLst>
              <a:path h="1287206" w="1496751">
                <a:moveTo>
                  <a:pt x="0" y="0"/>
                </a:moveTo>
                <a:lnTo>
                  <a:pt x="1496751" y="0"/>
                </a:lnTo>
                <a:lnTo>
                  <a:pt x="1496751" y="1287206"/>
                </a:lnTo>
                <a:lnTo>
                  <a:pt x="0" y="12872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755897"/>
            <a:ext cx="16230600" cy="6859838"/>
          </a:xfrm>
          <a:prstGeom prst="rect">
            <a:avLst/>
          </a:prstGeom>
        </p:spPr>
        <p:txBody>
          <a:bodyPr anchor="t" rtlCol="false" tIns="0" lIns="0" bIns="0" rIns="0">
            <a:spAutoFit/>
          </a:bodyPr>
          <a:lstStyle/>
          <a:p>
            <a:pPr algn="ctr">
              <a:lnSpc>
                <a:spcPts val="10923"/>
              </a:lnSpc>
            </a:pPr>
            <a:r>
              <a:rPr lang="en-US" sz="7802">
                <a:solidFill>
                  <a:srgbClr val="F3FAFE"/>
                </a:solidFill>
                <a:latin typeface="Noto Serif"/>
                <a:ea typeface="Noto Serif"/>
                <a:cs typeface="Noto Serif"/>
                <a:sym typeface="Noto Serif"/>
              </a:rPr>
              <a:t>we will be creating a </a:t>
            </a:r>
            <a:r>
              <a:rPr lang="en-US" sz="7802" u="sng">
                <a:solidFill>
                  <a:srgbClr val="F3FAFE"/>
                </a:solidFill>
                <a:latin typeface="Noto Serif Bold"/>
                <a:ea typeface="Noto Serif Bold"/>
                <a:cs typeface="Noto Serif Bold"/>
                <a:sym typeface="Noto Serif Bold"/>
              </a:rPr>
              <a:t>Chatbot</a:t>
            </a:r>
            <a:r>
              <a:rPr lang="en-US" sz="7802">
                <a:solidFill>
                  <a:srgbClr val="F3FAFE"/>
                </a:solidFill>
                <a:latin typeface="Noto Serif"/>
                <a:ea typeface="Noto Serif"/>
                <a:cs typeface="Noto Serif"/>
                <a:sym typeface="Noto Serif"/>
              </a:rPr>
              <a:t> that will be answering the queries about the video and thus provides insights about the video without watching it</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1028700" y="1774427"/>
            <a:ext cx="16230600" cy="6047055"/>
            <a:chOff x="0" y="0"/>
            <a:chExt cx="4274726" cy="1592640"/>
          </a:xfrm>
        </p:grpSpPr>
        <p:sp>
          <p:nvSpPr>
            <p:cNvPr name="Freeform 3" id="3"/>
            <p:cNvSpPr/>
            <p:nvPr/>
          </p:nvSpPr>
          <p:spPr>
            <a:xfrm flipH="false" flipV="false" rot="0">
              <a:off x="0" y="0"/>
              <a:ext cx="4274726" cy="1592640"/>
            </a:xfrm>
            <a:custGeom>
              <a:avLst/>
              <a:gdLst/>
              <a:ahLst/>
              <a:cxnLst/>
              <a:rect r="r" b="b" t="t" l="l"/>
              <a:pathLst>
                <a:path h="1592640" w="4274726">
                  <a:moveTo>
                    <a:pt x="24327" y="0"/>
                  </a:moveTo>
                  <a:lnTo>
                    <a:pt x="4250399" y="0"/>
                  </a:lnTo>
                  <a:cubicBezTo>
                    <a:pt x="4263834" y="0"/>
                    <a:pt x="4274726" y="10891"/>
                    <a:pt x="4274726" y="24327"/>
                  </a:cubicBezTo>
                  <a:lnTo>
                    <a:pt x="4274726" y="1568313"/>
                  </a:lnTo>
                  <a:cubicBezTo>
                    <a:pt x="4274726" y="1581749"/>
                    <a:pt x="4263834" y="1592640"/>
                    <a:pt x="4250399" y="1592640"/>
                  </a:cubicBezTo>
                  <a:lnTo>
                    <a:pt x="24327" y="1592640"/>
                  </a:lnTo>
                  <a:cubicBezTo>
                    <a:pt x="10891" y="1592640"/>
                    <a:pt x="0" y="1581749"/>
                    <a:pt x="0" y="1568313"/>
                  </a:cubicBezTo>
                  <a:lnTo>
                    <a:pt x="0" y="24327"/>
                  </a:lnTo>
                  <a:cubicBezTo>
                    <a:pt x="0" y="10891"/>
                    <a:pt x="10891" y="0"/>
                    <a:pt x="24327" y="0"/>
                  </a:cubicBezTo>
                  <a:close/>
                </a:path>
              </a:pathLst>
            </a:custGeom>
            <a:solidFill>
              <a:srgbClr val="067A7B"/>
            </a:solidFill>
          </p:spPr>
        </p:sp>
        <p:sp>
          <p:nvSpPr>
            <p:cNvPr name="TextBox 4" id="4"/>
            <p:cNvSpPr txBox="true"/>
            <p:nvPr/>
          </p:nvSpPr>
          <p:spPr>
            <a:xfrm>
              <a:off x="0" y="-38100"/>
              <a:ext cx="4274726" cy="1630740"/>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028700" y="2396329"/>
            <a:ext cx="16230600" cy="4679426"/>
          </a:xfrm>
          <a:prstGeom prst="rect">
            <a:avLst/>
          </a:prstGeom>
        </p:spPr>
        <p:txBody>
          <a:bodyPr anchor="t" rtlCol="false" tIns="0" lIns="0" bIns="0" rIns="0">
            <a:spAutoFit/>
          </a:bodyPr>
          <a:lstStyle/>
          <a:p>
            <a:pPr algn="ctr">
              <a:lnSpc>
                <a:spcPts val="9303"/>
              </a:lnSpc>
            </a:pPr>
            <a:r>
              <a:rPr lang="en-US" sz="6645">
                <a:solidFill>
                  <a:srgbClr val="F3FAFE"/>
                </a:solidFill>
                <a:latin typeface="Noto Serif"/>
                <a:ea typeface="Noto Serif"/>
                <a:cs typeface="Noto Serif"/>
                <a:sym typeface="Noto Serif"/>
              </a:rPr>
              <a:t>Firstly, the data fetched from the comments is classified into </a:t>
            </a:r>
            <a:r>
              <a:rPr lang="en-US" sz="6645" u="sng">
                <a:solidFill>
                  <a:srgbClr val="F3FAFE"/>
                </a:solidFill>
                <a:latin typeface="Noto Serif Bold Italics"/>
                <a:ea typeface="Noto Serif Bold Italics"/>
                <a:cs typeface="Noto Serif Bold Italics"/>
                <a:sym typeface="Noto Serif Bold Italics"/>
              </a:rPr>
              <a:t>Positive, Negative</a:t>
            </a:r>
            <a:r>
              <a:rPr lang="en-US" sz="6645">
                <a:solidFill>
                  <a:srgbClr val="F3FAFE"/>
                </a:solidFill>
                <a:latin typeface="Noto Serif Bold Italics"/>
                <a:ea typeface="Noto Serif Bold Italics"/>
                <a:cs typeface="Noto Serif Bold Italics"/>
                <a:sym typeface="Noto Serif Bold Italics"/>
              </a:rPr>
              <a:t> </a:t>
            </a:r>
            <a:r>
              <a:rPr lang="en-US" sz="6645">
                <a:solidFill>
                  <a:srgbClr val="F3FAFE"/>
                </a:solidFill>
                <a:latin typeface="Noto Serif Italics"/>
                <a:ea typeface="Noto Serif Italics"/>
                <a:cs typeface="Noto Serif Italics"/>
                <a:sym typeface="Noto Serif Italics"/>
              </a:rPr>
              <a:t>and</a:t>
            </a:r>
            <a:r>
              <a:rPr lang="en-US" sz="6645">
                <a:solidFill>
                  <a:srgbClr val="F3FAFE"/>
                </a:solidFill>
                <a:latin typeface="Noto Serif Bold Italics"/>
                <a:ea typeface="Noto Serif Bold Italics"/>
                <a:cs typeface="Noto Serif Bold Italics"/>
                <a:sym typeface="Noto Serif Bold Italics"/>
              </a:rPr>
              <a:t> </a:t>
            </a:r>
            <a:r>
              <a:rPr lang="en-US" sz="6645" u="sng">
                <a:solidFill>
                  <a:srgbClr val="F3FAFE"/>
                </a:solidFill>
                <a:latin typeface="Noto Serif Bold Italics"/>
                <a:ea typeface="Noto Serif Bold Italics"/>
                <a:cs typeface="Noto Serif Bold Italics"/>
                <a:sym typeface="Noto Serif Bold Italics"/>
              </a:rPr>
              <a:t>Neutral</a:t>
            </a:r>
            <a:r>
              <a:rPr lang="en-US" sz="6645">
                <a:solidFill>
                  <a:srgbClr val="F3FAFE"/>
                </a:solidFill>
                <a:latin typeface="Noto Serif"/>
                <a:ea typeface="Noto Serif"/>
                <a:cs typeface="Noto Serif"/>
                <a:sym typeface="Noto Serif"/>
              </a:rPr>
              <a:t> and a proportional data is displayed.</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1028700" y="1478333"/>
            <a:ext cx="16230600" cy="7330334"/>
            <a:chOff x="0" y="0"/>
            <a:chExt cx="4274726" cy="1930623"/>
          </a:xfrm>
        </p:grpSpPr>
        <p:sp>
          <p:nvSpPr>
            <p:cNvPr name="Freeform 3" id="3"/>
            <p:cNvSpPr/>
            <p:nvPr/>
          </p:nvSpPr>
          <p:spPr>
            <a:xfrm flipH="false" flipV="false" rot="0">
              <a:off x="0" y="0"/>
              <a:ext cx="4274726" cy="1930623"/>
            </a:xfrm>
            <a:custGeom>
              <a:avLst/>
              <a:gdLst/>
              <a:ahLst/>
              <a:cxnLst/>
              <a:rect r="r" b="b" t="t" l="l"/>
              <a:pathLst>
                <a:path h="1930623" w="4274726">
                  <a:moveTo>
                    <a:pt x="24327" y="0"/>
                  </a:moveTo>
                  <a:lnTo>
                    <a:pt x="4250399" y="0"/>
                  </a:lnTo>
                  <a:cubicBezTo>
                    <a:pt x="4263834" y="0"/>
                    <a:pt x="4274726" y="10891"/>
                    <a:pt x="4274726" y="24327"/>
                  </a:cubicBezTo>
                  <a:lnTo>
                    <a:pt x="4274726" y="1906296"/>
                  </a:lnTo>
                  <a:cubicBezTo>
                    <a:pt x="4274726" y="1912748"/>
                    <a:pt x="4272163" y="1918936"/>
                    <a:pt x="4267601" y="1923498"/>
                  </a:cubicBezTo>
                  <a:cubicBezTo>
                    <a:pt x="4263039" y="1928060"/>
                    <a:pt x="4256851" y="1930623"/>
                    <a:pt x="4250399" y="1930623"/>
                  </a:cubicBezTo>
                  <a:lnTo>
                    <a:pt x="24327" y="1930623"/>
                  </a:lnTo>
                  <a:cubicBezTo>
                    <a:pt x="10891" y="1930623"/>
                    <a:pt x="0" y="1919731"/>
                    <a:pt x="0" y="1906296"/>
                  </a:cubicBezTo>
                  <a:lnTo>
                    <a:pt x="0" y="24327"/>
                  </a:lnTo>
                  <a:cubicBezTo>
                    <a:pt x="0" y="10891"/>
                    <a:pt x="10891" y="0"/>
                    <a:pt x="24327" y="0"/>
                  </a:cubicBezTo>
                  <a:close/>
                </a:path>
              </a:pathLst>
            </a:custGeom>
            <a:solidFill>
              <a:srgbClr val="067A7B"/>
            </a:solidFill>
          </p:spPr>
        </p:sp>
        <p:sp>
          <p:nvSpPr>
            <p:cNvPr name="TextBox 4" id="4"/>
            <p:cNvSpPr txBox="true"/>
            <p:nvPr/>
          </p:nvSpPr>
          <p:spPr>
            <a:xfrm>
              <a:off x="0" y="-38100"/>
              <a:ext cx="4274726" cy="196872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915092" y="3576465"/>
            <a:ext cx="14727410" cy="2352621"/>
          </a:xfrm>
          <a:prstGeom prst="rect">
            <a:avLst/>
          </a:prstGeom>
        </p:spPr>
        <p:txBody>
          <a:bodyPr anchor="t" rtlCol="false" tIns="0" lIns="0" bIns="0" rIns="0">
            <a:spAutoFit/>
          </a:bodyPr>
          <a:lstStyle/>
          <a:p>
            <a:pPr algn="ctr">
              <a:lnSpc>
                <a:spcPts val="4707"/>
              </a:lnSpc>
            </a:pPr>
            <a:r>
              <a:rPr lang="en-US" sz="3362">
                <a:solidFill>
                  <a:srgbClr val="F3FAFE"/>
                </a:solidFill>
                <a:latin typeface="Noto Serif"/>
                <a:ea typeface="Noto Serif"/>
                <a:cs typeface="Noto Serif"/>
                <a:sym typeface="Noto Serif"/>
              </a:rPr>
              <a:t>Also, a summarized remark based on all the comments is generated that gives a </a:t>
            </a:r>
            <a:r>
              <a:rPr lang="en-US" sz="3362" u="sng">
                <a:solidFill>
                  <a:srgbClr val="F3FAFE"/>
                </a:solidFill>
                <a:latin typeface="Noto Serif Italics"/>
                <a:ea typeface="Noto Serif Italics"/>
                <a:cs typeface="Noto Serif Italics"/>
                <a:sym typeface="Noto Serif Italics"/>
              </a:rPr>
              <a:t>Highlight</a:t>
            </a:r>
            <a:r>
              <a:rPr lang="en-US" sz="3362">
                <a:solidFill>
                  <a:srgbClr val="F3FAFE"/>
                </a:solidFill>
                <a:latin typeface="Noto Serif"/>
                <a:ea typeface="Noto Serif"/>
                <a:cs typeface="Noto Serif"/>
                <a:sym typeface="Noto Serif"/>
              </a:rPr>
              <a:t> of what the viewers had to say</a:t>
            </a:r>
          </a:p>
          <a:p>
            <a:pPr algn="ctr">
              <a:lnSpc>
                <a:spcPts val="4707"/>
              </a:lnSpc>
              <a:spcBef>
                <a:spcPct val="0"/>
              </a:spcBef>
            </a:pPr>
            <a:r>
              <a:rPr lang="en-US" sz="3362">
                <a:solidFill>
                  <a:srgbClr val="F3FAFE"/>
                </a:solidFill>
                <a:latin typeface="Noto Serif"/>
                <a:ea typeface="Noto Serif"/>
                <a:cs typeface="Noto Serif"/>
                <a:sym typeface="Noto Serif"/>
              </a:rPr>
              <a:t>And finally, the important and essential keywords used by the viewers are displayed</a:t>
            </a:r>
          </a:p>
        </p:txBody>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06176" y="-5817236"/>
            <a:ext cx="21921472" cy="21921472"/>
          </a:xfrm>
          <a:custGeom>
            <a:avLst/>
            <a:gdLst/>
            <a:ahLst/>
            <a:cxnLst/>
            <a:rect r="r" b="b" t="t" l="l"/>
            <a:pathLst>
              <a:path h="21921472" w="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36596" y="1839339"/>
            <a:ext cx="14235927" cy="6629441"/>
            <a:chOff x="0" y="0"/>
            <a:chExt cx="3749380" cy="1746026"/>
          </a:xfrm>
        </p:grpSpPr>
        <p:sp>
          <p:nvSpPr>
            <p:cNvPr name="Freeform 4" id="4"/>
            <p:cNvSpPr/>
            <p:nvPr/>
          </p:nvSpPr>
          <p:spPr>
            <a:xfrm flipH="false" flipV="false" rot="0">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cap="sq">
              <a:solidFill>
                <a:srgbClr val="CCCCCC"/>
              </a:solidFill>
              <a:prstDash val="sysDot"/>
              <a:miter/>
            </a:ln>
          </p:spPr>
        </p:sp>
        <p:sp>
          <p:nvSpPr>
            <p:cNvPr name="TextBox 5" id="5"/>
            <p:cNvSpPr txBox="true"/>
            <p:nvPr/>
          </p:nvSpPr>
          <p:spPr>
            <a:xfrm>
              <a:off x="0" y="-38100"/>
              <a:ext cx="3749380" cy="1784126"/>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flipH="false" flipV="false" rot="0">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name="TextBox 9" id="9"/>
              <p:cNvSpPr txBox="true"/>
              <p:nvPr/>
            </p:nvSpPr>
            <p:spPr>
              <a:xfrm>
                <a:off x="0" y="-47625"/>
                <a:ext cx="5502091" cy="257213"/>
              </a:xfrm>
              <a:prstGeom prst="rect">
                <a:avLst/>
              </a:prstGeom>
            </p:spPr>
            <p:txBody>
              <a:bodyPr anchor="ctr" rtlCol="false" tIns="254000" lIns="254000" bIns="254000" rIns="254000"/>
              <a:lstStyle/>
              <a:p>
                <a:pPr algn="l">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ea typeface="Retropix"/>
                  <a:cs typeface="Retropix"/>
                  <a:sym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flipH="false" flipV="false" rot="0">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name="TextBox 14" id="14"/>
              <p:cNvSpPr txBox="true"/>
              <p:nvPr/>
            </p:nvSpPr>
            <p:spPr>
              <a:xfrm>
                <a:off x="0" y="-47625"/>
                <a:ext cx="5502091" cy="257213"/>
              </a:xfrm>
              <a:prstGeom prst="rect">
                <a:avLst/>
              </a:prstGeom>
            </p:spPr>
            <p:txBody>
              <a:bodyPr anchor="ctr" rtlCol="false" tIns="254000" lIns="254000" bIns="254000" rIns="254000"/>
              <a:lstStyle/>
              <a:p>
                <a:pPr algn="l">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ea typeface="Retropix"/>
                  <a:cs typeface="Retropix"/>
                  <a:sym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flipH="false" flipV="false" rot="0">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sp>
        <p:sp>
          <p:nvSpPr>
            <p:cNvPr name="TextBox 18" id="18"/>
            <p:cNvSpPr txBox="true"/>
            <p:nvPr/>
          </p:nvSpPr>
          <p:spPr>
            <a:xfrm>
              <a:off x="0" y="-66675"/>
              <a:ext cx="737925" cy="254207"/>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a:ea typeface="Retropix"/>
                  <a:cs typeface="Retropix"/>
                  <a:sym typeface="Retropix"/>
                </a:rPr>
                <a:t>Back to Agenda Page</a:t>
              </a:r>
            </a:p>
          </p:txBody>
        </p:sp>
      </p:grpSp>
      <p:sp>
        <p:nvSpPr>
          <p:cNvPr name="Freeform 19" id="19"/>
          <p:cNvSpPr/>
          <p:nvPr/>
        </p:nvSpPr>
        <p:spPr>
          <a:xfrm flipH="false" flipV="false" rot="3207690">
            <a:off x="6778520" y="8056080"/>
            <a:ext cx="484735" cy="825401"/>
          </a:xfrm>
          <a:custGeom>
            <a:avLst/>
            <a:gdLst/>
            <a:ahLst/>
            <a:cxnLst/>
            <a:rect r="r" b="b" t="t" l="l"/>
            <a:pathLst>
              <a:path h="825401" w="484735">
                <a:moveTo>
                  <a:pt x="0" y="0"/>
                </a:moveTo>
                <a:lnTo>
                  <a:pt x="484735" y="0"/>
                </a:lnTo>
                <a:lnTo>
                  <a:pt x="484735" y="825401"/>
                </a:lnTo>
                <a:lnTo>
                  <a:pt x="0" y="825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5235587" y="4383955"/>
            <a:ext cx="635693" cy="654740"/>
          </a:xfrm>
          <a:custGeom>
            <a:avLst/>
            <a:gdLst/>
            <a:ahLst/>
            <a:cxnLst/>
            <a:rect r="r" b="b" t="t" l="l"/>
            <a:pathLst>
              <a:path h="654740" w="635693">
                <a:moveTo>
                  <a:pt x="0" y="0"/>
                </a:moveTo>
                <a:lnTo>
                  <a:pt x="635692" y="0"/>
                </a:lnTo>
                <a:lnTo>
                  <a:pt x="635692" y="654740"/>
                </a:lnTo>
                <a:lnTo>
                  <a:pt x="0" y="6547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474728" y="2252104"/>
            <a:ext cx="798979" cy="798979"/>
          </a:xfrm>
          <a:custGeom>
            <a:avLst/>
            <a:gdLst/>
            <a:ahLst/>
            <a:cxnLst/>
            <a:rect r="r" b="b" t="t" l="l"/>
            <a:pathLst>
              <a:path h="798979" w="798979">
                <a:moveTo>
                  <a:pt x="0" y="0"/>
                </a:moveTo>
                <a:lnTo>
                  <a:pt x="798979" y="0"/>
                </a:lnTo>
                <a:lnTo>
                  <a:pt x="798979" y="798979"/>
                </a:lnTo>
                <a:lnTo>
                  <a:pt x="0" y="798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2288980" y="2748915"/>
            <a:ext cx="13264453" cy="4789169"/>
          </a:xfrm>
          <a:prstGeom prst="rect">
            <a:avLst/>
          </a:prstGeom>
        </p:spPr>
        <p:txBody>
          <a:bodyPr anchor="t" rtlCol="false" tIns="0" lIns="0" bIns="0" rIns="0">
            <a:spAutoFit/>
          </a:bodyPr>
          <a:lstStyle/>
          <a:p>
            <a:pPr algn="ctr">
              <a:lnSpc>
                <a:spcPts val="3799"/>
              </a:lnSpc>
            </a:pPr>
            <a:r>
              <a:rPr lang="en-US" sz="3799" u="sng">
                <a:solidFill>
                  <a:srgbClr val="000000"/>
                </a:solidFill>
                <a:latin typeface="Retropix"/>
                <a:ea typeface="Retropix"/>
                <a:cs typeface="Retropix"/>
                <a:sym typeface="Retropix"/>
              </a:rPr>
              <a:t>Technical Approach:</a:t>
            </a:r>
          </a:p>
          <a:p>
            <a:pPr algn="ctr">
              <a:lnSpc>
                <a:spcPts val="2799"/>
              </a:lnSpc>
            </a:pPr>
          </a:p>
          <a:p>
            <a:pPr algn="ctr" marL="604516" indent="-302258" lvl="1">
              <a:lnSpc>
                <a:spcPts val="2799"/>
              </a:lnSpc>
              <a:buAutoNum type="arabicPeriod" startAt="1"/>
            </a:pPr>
            <a:r>
              <a:rPr lang="en-US" sz="2799">
                <a:solidFill>
                  <a:srgbClr val="000000"/>
                </a:solidFill>
                <a:latin typeface="Retropix"/>
                <a:ea typeface="Retropix"/>
                <a:cs typeface="Retropix"/>
                <a:sym typeface="Retropix"/>
              </a:rPr>
              <a:t>Data Collection: Fetching comments using the YouTube </a:t>
            </a:r>
            <a:r>
              <a:rPr lang="en-US" sz="2799">
                <a:solidFill>
                  <a:srgbClr val="000000"/>
                </a:solidFill>
                <a:latin typeface="Retropix"/>
                <a:ea typeface="Retropix"/>
                <a:cs typeface="Retropix"/>
                <a:sym typeface="Retropix"/>
              </a:rPr>
              <a:t>API.</a:t>
            </a:r>
          </a:p>
          <a:p>
            <a:pPr algn="ctr" marL="604516" indent="-302258" lvl="1">
              <a:lnSpc>
                <a:spcPts val="2799"/>
              </a:lnSpc>
              <a:buAutoNum type="arabicPeriod" startAt="1"/>
            </a:pPr>
            <a:r>
              <a:rPr lang="en-US" sz="2799">
                <a:solidFill>
                  <a:srgbClr val="000000"/>
                </a:solidFill>
                <a:latin typeface="Retropix"/>
                <a:ea typeface="Retropix"/>
                <a:cs typeface="Retropix"/>
                <a:sym typeface="Retropix"/>
              </a:rPr>
              <a:t>Sentiment Analysis: Classifying comments using ML models (e.g., twitter-roberta-base-sentiment from Hugging Face).</a:t>
            </a:r>
          </a:p>
          <a:p>
            <a:pPr algn="ctr" marL="604516" indent="-302258" lvl="1">
              <a:lnSpc>
                <a:spcPts val="2799"/>
              </a:lnSpc>
              <a:buAutoNum type="arabicPeriod" startAt="1"/>
            </a:pPr>
            <a:r>
              <a:rPr lang="en-US" sz="2799">
                <a:solidFill>
                  <a:srgbClr val="000000"/>
                </a:solidFill>
                <a:latin typeface="Retropix"/>
                <a:ea typeface="Retropix"/>
                <a:cs typeface="Retropix"/>
                <a:sym typeface="Retropix"/>
              </a:rPr>
              <a:t>chatbot: we will provide a chatbot which will curate to the users personal questions. this chatbot will be trained to answer questions that will be based on the summary and the comments of the video </a:t>
            </a:r>
          </a:p>
          <a:p>
            <a:pPr algn="ctr" marL="604516" indent="-302258" lvl="1">
              <a:lnSpc>
                <a:spcPts val="2799"/>
              </a:lnSpc>
              <a:buAutoNum type="arabicPeriod" startAt="1"/>
            </a:pPr>
            <a:r>
              <a:rPr lang="en-US" sz="2799">
                <a:solidFill>
                  <a:srgbClr val="000000"/>
                </a:solidFill>
                <a:latin typeface="Retropix"/>
                <a:ea typeface="Retropix"/>
                <a:cs typeface="Retropix"/>
                <a:sym typeface="Retropix"/>
              </a:rPr>
              <a:t>Keyword Extraction: Displaying important keywords from the comments. this can be done by Rake-NLTK </a:t>
            </a:r>
          </a:p>
          <a:p>
            <a:pPr algn="ctr" marL="604516" indent="-302258" lvl="1">
              <a:lnSpc>
                <a:spcPts val="2799"/>
              </a:lnSpc>
              <a:buAutoNum type="arabicPeriod" startAt="1"/>
            </a:pPr>
            <a:r>
              <a:rPr lang="en-US" sz="2799">
                <a:solidFill>
                  <a:srgbClr val="000000"/>
                </a:solidFill>
                <a:latin typeface="Retropix"/>
                <a:ea typeface="Retropix"/>
                <a:cs typeface="Retropix"/>
                <a:sym typeface="Retropix"/>
              </a:rPr>
              <a:t>Front-End Development: Building a user-friendly Chrome extension interface.</a:t>
            </a:r>
          </a:p>
          <a:p>
            <a:pPr algn="ctr">
              <a:lnSpc>
                <a:spcPts val="2799"/>
              </a:lnSpc>
            </a:pPr>
          </a:p>
        </p:txBody>
      </p:sp>
      <p:sp>
        <p:nvSpPr>
          <p:cNvPr name="Freeform 23" id="23"/>
          <p:cNvSpPr/>
          <p:nvPr/>
        </p:nvSpPr>
        <p:spPr>
          <a:xfrm flipH="false" flipV="false" rot="0">
            <a:off x="13344126" y="2353235"/>
            <a:ext cx="2527153" cy="473267"/>
          </a:xfrm>
          <a:custGeom>
            <a:avLst/>
            <a:gdLst/>
            <a:ahLst/>
            <a:cxnLst/>
            <a:rect r="r" b="b" t="t" l="l"/>
            <a:pathLst>
              <a:path h="473267" w="2527153">
                <a:moveTo>
                  <a:pt x="0" y="0"/>
                </a:moveTo>
                <a:lnTo>
                  <a:pt x="2527153" y="0"/>
                </a:lnTo>
                <a:lnTo>
                  <a:pt x="2527153" y="473266"/>
                </a:lnTo>
                <a:lnTo>
                  <a:pt x="0" y="4732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transition spd="fast">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3FAFE"/>
        </a:solidFill>
      </p:bgPr>
    </p:bg>
    <p:spTree>
      <p:nvGrpSpPr>
        <p:cNvPr id="1" name=""/>
        <p:cNvGrpSpPr/>
        <p:nvPr/>
      </p:nvGrpSpPr>
      <p:grpSpPr>
        <a:xfrm>
          <a:off x="0" y="0"/>
          <a:ext cx="0" cy="0"/>
          <a:chOff x="0" y="0"/>
          <a:chExt cx="0" cy="0"/>
        </a:xfrm>
      </p:grpSpPr>
      <p:sp>
        <p:nvSpPr>
          <p:cNvPr name="Freeform 2" id="2"/>
          <p:cNvSpPr/>
          <p:nvPr/>
        </p:nvSpPr>
        <p:spPr>
          <a:xfrm flipH="false" flipV="false" rot="0">
            <a:off x="5820146" y="0"/>
            <a:ext cx="7043292" cy="10287000"/>
          </a:xfrm>
          <a:custGeom>
            <a:avLst/>
            <a:gdLst/>
            <a:ahLst/>
            <a:cxnLst/>
            <a:rect r="r" b="b" t="t" l="l"/>
            <a:pathLst>
              <a:path h="10287000" w="7043292">
                <a:moveTo>
                  <a:pt x="0" y="0"/>
                </a:moveTo>
                <a:lnTo>
                  <a:pt x="7043293" y="0"/>
                </a:lnTo>
                <a:lnTo>
                  <a:pt x="7043293" y="10287000"/>
                </a:lnTo>
                <a:lnTo>
                  <a:pt x="0" y="10287000"/>
                </a:lnTo>
                <a:lnTo>
                  <a:pt x="0" y="0"/>
                </a:lnTo>
                <a:close/>
              </a:path>
            </a:pathLst>
          </a:custGeom>
          <a:blipFill>
            <a:blip r:embed="rId2"/>
            <a:stretch>
              <a:fillRect l="0" t="-325" r="-2929" b="-1323"/>
            </a:stretch>
          </a:blipFill>
        </p:spPr>
      </p:sp>
      <p:sp>
        <p:nvSpPr>
          <p:cNvPr name="Freeform 3" id="3"/>
          <p:cNvSpPr/>
          <p:nvPr/>
        </p:nvSpPr>
        <p:spPr>
          <a:xfrm flipH="false" flipV="false" rot="0">
            <a:off x="6255499" y="1310895"/>
            <a:ext cx="6607939" cy="3832605"/>
          </a:xfrm>
          <a:custGeom>
            <a:avLst/>
            <a:gdLst/>
            <a:ahLst/>
            <a:cxnLst/>
            <a:rect r="r" b="b" t="t" l="l"/>
            <a:pathLst>
              <a:path h="3832605" w="6607939">
                <a:moveTo>
                  <a:pt x="0" y="0"/>
                </a:moveTo>
                <a:lnTo>
                  <a:pt x="6607940" y="0"/>
                </a:lnTo>
                <a:lnTo>
                  <a:pt x="6607940" y="3832605"/>
                </a:lnTo>
                <a:lnTo>
                  <a:pt x="0" y="38326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3FAFE"/>
        </a:solidFill>
      </p:bgPr>
    </p:bg>
    <p:spTree>
      <p:nvGrpSpPr>
        <p:cNvPr id="1" name=""/>
        <p:cNvGrpSpPr/>
        <p:nvPr/>
      </p:nvGrpSpPr>
      <p:grpSpPr>
        <a:xfrm>
          <a:off x="0" y="0"/>
          <a:ext cx="0" cy="0"/>
          <a:chOff x="0" y="0"/>
          <a:chExt cx="0" cy="0"/>
        </a:xfrm>
      </p:grpSpPr>
      <p:sp>
        <p:nvSpPr>
          <p:cNvPr name="Freeform 2" id="2"/>
          <p:cNvSpPr/>
          <p:nvPr/>
        </p:nvSpPr>
        <p:spPr>
          <a:xfrm flipH="false" flipV="false" rot="0">
            <a:off x="1634511" y="0"/>
            <a:ext cx="15260258" cy="10287000"/>
          </a:xfrm>
          <a:custGeom>
            <a:avLst/>
            <a:gdLst/>
            <a:ahLst/>
            <a:cxnLst/>
            <a:rect r="r" b="b" t="t" l="l"/>
            <a:pathLst>
              <a:path h="10287000" w="15260258">
                <a:moveTo>
                  <a:pt x="0" y="0"/>
                </a:moveTo>
                <a:lnTo>
                  <a:pt x="15260258" y="0"/>
                </a:lnTo>
                <a:lnTo>
                  <a:pt x="15260258" y="10287000"/>
                </a:lnTo>
                <a:lnTo>
                  <a:pt x="0" y="10287000"/>
                </a:lnTo>
                <a:lnTo>
                  <a:pt x="0" y="0"/>
                </a:lnTo>
                <a:close/>
              </a:path>
            </a:pathLst>
          </a:custGeom>
          <a:blipFill>
            <a:blip r:embed="rId2"/>
            <a:stretch>
              <a:fillRect l="0" t="-4064" r="0" b="-1507"/>
            </a:stretch>
          </a:blipFill>
        </p:spPr>
      </p:sp>
      <p:sp>
        <p:nvSpPr>
          <p:cNvPr name="TextBox 3" id="3"/>
          <p:cNvSpPr txBox="true"/>
          <p:nvPr/>
        </p:nvSpPr>
        <p:spPr>
          <a:xfrm rot="0">
            <a:off x="2305078" y="5291540"/>
            <a:ext cx="4725353" cy="2202183"/>
          </a:xfrm>
          <a:prstGeom prst="rect">
            <a:avLst/>
          </a:prstGeom>
        </p:spPr>
        <p:txBody>
          <a:bodyPr anchor="t" rtlCol="false" tIns="0" lIns="0" bIns="0" rIns="0">
            <a:spAutoFit/>
          </a:bodyPr>
          <a:lstStyle/>
          <a:p>
            <a:pPr algn="ctr">
              <a:lnSpc>
                <a:spcPts val="8819"/>
              </a:lnSpc>
            </a:pPr>
            <a:r>
              <a:rPr lang="en-US" sz="6299">
                <a:solidFill>
                  <a:srgbClr val="000000"/>
                </a:solidFill>
                <a:latin typeface="Public Sans"/>
                <a:ea typeface="Public Sans"/>
                <a:cs typeface="Public Sans"/>
                <a:sym typeface="Public Sans"/>
              </a:rPr>
              <a:t>The</a:t>
            </a:r>
          </a:p>
          <a:p>
            <a:pPr algn="ctr">
              <a:lnSpc>
                <a:spcPts val="8819"/>
              </a:lnSpc>
              <a:spcBef>
                <a:spcPct val="0"/>
              </a:spcBef>
            </a:pPr>
            <a:r>
              <a:rPr lang="en-US" sz="6299">
                <a:solidFill>
                  <a:srgbClr val="000000"/>
                </a:solidFill>
                <a:latin typeface="Public Sans"/>
                <a:ea typeface="Public Sans"/>
                <a:cs typeface="Public Sans"/>
                <a:sym typeface="Public Sans"/>
              </a:rPr>
              <a:t>Architecture</a:t>
            </a:r>
          </a:p>
        </p:txBody>
      </p:sp>
    </p:spTree>
  </p:cSld>
  <p:clrMapOvr>
    <a:masterClrMapping/>
  </p:clrMapOvr>
  <p:transition spd="fast">
    <p:wipe dir="l"/>
  </p:transition>
</p:sld>
</file>

<file path=ppt/slides/slide16.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218152" y="2083978"/>
            <a:ext cx="17230336" cy="7672786"/>
            <a:chOff x="0" y="0"/>
            <a:chExt cx="4538031" cy="2020816"/>
          </a:xfrm>
        </p:grpSpPr>
        <p:sp>
          <p:nvSpPr>
            <p:cNvPr name="Freeform 3" id="3"/>
            <p:cNvSpPr/>
            <p:nvPr/>
          </p:nvSpPr>
          <p:spPr>
            <a:xfrm flipH="false" flipV="false" rot="0">
              <a:off x="0" y="0"/>
              <a:ext cx="4538031" cy="2020816"/>
            </a:xfrm>
            <a:custGeom>
              <a:avLst/>
              <a:gdLst/>
              <a:ahLst/>
              <a:cxnLst/>
              <a:rect r="r" b="b" t="t" l="l"/>
              <a:pathLst>
                <a:path h="2020816" w="4538031">
                  <a:moveTo>
                    <a:pt x="22915" y="0"/>
                  </a:moveTo>
                  <a:lnTo>
                    <a:pt x="4515116" y="0"/>
                  </a:lnTo>
                  <a:cubicBezTo>
                    <a:pt x="4521193" y="0"/>
                    <a:pt x="4527022" y="2414"/>
                    <a:pt x="4531320" y="6712"/>
                  </a:cubicBezTo>
                  <a:cubicBezTo>
                    <a:pt x="4535617" y="11009"/>
                    <a:pt x="4538031" y="16838"/>
                    <a:pt x="4538031" y="22915"/>
                  </a:cubicBezTo>
                  <a:lnTo>
                    <a:pt x="4538031" y="1997901"/>
                  </a:lnTo>
                  <a:cubicBezTo>
                    <a:pt x="4538031" y="2003978"/>
                    <a:pt x="4535617" y="2009807"/>
                    <a:pt x="4531320" y="2014104"/>
                  </a:cubicBezTo>
                  <a:cubicBezTo>
                    <a:pt x="4527022" y="2018402"/>
                    <a:pt x="4521193" y="2020816"/>
                    <a:pt x="4515116" y="2020816"/>
                  </a:cubicBezTo>
                  <a:lnTo>
                    <a:pt x="22915" y="2020816"/>
                  </a:lnTo>
                  <a:cubicBezTo>
                    <a:pt x="16838" y="2020816"/>
                    <a:pt x="11009" y="2018402"/>
                    <a:pt x="6712" y="2014104"/>
                  </a:cubicBezTo>
                  <a:cubicBezTo>
                    <a:pt x="2414" y="2009807"/>
                    <a:pt x="0" y="2003978"/>
                    <a:pt x="0" y="1997901"/>
                  </a:cubicBezTo>
                  <a:lnTo>
                    <a:pt x="0" y="22915"/>
                  </a:lnTo>
                  <a:cubicBezTo>
                    <a:pt x="0" y="16838"/>
                    <a:pt x="2414" y="11009"/>
                    <a:pt x="6712" y="6712"/>
                  </a:cubicBezTo>
                  <a:cubicBezTo>
                    <a:pt x="11009" y="2414"/>
                    <a:pt x="16838" y="0"/>
                    <a:pt x="22915" y="0"/>
                  </a:cubicBezTo>
                  <a:close/>
                </a:path>
              </a:pathLst>
            </a:custGeom>
            <a:solidFill>
              <a:srgbClr val="067A7B"/>
            </a:solidFill>
          </p:spPr>
        </p:sp>
        <p:sp>
          <p:nvSpPr>
            <p:cNvPr name="TextBox 4" id="4"/>
            <p:cNvSpPr txBox="true"/>
            <p:nvPr/>
          </p:nvSpPr>
          <p:spPr>
            <a:xfrm>
              <a:off x="0" y="-38100"/>
              <a:ext cx="4538031" cy="2058916"/>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336131" y="245041"/>
            <a:ext cx="13824948" cy="1567318"/>
            <a:chOff x="0" y="0"/>
            <a:chExt cx="3641139" cy="412791"/>
          </a:xfrm>
        </p:grpSpPr>
        <p:sp>
          <p:nvSpPr>
            <p:cNvPr name="Freeform 6" id="6"/>
            <p:cNvSpPr/>
            <p:nvPr/>
          </p:nvSpPr>
          <p:spPr>
            <a:xfrm flipH="false" flipV="false" rot="0">
              <a:off x="0" y="0"/>
              <a:ext cx="3641139" cy="412791"/>
            </a:xfrm>
            <a:custGeom>
              <a:avLst/>
              <a:gdLst/>
              <a:ahLst/>
              <a:cxnLst/>
              <a:rect r="r" b="b" t="t" l="l"/>
              <a:pathLst>
                <a:path h="412791" w="3641139">
                  <a:moveTo>
                    <a:pt x="28560" y="0"/>
                  </a:moveTo>
                  <a:lnTo>
                    <a:pt x="3612579" y="0"/>
                  </a:lnTo>
                  <a:cubicBezTo>
                    <a:pt x="3628352" y="0"/>
                    <a:pt x="3641139" y="12787"/>
                    <a:pt x="3641139" y="28560"/>
                  </a:cubicBezTo>
                  <a:lnTo>
                    <a:pt x="3641139" y="384232"/>
                  </a:lnTo>
                  <a:cubicBezTo>
                    <a:pt x="3641139" y="391806"/>
                    <a:pt x="3638129" y="399070"/>
                    <a:pt x="3632774" y="404427"/>
                  </a:cubicBezTo>
                  <a:cubicBezTo>
                    <a:pt x="3627418" y="409782"/>
                    <a:pt x="3620153" y="412791"/>
                    <a:pt x="3612579" y="412791"/>
                  </a:cubicBezTo>
                  <a:lnTo>
                    <a:pt x="28560" y="412791"/>
                  </a:lnTo>
                  <a:cubicBezTo>
                    <a:pt x="20985" y="412791"/>
                    <a:pt x="13721" y="409782"/>
                    <a:pt x="8365" y="404427"/>
                  </a:cubicBezTo>
                  <a:cubicBezTo>
                    <a:pt x="3009" y="399070"/>
                    <a:pt x="0" y="391806"/>
                    <a:pt x="0" y="384232"/>
                  </a:cubicBezTo>
                  <a:lnTo>
                    <a:pt x="0" y="28560"/>
                  </a:lnTo>
                  <a:cubicBezTo>
                    <a:pt x="0" y="20985"/>
                    <a:pt x="3009" y="13721"/>
                    <a:pt x="8365" y="8365"/>
                  </a:cubicBezTo>
                  <a:cubicBezTo>
                    <a:pt x="13721" y="3009"/>
                    <a:pt x="20985" y="0"/>
                    <a:pt x="28560" y="0"/>
                  </a:cubicBezTo>
                  <a:close/>
                </a:path>
              </a:pathLst>
            </a:custGeom>
            <a:solidFill>
              <a:srgbClr val="067A7B"/>
            </a:solidFill>
          </p:spPr>
        </p:sp>
        <p:sp>
          <p:nvSpPr>
            <p:cNvPr name="TextBox 7" id="7"/>
            <p:cNvSpPr txBox="true"/>
            <p:nvPr/>
          </p:nvSpPr>
          <p:spPr>
            <a:xfrm>
              <a:off x="0" y="-85725"/>
              <a:ext cx="3641139" cy="498516"/>
            </a:xfrm>
            <a:prstGeom prst="rect">
              <a:avLst/>
            </a:prstGeom>
          </p:spPr>
          <p:txBody>
            <a:bodyPr anchor="ctr" rtlCol="false" tIns="50800" lIns="50800" bIns="50800" rIns="50800"/>
            <a:lstStyle/>
            <a:p>
              <a:pPr algn="ctr">
                <a:lnSpc>
                  <a:spcPts val="5879"/>
                </a:lnSpc>
              </a:pPr>
              <a:r>
                <a:rPr lang="en-US" sz="4199" u="sng">
                  <a:solidFill>
                    <a:srgbClr val="1B1B19"/>
                  </a:solidFill>
                  <a:latin typeface="Public Sans Bold"/>
                  <a:ea typeface="Public Sans Bold"/>
                  <a:cs typeface="Public Sans Bold"/>
                  <a:sym typeface="Public Sans Bold"/>
                </a:rPr>
                <a:t>FEASIBILITY</a:t>
              </a:r>
            </a:p>
          </p:txBody>
        </p:sp>
      </p:grpSp>
      <p:sp>
        <p:nvSpPr>
          <p:cNvPr name="TextBox 8" id="8"/>
          <p:cNvSpPr txBox="true"/>
          <p:nvPr/>
        </p:nvSpPr>
        <p:spPr>
          <a:xfrm rot="0">
            <a:off x="744918" y="1538654"/>
            <a:ext cx="16364472" cy="8672546"/>
          </a:xfrm>
          <a:prstGeom prst="rect">
            <a:avLst/>
          </a:prstGeom>
        </p:spPr>
        <p:txBody>
          <a:bodyPr anchor="t" rtlCol="false" tIns="0" lIns="0" bIns="0" rIns="0">
            <a:spAutoFit/>
          </a:bodyPr>
          <a:lstStyle/>
          <a:p>
            <a:pPr algn="ctr">
              <a:lnSpc>
                <a:spcPts val="4460"/>
              </a:lnSpc>
            </a:pPr>
          </a:p>
          <a:p>
            <a:pPr algn="ctr">
              <a:lnSpc>
                <a:spcPts val="4460"/>
              </a:lnSpc>
            </a:pPr>
          </a:p>
          <a:p>
            <a:pPr algn="l" marL="795842" indent="-397921" lvl="1">
              <a:lnSpc>
                <a:spcPts val="5160"/>
              </a:lnSpc>
              <a:buFont typeface="Arial"/>
              <a:buChar char="•"/>
            </a:pPr>
            <a:r>
              <a:rPr lang="en-US" sz="3686">
                <a:solidFill>
                  <a:srgbClr val="040606"/>
                </a:solidFill>
                <a:latin typeface="Noto Serif"/>
                <a:ea typeface="Noto Serif"/>
                <a:cs typeface="Noto Serif"/>
                <a:sym typeface="Noto Serif"/>
              </a:rPr>
              <a:t>                                          Technical Feasibility:</a:t>
            </a:r>
          </a:p>
          <a:p>
            <a:pPr algn="l" marL="687895" indent="-343947" lvl="1">
              <a:lnSpc>
                <a:spcPts val="4460"/>
              </a:lnSpc>
              <a:buFont typeface="Arial"/>
              <a:buChar char="•"/>
            </a:pP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Uses Chrome's extension platform; supported and well-documented.</a:t>
            </a: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Backend with FastAPI for efficient API handling.</a:t>
            </a: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Initial setup on localhost for development; feasible to move to cloud.</a:t>
            </a:r>
          </a:p>
          <a:p>
            <a:pPr algn="l" marL="795842" indent="-397921" lvl="1">
              <a:lnSpc>
                <a:spcPts val="5160"/>
              </a:lnSpc>
              <a:buFont typeface="Arial"/>
              <a:buChar char="•"/>
            </a:pPr>
            <a:r>
              <a:rPr lang="en-US" sz="3686">
                <a:solidFill>
                  <a:srgbClr val="000000"/>
                </a:solidFill>
                <a:latin typeface="Noto Serif"/>
                <a:ea typeface="Noto Serif"/>
                <a:cs typeface="Noto Serif"/>
                <a:sym typeface="Noto Serif"/>
              </a:rPr>
              <a:t>                                            </a:t>
            </a:r>
            <a:r>
              <a:rPr lang="en-US" sz="3686">
                <a:solidFill>
                  <a:srgbClr val="000000"/>
                </a:solidFill>
                <a:latin typeface="Noto Serif"/>
                <a:ea typeface="Noto Serif"/>
                <a:cs typeface="Noto Serif"/>
                <a:sym typeface="Noto Serif"/>
              </a:rPr>
              <a:t>Resource Feasibility:</a:t>
            </a: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Low development cost using common web technologies (JavaScript, Python).</a:t>
            </a: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Small development team required; manageable timeline.</a:t>
            </a:r>
          </a:p>
          <a:p>
            <a:pPr algn="l" marL="795842" indent="-397921" lvl="1">
              <a:lnSpc>
                <a:spcPts val="5160"/>
              </a:lnSpc>
              <a:buFont typeface="Arial"/>
              <a:buChar char="•"/>
            </a:pPr>
            <a:r>
              <a:rPr lang="en-US" sz="3686">
                <a:solidFill>
                  <a:srgbClr val="000000"/>
                </a:solidFill>
                <a:latin typeface="Noto Serif"/>
                <a:ea typeface="Noto Serif"/>
                <a:cs typeface="Noto Serif"/>
                <a:sym typeface="Noto Serif"/>
              </a:rPr>
              <a:t>                                            </a:t>
            </a:r>
            <a:r>
              <a:rPr lang="en-US" sz="3686">
                <a:solidFill>
                  <a:srgbClr val="000000"/>
                </a:solidFill>
                <a:latin typeface="Noto Serif"/>
                <a:ea typeface="Noto Serif"/>
                <a:cs typeface="Noto Serif"/>
                <a:sym typeface="Noto Serif"/>
              </a:rPr>
              <a:t>Legal and Ethical Feasibility:</a:t>
            </a: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Ensure compliance with data privacy laws (e.g., GDPR).</a:t>
            </a:r>
          </a:p>
          <a:p>
            <a:pPr algn="l" marL="687895" indent="-343947" lvl="1">
              <a:lnSpc>
                <a:spcPts val="4460"/>
              </a:lnSpc>
              <a:buFont typeface="Arial"/>
              <a:buChar char="•"/>
            </a:pPr>
            <a:r>
              <a:rPr lang="en-US" sz="3186">
                <a:solidFill>
                  <a:srgbClr val="F3FAFE"/>
                </a:solidFill>
                <a:latin typeface="Noto Serif"/>
                <a:ea typeface="Noto Serif"/>
                <a:cs typeface="Noto Serif"/>
                <a:sym typeface="Noto Serif"/>
              </a:rPr>
              <a:t>Adhere to YouTube's API and data usage policies.</a:t>
            </a:r>
          </a:p>
          <a:p>
            <a:pPr algn="l">
              <a:lnSpc>
                <a:spcPts val="4460"/>
              </a:lnSpc>
            </a:pPr>
          </a:p>
          <a:p>
            <a:pPr algn="l">
              <a:lnSpc>
                <a:spcPts val="4460"/>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218152" y="2083978"/>
            <a:ext cx="17230336" cy="7672786"/>
            <a:chOff x="0" y="0"/>
            <a:chExt cx="4538031" cy="2020816"/>
          </a:xfrm>
        </p:grpSpPr>
        <p:sp>
          <p:nvSpPr>
            <p:cNvPr name="Freeform 3" id="3"/>
            <p:cNvSpPr/>
            <p:nvPr/>
          </p:nvSpPr>
          <p:spPr>
            <a:xfrm flipH="false" flipV="false" rot="0">
              <a:off x="0" y="0"/>
              <a:ext cx="4538031" cy="2020816"/>
            </a:xfrm>
            <a:custGeom>
              <a:avLst/>
              <a:gdLst/>
              <a:ahLst/>
              <a:cxnLst/>
              <a:rect r="r" b="b" t="t" l="l"/>
              <a:pathLst>
                <a:path h="2020816" w="4538031">
                  <a:moveTo>
                    <a:pt x="22915" y="0"/>
                  </a:moveTo>
                  <a:lnTo>
                    <a:pt x="4515116" y="0"/>
                  </a:lnTo>
                  <a:cubicBezTo>
                    <a:pt x="4521193" y="0"/>
                    <a:pt x="4527022" y="2414"/>
                    <a:pt x="4531320" y="6712"/>
                  </a:cubicBezTo>
                  <a:cubicBezTo>
                    <a:pt x="4535617" y="11009"/>
                    <a:pt x="4538031" y="16838"/>
                    <a:pt x="4538031" y="22915"/>
                  </a:cubicBezTo>
                  <a:lnTo>
                    <a:pt x="4538031" y="1997901"/>
                  </a:lnTo>
                  <a:cubicBezTo>
                    <a:pt x="4538031" y="2003978"/>
                    <a:pt x="4535617" y="2009807"/>
                    <a:pt x="4531320" y="2014104"/>
                  </a:cubicBezTo>
                  <a:cubicBezTo>
                    <a:pt x="4527022" y="2018402"/>
                    <a:pt x="4521193" y="2020816"/>
                    <a:pt x="4515116" y="2020816"/>
                  </a:cubicBezTo>
                  <a:lnTo>
                    <a:pt x="22915" y="2020816"/>
                  </a:lnTo>
                  <a:cubicBezTo>
                    <a:pt x="16838" y="2020816"/>
                    <a:pt x="11009" y="2018402"/>
                    <a:pt x="6712" y="2014104"/>
                  </a:cubicBezTo>
                  <a:cubicBezTo>
                    <a:pt x="2414" y="2009807"/>
                    <a:pt x="0" y="2003978"/>
                    <a:pt x="0" y="1997901"/>
                  </a:cubicBezTo>
                  <a:lnTo>
                    <a:pt x="0" y="22915"/>
                  </a:lnTo>
                  <a:cubicBezTo>
                    <a:pt x="0" y="16838"/>
                    <a:pt x="2414" y="11009"/>
                    <a:pt x="6712" y="6712"/>
                  </a:cubicBezTo>
                  <a:cubicBezTo>
                    <a:pt x="11009" y="2414"/>
                    <a:pt x="16838" y="0"/>
                    <a:pt x="22915" y="0"/>
                  </a:cubicBezTo>
                  <a:close/>
                </a:path>
              </a:pathLst>
            </a:custGeom>
            <a:solidFill>
              <a:srgbClr val="067A7B"/>
            </a:solidFill>
          </p:spPr>
        </p:sp>
        <p:sp>
          <p:nvSpPr>
            <p:cNvPr name="TextBox 4" id="4"/>
            <p:cNvSpPr txBox="true"/>
            <p:nvPr/>
          </p:nvSpPr>
          <p:spPr>
            <a:xfrm>
              <a:off x="0" y="-85725"/>
              <a:ext cx="4538031" cy="2106541"/>
            </a:xfrm>
            <a:prstGeom prst="rect">
              <a:avLst/>
            </a:prstGeom>
          </p:spPr>
          <p:txBody>
            <a:bodyPr anchor="ctr" rtlCol="false" tIns="50800" lIns="50800" bIns="50800" rIns="50800"/>
            <a:lstStyle/>
            <a:p>
              <a:pPr algn="ctr">
                <a:lnSpc>
                  <a:spcPts val="5460"/>
                </a:lnSpc>
              </a:pPr>
              <a:r>
                <a:rPr lang="en-US" sz="3900">
                  <a:solidFill>
                    <a:srgbClr val="1B1B19"/>
                  </a:solidFill>
                  <a:latin typeface="Public Sans"/>
                  <a:ea typeface="Public Sans"/>
                  <a:cs typeface="Public Sans"/>
                  <a:sym typeface="Public Sans"/>
                </a:rPr>
                <a:t>Sentiment Analysis Scalability:</a:t>
              </a:r>
            </a:p>
            <a:p>
              <a:pPr algn="ctr" marL="842062" indent="-421031" lvl="1">
                <a:lnSpc>
                  <a:spcPts val="5460"/>
                </a:lnSpc>
                <a:buFont typeface="Arial"/>
                <a:buChar char="•"/>
              </a:pPr>
              <a:r>
                <a:rPr lang="en-US" sz="3900">
                  <a:solidFill>
                    <a:srgbClr val="FFFFFF"/>
                  </a:solidFill>
                  <a:latin typeface="Public Sans"/>
                  <a:ea typeface="Public Sans"/>
                  <a:cs typeface="Public Sans"/>
                  <a:sym typeface="Public Sans"/>
                </a:rPr>
                <a:t>Enhance sentiment model accuracy by training on larger datasets.</a:t>
              </a:r>
            </a:p>
            <a:p>
              <a:pPr algn="ctr" marL="842062" indent="-421031" lvl="1">
                <a:lnSpc>
                  <a:spcPts val="5460"/>
                </a:lnSpc>
                <a:buFont typeface="Arial"/>
                <a:buChar char="•"/>
              </a:pPr>
              <a:r>
                <a:rPr lang="en-US" sz="3900">
                  <a:solidFill>
                    <a:srgbClr val="FFFFFF"/>
                  </a:solidFill>
                  <a:latin typeface="Public Sans"/>
                  <a:ea typeface="Public Sans"/>
                  <a:cs typeface="Public Sans"/>
                  <a:sym typeface="Public Sans"/>
                </a:rPr>
                <a:t>Integrate scalable AI services (e.g., Google Cloud NLP, IBM Watson).</a:t>
              </a:r>
            </a:p>
            <a:p>
              <a:pPr algn="ctr" marL="842062" indent="-421031" lvl="1">
                <a:lnSpc>
                  <a:spcPts val="5460"/>
                </a:lnSpc>
                <a:buFont typeface="Arial"/>
                <a:buChar char="•"/>
              </a:pPr>
            </a:p>
            <a:p>
              <a:pPr algn="ctr">
                <a:lnSpc>
                  <a:spcPts val="5460"/>
                </a:lnSpc>
              </a:pPr>
              <a:r>
                <a:rPr lang="en-US" sz="3900">
                  <a:solidFill>
                    <a:srgbClr val="1B1B19"/>
                  </a:solidFill>
                  <a:latin typeface="Public Sans"/>
                  <a:ea typeface="Public Sans"/>
                  <a:cs typeface="Public Sans"/>
                  <a:sym typeface="Public Sans"/>
                </a:rPr>
                <a:t>Feature and UX Scalability:</a:t>
              </a:r>
            </a:p>
            <a:p>
              <a:pPr algn="ctr" marL="842062" indent="-421031" lvl="1">
                <a:lnSpc>
                  <a:spcPts val="5460"/>
                </a:lnSpc>
                <a:buFont typeface="Arial"/>
                <a:buChar char="•"/>
              </a:pPr>
              <a:r>
                <a:rPr lang="en-US" sz="3900">
                  <a:solidFill>
                    <a:srgbClr val="FFFFFF"/>
                  </a:solidFill>
                  <a:latin typeface="Public Sans"/>
                  <a:ea typeface="Public Sans"/>
                  <a:cs typeface="Public Sans"/>
                  <a:sym typeface="Public Sans"/>
                </a:rPr>
                <a:t>Room for adding new features (e.g., video recommendations, social sharing).</a:t>
              </a:r>
            </a:p>
            <a:p>
              <a:pPr algn="ctr" marL="842062" indent="-421031" lvl="1">
                <a:lnSpc>
                  <a:spcPts val="5460"/>
                </a:lnSpc>
                <a:buFont typeface="Arial"/>
                <a:buChar char="•"/>
              </a:pPr>
              <a:r>
                <a:rPr lang="en-US" sz="3900">
                  <a:solidFill>
                    <a:srgbClr val="FFFFFF"/>
                  </a:solidFill>
                  <a:latin typeface="Public Sans"/>
                  <a:ea typeface="Public Sans"/>
                  <a:cs typeface="Public Sans"/>
                  <a:sym typeface="Public Sans"/>
                </a:rPr>
                <a:t>Optimize UI/UX for handling more complex data presentation.</a:t>
              </a:r>
            </a:p>
            <a:p>
              <a:pPr algn="ctr" marL="842062" indent="-421031" lvl="1">
                <a:lnSpc>
                  <a:spcPts val="5460"/>
                </a:lnSpc>
                <a:buFont typeface="Arial"/>
                <a:buChar char="•"/>
              </a:pPr>
              <a:r>
                <a:rPr lang="en-US" sz="3900">
                  <a:solidFill>
                    <a:srgbClr val="FFFFFF"/>
                  </a:solidFill>
                  <a:latin typeface="Public Sans"/>
                  <a:ea typeface="Public Sans"/>
                  <a:cs typeface="Public Sans"/>
                  <a:sym typeface="Public Sans"/>
                </a:rPr>
                <a:t>Implement user analytics for feedback and optimization.</a:t>
              </a:r>
            </a:p>
            <a:p>
              <a:pPr algn="ctr">
                <a:lnSpc>
                  <a:spcPts val="5460"/>
                </a:lnSpc>
              </a:pPr>
            </a:p>
          </p:txBody>
        </p:sp>
      </p:grpSp>
      <p:grpSp>
        <p:nvGrpSpPr>
          <p:cNvPr name="Group 5" id="5"/>
          <p:cNvGrpSpPr/>
          <p:nvPr/>
        </p:nvGrpSpPr>
        <p:grpSpPr>
          <a:xfrm rot="0">
            <a:off x="1336131" y="245041"/>
            <a:ext cx="13824948" cy="1567318"/>
            <a:chOff x="0" y="0"/>
            <a:chExt cx="3641139" cy="412791"/>
          </a:xfrm>
        </p:grpSpPr>
        <p:sp>
          <p:nvSpPr>
            <p:cNvPr name="Freeform 6" id="6"/>
            <p:cNvSpPr/>
            <p:nvPr/>
          </p:nvSpPr>
          <p:spPr>
            <a:xfrm flipH="false" flipV="false" rot="0">
              <a:off x="0" y="0"/>
              <a:ext cx="3641139" cy="412791"/>
            </a:xfrm>
            <a:custGeom>
              <a:avLst/>
              <a:gdLst/>
              <a:ahLst/>
              <a:cxnLst/>
              <a:rect r="r" b="b" t="t" l="l"/>
              <a:pathLst>
                <a:path h="412791" w="3641139">
                  <a:moveTo>
                    <a:pt x="28560" y="0"/>
                  </a:moveTo>
                  <a:lnTo>
                    <a:pt x="3612579" y="0"/>
                  </a:lnTo>
                  <a:cubicBezTo>
                    <a:pt x="3628352" y="0"/>
                    <a:pt x="3641139" y="12787"/>
                    <a:pt x="3641139" y="28560"/>
                  </a:cubicBezTo>
                  <a:lnTo>
                    <a:pt x="3641139" y="384232"/>
                  </a:lnTo>
                  <a:cubicBezTo>
                    <a:pt x="3641139" y="391806"/>
                    <a:pt x="3638129" y="399070"/>
                    <a:pt x="3632774" y="404427"/>
                  </a:cubicBezTo>
                  <a:cubicBezTo>
                    <a:pt x="3627418" y="409782"/>
                    <a:pt x="3620153" y="412791"/>
                    <a:pt x="3612579" y="412791"/>
                  </a:cubicBezTo>
                  <a:lnTo>
                    <a:pt x="28560" y="412791"/>
                  </a:lnTo>
                  <a:cubicBezTo>
                    <a:pt x="20985" y="412791"/>
                    <a:pt x="13721" y="409782"/>
                    <a:pt x="8365" y="404427"/>
                  </a:cubicBezTo>
                  <a:cubicBezTo>
                    <a:pt x="3009" y="399070"/>
                    <a:pt x="0" y="391806"/>
                    <a:pt x="0" y="384232"/>
                  </a:cubicBezTo>
                  <a:lnTo>
                    <a:pt x="0" y="28560"/>
                  </a:lnTo>
                  <a:cubicBezTo>
                    <a:pt x="0" y="20985"/>
                    <a:pt x="3009" y="13721"/>
                    <a:pt x="8365" y="8365"/>
                  </a:cubicBezTo>
                  <a:cubicBezTo>
                    <a:pt x="13721" y="3009"/>
                    <a:pt x="20985" y="0"/>
                    <a:pt x="28560" y="0"/>
                  </a:cubicBezTo>
                  <a:close/>
                </a:path>
              </a:pathLst>
            </a:custGeom>
            <a:solidFill>
              <a:srgbClr val="067A7B"/>
            </a:solidFill>
          </p:spPr>
        </p:sp>
        <p:sp>
          <p:nvSpPr>
            <p:cNvPr name="TextBox 7" id="7"/>
            <p:cNvSpPr txBox="true"/>
            <p:nvPr/>
          </p:nvSpPr>
          <p:spPr>
            <a:xfrm>
              <a:off x="0" y="-85725"/>
              <a:ext cx="3641139" cy="498516"/>
            </a:xfrm>
            <a:prstGeom prst="rect">
              <a:avLst/>
            </a:prstGeom>
          </p:spPr>
          <p:txBody>
            <a:bodyPr anchor="ctr" rtlCol="false" tIns="50800" lIns="50800" bIns="50800" rIns="50800"/>
            <a:lstStyle/>
            <a:p>
              <a:pPr algn="ctr">
                <a:lnSpc>
                  <a:spcPts val="6299"/>
                </a:lnSpc>
              </a:pPr>
              <a:r>
                <a:rPr lang="en-US" sz="4499" u="sng">
                  <a:solidFill>
                    <a:srgbClr val="1B1B19"/>
                  </a:solidFill>
                  <a:latin typeface="Public Sans Bold"/>
                  <a:ea typeface="Public Sans Bold"/>
                  <a:cs typeface="Public Sans Bold"/>
                  <a:sym typeface="Public Sans Bold"/>
                </a:rPr>
                <a:t>SCALIBILITY</a:t>
              </a:r>
            </a:p>
          </p:txBody>
        </p:sp>
      </p:grpSp>
    </p:spTree>
  </p:cSld>
  <p:clrMapOvr>
    <a:masterClrMapping/>
  </p:clrMapOvr>
  <p:transition spd="fast">
    <p:push dir="l"/>
  </p:transition>
</p:sld>
</file>

<file path=ppt/slides/slide18.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775008" y="2082428"/>
            <a:ext cx="17084202" cy="7905247"/>
            <a:chOff x="0" y="0"/>
            <a:chExt cx="4499543" cy="2082040"/>
          </a:xfrm>
        </p:grpSpPr>
        <p:sp>
          <p:nvSpPr>
            <p:cNvPr name="Freeform 3" id="3"/>
            <p:cNvSpPr/>
            <p:nvPr/>
          </p:nvSpPr>
          <p:spPr>
            <a:xfrm flipH="false" flipV="false" rot="0">
              <a:off x="0" y="0"/>
              <a:ext cx="4499543" cy="2082040"/>
            </a:xfrm>
            <a:custGeom>
              <a:avLst/>
              <a:gdLst/>
              <a:ahLst/>
              <a:cxnLst/>
              <a:rect r="r" b="b" t="t" l="l"/>
              <a:pathLst>
                <a:path h="2082040" w="4499543">
                  <a:moveTo>
                    <a:pt x="23111" y="0"/>
                  </a:moveTo>
                  <a:lnTo>
                    <a:pt x="4476431" y="0"/>
                  </a:lnTo>
                  <a:cubicBezTo>
                    <a:pt x="4489195" y="0"/>
                    <a:pt x="4499543" y="10347"/>
                    <a:pt x="4499543" y="23111"/>
                  </a:cubicBezTo>
                  <a:lnTo>
                    <a:pt x="4499543" y="2058929"/>
                  </a:lnTo>
                  <a:cubicBezTo>
                    <a:pt x="4499543" y="2071693"/>
                    <a:pt x="4489195" y="2082040"/>
                    <a:pt x="4476431" y="2082040"/>
                  </a:cubicBezTo>
                  <a:lnTo>
                    <a:pt x="23111" y="2082040"/>
                  </a:lnTo>
                  <a:cubicBezTo>
                    <a:pt x="10347" y="2082040"/>
                    <a:pt x="0" y="2071693"/>
                    <a:pt x="0" y="2058929"/>
                  </a:cubicBezTo>
                  <a:lnTo>
                    <a:pt x="0" y="23111"/>
                  </a:lnTo>
                  <a:cubicBezTo>
                    <a:pt x="0" y="10347"/>
                    <a:pt x="10347" y="0"/>
                    <a:pt x="23111" y="0"/>
                  </a:cubicBezTo>
                  <a:close/>
                </a:path>
              </a:pathLst>
            </a:custGeom>
            <a:solidFill>
              <a:srgbClr val="067A7B">
                <a:alpha val="80000"/>
              </a:srgbClr>
            </a:solidFill>
          </p:spPr>
        </p:sp>
        <p:sp>
          <p:nvSpPr>
            <p:cNvPr name="TextBox 4" id="4"/>
            <p:cNvSpPr txBox="true"/>
            <p:nvPr/>
          </p:nvSpPr>
          <p:spPr>
            <a:xfrm>
              <a:off x="0" y="-38100"/>
              <a:ext cx="4499543" cy="212014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775008" y="236598"/>
            <a:ext cx="17084202" cy="1584204"/>
            <a:chOff x="0" y="0"/>
            <a:chExt cx="4499543" cy="417239"/>
          </a:xfrm>
        </p:grpSpPr>
        <p:sp>
          <p:nvSpPr>
            <p:cNvPr name="Freeform 6" id="6"/>
            <p:cNvSpPr/>
            <p:nvPr/>
          </p:nvSpPr>
          <p:spPr>
            <a:xfrm flipH="false" flipV="false" rot="0">
              <a:off x="0" y="0"/>
              <a:ext cx="4499543" cy="417239"/>
            </a:xfrm>
            <a:custGeom>
              <a:avLst/>
              <a:gdLst/>
              <a:ahLst/>
              <a:cxnLst/>
              <a:rect r="r" b="b" t="t" l="l"/>
              <a:pathLst>
                <a:path h="417239" w="4499543">
                  <a:moveTo>
                    <a:pt x="23111" y="0"/>
                  </a:moveTo>
                  <a:lnTo>
                    <a:pt x="4476431" y="0"/>
                  </a:lnTo>
                  <a:cubicBezTo>
                    <a:pt x="4489195" y="0"/>
                    <a:pt x="4499543" y="10347"/>
                    <a:pt x="4499543" y="23111"/>
                  </a:cubicBezTo>
                  <a:lnTo>
                    <a:pt x="4499543" y="394128"/>
                  </a:lnTo>
                  <a:cubicBezTo>
                    <a:pt x="4499543" y="406892"/>
                    <a:pt x="4489195" y="417239"/>
                    <a:pt x="4476431" y="417239"/>
                  </a:cubicBezTo>
                  <a:lnTo>
                    <a:pt x="23111" y="417239"/>
                  </a:lnTo>
                  <a:cubicBezTo>
                    <a:pt x="10347" y="417239"/>
                    <a:pt x="0" y="406892"/>
                    <a:pt x="0" y="394128"/>
                  </a:cubicBezTo>
                  <a:lnTo>
                    <a:pt x="0" y="23111"/>
                  </a:lnTo>
                  <a:cubicBezTo>
                    <a:pt x="0" y="10347"/>
                    <a:pt x="10347" y="0"/>
                    <a:pt x="23111" y="0"/>
                  </a:cubicBezTo>
                  <a:close/>
                </a:path>
              </a:pathLst>
            </a:custGeom>
            <a:solidFill>
              <a:srgbClr val="067A7B">
                <a:alpha val="80000"/>
              </a:srgbClr>
            </a:solidFill>
          </p:spPr>
        </p:sp>
        <p:sp>
          <p:nvSpPr>
            <p:cNvPr name="TextBox 7" id="7"/>
            <p:cNvSpPr txBox="true"/>
            <p:nvPr/>
          </p:nvSpPr>
          <p:spPr>
            <a:xfrm>
              <a:off x="0" y="-38100"/>
              <a:ext cx="4499543" cy="455339"/>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1374919" y="2223991"/>
            <a:ext cx="15884381" cy="8318450"/>
          </a:xfrm>
          <a:prstGeom prst="rect">
            <a:avLst/>
          </a:prstGeom>
        </p:spPr>
        <p:txBody>
          <a:bodyPr anchor="t" rtlCol="false" tIns="0" lIns="0" bIns="0" rIns="0">
            <a:spAutoFit/>
          </a:bodyPr>
          <a:lstStyle/>
          <a:p>
            <a:pPr algn="ctr">
              <a:lnSpc>
                <a:spcPts val="3992"/>
              </a:lnSpc>
            </a:pPr>
            <a:r>
              <a:rPr lang="en-US" sz="2851" u="sng">
                <a:solidFill>
                  <a:srgbClr val="1B1B19"/>
                </a:solidFill>
                <a:latin typeface="Noto Serif"/>
                <a:ea typeface="Noto Serif"/>
                <a:cs typeface="Noto Serif"/>
                <a:sym typeface="Noto Serif"/>
              </a:rPr>
              <a:t>Enhanced User Experience:</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Provides real-time sentiment analysis of YouTube videos, helping users quickly gauge the content's tone.</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Empowers users to make informed decisions about content consumption.</a:t>
            </a:r>
          </a:p>
          <a:p>
            <a:pPr algn="ctr">
              <a:lnSpc>
                <a:spcPts val="3432"/>
              </a:lnSpc>
            </a:pPr>
          </a:p>
          <a:p>
            <a:pPr algn="ctr">
              <a:lnSpc>
                <a:spcPts val="3992"/>
              </a:lnSpc>
            </a:pPr>
            <a:r>
              <a:rPr lang="en-US" sz="2851" u="sng">
                <a:solidFill>
                  <a:srgbClr val="1B1B19"/>
                </a:solidFill>
                <a:latin typeface="Noto Serif"/>
                <a:ea typeface="Noto Serif"/>
                <a:cs typeface="Noto Serif"/>
                <a:sym typeface="Noto Serif"/>
              </a:rPr>
              <a:t>Educational and Informational Value:</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Helps educators and learners understand video sentiment for research or study.</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Assists content creators in analyzing viewer feedback and improving content quality.</a:t>
            </a:r>
          </a:p>
          <a:p>
            <a:pPr algn="ctr">
              <a:lnSpc>
                <a:spcPts val="3012"/>
              </a:lnSpc>
            </a:pPr>
          </a:p>
          <a:p>
            <a:pPr algn="ctr">
              <a:lnSpc>
                <a:spcPts val="3992"/>
              </a:lnSpc>
            </a:pPr>
            <a:r>
              <a:rPr lang="en-US" sz="2851" u="sng">
                <a:solidFill>
                  <a:srgbClr val="1B1B19"/>
                </a:solidFill>
                <a:latin typeface="Noto Serif"/>
                <a:ea typeface="Noto Serif"/>
                <a:cs typeface="Noto Serif"/>
                <a:sym typeface="Noto Serif"/>
              </a:rPr>
              <a:t>Market Differentiation:</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Potential to attract a wide user base, from casual viewers to professionals and educators.</a:t>
            </a:r>
          </a:p>
          <a:p>
            <a:pPr algn="ctr">
              <a:lnSpc>
                <a:spcPts val="3012"/>
              </a:lnSpc>
            </a:pPr>
          </a:p>
          <a:p>
            <a:pPr algn="ctr">
              <a:lnSpc>
                <a:spcPts val="3992"/>
              </a:lnSpc>
            </a:pPr>
            <a:r>
              <a:rPr lang="en-US" sz="2851" u="sng">
                <a:solidFill>
                  <a:srgbClr val="1B1B19"/>
                </a:solidFill>
                <a:latin typeface="Noto Serif"/>
                <a:ea typeface="Noto Serif"/>
                <a:cs typeface="Noto Serif"/>
                <a:sym typeface="Noto Serif"/>
              </a:rPr>
              <a:t>Commercial Potential:</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Monetization through premium features, API access for third-party integration, or ad placements.</a:t>
            </a:r>
          </a:p>
          <a:p>
            <a:pPr algn="ctr">
              <a:lnSpc>
                <a:spcPts val="3012"/>
              </a:lnSpc>
            </a:pPr>
          </a:p>
          <a:p>
            <a:pPr algn="ctr">
              <a:lnSpc>
                <a:spcPts val="3992"/>
              </a:lnSpc>
            </a:pPr>
            <a:r>
              <a:rPr lang="en-US" sz="2851" u="sng">
                <a:solidFill>
                  <a:srgbClr val="1B1B19"/>
                </a:solidFill>
                <a:latin typeface="Noto Serif"/>
                <a:ea typeface="Noto Serif"/>
                <a:cs typeface="Noto Serif"/>
                <a:sym typeface="Noto Serif"/>
              </a:rPr>
              <a:t>Social Impact:</a:t>
            </a:r>
          </a:p>
          <a:p>
            <a:pPr algn="ctr" marL="529378" indent="-264689" lvl="1">
              <a:lnSpc>
                <a:spcPts val="3432"/>
              </a:lnSpc>
              <a:buFont typeface="Arial"/>
              <a:buChar char="•"/>
            </a:pPr>
            <a:r>
              <a:rPr lang="en-US" sz="2451">
                <a:solidFill>
                  <a:srgbClr val="F3FAFE"/>
                </a:solidFill>
                <a:latin typeface="Noto Serif"/>
                <a:ea typeface="Noto Serif"/>
                <a:cs typeface="Noto Serif"/>
                <a:sym typeface="Noto Serif"/>
              </a:rPr>
              <a:t>Promotes mindful content consumption by highlighting video timestamps.</a:t>
            </a:r>
          </a:p>
          <a:p>
            <a:pPr algn="ctr">
              <a:lnSpc>
                <a:spcPts val="3432"/>
              </a:lnSpc>
            </a:pPr>
          </a:p>
          <a:p>
            <a:pPr algn="ctr">
              <a:lnSpc>
                <a:spcPts val="3012"/>
              </a:lnSpc>
            </a:pPr>
          </a:p>
        </p:txBody>
      </p:sp>
      <p:sp>
        <p:nvSpPr>
          <p:cNvPr name="TextBox 9" id="9"/>
          <p:cNvSpPr txBox="true"/>
          <p:nvPr/>
        </p:nvSpPr>
        <p:spPr>
          <a:xfrm rot="0">
            <a:off x="1338035" y="590550"/>
            <a:ext cx="15611929" cy="781050"/>
          </a:xfrm>
          <a:prstGeom prst="rect">
            <a:avLst/>
          </a:prstGeom>
        </p:spPr>
        <p:txBody>
          <a:bodyPr anchor="t" rtlCol="false" tIns="0" lIns="0" bIns="0" rIns="0">
            <a:spAutoFit/>
          </a:bodyPr>
          <a:lstStyle/>
          <a:p>
            <a:pPr algn="ctr">
              <a:lnSpc>
                <a:spcPts val="6299"/>
              </a:lnSpc>
              <a:spcBef>
                <a:spcPct val="0"/>
              </a:spcBef>
            </a:pPr>
            <a:r>
              <a:rPr lang="en-US" sz="4500" u="sng">
                <a:solidFill>
                  <a:srgbClr val="1B1B19"/>
                </a:solidFill>
                <a:latin typeface="Lovelo"/>
                <a:ea typeface="Lovelo"/>
                <a:cs typeface="Lovelo"/>
                <a:sym typeface="Lovelo"/>
              </a:rPr>
              <a:t>Impact</a:t>
            </a:r>
          </a:p>
        </p:txBody>
      </p:sp>
    </p:spTree>
  </p:cSld>
  <p:clrMapOvr>
    <a:masterClrMapping/>
  </p:clrMapOvr>
  <p:transition spd="fast">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16736" y="-5817236"/>
            <a:ext cx="21921472" cy="21921472"/>
          </a:xfrm>
          <a:custGeom>
            <a:avLst/>
            <a:gdLst/>
            <a:ahLst/>
            <a:cxnLst/>
            <a:rect r="r" b="b" t="t" l="l"/>
            <a:pathLst>
              <a:path h="21921472" w="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36596" y="1839339"/>
            <a:ext cx="14235927" cy="6629441"/>
            <a:chOff x="0" y="0"/>
            <a:chExt cx="3749380" cy="1746026"/>
          </a:xfrm>
        </p:grpSpPr>
        <p:sp>
          <p:nvSpPr>
            <p:cNvPr name="Freeform 4" id="4"/>
            <p:cNvSpPr/>
            <p:nvPr/>
          </p:nvSpPr>
          <p:spPr>
            <a:xfrm flipH="false" flipV="false" rot="0">
              <a:off x="0" y="0"/>
              <a:ext cx="3749380" cy="1746026"/>
            </a:xfrm>
            <a:custGeom>
              <a:avLst/>
              <a:gdLst/>
              <a:ahLst/>
              <a:cxnLst/>
              <a:rect r="r" b="b" t="t" l="l"/>
              <a:pathLst>
                <a:path h="1746026" w="3749380">
                  <a:moveTo>
                    <a:pt x="0" y="0"/>
                  </a:moveTo>
                  <a:lnTo>
                    <a:pt x="3749380" y="0"/>
                  </a:lnTo>
                  <a:lnTo>
                    <a:pt x="3749380" y="1746026"/>
                  </a:lnTo>
                  <a:lnTo>
                    <a:pt x="0" y="1746026"/>
                  </a:lnTo>
                  <a:close/>
                </a:path>
              </a:pathLst>
            </a:custGeom>
            <a:solidFill>
              <a:srgbClr val="FEFF99"/>
            </a:solidFill>
            <a:ln w="95250" cap="sq">
              <a:solidFill>
                <a:srgbClr val="CCCCCC"/>
              </a:solidFill>
              <a:prstDash val="sysDot"/>
              <a:miter/>
            </a:ln>
          </p:spPr>
        </p:sp>
        <p:sp>
          <p:nvSpPr>
            <p:cNvPr name="TextBox 5" id="5"/>
            <p:cNvSpPr txBox="true"/>
            <p:nvPr/>
          </p:nvSpPr>
          <p:spPr>
            <a:xfrm>
              <a:off x="0" y="-38100"/>
              <a:ext cx="3749380" cy="1784126"/>
            </a:xfrm>
            <a:prstGeom prst="rect">
              <a:avLst/>
            </a:prstGeom>
          </p:spPr>
          <p:txBody>
            <a:bodyPr anchor="ctr" rtlCol="false" tIns="50800" lIns="50800" bIns="50800" rIns="50800"/>
            <a:lstStyle/>
            <a:p>
              <a:pPr algn="ctr">
                <a:lnSpc>
                  <a:spcPts val="2100"/>
                </a:lnSpc>
              </a:pPr>
            </a:p>
          </p:txBody>
        </p:sp>
      </p:grpSp>
      <p:grpSp>
        <p:nvGrpSpPr>
          <p:cNvPr name="Group 6" id="6"/>
          <p:cNvGrpSpPr/>
          <p:nvPr/>
        </p:nvGrpSpPr>
        <p:grpSpPr>
          <a:xfrm rot="0">
            <a:off x="-1301375" y="0"/>
            <a:ext cx="20890750" cy="795781"/>
            <a:chOff x="0" y="0"/>
            <a:chExt cx="27854334" cy="1061041"/>
          </a:xfrm>
        </p:grpSpPr>
        <p:grpSp>
          <p:nvGrpSpPr>
            <p:cNvPr name="Group 7" id="7"/>
            <p:cNvGrpSpPr/>
            <p:nvPr/>
          </p:nvGrpSpPr>
          <p:grpSpPr>
            <a:xfrm rot="0">
              <a:off x="0" y="0"/>
              <a:ext cx="27854334" cy="1061041"/>
              <a:chOff x="0" y="0"/>
              <a:chExt cx="5502091" cy="209588"/>
            </a:xfrm>
          </p:grpSpPr>
          <p:sp>
            <p:nvSpPr>
              <p:cNvPr name="Freeform 8" id="8"/>
              <p:cNvSpPr/>
              <p:nvPr/>
            </p:nvSpPr>
            <p:spPr>
              <a:xfrm flipH="false" flipV="false" rot="0">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name="TextBox 9" id="9"/>
              <p:cNvSpPr txBox="true"/>
              <p:nvPr/>
            </p:nvSpPr>
            <p:spPr>
              <a:xfrm>
                <a:off x="0" y="-47625"/>
                <a:ext cx="5502091" cy="257213"/>
              </a:xfrm>
              <a:prstGeom prst="rect">
                <a:avLst/>
              </a:prstGeom>
            </p:spPr>
            <p:txBody>
              <a:bodyPr anchor="ctr" rtlCol="false" tIns="254000" lIns="254000" bIns="254000" rIns="254000"/>
              <a:lstStyle/>
              <a:p>
                <a:pPr algn="l">
                  <a:lnSpc>
                    <a:spcPts val="3499"/>
                  </a:lnSpc>
                </a:pPr>
              </a:p>
            </p:txBody>
          </p:sp>
        </p:grpSp>
        <p:sp>
          <p:nvSpPr>
            <p:cNvPr name="TextBox 10" id="10"/>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ea typeface="Retropix"/>
                  <a:cs typeface="Retropix"/>
                  <a:sym typeface="Retropix"/>
                </a:rPr>
                <a:t>Section Header • Section Header • Section Header • Section Header • Section Header • Section Header • Section Header • Section Header </a:t>
              </a:r>
            </a:p>
          </p:txBody>
        </p:sp>
      </p:grpSp>
      <p:grpSp>
        <p:nvGrpSpPr>
          <p:cNvPr name="Group 11" id="11"/>
          <p:cNvGrpSpPr/>
          <p:nvPr/>
        </p:nvGrpSpPr>
        <p:grpSpPr>
          <a:xfrm rot="0">
            <a:off x="-1301375" y="9491219"/>
            <a:ext cx="20890750" cy="795781"/>
            <a:chOff x="0" y="0"/>
            <a:chExt cx="27854334" cy="1061041"/>
          </a:xfrm>
        </p:grpSpPr>
        <p:grpSp>
          <p:nvGrpSpPr>
            <p:cNvPr name="Group 12" id="12"/>
            <p:cNvGrpSpPr/>
            <p:nvPr/>
          </p:nvGrpSpPr>
          <p:grpSpPr>
            <a:xfrm rot="0">
              <a:off x="0" y="0"/>
              <a:ext cx="27854334" cy="1061041"/>
              <a:chOff x="0" y="0"/>
              <a:chExt cx="5502091" cy="209588"/>
            </a:xfrm>
          </p:grpSpPr>
          <p:sp>
            <p:nvSpPr>
              <p:cNvPr name="Freeform 13" id="13"/>
              <p:cNvSpPr/>
              <p:nvPr/>
            </p:nvSpPr>
            <p:spPr>
              <a:xfrm flipH="false" flipV="false" rot="0">
                <a:off x="0" y="0"/>
                <a:ext cx="5502091" cy="209588"/>
              </a:xfrm>
              <a:custGeom>
                <a:avLst/>
                <a:gdLst/>
                <a:ahLst/>
                <a:cxnLst/>
                <a:rect r="r" b="b" t="t" l="l"/>
                <a:pathLst>
                  <a:path h="209588" w="5502091">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sp>
          <p:sp>
            <p:nvSpPr>
              <p:cNvPr name="TextBox 14" id="14"/>
              <p:cNvSpPr txBox="true"/>
              <p:nvPr/>
            </p:nvSpPr>
            <p:spPr>
              <a:xfrm>
                <a:off x="0" y="-47625"/>
                <a:ext cx="5502091" cy="257213"/>
              </a:xfrm>
              <a:prstGeom prst="rect">
                <a:avLst/>
              </a:prstGeom>
            </p:spPr>
            <p:txBody>
              <a:bodyPr anchor="ctr" rtlCol="false" tIns="254000" lIns="254000" bIns="254000" rIns="254000"/>
              <a:lstStyle/>
              <a:p>
                <a:pPr algn="l">
                  <a:lnSpc>
                    <a:spcPts val="3499"/>
                  </a:lnSpc>
                </a:pPr>
              </a:p>
            </p:txBody>
          </p:sp>
        </p:grpSp>
        <p:sp>
          <p:nvSpPr>
            <p:cNvPr name="TextBox 15" id="15"/>
            <p:cNvSpPr txBox="true"/>
            <p:nvPr/>
          </p:nvSpPr>
          <p:spPr>
            <a:xfrm rot="0">
              <a:off x="439275" y="269112"/>
              <a:ext cx="26975784" cy="513292"/>
            </a:xfrm>
            <a:prstGeom prst="rect">
              <a:avLst/>
            </a:prstGeom>
          </p:spPr>
          <p:txBody>
            <a:bodyPr anchor="t" rtlCol="false" tIns="0" lIns="0" bIns="0" rIns="0">
              <a:spAutoFit/>
            </a:bodyPr>
            <a:lstStyle/>
            <a:p>
              <a:pPr algn="ctr">
                <a:lnSpc>
                  <a:spcPts val="2499"/>
                </a:lnSpc>
              </a:pPr>
              <a:r>
                <a:rPr lang="en-US" sz="2499">
                  <a:solidFill>
                    <a:srgbClr val="FFFFFF"/>
                  </a:solidFill>
                  <a:latin typeface="Retropix"/>
                  <a:ea typeface="Retropix"/>
                  <a:cs typeface="Retropix"/>
                  <a:sym typeface="Retropix"/>
                </a:rPr>
                <a:t>Section Header • Section Header • Section Header • Section Header • Section Header • Section Header • Section Header • Section Header </a:t>
              </a:r>
            </a:p>
          </p:txBody>
        </p:sp>
      </p:grpSp>
      <p:grpSp>
        <p:nvGrpSpPr>
          <p:cNvPr name="Group 16" id="16"/>
          <p:cNvGrpSpPr/>
          <p:nvPr/>
        </p:nvGrpSpPr>
        <p:grpSpPr>
          <a:xfrm rot="0">
            <a:off x="807747" y="7165798"/>
            <a:ext cx="2801811" cy="712035"/>
            <a:chOff x="0" y="0"/>
            <a:chExt cx="737925" cy="187532"/>
          </a:xfrm>
        </p:grpSpPr>
        <p:sp>
          <p:nvSpPr>
            <p:cNvPr name="Freeform 17" id="17"/>
            <p:cNvSpPr/>
            <p:nvPr/>
          </p:nvSpPr>
          <p:spPr>
            <a:xfrm flipH="false" flipV="false" rot="0">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sp>
        <p:sp>
          <p:nvSpPr>
            <p:cNvPr name="TextBox 18" id="18"/>
            <p:cNvSpPr txBox="true"/>
            <p:nvPr/>
          </p:nvSpPr>
          <p:spPr>
            <a:xfrm>
              <a:off x="0" y="-66675"/>
              <a:ext cx="737925" cy="254207"/>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a:ea typeface="Retropix"/>
                  <a:cs typeface="Retropix"/>
                  <a:sym typeface="Retropix"/>
                </a:rPr>
                <a:t>Back to Agenda Page</a:t>
              </a:r>
            </a:p>
          </p:txBody>
        </p:sp>
      </p:grpSp>
      <p:grpSp>
        <p:nvGrpSpPr>
          <p:cNvPr name="Group 19" id="19"/>
          <p:cNvGrpSpPr/>
          <p:nvPr/>
        </p:nvGrpSpPr>
        <p:grpSpPr>
          <a:xfrm rot="0">
            <a:off x="15600318" y="4759728"/>
            <a:ext cx="1658982" cy="4147456"/>
            <a:chOff x="0" y="0"/>
            <a:chExt cx="2211976" cy="5529941"/>
          </a:xfrm>
        </p:grpSpPr>
        <p:sp>
          <p:nvSpPr>
            <p:cNvPr name="Freeform 20" id="20"/>
            <p:cNvSpPr/>
            <p:nvPr/>
          </p:nvSpPr>
          <p:spPr>
            <a:xfrm flipH="false" flipV="false" rot="0">
              <a:off x="0" y="0"/>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1105988" y="0"/>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0" y="2211976"/>
              <a:ext cx="1105988" cy="1105988"/>
            </a:xfrm>
            <a:custGeom>
              <a:avLst/>
              <a:gdLst/>
              <a:ahLst/>
              <a:cxnLst/>
              <a:rect r="r" b="b" t="t" l="l"/>
              <a:pathLst>
                <a:path h="1105988" w="1105988">
                  <a:moveTo>
                    <a:pt x="0" y="0"/>
                  </a:moveTo>
                  <a:lnTo>
                    <a:pt x="1105988" y="0"/>
                  </a:lnTo>
                  <a:lnTo>
                    <a:pt x="1105988" y="1105989"/>
                  </a:lnTo>
                  <a:lnTo>
                    <a:pt x="0" y="11059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1105988" y="2211976"/>
              <a:ext cx="1105988" cy="1105988"/>
            </a:xfrm>
            <a:custGeom>
              <a:avLst/>
              <a:gdLst/>
              <a:ahLst/>
              <a:cxnLst/>
              <a:rect r="r" b="b" t="t" l="l"/>
              <a:pathLst>
                <a:path h="1105988" w="1105988">
                  <a:moveTo>
                    <a:pt x="0" y="0"/>
                  </a:moveTo>
                  <a:lnTo>
                    <a:pt x="1105988" y="0"/>
                  </a:lnTo>
                  <a:lnTo>
                    <a:pt x="1105988" y="1105989"/>
                  </a:lnTo>
                  <a:lnTo>
                    <a:pt x="0" y="11059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0" y="1105988"/>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105988" y="1105988"/>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false" flipV="false" rot="0">
              <a:off x="0" y="3317965"/>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7" id="27"/>
            <p:cNvSpPr/>
            <p:nvPr/>
          </p:nvSpPr>
          <p:spPr>
            <a:xfrm flipH="false" flipV="false" rot="0">
              <a:off x="1105988" y="3317965"/>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8" id="28"/>
            <p:cNvSpPr/>
            <p:nvPr/>
          </p:nvSpPr>
          <p:spPr>
            <a:xfrm flipH="false" flipV="false" rot="0">
              <a:off x="0" y="4423953"/>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9" id="29"/>
            <p:cNvSpPr/>
            <p:nvPr/>
          </p:nvSpPr>
          <p:spPr>
            <a:xfrm flipH="false" flipV="false" rot="0">
              <a:off x="1105988" y="4423953"/>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30" id="30"/>
            <p:cNvSpPr/>
            <p:nvPr/>
          </p:nvSpPr>
          <p:spPr>
            <a:xfrm flipH="false" flipV="false" rot="0">
              <a:off x="1284474" y="4613333"/>
              <a:ext cx="749016" cy="727227"/>
            </a:xfrm>
            <a:custGeom>
              <a:avLst/>
              <a:gdLst/>
              <a:ahLst/>
              <a:cxnLst/>
              <a:rect r="r" b="b" t="t" l="l"/>
              <a:pathLst>
                <a:path h="727227" w="749016">
                  <a:moveTo>
                    <a:pt x="0" y="0"/>
                  </a:moveTo>
                  <a:lnTo>
                    <a:pt x="749016" y="0"/>
                  </a:lnTo>
                  <a:lnTo>
                    <a:pt x="749016" y="727227"/>
                  </a:lnTo>
                  <a:lnTo>
                    <a:pt x="0" y="72722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sp>
        <p:nvSpPr>
          <p:cNvPr name="Freeform 31" id="31"/>
          <p:cNvSpPr/>
          <p:nvPr/>
        </p:nvSpPr>
        <p:spPr>
          <a:xfrm flipH="false" flipV="false" rot="3207690">
            <a:off x="6778520" y="8056080"/>
            <a:ext cx="484735" cy="825401"/>
          </a:xfrm>
          <a:custGeom>
            <a:avLst/>
            <a:gdLst/>
            <a:ahLst/>
            <a:cxnLst/>
            <a:rect r="r" b="b" t="t" l="l"/>
            <a:pathLst>
              <a:path h="825401" w="484735">
                <a:moveTo>
                  <a:pt x="0" y="0"/>
                </a:moveTo>
                <a:lnTo>
                  <a:pt x="484735" y="0"/>
                </a:lnTo>
                <a:lnTo>
                  <a:pt x="484735" y="825401"/>
                </a:lnTo>
                <a:lnTo>
                  <a:pt x="0" y="825401"/>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2" id="32"/>
          <p:cNvSpPr/>
          <p:nvPr/>
        </p:nvSpPr>
        <p:spPr>
          <a:xfrm flipH="false" flipV="false" rot="0">
            <a:off x="15235587" y="4383955"/>
            <a:ext cx="635693" cy="654740"/>
          </a:xfrm>
          <a:custGeom>
            <a:avLst/>
            <a:gdLst/>
            <a:ahLst/>
            <a:cxnLst/>
            <a:rect r="r" b="b" t="t" l="l"/>
            <a:pathLst>
              <a:path h="654740" w="635693">
                <a:moveTo>
                  <a:pt x="0" y="0"/>
                </a:moveTo>
                <a:lnTo>
                  <a:pt x="635692" y="0"/>
                </a:lnTo>
                <a:lnTo>
                  <a:pt x="635692" y="654740"/>
                </a:lnTo>
                <a:lnTo>
                  <a:pt x="0" y="654740"/>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33" id="33"/>
          <p:cNvSpPr/>
          <p:nvPr/>
        </p:nvSpPr>
        <p:spPr>
          <a:xfrm flipH="false" flipV="false" rot="0">
            <a:off x="2474728" y="2252104"/>
            <a:ext cx="798979" cy="798979"/>
          </a:xfrm>
          <a:custGeom>
            <a:avLst/>
            <a:gdLst/>
            <a:ahLst/>
            <a:cxnLst/>
            <a:rect r="r" b="b" t="t" l="l"/>
            <a:pathLst>
              <a:path h="798979" w="798979">
                <a:moveTo>
                  <a:pt x="0" y="0"/>
                </a:moveTo>
                <a:lnTo>
                  <a:pt x="798979" y="0"/>
                </a:lnTo>
                <a:lnTo>
                  <a:pt x="798979" y="798979"/>
                </a:lnTo>
                <a:lnTo>
                  <a:pt x="0" y="798979"/>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34" id="34"/>
          <p:cNvSpPr txBox="true"/>
          <p:nvPr/>
        </p:nvSpPr>
        <p:spPr>
          <a:xfrm rot="0">
            <a:off x="3516839" y="2242579"/>
            <a:ext cx="9584156" cy="1293398"/>
          </a:xfrm>
          <a:prstGeom prst="rect">
            <a:avLst/>
          </a:prstGeom>
        </p:spPr>
        <p:txBody>
          <a:bodyPr anchor="t" rtlCol="false" tIns="0" lIns="0" bIns="0" rIns="0">
            <a:spAutoFit/>
          </a:bodyPr>
          <a:lstStyle/>
          <a:p>
            <a:pPr algn="ctr">
              <a:lnSpc>
                <a:spcPts val="8424"/>
              </a:lnSpc>
            </a:pPr>
            <a:r>
              <a:rPr lang="en-US" sz="8424">
                <a:solidFill>
                  <a:srgbClr val="000000"/>
                </a:solidFill>
                <a:latin typeface="Retropix"/>
                <a:ea typeface="Retropix"/>
                <a:cs typeface="Retropix"/>
                <a:sym typeface="Retropix"/>
              </a:rPr>
              <a:t>Target Audience</a:t>
            </a:r>
          </a:p>
        </p:txBody>
      </p:sp>
      <p:sp>
        <p:nvSpPr>
          <p:cNvPr name="Freeform 35" id="35"/>
          <p:cNvSpPr/>
          <p:nvPr/>
        </p:nvSpPr>
        <p:spPr>
          <a:xfrm flipH="false" flipV="false" rot="0">
            <a:off x="13344126" y="2353235"/>
            <a:ext cx="2527153" cy="473267"/>
          </a:xfrm>
          <a:custGeom>
            <a:avLst/>
            <a:gdLst/>
            <a:ahLst/>
            <a:cxnLst/>
            <a:rect r="r" b="b" t="t" l="l"/>
            <a:pathLst>
              <a:path h="473267" w="2527153">
                <a:moveTo>
                  <a:pt x="0" y="0"/>
                </a:moveTo>
                <a:lnTo>
                  <a:pt x="2527153" y="0"/>
                </a:lnTo>
                <a:lnTo>
                  <a:pt x="2527153" y="473266"/>
                </a:lnTo>
                <a:lnTo>
                  <a:pt x="0" y="473266"/>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TextBox 36" id="36"/>
          <p:cNvSpPr txBox="true"/>
          <p:nvPr/>
        </p:nvSpPr>
        <p:spPr>
          <a:xfrm rot="0">
            <a:off x="3499734" y="3749265"/>
            <a:ext cx="11309652" cy="4274792"/>
          </a:xfrm>
          <a:prstGeom prst="rect">
            <a:avLst/>
          </a:prstGeom>
        </p:spPr>
        <p:txBody>
          <a:bodyPr anchor="t" rtlCol="false" tIns="0" lIns="0" bIns="0" rIns="0">
            <a:spAutoFit/>
          </a:bodyPr>
          <a:lstStyle/>
          <a:p>
            <a:pPr algn="ctr">
              <a:lnSpc>
                <a:spcPts val="3781"/>
              </a:lnSpc>
            </a:pPr>
            <a:r>
              <a:rPr lang="en-US" sz="2701">
                <a:solidFill>
                  <a:srgbClr val="000000"/>
                </a:solidFill>
                <a:latin typeface="Canva Sans"/>
                <a:ea typeface="Canva Sans"/>
                <a:cs typeface="Canva Sans"/>
                <a:sym typeface="Canva Sans"/>
              </a:rPr>
              <a:t>The target audience for the "KTV - Know The Video" Chrome extension includes a wide range of YouTube users. General viewers can quickly gauge the sentiment of videos to decide if they're worth watching.</a:t>
            </a:r>
            <a:r>
              <a:rPr lang="en-US" sz="2701">
                <a:solidFill>
                  <a:srgbClr val="000000"/>
                </a:solidFill>
                <a:latin typeface="Canva Sans Bold"/>
                <a:ea typeface="Canva Sans Bold"/>
                <a:cs typeface="Canva Sans Bold"/>
                <a:sym typeface="Canva Sans Bold"/>
              </a:rPr>
              <a:t> Content creators</a:t>
            </a:r>
            <a:r>
              <a:rPr lang="en-US" sz="2701">
                <a:solidFill>
                  <a:srgbClr val="000000"/>
                </a:solidFill>
                <a:latin typeface="Canva Sans"/>
                <a:ea typeface="Canva Sans"/>
                <a:cs typeface="Canva Sans"/>
                <a:sym typeface="Canva Sans"/>
              </a:rPr>
              <a:t> can analyze viewer feedback to improve their content strategies.</a:t>
            </a:r>
          </a:p>
          <a:p>
            <a:pPr algn="ctr">
              <a:lnSpc>
                <a:spcPts val="3781"/>
              </a:lnSpc>
            </a:pPr>
            <a:r>
              <a:rPr lang="en-US" sz="2701">
                <a:solidFill>
                  <a:srgbClr val="000000"/>
                </a:solidFill>
                <a:latin typeface="Canva Sans"/>
                <a:ea typeface="Canva Sans"/>
                <a:cs typeface="Canva Sans"/>
                <a:sym typeface="Canva Sans"/>
              </a:rPr>
              <a:t> </a:t>
            </a:r>
            <a:r>
              <a:rPr lang="en-US" sz="2701">
                <a:solidFill>
                  <a:srgbClr val="000000"/>
                </a:solidFill>
                <a:latin typeface="Canva Sans Bold"/>
                <a:ea typeface="Canva Sans Bold"/>
                <a:cs typeface="Canva Sans Bold"/>
                <a:sym typeface="Canva Sans Bold"/>
              </a:rPr>
              <a:t>Educators and students</a:t>
            </a:r>
            <a:r>
              <a:rPr lang="en-US" sz="2701">
                <a:solidFill>
                  <a:srgbClr val="000000"/>
                </a:solidFill>
                <a:latin typeface="Canva Sans"/>
                <a:ea typeface="Canva Sans"/>
                <a:cs typeface="Canva Sans"/>
                <a:sym typeface="Canva Sans"/>
              </a:rPr>
              <a:t> can use the extension to assess the credibility of educational videos.</a:t>
            </a:r>
          </a:p>
          <a:p>
            <a:pPr algn="ctr">
              <a:lnSpc>
                <a:spcPts val="3781"/>
              </a:lnSpc>
            </a:pPr>
            <a:r>
              <a:rPr lang="en-US" sz="2701">
                <a:solidFill>
                  <a:srgbClr val="000000"/>
                </a:solidFill>
                <a:latin typeface="Canva Sans Bold"/>
                <a:ea typeface="Canva Sans Bold"/>
                <a:cs typeface="Canva Sans Bold"/>
                <a:sym typeface="Canva Sans Bold"/>
              </a:rPr>
              <a:t> Marketers</a:t>
            </a:r>
            <a:r>
              <a:rPr lang="en-US" sz="2701">
                <a:solidFill>
                  <a:srgbClr val="000000"/>
                </a:solidFill>
                <a:latin typeface="Canva Sans"/>
                <a:ea typeface="Canva Sans"/>
                <a:cs typeface="Canva Sans"/>
                <a:sym typeface="Canva Sans"/>
              </a:rPr>
              <a:t> can target their ads more effectively based on video sentiment. </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sp>
        <p:nvSpPr>
          <p:cNvPr name="Freeform 2" id="2"/>
          <p:cNvSpPr/>
          <p:nvPr/>
        </p:nvSpPr>
        <p:spPr>
          <a:xfrm flipH="false" flipV="false" rot="0">
            <a:off x="633368" y="3626446"/>
            <a:ext cx="782400" cy="1057297"/>
          </a:xfrm>
          <a:custGeom>
            <a:avLst/>
            <a:gdLst/>
            <a:ahLst/>
            <a:cxnLst/>
            <a:rect r="r" b="b" t="t" l="l"/>
            <a:pathLst>
              <a:path h="1057297" w="782400">
                <a:moveTo>
                  <a:pt x="0" y="0"/>
                </a:moveTo>
                <a:lnTo>
                  <a:pt x="782400" y="0"/>
                </a:lnTo>
                <a:lnTo>
                  <a:pt x="782400" y="1057296"/>
                </a:lnTo>
                <a:lnTo>
                  <a:pt x="0" y="1057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1249" y="2300667"/>
            <a:ext cx="1026639" cy="785846"/>
          </a:xfrm>
          <a:custGeom>
            <a:avLst/>
            <a:gdLst/>
            <a:ahLst/>
            <a:cxnLst/>
            <a:rect r="r" b="b" t="t" l="l"/>
            <a:pathLst>
              <a:path h="785846" w="1026639">
                <a:moveTo>
                  <a:pt x="0" y="0"/>
                </a:moveTo>
                <a:lnTo>
                  <a:pt x="1026639" y="0"/>
                </a:lnTo>
                <a:lnTo>
                  <a:pt x="1026639" y="785845"/>
                </a:lnTo>
                <a:lnTo>
                  <a:pt x="0" y="785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3623" y="538933"/>
            <a:ext cx="961890" cy="1221800"/>
          </a:xfrm>
          <a:custGeom>
            <a:avLst/>
            <a:gdLst/>
            <a:ahLst/>
            <a:cxnLst/>
            <a:rect r="r" b="b" t="t" l="l"/>
            <a:pathLst>
              <a:path h="1221800" w="961890">
                <a:moveTo>
                  <a:pt x="0" y="0"/>
                </a:moveTo>
                <a:lnTo>
                  <a:pt x="961890" y="0"/>
                </a:lnTo>
                <a:lnTo>
                  <a:pt x="961890" y="1221801"/>
                </a:lnTo>
                <a:lnTo>
                  <a:pt x="0" y="12218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9442" y="5223676"/>
            <a:ext cx="930253" cy="980151"/>
          </a:xfrm>
          <a:custGeom>
            <a:avLst/>
            <a:gdLst/>
            <a:ahLst/>
            <a:cxnLst/>
            <a:rect r="r" b="b" t="t" l="l"/>
            <a:pathLst>
              <a:path h="980151" w="930253">
                <a:moveTo>
                  <a:pt x="0" y="0"/>
                </a:moveTo>
                <a:lnTo>
                  <a:pt x="930253" y="0"/>
                </a:lnTo>
                <a:lnTo>
                  <a:pt x="930253" y="980151"/>
                </a:lnTo>
                <a:lnTo>
                  <a:pt x="0" y="9801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02844" y="538933"/>
            <a:ext cx="779562" cy="779562"/>
          </a:xfrm>
          <a:custGeom>
            <a:avLst/>
            <a:gdLst/>
            <a:ahLst/>
            <a:cxnLst/>
            <a:rect r="r" b="b" t="t" l="l"/>
            <a:pathLst>
              <a:path h="779562" w="779562">
                <a:moveTo>
                  <a:pt x="0" y="0"/>
                </a:moveTo>
                <a:lnTo>
                  <a:pt x="779562" y="0"/>
                </a:lnTo>
                <a:lnTo>
                  <a:pt x="779562" y="779562"/>
                </a:lnTo>
                <a:lnTo>
                  <a:pt x="0" y="7795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788145" y="1764975"/>
            <a:ext cx="779562" cy="779562"/>
          </a:xfrm>
          <a:custGeom>
            <a:avLst/>
            <a:gdLst/>
            <a:ahLst/>
            <a:cxnLst/>
            <a:rect r="r" b="b" t="t" l="l"/>
            <a:pathLst>
              <a:path h="779562" w="779562">
                <a:moveTo>
                  <a:pt x="0" y="0"/>
                </a:moveTo>
                <a:lnTo>
                  <a:pt x="779562" y="0"/>
                </a:lnTo>
                <a:lnTo>
                  <a:pt x="779562" y="779562"/>
                </a:lnTo>
                <a:lnTo>
                  <a:pt x="0" y="7795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3149423" y="138126"/>
            <a:ext cx="11366873" cy="3635374"/>
          </a:xfrm>
          <a:prstGeom prst="rect">
            <a:avLst/>
          </a:prstGeom>
        </p:spPr>
        <p:txBody>
          <a:bodyPr anchor="t" rtlCol="false" tIns="0" lIns="0" bIns="0" rIns="0">
            <a:spAutoFit/>
          </a:bodyPr>
          <a:lstStyle/>
          <a:p>
            <a:pPr algn="ctr">
              <a:lnSpc>
                <a:spcPts val="12999"/>
              </a:lnSpc>
            </a:pPr>
            <a:r>
              <a:rPr lang="en-US" sz="12999">
                <a:solidFill>
                  <a:srgbClr val="FFFFFF"/>
                </a:solidFill>
                <a:latin typeface="Retropix"/>
                <a:ea typeface="Retropix"/>
                <a:cs typeface="Retropix"/>
                <a:sym typeface="Retropix"/>
              </a:rPr>
              <a:t>Meet the Team</a:t>
            </a:r>
          </a:p>
        </p:txBody>
      </p:sp>
      <p:sp>
        <p:nvSpPr>
          <p:cNvPr name="Freeform 9" id="9"/>
          <p:cNvSpPr/>
          <p:nvPr/>
        </p:nvSpPr>
        <p:spPr>
          <a:xfrm flipH="false" flipV="false" rot="0">
            <a:off x="13004220" y="5206486"/>
            <a:ext cx="484735" cy="825401"/>
          </a:xfrm>
          <a:custGeom>
            <a:avLst/>
            <a:gdLst/>
            <a:ahLst/>
            <a:cxnLst/>
            <a:rect r="r" b="b" t="t" l="l"/>
            <a:pathLst>
              <a:path h="825401" w="484735">
                <a:moveTo>
                  <a:pt x="0" y="0"/>
                </a:moveTo>
                <a:lnTo>
                  <a:pt x="484736" y="0"/>
                </a:lnTo>
                <a:lnTo>
                  <a:pt x="484736" y="825401"/>
                </a:lnTo>
                <a:lnTo>
                  <a:pt x="0" y="82540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0" id="10"/>
          <p:cNvGrpSpPr/>
          <p:nvPr/>
        </p:nvGrpSpPr>
        <p:grpSpPr>
          <a:xfrm rot="0">
            <a:off x="2030279" y="3626446"/>
            <a:ext cx="13850181" cy="5371311"/>
            <a:chOff x="0" y="0"/>
            <a:chExt cx="18466908" cy="7161748"/>
          </a:xfrm>
        </p:grpSpPr>
        <p:grpSp>
          <p:nvGrpSpPr>
            <p:cNvPr name="Group 11" id="11"/>
            <p:cNvGrpSpPr/>
            <p:nvPr/>
          </p:nvGrpSpPr>
          <p:grpSpPr>
            <a:xfrm rot="0">
              <a:off x="0" y="0"/>
              <a:ext cx="18466908" cy="7161748"/>
              <a:chOff x="0" y="0"/>
              <a:chExt cx="4023644" cy="1560430"/>
            </a:xfrm>
          </p:grpSpPr>
          <p:sp>
            <p:nvSpPr>
              <p:cNvPr name="Freeform 12" id="12"/>
              <p:cNvSpPr/>
              <p:nvPr/>
            </p:nvSpPr>
            <p:spPr>
              <a:xfrm flipH="false" flipV="false" rot="0">
                <a:off x="0" y="0"/>
                <a:ext cx="4023644" cy="1560430"/>
              </a:xfrm>
              <a:custGeom>
                <a:avLst/>
                <a:gdLst/>
                <a:ahLst/>
                <a:cxnLst/>
                <a:rect r="r" b="b" t="t" l="l"/>
                <a:pathLst>
                  <a:path h="1560430" w="4023644">
                    <a:moveTo>
                      <a:pt x="3820444" y="0"/>
                    </a:moveTo>
                    <a:cubicBezTo>
                      <a:pt x="3932668" y="0"/>
                      <a:pt x="4023644" y="349314"/>
                      <a:pt x="4023644" y="780215"/>
                    </a:cubicBezTo>
                    <a:cubicBezTo>
                      <a:pt x="4023644" y="1211116"/>
                      <a:pt x="3932668" y="1560430"/>
                      <a:pt x="3820444" y="1560430"/>
                    </a:cubicBezTo>
                    <a:lnTo>
                      <a:pt x="203200" y="1560430"/>
                    </a:lnTo>
                    <a:cubicBezTo>
                      <a:pt x="90976" y="1560430"/>
                      <a:pt x="0" y="1211116"/>
                      <a:pt x="0" y="780215"/>
                    </a:cubicBezTo>
                    <a:cubicBezTo>
                      <a:pt x="0" y="349314"/>
                      <a:pt x="90976" y="0"/>
                      <a:pt x="203200" y="0"/>
                    </a:cubicBezTo>
                    <a:close/>
                  </a:path>
                </a:pathLst>
              </a:custGeom>
              <a:solidFill>
                <a:srgbClr val="CCCCCC"/>
              </a:solidFill>
              <a:ln w="28575" cap="sq">
                <a:solidFill>
                  <a:srgbClr val="000000"/>
                </a:solidFill>
                <a:prstDash val="solid"/>
                <a:miter/>
              </a:ln>
            </p:spPr>
          </p:sp>
          <p:sp>
            <p:nvSpPr>
              <p:cNvPr name="TextBox 13" id="13"/>
              <p:cNvSpPr txBox="true"/>
              <p:nvPr/>
            </p:nvSpPr>
            <p:spPr>
              <a:xfrm>
                <a:off x="0" y="-38100"/>
                <a:ext cx="4023644" cy="1598530"/>
              </a:xfrm>
              <a:prstGeom prst="rect">
                <a:avLst/>
              </a:prstGeom>
            </p:spPr>
            <p:txBody>
              <a:bodyPr anchor="ctr" rtlCol="false" tIns="50800" lIns="50800" bIns="50800" rIns="50800"/>
              <a:lstStyle/>
              <a:p>
                <a:pPr algn="ctr">
                  <a:lnSpc>
                    <a:spcPts val="1605"/>
                  </a:lnSpc>
                </a:pPr>
              </a:p>
            </p:txBody>
          </p:sp>
        </p:grpSp>
        <p:sp>
          <p:nvSpPr>
            <p:cNvPr name="TextBox 14" id="14"/>
            <p:cNvSpPr txBox="true"/>
            <p:nvPr/>
          </p:nvSpPr>
          <p:spPr>
            <a:xfrm rot="0">
              <a:off x="4278921" y="398725"/>
              <a:ext cx="12471133" cy="6345247"/>
            </a:xfrm>
            <a:prstGeom prst="rect">
              <a:avLst/>
            </a:prstGeom>
          </p:spPr>
          <p:txBody>
            <a:bodyPr anchor="t" rtlCol="false" tIns="0" lIns="0" bIns="0" rIns="0">
              <a:spAutoFit/>
            </a:bodyPr>
            <a:lstStyle/>
            <a:p>
              <a:pPr algn="l">
                <a:lnSpc>
                  <a:spcPts val="4243"/>
                </a:lnSpc>
              </a:pPr>
              <a:r>
                <a:rPr lang="en-US" sz="3536">
                  <a:solidFill>
                    <a:srgbClr val="000000"/>
                  </a:solidFill>
                  <a:latin typeface="Public Sans"/>
                  <a:ea typeface="Public Sans"/>
                  <a:cs typeface="Public Sans"/>
                  <a:sym typeface="Public Sans"/>
                </a:rPr>
                <a:t>Priyansh Pachauri</a:t>
              </a:r>
            </a:p>
            <a:p>
              <a:pPr algn="l">
                <a:lnSpc>
                  <a:spcPts val="4243"/>
                </a:lnSpc>
              </a:pPr>
            </a:p>
            <a:p>
              <a:pPr algn="l">
                <a:lnSpc>
                  <a:spcPts val="4243"/>
                </a:lnSpc>
              </a:pPr>
              <a:r>
                <a:rPr lang="en-US" sz="3536">
                  <a:solidFill>
                    <a:srgbClr val="000000"/>
                  </a:solidFill>
                  <a:latin typeface="Public Sans"/>
                  <a:ea typeface="Public Sans"/>
                  <a:cs typeface="Public Sans"/>
                  <a:sym typeface="Public Sans"/>
                </a:rPr>
                <a:t>Tanay Sharma</a:t>
              </a:r>
            </a:p>
            <a:p>
              <a:pPr algn="l">
                <a:lnSpc>
                  <a:spcPts val="4243"/>
                </a:lnSpc>
              </a:pPr>
            </a:p>
            <a:p>
              <a:pPr algn="l">
                <a:lnSpc>
                  <a:spcPts val="4243"/>
                </a:lnSpc>
              </a:pPr>
              <a:r>
                <a:rPr lang="en-US" sz="3536">
                  <a:solidFill>
                    <a:srgbClr val="000000"/>
                  </a:solidFill>
                  <a:latin typeface="Public Sans"/>
                  <a:ea typeface="Public Sans"/>
                  <a:cs typeface="Public Sans"/>
                  <a:sym typeface="Public Sans"/>
                </a:rPr>
                <a:t>Vaibhav Raj </a:t>
              </a:r>
            </a:p>
            <a:p>
              <a:pPr algn="l">
                <a:lnSpc>
                  <a:spcPts val="4243"/>
                </a:lnSpc>
              </a:pPr>
            </a:p>
            <a:p>
              <a:pPr algn="l">
                <a:lnSpc>
                  <a:spcPts val="4243"/>
                </a:lnSpc>
              </a:pPr>
              <a:r>
                <a:rPr lang="en-US" sz="3536">
                  <a:solidFill>
                    <a:srgbClr val="000000"/>
                  </a:solidFill>
                  <a:latin typeface="Public Sans"/>
                  <a:ea typeface="Public Sans"/>
                  <a:cs typeface="Public Sans"/>
                  <a:sym typeface="Public Sans"/>
                </a:rPr>
                <a:t>Pranav Pande</a:t>
              </a:r>
            </a:p>
            <a:p>
              <a:pPr algn="l">
                <a:lnSpc>
                  <a:spcPts val="4243"/>
                </a:lnSpc>
              </a:pPr>
            </a:p>
            <a:p>
              <a:pPr algn="l">
                <a:lnSpc>
                  <a:spcPts val="4243"/>
                </a:lnSpc>
              </a:pPr>
            </a:p>
          </p:txBody>
        </p:sp>
      </p:grpSp>
      <p:grpSp>
        <p:nvGrpSpPr>
          <p:cNvPr name="Group 15" id="15"/>
          <p:cNvGrpSpPr/>
          <p:nvPr/>
        </p:nvGrpSpPr>
        <p:grpSpPr>
          <a:xfrm rot="0">
            <a:off x="0" y="9052698"/>
            <a:ext cx="18288000" cy="1234302"/>
            <a:chOff x="0" y="0"/>
            <a:chExt cx="24384000" cy="1645736"/>
          </a:xfrm>
        </p:grpSpPr>
        <p:grpSp>
          <p:nvGrpSpPr>
            <p:cNvPr name="Group 16" id="16"/>
            <p:cNvGrpSpPr/>
            <p:nvPr/>
          </p:nvGrpSpPr>
          <p:grpSpPr>
            <a:xfrm rot="0">
              <a:off x="0" y="0"/>
              <a:ext cx="24384000" cy="1645736"/>
              <a:chOff x="0" y="0"/>
              <a:chExt cx="4816593" cy="325084"/>
            </a:xfrm>
          </p:grpSpPr>
          <p:sp>
            <p:nvSpPr>
              <p:cNvPr name="Freeform 17" id="17"/>
              <p:cNvSpPr/>
              <p:nvPr/>
            </p:nvSpPr>
            <p:spPr>
              <a:xfrm flipH="false" flipV="false" rot="0">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name="TextBox 18" id="18"/>
              <p:cNvSpPr txBox="true"/>
              <p:nvPr/>
            </p:nvSpPr>
            <p:spPr>
              <a:xfrm>
                <a:off x="0" y="-38100"/>
                <a:ext cx="4816593" cy="363184"/>
              </a:xfrm>
              <a:prstGeom prst="rect">
                <a:avLst/>
              </a:prstGeom>
            </p:spPr>
            <p:txBody>
              <a:bodyPr anchor="ctr" rtlCol="false" tIns="254000" lIns="254000" bIns="254000" rIns="254000"/>
              <a:lstStyle/>
              <a:p>
                <a:pPr algn="l">
                  <a:lnSpc>
                    <a:spcPts val="2100"/>
                  </a:lnSpc>
                </a:pPr>
              </a:p>
            </p:txBody>
          </p:sp>
        </p:grpSp>
        <p:sp>
          <p:nvSpPr>
            <p:cNvPr name="Freeform 19" id="19"/>
            <p:cNvSpPr/>
            <p:nvPr/>
          </p:nvSpPr>
          <p:spPr>
            <a:xfrm flipH="false" flipV="false" rot="0">
              <a:off x="316552" y="286517"/>
              <a:ext cx="1072702" cy="1072702"/>
            </a:xfrm>
            <a:custGeom>
              <a:avLst/>
              <a:gdLst/>
              <a:ahLst/>
              <a:cxnLst/>
              <a:rect r="r" b="b" t="t" l="l"/>
              <a:pathLst>
                <a:path h="1072702" w="1072702">
                  <a:moveTo>
                    <a:pt x="0" y="0"/>
                  </a:moveTo>
                  <a:lnTo>
                    <a:pt x="1072702" y="0"/>
                  </a:lnTo>
                  <a:lnTo>
                    <a:pt x="1072702" y="1072702"/>
                  </a:lnTo>
                  <a:lnTo>
                    <a:pt x="0" y="107270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0" id="20"/>
            <p:cNvSpPr/>
            <p:nvPr/>
          </p:nvSpPr>
          <p:spPr>
            <a:xfrm flipH="false" flipV="false" rot="0">
              <a:off x="474997" y="436533"/>
              <a:ext cx="755811" cy="772669"/>
            </a:xfrm>
            <a:custGeom>
              <a:avLst/>
              <a:gdLst/>
              <a:ahLst/>
              <a:cxnLst/>
              <a:rect r="r" b="b" t="t" l="l"/>
              <a:pathLst>
                <a:path h="772669" w="755811">
                  <a:moveTo>
                    <a:pt x="0" y="0"/>
                  </a:moveTo>
                  <a:lnTo>
                    <a:pt x="755812" y="0"/>
                  </a:lnTo>
                  <a:lnTo>
                    <a:pt x="755812" y="772670"/>
                  </a:lnTo>
                  <a:lnTo>
                    <a:pt x="0" y="77267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1" id="21"/>
            <p:cNvSpPr/>
            <p:nvPr/>
          </p:nvSpPr>
          <p:spPr>
            <a:xfrm flipH="false" flipV="false" rot="0">
              <a:off x="1897443" y="318086"/>
              <a:ext cx="1076085" cy="1009564"/>
            </a:xfrm>
            <a:custGeom>
              <a:avLst/>
              <a:gdLst/>
              <a:ahLst/>
              <a:cxnLst/>
              <a:rect r="r" b="b" t="t" l="l"/>
              <a:pathLst>
                <a:path h="1009564" w="1076085">
                  <a:moveTo>
                    <a:pt x="0" y="0"/>
                  </a:moveTo>
                  <a:lnTo>
                    <a:pt x="1076085" y="0"/>
                  </a:lnTo>
                  <a:lnTo>
                    <a:pt x="1076085" y="1009564"/>
                  </a:lnTo>
                  <a:lnTo>
                    <a:pt x="0" y="100956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2" id="22"/>
            <p:cNvSpPr/>
            <p:nvPr/>
          </p:nvSpPr>
          <p:spPr>
            <a:xfrm flipH="false" flipV="false" rot="0">
              <a:off x="3194335" y="366127"/>
              <a:ext cx="883585" cy="913481"/>
            </a:xfrm>
            <a:custGeom>
              <a:avLst/>
              <a:gdLst/>
              <a:ahLst/>
              <a:cxnLst/>
              <a:rect r="r" b="b" t="t" l="l"/>
              <a:pathLst>
                <a:path h="913481" w="883585">
                  <a:moveTo>
                    <a:pt x="0" y="0"/>
                  </a:moveTo>
                  <a:lnTo>
                    <a:pt x="883585" y="0"/>
                  </a:lnTo>
                  <a:lnTo>
                    <a:pt x="883585" y="913481"/>
                  </a:lnTo>
                  <a:lnTo>
                    <a:pt x="0" y="91348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3" id="23"/>
            <p:cNvSpPr/>
            <p:nvPr/>
          </p:nvSpPr>
          <p:spPr>
            <a:xfrm flipH="false" flipV="false" rot="0">
              <a:off x="5416372" y="377368"/>
              <a:ext cx="890999" cy="890999"/>
            </a:xfrm>
            <a:custGeom>
              <a:avLst/>
              <a:gdLst/>
              <a:ahLst/>
              <a:cxnLst/>
              <a:rect r="r" b="b" t="t" l="l"/>
              <a:pathLst>
                <a:path h="890999" w="890999">
                  <a:moveTo>
                    <a:pt x="0" y="0"/>
                  </a:moveTo>
                  <a:lnTo>
                    <a:pt x="890999" y="0"/>
                  </a:lnTo>
                  <a:lnTo>
                    <a:pt x="890999" y="890999"/>
                  </a:lnTo>
                  <a:lnTo>
                    <a:pt x="0" y="89099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4" id="24"/>
            <p:cNvSpPr/>
            <p:nvPr/>
          </p:nvSpPr>
          <p:spPr>
            <a:xfrm flipH="false" flipV="false" rot="0">
              <a:off x="4298727" y="342107"/>
              <a:ext cx="896838" cy="961522"/>
            </a:xfrm>
            <a:custGeom>
              <a:avLst/>
              <a:gdLst/>
              <a:ahLst/>
              <a:cxnLst/>
              <a:rect r="r" b="b" t="t" l="l"/>
              <a:pathLst>
                <a:path h="961522" w="896838">
                  <a:moveTo>
                    <a:pt x="0" y="0"/>
                  </a:moveTo>
                  <a:lnTo>
                    <a:pt x="896838" y="0"/>
                  </a:lnTo>
                  <a:lnTo>
                    <a:pt x="896838" y="961522"/>
                  </a:lnTo>
                  <a:lnTo>
                    <a:pt x="0" y="96152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5" id="25"/>
            <p:cNvSpPr/>
            <p:nvPr/>
          </p:nvSpPr>
          <p:spPr>
            <a:xfrm flipH="false" flipV="false" rot="0">
              <a:off x="6502778" y="318086"/>
              <a:ext cx="1207087" cy="1009564"/>
            </a:xfrm>
            <a:custGeom>
              <a:avLst/>
              <a:gdLst/>
              <a:ahLst/>
              <a:cxnLst/>
              <a:rect r="r" b="b" t="t" l="l"/>
              <a:pathLst>
                <a:path h="1009564" w="1207087">
                  <a:moveTo>
                    <a:pt x="0" y="0"/>
                  </a:moveTo>
                  <a:lnTo>
                    <a:pt x="1207088" y="0"/>
                  </a:lnTo>
                  <a:lnTo>
                    <a:pt x="1207088" y="1009564"/>
                  </a:lnTo>
                  <a:lnTo>
                    <a:pt x="0" y="1009564"/>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26" id="26"/>
            <p:cNvSpPr txBox="true"/>
            <p:nvPr/>
          </p:nvSpPr>
          <p:spPr>
            <a:xfrm rot="0">
              <a:off x="22163171" y="429379"/>
              <a:ext cx="1562297" cy="714375"/>
            </a:xfrm>
            <a:prstGeom prst="rect">
              <a:avLst/>
            </a:prstGeom>
          </p:spPr>
          <p:txBody>
            <a:bodyPr anchor="t" rtlCol="false" tIns="0" lIns="0" bIns="0" rIns="0">
              <a:spAutoFit/>
            </a:bodyPr>
            <a:lstStyle/>
            <a:p>
              <a:pPr algn="r">
                <a:lnSpc>
                  <a:spcPts val="3840"/>
                </a:lnSpc>
              </a:pPr>
              <a:r>
                <a:rPr lang="en-US" sz="3200">
                  <a:solidFill>
                    <a:srgbClr val="000000"/>
                  </a:solidFill>
                  <a:latin typeface="Retropix"/>
                  <a:ea typeface="Retropix"/>
                  <a:cs typeface="Retropix"/>
                  <a:sym typeface="Retropix"/>
                </a:rPr>
                <a:t>11:11PM</a:t>
              </a:r>
            </a:p>
          </p:txBody>
        </p:sp>
      </p:grpSp>
      <p:sp>
        <p:nvSpPr>
          <p:cNvPr name="Freeform 27" id="27"/>
          <p:cNvSpPr/>
          <p:nvPr/>
        </p:nvSpPr>
        <p:spPr>
          <a:xfrm flipH="false" flipV="false" rot="0">
            <a:off x="16773447" y="2991016"/>
            <a:ext cx="808959" cy="782484"/>
          </a:xfrm>
          <a:custGeom>
            <a:avLst/>
            <a:gdLst/>
            <a:ahLst/>
            <a:cxnLst/>
            <a:rect r="r" b="b" t="t" l="l"/>
            <a:pathLst>
              <a:path h="782484" w="808959">
                <a:moveTo>
                  <a:pt x="0" y="0"/>
                </a:moveTo>
                <a:lnTo>
                  <a:pt x="808959" y="0"/>
                </a:lnTo>
                <a:lnTo>
                  <a:pt x="808959" y="782484"/>
                </a:lnTo>
                <a:lnTo>
                  <a:pt x="0" y="782484"/>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sp>
        <p:nvSpPr>
          <p:cNvPr name="Freeform 2" id="2"/>
          <p:cNvSpPr/>
          <p:nvPr/>
        </p:nvSpPr>
        <p:spPr>
          <a:xfrm flipH="false" flipV="false" rot="0">
            <a:off x="-1816736" y="-5817236"/>
            <a:ext cx="21921472" cy="21921472"/>
          </a:xfrm>
          <a:custGeom>
            <a:avLst/>
            <a:gdLst/>
            <a:ahLst/>
            <a:cxnLst/>
            <a:rect r="r" b="b" t="t" l="l"/>
            <a:pathLst>
              <a:path h="21921472" w="21921472">
                <a:moveTo>
                  <a:pt x="0" y="0"/>
                </a:moveTo>
                <a:lnTo>
                  <a:pt x="21921472" y="0"/>
                </a:lnTo>
                <a:lnTo>
                  <a:pt x="21921472" y="21921472"/>
                </a:lnTo>
                <a:lnTo>
                  <a:pt x="0" y="21921472"/>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51798" y="6727729"/>
            <a:ext cx="7151220" cy="2327397"/>
          </a:xfrm>
          <a:custGeom>
            <a:avLst/>
            <a:gdLst/>
            <a:ahLst/>
            <a:cxnLst/>
            <a:rect r="r" b="b" t="t" l="l"/>
            <a:pathLst>
              <a:path h="2327397" w="7151220">
                <a:moveTo>
                  <a:pt x="0" y="0"/>
                </a:moveTo>
                <a:lnTo>
                  <a:pt x="7151219" y="0"/>
                </a:lnTo>
                <a:lnTo>
                  <a:pt x="7151219" y="2327397"/>
                </a:lnTo>
                <a:lnTo>
                  <a:pt x="0" y="2327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77168" y="1724416"/>
            <a:ext cx="4364264" cy="8728529"/>
          </a:xfrm>
          <a:custGeom>
            <a:avLst/>
            <a:gdLst/>
            <a:ahLst/>
            <a:cxnLst/>
            <a:rect r="r" b="b" t="t" l="l"/>
            <a:pathLst>
              <a:path h="8728529" w="4364264">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333126" y="0"/>
            <a:ext cx="3684917" cy="3684917"/>
          </a:xfrm>
          <a:custGeom>
            <a:avLst/>
            <a:gdLst/>
            <a:ahLst/>
            <a:cxnLst/>
            <a:rect r="r" b="b" t="t" l="l"/>
            <a:pathLst>
              <a:path h="3684917" w="3684917">
                <a:moveTo>
                  <a:pt x="0" y="0"/>
                </a:moveTo>
                <a:lnTo>
                  <a:pt x="3684918" y="0"/>
                </a:lnTo>
                <a:lnTo>
                  <a:pt x="3684918" y="3684917"/>
                </a:lnTo>
                <a:lnTo>
                  <a:pt x="0" y="36849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23812" y="-5528151"/>
            <a:ext cx="4364264" cy="8728529"/>
          </a:xfrm>
          <a:custGeom>
            <a:avLst/>
            <a:gdLst/>
            <a:ahLst/>
            <a:cxnLst/>
            <a:rect r="r" b="b" t="t" l="l"/>
            <a:pathLst>
              <a:path h="8728529" w="4364264">
                <a:moveTo>
                  <a:pt x="0" y="0"/>
                </a:moveTo>
                <a:lnTo>
                  <a:pt x="4364264" y="0"/>
                </a:lnTo>
                <a:lnTo>
                  <a:pt x="4364264" y="8728529"/>
                </a:lnTo>
                <a:lnTo>
                  <a:pt x="0" y="87285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43210" y="2152891"/>
            <a:ext cx="10495805" cy="5247903"/>
          </a:xfrm>
          <a:custGeom>
            <a:avLst/>
            <a:gdLst/>
            <a:ahLst/>
            <a:cxnLst/>
            <a:rect r="r" b="b" t="t" l="l"/>
            <a:pathLst>
              <a:path h="5247903" w="10495805">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3705944" y="2391347"/>
            <a:ext cx="10495805" cy="5247903"/>
          </a:xfrm>
          <a:custGeom>
            <a:avLst/>
            <a:gdLst/>
            <a:ahLst/>
            <a:cxnLst/>
            <a:rect r="r" b="b" t="t" l="l"/>
            <a:pathLst>
              <a:path h="5247903" w="10495805">
                <a:moveTo>
                  <a:pt x="0" y="0"/>
                </a:moveTo>
                <a:lnTo>
                  <a:pt x="10495805" y="0"/>
                </a:lnTo>
                <a:lnTo>
                  <a:pt x="10495805" y="5247902"/>
                </a:lnTo>
                <a:lnTo>
                  <a:pt x="0" y="5247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3958123" y="2643525"/>
            <a:ext cx="10495805" cy="5247903"/>
          </a:xfrm>
          <a:custGeom>
            <a:avLst/>
            <a:gdLst/>
            <a:ahLst/>
            <a:cxnLst/>
            <a:rect r="r" b="b" t="t" l="l"/>
            <a:pathLst>
              <a:path h="5247903" w="10495805">
                <a:moveTo>
                  <a:pt x="0" y="0"/>
                </a:moveTo>
                <a:lnTo>
                  <a:pt x="10495805" y="0"/>
                </a:lnTo>
                <a:lnTo>
                  <a:pt x="10495805" y="5247903"/>
                </a:lnTo>
                <a:lnTo>
                  <a:pt x="0" y="524790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4227848" y="2909472"/>
            <a:ext cx="581810" cy="581810"/>
          </a:xfrm>
          <a:custGeom>
            <a:avLst/>
            <a:gdLst/>
            <a:ahLst/>
            <a:cxnLst/>
            <a:rect r="r" b="b" t="t" l="l"/>
            <a:pathLst>
              <a:path h="581810" w="581810">
                <a:moveTo>
                  <a:pt x="0" y="0"/>
                </a:moveTo>
                <a:lnTo>
                  <a:pt x="581810" y="0"/>
                </a:lnTo>
                <a:lnTo>
                  <a:pt x="581810" y="581811"/>
                </a:lnTo>
                <a:lnTo>
                  <a:pt x="0" y="5818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2848391" y="7478728"/>
            <a:ext cx="484735" cy="825401"/>
          </a:xfrm>
          <a:custGeom>
            <a:avLst/>
            <a:gdLst/>
            <a:ahLst/>
            <a:cxnLst/>
            <a:rect r="r" b="b" t="t" l="l"/>
            <a:pathLst>
              <a:path h="825401" w="484735">
                <a:moveTo>
                  <a:pt x="0" y="0"/>
                </a:moveTo>
                <a:lnTo>
                  <a:pt x="484735" y="0"/>
                </a:lnTo>
                <a:lnTo>
                  <a:pt x="484735" y="825400"/>
                </a:lnTo>
                <a:lnTo>
                  <a:pt x="0" y="8254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3569053" y="2909472"/>
            <a:ext cx="613646" cy="613646"/>
          </a:xfrm>
          <a:custGeom>
            <a:avLst/>
            <a:gdLst/>
            <a:ahLst/>
            <a:cxnLst/>
            <a:rect r="r" b="b" t="t" l="l"/>
            <a:pathLst>
              <a:path h="613646" w="613646">
                <a:moveTo>
                  <a:pt x="0" y="0"/>
                </a:moveTo>
                <a:lnTo>
                  <a:pt x="613646" y="0"/>
                </a:lnTo>
                <a:lnTo>
                  <a:pt x="613646" y="613646"/>
                </a:lnTo>
                <a:lnTo>
                  <a:pt x="0" y="61364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3" id="13"/>
          <p:cNvGrpSpPr/>
          <p:nvPr/>
        </p:nvGrpSpPr>
        <p:grpSpPr>
          <a:xfrm rot="0">
            <a:off x="572626" y="1323946"/>
            <a:ext cx="1658982" cy="4147456"/>
            <a:chOff x="0" y="0"/>
            <a:chExt cx="2211976" cy="5529941"/>
          </a:xfrm>
        </p:grpSpPr>
        <p:sp>
          <p:nvSpPr>
            <p:cNvPr name="Freeform 14" id="14"/>
            <p:cNvSpPr/>
            <p:nvPr/>
          </p:nvSpPr>
          <p:spPr>
            <a:xfrm flipH="false" flipV="false" rot="0">
              <a:off x="0" y="0"/>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5" id="15"/>
            <p:cNvSpPr/>
            <p:nvPr/>
          </p:nvSpPr>
          <p:spPr>
            <a:xfrm flipH="false" flipV="false" rot="0">
              <a:off x="1105988" y="0"/>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6" id="16"/>
            <p:cNvSpPr/>
            <p:nvPr/>
          </p:nvSpPr>
          <p:spPr>
            <a:xfrm flipH="false" flipV="false" rot="0">
              <a:off x="0" y="2211976"/>
              <a:ext cx="1105988" cy="1105988"/>
            </a:xfrm>
            <a:custGeom>
              <a:avLst/>
              <a:gdLst/>
              <a:ahLst/>
              <a:cxnLst/>
              <a:rect r="r" b="b" t="t" l="l"/>
              <a:pathLst>
                <a:path h="1105988" w="1105988">
                  <a:moveTo>
                    <a:pt x="0" y="0"/>
                  </a:moveTo>
                  <a:lnTo>
                    <a:pt x="1105988" y="0"/>
                  </a:lnTo>
                  <a:lnTo>
                    <a:pt x="1105988" y="1105989"/>
                  </a:lnTo>
                  <a:lnTo>
                    <a:pt x="0" y="1105989"/>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7" id="17"/>
            <p:cNvSpPr/>
            <p:nvPr/>
          </p:nvSpPr>
          <p:spPr>
            <a:xfrm flipH="false" flipV="false" rot="0">
              <a:off x="1105988" y="2211976"/>
              <a:ext cx="1105988" cy="1105988"/>
            </a:xfrm>
            <a:custGeom>
              <a:avLst/>
              <a:gdLst/>
              <a:ahLst/>
              <a:cxnLst/>
              <a:rect r="r" b="b" t="t" l="l"/>
              <a:pathLst>
                <a:path h="1105988" w="1105988">
                  <a:moveTo>
                    <a:pt x="0" y="0"/>
                  </a:moveTo>
                  <a:lnTo>
                    <a:pt x="1105988" y="0"/>
                  </a:lnTo>
                  <a:lnTo>
                    <a:pt x="1105988" y="1105989"/>
                  </a:lnTo>
                  <a:lnTo>
                    <a:pt x="0" y="11059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8" id="18"/>
            <p:cNvSpPr/>
            <p:nvPr/>
          </p:nvSpPr>
          <p:spPr>
            <a:xfrm flipH="false" flipV="false" rot="0">
              <a:off x="0" y="1105988"/>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9" id="19"/>
            <p:cNvSpPr/>
            <p:nvPr/>
          </p:nvSpPr>
          <p:spPr>
            <a:xfrm flipH="false" flipV="false" rot="0">
              <a:off x="1105988" y="1105988"/>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20" id="20"/>
            <p:cNvSpPr/>
            <p:nvPr/>
          </p:nvSpPr>
          <p:spPr>
            <a:xfrm flipH="false" flipV="false" rot="0">
              <a:off x="0" y="3317965"/>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21" id="21"/>
            <p:cNvSpPr/>
            <p:nvPr/>
          </p:nvSpPr>
          <p:spPr>
            <a:xfrm flipH="false" flipV="false" rot="0">
              <a:off x="1105988" y="3317965"/>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22" id="22"/>
            <p:cNvSpPr/>
            <p:nvPr/>
          </p:nvSpPr>
          <p:spPr>
            <a:xfrm flipH="false" flipV="false" rot="0">
              <a:off x="0" y="4423953"/>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3" id="23"/>
            <p:cNvSpPr/>
            <p:nvPr/>
          </p:nvSpPr>
          <p:spPr>
            <a:xfrm flipH="false" flipV="false" rot="0">
              <a:off x="1105988" y="4423953"/>
              <a:ext cx="1105988" cy="1105988"/>
            </a:xfrm>
            <a:custGeom>
              <a:avLst/>
              <a:gdLst/>
              <a:ahLst/>
              <a:cxnLst/>
              <a:rect r="r" b="b" t="t" l="l"/>
              <a:pathLst>
                <a:path h="1105988" w="1105988">
                  <a:moveTo>
                    <a:pt x="0" y="0"/>
                  </a:moveTo>
                  <a:lnTo>
                    <a:pt x="1105988" y="0"/>
                  </a:lnTo>
                  <a:lnTo>
                    <a:pt x="1105988" y="1105988"/>
                  </a:lnTo>
                  <a:lnTo>
                    <a:pt x="0" y="1105988"/>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4" id="24"/>
            <p:cNvSpPr/>
            <p:nvPr/>
          </p:nvSpPr>
          <p:spPr>
            <a:xfrm flipH="false" flipV="false" rot="0">
              <a:off x="1284474" y="4613333"/>
              <a:ext cx="749016" cy="727227"/>
            </a:xfrm>
            <a:custGeom>
              <a:avLst/>
              <a:gdLst/>
              <a:ahLst/>
              <a:cxnLst/>
              <a:rect r="r" b="b" t="t" l="l"/>
              <a:pathLst>
                <a:path h="727227" w="749016">
                  <a:moveTo>
                    <a:pt x="0" y="0"/>
                  </a:moveTo>
                  <a:lnTo>
                    <a:pt x="749016" y="0"/>
                  </a:lnTo>
                  <a:lnTo>
                    <a:pt x="749016" y="727227"/>
                  </a:lnTo>
                  <a:lnTo>
                    <a:pt x="0" y="727227"/>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grpSp>
      <p:sp>
        <p:nvSpPr>
          <p:cNvPr name="Freeform 25" id="25"/>
          <p:cNvSpPr/>
          <p:nvPr/>
        </p:nvSpPr>
        <p:spPr>
          <a:xfrm flipH="false" flipV="false" rot="0">
            <a:off x="4045617" y="8444541"/>
            <a:ext cx="3684917" cy="3684917"/>
          </a:xfrm>
          <a:custGeom>
            <a:avLst/>
            <a:gdLst/>
            <a:ahLst/>
            <a:cxnLst/>
            <a:rect r="r" b="b" t="t" l="l"/>
            <a:pathLst>
              <a:path h="3684917" w="3684917">
                <a:moveTo>
                  <a:pt x="0" y="0"/>
                </a:moveTo>
                <a:lnTo>
                  <a:pt x="3684918" y="0"/>
                </a:lnTo>
                <a:lnTo>
                  <a:pt x="3684918" y="3684918"/>
                </a:lnTo>
                <a:lnTo>
                  <a:pt x="0" y="3684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6" id="26"/>
          <p:cNvGrpSpPr/>
          <p:nvPr/>
        </p:nvGrpSpPr>
        <p:grpSpPr>
          <a:xfrm rot="0">
            <a:off x="4676293" y="4963691"/>
            <a:ext cx="8935414" cy="1663870"/>
            <a:chOff x="0" y="0"/>
            <a:chExt cx="11913886" cy="2218494"/>
          </a:xfrm>
        </p:grpSpPr>
        <p:sp>
          <p:nvSpPr>
            <p:cNvPr name="TextBox 27" id="27"/>
            <p:cNvSpPr txBox="true"/>
            <p:nvPr/>
          </p:nvSpPr>
          <p:spPr>
            <a:xfrm rot="0">
              <a:off x="0" y="-9525"/>
              <a:ext cx="11913886" cy="1412028"/>
            </a:xfrm>
            <a:prstGeom prst="rect">
              <a:avLst/>
            </a:prstGeom>
          </p:spPr>
          <p:txBody>
            <a:bodyPr anchor="t" rtlCol="false" tIns="0" lIns="0" bIns="0" rIns="0">
              <a:spAutoFit/>
            </a:bodyPr>
            <a:lstStyle/>
            <a:p>
              <a:pPr algn="ctr" marL="0" indent="0" lvl="0">
                <a:lnSpc>
                  <a:spcPts val="6912"/>
                </a:lnSpc>
              </a:pPr>
              <a:r>
                <a:rPr lang="en-US" sz="6912" u="none">
                  <a:solidFill>
                    <a:srgbClr val="000000"/>
                  </a:solidFill>
                  <a:latin typeface="Retropix"/>
                  <a:ea typeface="Retropix"/>
                  <a:cs typeface="Retropix"/>
                  <a:sym typeface="Retropix"/>
                </a:rPr>
                <a:t>Thank you!</a:t>
              </a:r>
            </a:p>
          </p:txBody>
        </p:sp>
        <p:sp>
          <p:nvSpPr>
            <p:cNvPr name="TextBox 28" id="28"/>
            <p:cNvSpPr txBox="true"/>
            <p:nvPr/>
          </p:nvSpPr>
          <p:spPr>
            <a:xfrm rot="0">
              <a:off x="0" y="1532694"/>
              <a:ext cx="11913886" cy="685800"/>
            </a:xfrm>
            <a:prstGeom prst="rect">
              <a:avLst/>
            </a:prstGeom>
          </p:spPr>
          <p:txBody>
            <a:bodyPr anchor="t" rtlCol="false" tIns="0" lIns="0" bIns="0" rIns="0">
              <a:spAutoFit/>
            </a:bodyPr>
            <a:lstStyle/>
            <a:p>
              <a:pPr algn="ctr">
                <a:lnSpc>
                  <a:spcPts val="4200"/>
                </a:lnSpc>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601899" y="2981072"/>
            <a:ext cx="17084202" cy="6346822"/>
            <a:chOff x="0" y="0"/>
            <a:chExt cx="4499543" cy="1671591"/>
          </a:xfrm>
        </p:grpSpPr>
        <p:sp>
          <p:nvSpPr>
            <p:cNvPr name="Freeform 3" id="3"/>
            <p:cNvSpPr/>
            <p:nvPr/>
          </p:nvSpPr>
          <p:spPr>
            <a:xfrm flipH="false" flipV="false" rot="0">
              <a:off x="0" y="0"/>
              <a:ext cx="4499543" cy="1671591"/>
            </a:xfrm>
            <a:custGeom>
              <a:avLst/>
              <a:gdLst/>
              <a:ahLst/>
              <a:cxnLst/>
              <a:rect r="r" b="b" t="t" l="l"/>
              <a:pathLst>
                <a:path h="1671591" w="4499543">
                  <a:moveTo>
                    <a:pt x="23111" y="0"/>
                  </a:moveTo>
                  <a:lnTo>
                    <a:pt x="4476431" y="0"/>
                  </a:lnTo>
                  <a:cubicBezTo>
                    <a:pt x="4489195" y="0"/>
                    <a:pt x="4499543" y="10347"/>
                    <a:pt x="4499543" y="23111"/>
                  </a:cubicBezTo>
                  <a:lnTo>
                    <a:pt x="4499543" y="1648480"/>
                  </a:lnTo>
                  <a:cubicBezTo>
                    <a:pt x="4499543" y="1661244"/>
                    <a:pt x="4489195" y="1671591"/>
                    <a:pt x="4476431" y="1671591"/>
                  </a:cubicBezTo>
                  <a:lnTo>
                    <a:pt x="23111" y="1671591"/>
                  </a:lnTo>
                  <a:cubicBezTo>
                    <a:pt x="10347" y="1671591"/>
                    <a:pt x="0" y="1661244"/>
                    <a:pt x="0" y="1648480"/>
                  </a:cubicBezTo>
                  <a:lnTo>
                    <a:pt x="0" y="23111"/>
                  </a:lnTo>
                  <a:cubicBezTo>
                    <a:pt x="0" y="10347"/>
                    <a:pt x="10347" y="0"/>
                    <a:pt x="23111" y="0"/>
                  </a:cubicBezTo>
                  <a:close/>
                </a:path>
              </a:pathLst>
            </a:custGeom>
            <a:solidFill>
              <a:srgbClr val="067A7B">
                <a:alpha val="80000"/>
              </a:srgbClr>
            </a:solidFill>
          </p:spPr>
        </p:sp>
        <p:sp>
          <p:nvSpPr>
            <p:cNvPr name="TextBox 4" id="4"/>
            <p:cNvSpPr txBox="true"/>
            <p:nvPr/>
          </p:nvSpPr>
          <p:spPr>
            <a:xfrm>
              <a:off x="0" y="-38100"/>
              <a:ext cx="4499543" cy="170969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601899" y="507004"/>
            <a:ext cx="17084202" cy="2151768"/>
            <a:chOff x="0" y="0"/>
            <a:chExt cx="4499543" cy="566721"/>
          </a:xfrm>
        </p:grpSpPr>
        <p:sp>
          <p:nvSpPr>
            <p:cNvPr name="Freeform 6" id="6"/>
            <p:cNvSpPr/>
            <p:nvPr/>
          </p:nvSpPr>
          <p:spPr>
            <a:xfrm flipH="false" flipV="false" rot="0">
              <a:off x="0" y="0"/>
              <a:ext cx="4499543" cy="566721"/>
            </a:xfrm>
            <a:custGeom>
              <a:avLst/>
              <a:gdLst/>
              <a:ahLst/>
              <a:cxnLst/>
              <a:rect r="r" b="b" t="t" l="l"/>
              <a:pathLst>
                <a:path h="566721" w="4499543">
                  <a:moveTo>
                    <a:pt x="23111" y="0"/>
                  </a:moveTo>
                  <a:lnTo>
                    <a:pt x="4476431" y="0"/>
                  </a:lnTo>
                  <a:cubicBezTo>
                    <a:pt x="4489195" y="0"/>
                    <a:pt x="4499543" y="10347"/>
                    <a:pt x="4499543" y="23111"/>
                  </a:cubicBezTo>
                  <a:lnTo>
                    <a:pt x="4499543" y="543610"/>
                  </a:lnTo>
                  <a:cubicBezTo>
                    <a:pt x="4499543" y="556374"/>
                    <a:pt x="4489195" y="566721"/>
                    <a:pt x="4476431" y="566721"/>
                  </a:cubicBezTo>
                  <a:lnTo>
                    <a:pt x="23111" y="566721"/>
                  </a:lnTo>
                  <a:cubicBezTo>
                    <a:pt x="10347" y="566721"/>
                    <a:pt x="0" y="556374"/>
                    <a:pt x="0" y="543610"/>
                  </a:cubicBezTo>
                  <a:lnTo>
                    <a:pt x="0" y="23111"/>
                  </a:lnTo>
                  <a:cubicBezTo>
                    <a:pt x="0" y="10347"/>
                    <a:pt x="10347" y="0"/>
                    <a:pt x="23111" y="0"/>
                  </a:cubicBezTo>
                  <a:close/>
                </a:path>
              </a:pathLst>
            </a:custGeom>
            <a:solidFill>
              <a:srgbClr val="067A7B">
                <a:alpha val="80000"/>
              </a:srgbClr>
            </a:solidFill>
          </p:spPr>
        </p:sp>
        <p:sp>
          <p:nvSpPr>
            <p:cNvPr name="TextBox 7" id="7"/>
            <p:cNvSpPr txBox="true"/>
            <p:nvPr/>
          </p:nvSpPr>
          <p:spPr>
            <a:xfrm>
              <a:off x="0" y="-133350"/>
              <a:ext cx="4499543" cy="700071"/>
            </a:xfrm>
            <a:prstGeom prst="rect">
              <a:avLst/>
            </a:prstGeom>
          </p:spPr>
          <p:txBody>
            <a:bodyPr anchor="ctr" rtlCol="false" tIns="50800" lIns="50800" bIns="50800" rIns="50800"/>
            <a:lstStyle/>
            <a:p>
              <a:pPr algn="ctr">
                <a:lnSpc>
                  <a:spcPts val="8959"/>
                </a:lnSpc>
              </a:pPr>
              <a:r>
                <a:rPr lang="en-US" sz="6399">
                  <a:solidFill>
                    <a:srgbClr val="FFFFFF">
                      <a:alpha val="80000"/>
                    </a:srgbClr>
                  </a:solidFill>
                  <a:latin typeface="Public Sans"/>
                  <a:ea typeface="Public Sans"/>
                  <a:cs typeface="Public Sans"/>
                  <a:sym typeface="Public Sans"/>
                </a:rPr>
                <a:t>INTRODUCTION: </a:t>
              </a:r>
            </a:p>
          </p:txBody>
        </p:sp>
      </p:grpSp>
      <p:sp>
        <p:nvSpPr>
          <p:cNvPr name="TextBox 8" id="8"/>
          <p:cNvSpPr txBox="true"/>
          <p:nvPr/>
        </p:nvSpPr>
        <p:spPr>
          <a:xfrm rot="0">
            <a:off x="1028700" y="2904872"/>
            <a:ext cx="15611929" cy="6282145"/>
          </a:xfrm>
          <a:prstGeom prst="rect">
            <a:avLst/>
          </a:prstGeom>
        </p:spPr>
        <p:txBody>
          <a:bodyPr anchor="t" rtlCol="false" tIns="0" lIns="0" bIns="0" rIns="0">
            <a:spAutoFit/>
          </a:bodyPr>
          <a:lstStyle/>
          <a:p>
            <a:pPr algn="ctr">
              <a:lnSpc>
                <a:spcPts val="5105"/>
              </a:lnSpc>
            </a:pPr>
          </a:p>
          <a:p>
            <a:pPr algn="ctr">
              <a:lnSpc>
                <a:spcPts val="5105"/>
              </a:lnSpc>
            </a:pPr>
            <a:r>
              <a:rPr lang="en-US" sz="3646">
                <a:solidFill>
                  <a:srgbClr val="F3FAFE"/>
                </a:solidFill>
                <a:latin typeface="Noto Serif"/>
                <a:ea typeface="Noto Serif"/>
                <a:cs typeface="Noto Serif"/>
                <a:sym typeface="Noto Serif"/>
              </a:rPr>
              <a:t>Have you ever searched for a YouTube video seeking for a review or a full explanation of a topic, only to find after watching the entire video that it was not what you were looking for in the first place?</a:t>
            </a:r>
          </a:p>
          <a:p>
            <a:pPr algn="ctr">
              <a:lnSpc>
                <a:spcPts val="5245"/>
              </a:lnSpc>
            </a:pPr>
          </a:p>
          <a:p>
            <a:pPr algn="ctr">
              <a:lnSpc>
                <a:spcPts val="4825"/>
              </a:lnSpc>
            </a:pPr>
            <a:r>
              <a:rPr lang="en-US" sz="3446">
                <a:solidFill>
                  <a:srgbClr val="F3FAFE"/>
                </a:solidFill>
                <a:latin typeface="Noto Serif"/>
                <a:ea typeface="Noto Serif"/>
                <a:cs typeface="Noto Serif"/>
                <a:sym typeface="Noto Serif"/>
              </a:rPr>
              <a:t>Previously, YouTube had a dislike button that helped you assess whether the video was useful or not, but the feature has been removed. However, there is a hack that can still help us determine whether the video is useful or not, and that is the </a:t>
            </a:r>
            <a:r>
              <a:rPr lang="en-US" sz="3446" u="sng">
                <a:solidFill>
                  <a:srgbClr val="F3FAFE"/>
                </a:solidFill>
                <a:latin typeface="Noto Serif Bold"/>
                <a:ea typeface="Noto Serif Bold"/>
                <a:cs typeface="Noto Serif Bold"/>
                <a:sym typeface="Noto Serif Bold"/>
              </a:rPr>
              <a:t>COMMENTS</a:t>
            </a:r>
            <a:r>
              <a:rPr lang="en-US" sz="3446">
                <a:solidFill>
                  <a:srgbClr val="F3FAFE"/>
                </a:solidFill>
                <a:latin typeface="Noto Serif"/>
                <a:ea typeface="Noto Serif"/>
                <a:cs typeface="Noto Serif"/>
                <a:sym typeface="Noto Serif"/>
              </a:rPr>
              <a:t>.</a:t>
            </a:r>
          </a:p>
          <a:p>
            <a:pPr algn="ctr">
              <a:lnSpc>
                <a:spcPts val="482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0180337" cy="8898506"/>
          </a:xfrm>
          <a:custGeom>
            <a:avLst/>
            <a:gdLst/>
            <a:ahLst/>
            <a:cxnLst/>
            <a:rect r="r" b="b" t="t" l="l"/>
            <a:pathLst>
              <a:path h="8898506" w="10180337">
                <a:moveTo>
                  <a:pt x="0" y="0"/>
                </a:moveTo>
                <a:lnTo>
                  <a:pt x="10180337" y="0"/>
                </a:lnTo>
                <a:lnTo>
                  <a:pt x="10180337" y="8898506"/>
                </a:lnTo>
                <a:lnTo>
                  <a:pt x="0" y="8898506"/>
                </a:lnTo>
                <a:lnTo>
                  <a:pt x="0" y="0"/>
                </a:lnTo>
                <a:close/>
              </a:path>
            </a:pathLst>
          </a:custGeom>
          <a:blipFill>
            <a:blip r:embed="rId2"/>
            <a:stretch>
              <a:fillRect l="0" t="-339" r="-331" b="-2223"/>
            </a:stretch>
          </a:blipFill>
        </p:spPr>
      </p:sp>
      <p:sp>
        <p:nvSpPr>
          <p:cNvPr name="Freeform 3" id="3"/>
          <p:cNvSpPr/>
          <p:nvPr/>
        </p:nvSpPr>
        <p:spPr>
          <a:xfrm flipH="false" flipV="false" rot="0">
            <a:off x="10180337" y="0"/>
            <a:ext cx="8107663" cy="10493842"/>
          </a:xfrm>
          <a:custGeom>
            <a:avLst/>
            <a:gdLst/>
            <a:ahLst/>
            <a:cxnLst/>
            <a:rect r="r" b="b" t="t" l="l"/>
            <a:pathLst>
              <a:path h="10493842" w="8107663">
                <a:moveTo>
                  <a:pt x="0" y="0"/>
                </a:moveTo>
                <a:lnTo>
                  <a:pt x="8107663" y="0"/>
                </a:lnTo>
                <a:lnTo>
                  <a:pt x="8107663" y="10493842"/>
                </a:lnTo>
                <a:lnTo>
                  <a:pt x="0" y="10493842"/>
                </a:lnTo>
                <a:lnTo>
                  <a:pt x="0" y="0"/>
                </a:lnTo>
                <a:close/>
              </a:path>
            </a:pathLst>
          </a:custGeom>
          <a:blipFill>
            <a:blip r:embed="rId3"/>
            <a:stretch>
              <a:fillRect l="-2075" t="-9700" r="0" b="-13525"/>
            </a:stretch>
          </a:blipFill>
        </p:spPr>
      </p:sp>
      <p:sp>
        <p:nvSpPr>
          <p:cNvPr name="Freeform 4" id="4"/>
          <p:cNvSpPr/>
          <p:nvPr/>
        </p:nvSpPr>
        <p:spPr>
          <a:xfrm flipH="false" flipV="false" rot="0">
            <a:off x="9474245" y="8898506"/>
            <a:ext cx="484735" cy="825401"/>
          </a:xfrm>
          <a:custGeom>
            <a:avLst/>
            <a:gdLst/>
            <a:ahLst/>
            <a:cxnLst/>
            <a:rect r="r" b="b" t="t" l="l"/>
            <a:pathLst>
              <a:path h="825401" w="484735">
                <a:moveTo>
                  <a:pt x="0" y="0"/>
                </a:moveTo>
                <a:lnTo>
                  <a:pt x="484735" y="0"/>
                </a:lnTo>
                <a:lnTo>
                  <a:pt x="484735" y="825401"/>
                </a:lnTo>
                <a:lnTo>
                  <a:pt x="0" y="825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550821" y="7880693"/>
            <a:ext cx="1507456" cy="1507456"/>
          </a:xfrm>
          <a:custGeom>
            <a:avLst/>
            <a:gdLst/>
            <a:ahLst/>
            <a:cxnLst/>
            <a:rect r="r" b="b" t="t" l="l"/>
            <a:pathLst>
              <a:path h="1507456" w="1507456">
                <a:moveTo>
                  <a:pt x="0" y="0"/>
                </a:moveTo>
                <a:lnTo>
                  <a:pt x="1507456" y="0"/>
                </a:lnTo>
                <a:lnTo>
                  <a:pt x="1507456" y="1507456"/>
                </a:lnTo>
                <a:lnTo>
                  <a:pt x="0" y="15074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99450" y="659636"/>
            <a:ext cx="7889100" cy="7529557"/>
          </a:xfrm>
          <a:custGeom>
            <a:avLst/>
            <a:gdLst/>
            <a:ahLst/>
            <a:cxnLst/>
            <a:rect r="r" b="b" t="t" l="l"/>
            <a:pathLst>
              <a:path h="7529557" w="7889100">
                <a:moveTo>
                  <a:pt x="0" y="0"/>
                </a:moveTo>
                <a:lnTo>
                  <a:pt x="7889100" y="0"/>
                </a:lnTo>
                <a:lnTo>
                  <a:pt x="7889100" y="7529557"/>
                </a:lnTo>
                <a:lnTo>
                  <a:pt x="0" y="7529557"/>
                </a:lnTo>
                <a:lnTo>
                  <a:pt x="0" y="0"/>
                </a:lnTo>
                <a:close/>
              </a:path>
            </a:pathLst>
          </a:custGeom>
          <a:blipFill>
            <a:blip r:embed="rId2"/>
            <a:stretch>
              <a:fillRect l="0" t="-2387" r="0" b="-2387"/>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67A7B"/>
        </a:solidFill>
      </p:bgPr>
    </p:bg>
    <p:spTree>
      <p:nvGrpSpPr>
        <p:cNvPr id="1" name=""/>
        <p:cNvGrpSpPr/>
        <p:nvPr/>
      </p:nvGrpSpPr>
      <p:grpSpPr>
        <a:xfrm>
          <a:off x="0" y="0"/>
          <a:ext cx="0" cy="0"/>
          <a:chOff x="0" y="0"/>
          <a:chExt cx="0" cy="0"/>
        </a:xfrm>
      </p:grpSpPr>
      <p:grpSp>
        <p:nvGrpSpPr>
          <p:cNvPr name="Group 2" id="2"/>
          <p:cNvGrpSpPr/>
          <p:nvPr/>
        </p:nvGrpSpPr>
        <p:grpSpPr>
          <a:xfrm rot="0">
            <a:off x="8660334" y="138555"/>
            <a:ext cx="8202152" cy="8202152"/>
            <a:chOff x="0" y="0"/>
            <a:chExt cx="10936203" cy="10936203"/>
          </a:xfrm>
        </p:grpSpPr>
        <p:sp>
          <p:nvSpPr>
            <p:cNvPr name="Freeform 3" id="3"/>
            <p:cNvSpPr/>
            <p:nvPr/>
          </p:nvSpPr>
          <p:spPr>
            <a:xfrm flipH="false" flipV="false" rot="0">
              <a:off x="0" y="0"/>
              <a:ext cx="10936203" cy="10936203"/>
            </a:xfrm>
            <a:custGeom>
              <a:avLst/>
              <a:gdLst/>
              <a:ahLst/>
              <a:cxnLst/>
              <a:rect r="r" b="b" t="t" l="l"/>
              <a:pathLst>
                <a:path h="10936203" w="10936203">
                  <a:moveTo>
                    <a:pt x="0" y="0"/>
                  </a:moveTo>
                  <a:lnTo>
                    <a:pt x="10936203" y="0"/>
                  </a:lnTo>
                  <a:lnTo>
                    <a:pt x="10936203" y="10936203"/>
                  </a:lnTo>
                  <a:lnTo>
                    <a:pt x="0" y="1093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969994" y="343350"/>
              <a:ext cx="531472" cy="514079"/>
            </a:xfrm>
            <a:custGeom>
              <a:avLst/>
              <a:gdLst/>
              <a:ahLst/>
              <a:cxnLst/>
              <a:rect r="r" b="b" t="t" l="l"/>
              <a:pathLst>
                <a:path h="514079" w="531472">
                  <a:moveTo>
                    <a:pt x="0" y="0"/>
                  </a:moveTo>
                  <a:lnTo>
                    <a:pt x="531472" y="0"/>
                  </a:lnTo>
                  <a:lnTo>
                    <a:pt x="531472" y="514078"/>
                  </a:lnTo>
                  <a:lnTo>
                    <a:pt x="0" y="51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5" id="5"/>
          <p:cNvGrpSpPr/>
          <p:nvPr/>
        </p:nvGrpSpPr>
        <p:grpSpPr>
          <a:xfrm rot="0">
            <a:off x="8842494" y="320716"/>
            <a:ext cx="8202152" cy="8202152"/>
            <a:chOff x="0" y="0"/>
            <a:chExt cx="10936203" cy="10936203"/>
          </a:xfrm>
        </p:grpSpPr>
        <p:sp>
          <p:nvSpPr>
            <p:cNvPr name="Freeform 6" id="6"/>
            <p:cNvSpPr/>
            <p:nvPr/>
          </p:nvSpPr>
          <p:spPr>
            <a:xfrm flipH="false" flipV="false" rot="0">
              <a:off x="0" y="0"/>
              <a:ext cx="10936203" cy="10936203"/>
            </a:xfrm>
            <a:custGeom>
              <a:avLst/>
              <a:gdLst/>
              <a:ahLst/>
              <a:cxnLst/>
              <a:rect r="r" b="b" t="t" l="l"/>
              <a:pathLst>
                <a:path h="10936203" w="10936203">
                  <a:moveTo>
                    <a:pt x="0" y="0"/>
                  </a:moveTo>
                  <a:lnTo>
                    <a:pt x="10936203" y="0"/>
                  </a:lnTo>
                  <a:lnTo>
                    <a:pt x="10936203" y="10936203"/>
                  </a:lnTo>
                  <a:lnTo>
                    <a:pt x="0" y="1093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969994" y="343350"/>
              <a:ext cx="531472" cy="514079"/>
            </a:xfrm>
            <a:custGeom>
              <a:avLst/>
              <a:gdLst/>
              <a:ahLst/>
              <a:cxnLst/>
              <a:rect r="r" b="b" t="t" l="l"/>
              <a:pathLst>
                <a:path h="514079" w="531472">
                  <a:moveTo>
                    <a:pt x="0" y="0"/>
                  </a:moveTo>
                  <a:lnTo>
                    <a:pt x="531472" y="0"/>
                  </a:lnTo>
                  <a:lnTo>
                    <a:pt x="531472" y="514078"/>
                  </a:lnTo>
                  <a:lnTo>
                    <a:pt x="0" y="51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8" id="8"/>
          <p:cNvGrpSpPr/>
          <p:nvPr/>
        </p:nvGrpSpPr>
        <p:grpSpPr>
          <a:xfrm rot="0">
            <a:off x="9024655" y="502876"/>
            <a:ext cx="8202152" cy="8202152"/>
            <a:chOff x="0" y="0"/>
            <a:chExt cx="10936203" cy="10936203"/>
          </a:xfrm>
        </p:grpSpPr>
        <p:sp>
          <p:nvSpPr>
            <p:cNvPr name="Freeform 9" id="9"/>
            <p:cNvSpPr/>
            <p:nvPr/>
          </p:nvSpPr>
          <p:spPr>
            <a:xfrm flipH="false" flipV="false" rot="0">
              <a:off x="0" y="0"/>
              <a:ext cx="10936203" cy="10936203"/>
            </a:xfrm>
            <a:custGeom>
              <a:avLst/>
              <a:gdLst/>
              <a:ahLst/>
              <a:cxnLst/>
              <a:rect r="r" b="b" t="t" l="l"/>
              <a:pathLst>
                <a:path h="10936203" w="10936203">
                  <a:moveTo>
                    <a:pt x="0" y="0"/>
                  </a:moveTo>
                  <a:lnTo>
                    <a:pt x="10936203" y="0"/>
                  </a:lnTo>
                  <a:lnTo>
                    <a:pt x="10936203" y="10936203"/>
                  </a:lnTo>
                  <a:lnTo>
                    <a:pt x="0" y="1093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969994" y="343350"/>
              <a:ext cx="531472" cy="514079"/>
            </a:xfrm>
            <a:custGeom>
              <a:avLst/>
              <a:gdLst/>
              <a:ahLst/>
              <a:cxnLst/>
              <a:rect r="r" b="b" t="t" l="l"/>
              <a:pathLst>
                <a:path h="514079" w="531472">
                  <a:moveTo>
                    <a:pt x="0" y="0"/>
                  </a:moveTo>
                  <a:lnTo>
                    <a:pt x="531472" y="0"/>
                  </a:lnTo>
                  <a:lnTo>
                    <a:pt x="531472" y="514078"/>
                  </a:lnTo>
                  <a:lnTo>
                    <a:pt x="0" y="51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0">
            <a:off x="9206815" y="685036"/>
            <a:ext cx="8202152" cy="8202152"/>
            <a:chOff x="0" y="0"/>
            <a:chExt cx="10936203" cy="10936203"/>
          </a:xfrm>
        </p:grpSpPr>
        <p:sp>
          <p:nvSpPr>
            <p:cNvPr name="Freeform 12" id="12"/>
            <p:cNvSpPr/>
            <p:nvPr/>
          </p:nvSpPr>
          <p:spPr>
            <a:xfrm flipH="false" flipV="false" rot="0">
              <a:off x="0" y="0"/>
              <a:ext cx="10936203" cy="10936203"/>
            </a:xfrm>
            <a:custGeom>
              <a:avLst/>
              <a:gdLst/>
              <a:ahLst/>
              <a:cxnLst/>
              <a:rect r="r" b="b" t="t" l="l"/>
              <a:pathLst>
                <a:path h="10936203" w="10936203">
                  <a:moveTo>
                    <a:pt x="0" y="0"/>
                  </a:moveTo>
                  <a:lnTo>
                    <a:pt x="10936203" y="0"/>
                  </a:lnTo>
                  <a:lnTo>
                    <a:pt x="10936203" y="10936203"/>
                  </a:lnTo>
                  <a:lnTo>
                    <a:pt x="0" y="1093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9969994" y="343350"/>
              <a:ext cx="531472" cy="514079"/>
            </a:xfrm>
            <a:custGeom>
              <a:avLst/>
              <a:gdLst/>
              <a:ahLst/>
              <a:cxnLst/>
              <a:rect r="r" b="b" t="t" l="l"/>
              <a:pathLst>
                <a:path h="514079" w="531472">
                  <a:moveTo>
                    <a:pt x="0" y="0"/>
                  </a:moveTo>
                  <a:lnTo>
                    <a:pt x="531472" y="0"/>
                  </a:lnTo>
                  <a:lnTo>
                    <a:pt x="531472" y="514078"/>
                  </a:lnTo>
                  <a:lnTo>
                    <a:pt x="0" y="514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4" id="14"/>
          <p:cNvSpPr txBox="true"/>
          <p:nvPr/>
        </p:nvSpPr>
        <p:spPr>
          <a:xfrm rot="0">
            <a:off x="1334895" y="1476375"/>
            <a:ext cx="6326630" cy="1958975"/>
          </a:xfrm>
          <a:prstGeom prst="rect">
            <a:avLst/>
          </a:prstGeom>
        </p:spPr>
        <p:txBody>
          <a:bodyPr anchor="t" rtlCol="false" tIns="0" lIns="0" bIns="0" rIns="0">
            <a:spAutoFit/>
          </a:bodyPr>
          <a:lstStyle/>
          <a:p>
            <a:pPr algn="l">
              <a:lnSpc>
                <a:spcPts val="6999"/>
              </a:lnSpc>
            </a:pPr>
            <a:r>
              <a:rPr lang="en-US" sz="6999">
                <a:solidFill>
                  <a:srgbClr val="FFFFFF"/>
                </a:solidFill>
                <a:latin typeface="Retropix"/>
                <a:ea typeface="Retropix"/>
                <a:cs typeface="Retropix"/>
                <a:sym typeface="Retropix"/>
              </a:rPr>
              <a:t>Problem Statement :</a:t>
            </a:r>
          </a:p>
        </p:txBody>
      </p:sp>
      <p:grpSp>
        <p:nvGrpSpPr>
          <p:cNvPr name="Group 15" id="15"/>
          <p:cNvGrpSpPr/>
          <p:nvPr/>
        </p:nvGrpSpPr>
        <p:grpSpPr>
          <a:xfrm rot="0">
            <a:off x="0" y="9052698"/>
            <a:ext cx="18288000" cy="1234302"/>
            <a:chOff x="0" y="0"/>
            <a:chExt cx="4816593" cy="325084"/>
          </a:xfrm>
        </p:grpSpPr>
        <p:sp>
          <p:nvSpPr>
            <p:cNvPr name="Freeform 16" id="16"/>
            <p:cNvSpPr/>
            <p:nvPr/>
          </p:nvSpPr>
          <p:spPr>
            <a:xfrm flipH="false" flipV="false" rot="0">
              <a:off x="0" y="0"/>
              <a:ext cx="4816592" cy="325084"/>
            </a:xfrm>
            <a:custGeom>
              <a:avLst/>
              <a:gdLst/>
              <a:ahLst/>
              <a:cxnLst/>
              <a:rect r="r" b="b" t="t" l="l"/>
              <a:pathLst>
                <a:path h="325084" w="4816592">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sp>
        <p:sp>
          <p:nvSpPr>
            <p:cNvPr name="TextBox 17" id="17"/>
            <p:cNvSpPr txBox="true"/>
            <p:nvPr/>
          </p:nvSpPr>
          <p:spPr>
            <a:xfrm>
              <a:off x="0" y="-38100"/>
              <a:ext cx="4816593" cy="363184"/>
            </a:xfrm>
            <a:prstGeom prst="rect">
              <a:avLst/>
            </a:prstGeom>
          </p:spPr>
          <p:txBody>
            <a:bodyPr anchor="ctr" rtlCol="false" tIns="254000" lIns="254000" bIns="254000" rIns="254000"/>
            <a:lstStyle/>
            <a:p>
              <a:pPr algn="l">
                <a:lnSpc>
                  <a:spcPts val="2100"/>
                </a:lnSpc>
              </a:pPr>
            </a:p>
          </p:txBody>
        </p:sp>
      </p:grpSp>
      <p:grpSp>
        <p:nvGrpSpPr>
          <p:cNvPr name="Group 18" id="18"/>
          <p:cNvGrpSpPr/>
          <p:nvPr/>
        </p:nvGrpSpPr>
        <p:grpSpPr>
          <a:xfrm rot="0">
            <a:off x="237414" y="9267586"/>
            <a:ext cx="804526" cy="804526"/>
            <a:chOff x="0" y="0"/>
            <a:chExt cx="1072702" cy="1072702"/>
          </a:xfrm>
        </p:grpSpPr>
        <p:sp>
          <p:nvSpPr>
            <p:cNvPr name="Freeform 19" id="19"/>
            <p:cNvSpPr/>
            <p:nvPr/>
          </p:nvSpPr>
          <p:spPr>
            <a:xfrm flipH="false" flipV="false" rot="0">
              <a:off x="0" y="0"/>
              <a:ext cx="1072702" cy="1072702"/>
            </a:xfrm>
            <a:custGeom>
              <a:avLst/>
              <a:gdLst/>
              <a:ahLst/>
              <a:cxnLst/>
              <a:rect r="r" b="b" t="t" l="l"/>
              <a:pathLst>
                <a:path h="1072702" w="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58445" y="150016"/>
              <a:ext cx="755811" cy="772669"/>
            </a:xfrm>
            <a:custGeom>
              <a:avLst/>
              <a:gdLst/>
              <a:ahLst/>
              <a:cxnLst/>
              <a:rect r="r" b="b" t="t" l="l"/>
              <a:pathLst>
                <a:path h="772669" w="755811">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21" id="21"/>
          <p:cNvSpPr/>
          <p:nvPr/>
        </p:nvSpPr>
        <p:spPr>
          <a:xfrm flipH="false" flipV="false" rot="0">
            <a:off x="1423082" y="9291263"/>
            <a:ext cx="807064" cy="757173"/>
          </a:xfrm>
          <a:custGeom>
            <a:avLst/>
            <a:gdLst/>
            <a:ahLst/>
            <a:cxnLst/>
            <a:rect r="r" b="b" t="t" l="l"/>
            <a:pathLst>
              <a:path h="757173" w="807064">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2395752" y="9327294"/>
            <a:ext cx="662689" cy="685111"/>
          </a:xfrm>
          <a:custGeom>
            <a:avLst/>
            <a:gdLst/>
            <a:ahLst/>
            <a:cxnLst/>
            <a:rect r="r" b="b" t="t" l="l"/>
            <a:pathLst>
              <a:path h="685111" w="662689">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4062279" y="9335724"/>
            <a:ext cx="668249" cy="668249"/>
          </a:xfrm>
          <a:custGeom>
            <a:avLst/>
            <a:gdLst/>
            <a:ahLst/>
            <a:cxnLst/>
            <a:rect r="r" b="b" t="t" l="l"/>
            <a:pathLst>
              <a:path h="668249" w="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false" flipV="false" rot="0">
            <a:off x="3224046" y="9309278"/>
            <a:ext cx="672629" cy="721142"/>
          </a:xfrm>
          <a:custGeom>
            <a:avLst/>
            <a:gdLst/>
            <a:ahLst/>
            <a:cxnLst/>
            <a:rect r="r" b="b" t="t" l="l"/>
            <a:pathLst>
              <a:path h="721142" w="672629">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5" id="25"/>
          <p:cNvSpPr/>
          <p:nvPr/>
        </p:nvSpPr>
        <p:spPr>
          <a:xfrm flipH="false" flipV="false" rot="0">
            <a:off x="4877084" y="9291263"/>
            <a:ext cx="905315" cy="757173"/>
          </a:xfrm>
          <a:custGeom>
            <a:avLst/>
            <a:gdLst/>
            <a:ahLst/>
            <a:cxnLst/>
            <a:rect r="r" b="b" t="t" l="l"/>
            <a:pathLst>
              <a:path h="757173" w="905315">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6" id="26"/>
          <p:cNvGrpSpPr/>
          <p:nvPr/>
        </p:nvGrpSpPr>
        <p:grpSpPr>
          <a:xfrm rot="0">
            <a:off x="15109868" y="9297158"/>
            <a:ext cx="2801811" cy="712035"/>
            <a:chOff x="0" y="0"/>
            <a:chExt cx="737925" cy="187532"/>
          </a:xfrm>
        </p:grpSpPr>
        <p:sp>
          <p:nvSpPr>
            <p:cNvPr name="Freeform 27" id="27"/>
            <p:cNvSpPr/>
            <p:nvPr/>
          </p:nvSpPr>
          <p:spPr>
            <a:xfrm flipH="false" flipV="false" rot="0">
              <a:off x="0" y="0"/>
              <a:ext cx="737925" cy="187532"/>
            </a:xfrm>
            <a:custGeom>
              <a:avLst/>
              <a:gdLst/>
              <a:ahLst/>
              <a:cxnLst/>
              <a:rect r="r" b="b" t="t" l="l"/>
              <a:pathLst>
                <a:path h="187532" w="737925">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sp>
        <p:sp>
          <p:nvSpPr>
            <p:cNvPr name="TextBox 28" id="28"/>
            <p:cNvSpPr txBox="true"/>
            <p:nvPr/>
          </p:nvSpPr>
          <p:spPr>
            <a:xfrm>
              <a:off x="0" y="-66675"/>
              <a:ext cx="737925" cy="254207"/>
            </a:xfrm>
            <a:prstGeom prst="rect">
              <a:avLst/>
            </a:prstGeom>
          </p:spPr>
          <p:txBody>
            <a:bodyPr anchor="ctr" rtlCol="false" tIns="50800" lIns="50800" bIns="50800" rIns="50800"/>
            <a:lstStyle/>
            <a:p>
              <a:pPr algn="ctr" marL="0" indent="0" lvl="0">
                <a:lnSpc>
                  <a:spcPts val="2240"/>
                </a:lnSpc>
                <a:spcBef>
                  <a:spcPct val="0"/>
                </a:spcBef>
              </a:pPr>
              <a:r>
                <a:rPr lang="en-US" sz="1600" u="sng">
                  <a:solidFill>
                    <a:srgbClr val="000000"/>
                  </a:solidFill>
                  <a:latin typeface="Retropix"/>
                  <a:ea typeface="Retropix"/>
                  <a:cs typeface="Retropix"/>
                  <a:sym typeface="Retropix"/>
                </a:rPr>
                <a:t>Back to Agenda Page</a:t>
              </a:r>
            </a:p>
          </p:txBody>
        </p:sp>
      </p:grpSp>
      <p:sp>
        <p:nvSpPr>
          <p:cNvPr name="Freeform 29" id="29"/>
          <p:cNvSpPr/>
          <p:nvPr/>
        </p:nvSpPr>
        <p:spPr>
          <a:xfrm flipH="false" flipV="false" rot="0">
            <a:off x="6384827" y="3149369"/>
            <a:ext cx="484735" cy="825401"/>
          </a:xfrm>
          <a:custGeom>
            <a:avLst/>
            <a:gdLst/>
            <a:ahLst/>
            <a:cxnLst/>
            <a:rect r="r" b="b" t="t" l="l"/>
            <a:pathLst>
              <a:path h="825401" w="484735">
                <a:moveTo>
                  <a:pt x="0" y="0"/>
                </a:moveTo>
                <a:lnTo>
                  <a:pt x="484735" y="0"/>
                </a:lnTo>
                <a:lnTo>
                  <a:pt x="484735" y="825401"/>
                </a:lnTo>
                <a:lnTo>
                  <a:pt x="0" y="82540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30" id="30"/>
          <p:cNvSpPr txBox="true"/>
          <p:nvPr/>
        </p:nvSpPr>
        <p:spPr>
          <a:xfrm rot="0">
            <a:off x="10262080" y="3247609"/>
            <a:ext cx="6091621" cy="3366395"/>
          </a:xfrm>
          <a:prstGeom prst="rect">
            <a:avLst/>
          </a:prstGeom>
        </p:spPr>
        <p:txBody>
          <a:bodyPr anchor="t" rtlCol="false" tIns="0" lIns="0" bIns="0" rIns="0">
            <a:spAutoFit/>
          </a:bodyPr>
          <a:lstStyle/>
          <a:p>
            <a:pPr algn="ctr">
              <a:lnSpc>
                <a:spcPts val="3346"/>
              </a:lnSpc>
            </a:pPr>
            <a:r>
              <a:rPr lang="en-US" sz="2390">
                <a:solidFill>
                  <a:srgbClr val="000000"/>
                </a:solidFill>
                <a:latin typeface="Public Sans"/>
                <a:ea typeface="Public Sans"/>
                <a:cs typeface="Public Sans"/>
                <a:sym typeface="Public Sans"/>
              </a:rPr>
              <a:t>To develop a Chrome extension that provides users with insights into YouTube videos by analyzing comments. The extension will classify comments into positive, negative, and neutral sentiments, generate summarized remarks, and display essential keywords to help users decide whether a video is worth watching.</a:t>
            </a:r>
          </a:p>
        </p:txBody>
      </p:sp>
      <p:sp>
        <p:nvSpPr>
          <p:cNvPr name="Freeform 31" id="31"/>
          <p:cNvSpPr/>
          <p:nvPr/>
        </p:nvSpPr>
        <p:spPr>
          <a:xfrm flipH="false" flipV="false" rot="0">
            <a:off x="12943570" y="2283598"/>
            <a:ext cx="891711" cy="865770"/>
          </a:xfrm>
          <a:custGeom>
            <a:avLst/>
            <a:gdLst/>
            <a:ahLst/>
            <a:cxnLst/>
            <a:rect r="r" b="b" t="t" l="l"/>
            <a:pathLst>
              <a:path h="865770" w="891711">
                <a:moveTo>
                  <a:pt x="0" y="0"/>
                </a:moveTo>
                <a:lnTo>
                  <a:pt x="891712" y="0"/>
                </a:lnTo>
                <a:lnTo>
                  <a:pt x="891712" y="865771"/>
                </a:lnTo>
                <a:lnTo>
                  <a:pt x="0" y="86577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Tree>
  </p:cSld>
  <p:clrMapOvr>
    <a:masterClrMapping/>
  </p:clrMapOvr>
  <p:transition spd="fast">
    <p:circl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CE5EE"/>
        </a:solidFill>
      </p:bgPr>
    </p:bg>
    <p:spTree>
      <p:nvGrpSpPr>
        <p:cNvPr id="1" name=""/>
        <p:cNvGrpSpPr/>
        <p:nvPr/>
      </p:nvGrpSpPr>
      <p:grpSpPr>
        <a:xfrm>
          <a:off x="0" y="0"/>
          <a:ext cx="0" cy="0"/>
          <a:chOff x="0" y="0"/>
          <a:chExt cx="0" cy="0"/>
        </a:xfrm>
      </p:grpSpPr>
      <p:sp>
        <p:nvSpPr>
          <p:cNvPr name="Freeform 2" id="2"/>
          <p:cNvSpPr/>
          <p:nvPr/>
        </p:nvSpPr>
        <p:spPr>
          <a:xfrm flipH="false" flipV="false" rot="0">
            <a:off x="12267008" y="0"/>
            <a:ext cx="5860168" cy="3313659"/>
          </a:xfrm>
          <a:custGeom>
            <a:avLst/>
            <a:gdLst/>
            <a:ahLst/>
            <a:cxnLst/>
            <a:rect r="r" b="b" t="t" l="l"/>
            <a:pathLst>
              <a:path h="3313659" w="5860168">
                <a:moveTo>
                  <a:pt x="0" y="0"/>
                </a:moveTo>
                <a:lnTo>
                  <a:pt x="5860168" y="0"/>
                </a:lnTo>
                <a:lnTo>
                  <a:pt x="5860168" y="3313659"/>
                </a:lnTo>
                <a:lnTo>
                  <a:pt x="0" y="3313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9138" y="0"/>
            <a:ext cx="2669477" cy="4114800"/>
          </a:xfrm>
          <a:custGeom>
            <a:avLst/>
            <a:gdLst/>
            <a:ahLst/>
            <a:cxnLst/>
            <a:rect r="r" b="b" t="t" l="l"/>
            <a:pathLst>
              <a:path h="4114800" w="2669477">
                <a:moveTo>
                  <a:pt x="0" y="0"/>
                </a:moveTo>
                <a:lnTo>
                  <a:pt x="2669477" y="0"/>
                </a:lnTo>
                <a:lnTo>
                  <a:pt x="266947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69860" y="4288020"/>
            <a:ext cx="14148281" cy="4217295"/>
          </a:xfrm>
          <a:prstGeom prst="rect">
            <a:avLst/>
          </a:prstGeom>
        </p:spPr>
        <p:txBody>
          <a:bodyPr anchor="t" rtlCol="false" tIns="0" lIns="0" bIns="0" rIns="0">
            <a:spAutoFit/>
          </a:bodyPr>
          <a:lstStyle/>
          <a:p>
            <a:pPr algn="ctr">
              <a:lnSpc>
                <a:spcPts val="16925"/>
              </a:lnSpc>
            </a:pPr>
            <a:r>
              <a:rPr lang="en-US" sz="12089">
                <a:solidFill>
                  <a:srgbClr val="000000"/>
                </a:solidFill>
                <a:latin typeface="Gulfs Display"/>
                <a:ea typeface="Gulfs Display"/>
                <a:cs typeface="Gulfs Display"/>
                <a:sym typeface="Gulfs Display"/>
              </a:rPr>
              <a:t>PROPOSED</a:t>
            </a:r>
          </a:p>
          <a:p>
            <a:pPr algn="ctr">
              <a:lnSpc>
                <a:spcPts val="16925"/>
              </a:lnSpc>
              <a:spcBef>
                <a:spcPct val="0"/>
              </a:spcBef>
            </a:pPr>
            <a:r>
              <a:rPr lang="en-US" sz="12089">
                <a:solidFill>
                  <a:srgbClr val="000000"/>
                </a:solidFill>
                <a:latin typeface="Gulfs Display"/>
                <a:ea typeface="Gulfs Display"/>
                <a:cs typeface="Gulfs Display"/>
                <a:sym typeface="Gulfs Display"/>
              </a:rPr>
              <a:t>SOLUTION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601899" y="2981072"/>
            <a:ext cx="17084202" cy="6346822"/>
            <a:chOff x="0" y="0"/>
            <a:chExt cx="4499543" cy="1671591"/>
          </a:xfrm>
        </p:grpSpPr>
        <p:sp>
          <p:nvSpPr>
            <p:cNvPr name="Freeform 3" id="3"/>
            <p:cNvSpPr/>
            <p:nvPr/>
          </p:nvSpPr>
          <p:spPr>
            <a:xfrm flipH="false" flipV="false" rot="0">
              <a:off x="0" y="0"/>
              <a:ext cx="4499543" cy="1671591"/>
            </a:xfrm>
            <a:custGeom>
              <a:avLst/>
              <a:gdLst/>
              <a:ahLst/>
              <a:cxnLst/>
              <a:rect r="r" b="b" t="t" l="l"/>
              <a:pathLst>
                <a:path h="1671591" w="4499543">
                  <a:moveTo>
                    <a:pt x="23111" y="0"/>
                  </a:moveTo>
                  <a:lnTo>
                    <a:pt x="4476431" y="0"/>
                  </a:lnTo>
                  <a:cubicBezTo>
                    <a:pt x="4489195" y="0"/>
                    <a:pt x="4499543" y="10347"/>
                    <a:pt x="4499543" y="23111"/>
                  </a:cubicBezTo>
                  <a:lnTo>
                    <a:pt x="4499543" y="1648480"/>
                  </a:lnTo>
                  <a:cubicBezTo>
                    <a:pt x="4499543" y="1661244"/>
                    <a:pt x="4489195" y="1671591"/>
                    <a:pt x="4476431" y="1671591"/>
                  </a:cubicBezTo>
                  <a:lnTo>
                    <a:pt x="23111" y="1671591"/>
                  </a:lnTo>
                  <a:cubicBezTo>
                    <a:pt x="10347" y="1671591"/>
                    <a:pt x="0" y="1661244"/>
                    <a:pt x="0" y="1648480"/>
                  </a:cubicBezTo>
                  <a:lnTo>
                    <a:pt x="0" y="23111"/>
                  </a:lnTo>
                  <a:cubicBezTo>
                    <a:pt x="0" y="10347"/>
                    <a:pt x="10347" y="0"/>
                    <a:pt x="23111" y="0"/>
                  </a:cubicBezTo>
                  <a:close/>
                </a:path>
              </a:pathLst>
            </a:custGeom>
            <a:solidFill>
              <a:srgbClr val="067A7B">
                <a:alpha val="80000"/>
              </a:srgbClr>
            </a:solidFill>
          </p:spPr>
        </p:sp>
        <p:sp>
          <p:nvSpPr>
            <p:cNvPr name="TextBox 4" id="4"/>
            <p:cNvSpPr txBox="true"/>
            <p:nvPr/>
          </p:nvSpPr>
          <p:spPr>
            <a:xfrm>
              <a:off x="0" y="-38100"/>
              <a:ext cx="4499543" cy="1709691"/>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601899" y="507004"/>
            <a:ext cx="17084202" cy="2151768"/>
            <a:chOff x="0" y="0"/>
            <a:chExt cx="4499543" cy="566721"/>
          </a:xfrm>
        </p:grpSpPr>
        <p:sp>
          <p:nvSpPr>
            <p:cNvPr name="Freeform 6" id="6"/>
            <p:cNvSpPr/>
            <p:nvPr/>
          </p:nvSpPr>
          <p:spPr>
            <a:xfrm flipH="false" flipV="false" rot="0">
              <a:off x="0" y="0"/>
              <a:ext cx="4499543" cy="566721"/>
            </a:xfrm>
            <a:custGeom>
              <a:avLst/>
              <a:gdLst/>
              <a:ahLst/>
              <a:cxnLst/>
              <a:rect r="r" b="b" t="t" l="l"/>
              <a:pathLst>
                <a:path h="566721" w="4499543">
                  <a:moveTo>
                    <a:pt x="23111" y="0"/>
                  </a:moveTo>
                  <a:lnTo>
                    <a:pt x="4476431" y="0"/>
                  </a:lnTo>
                  <a:cubicBezTo>
                    <a:pt x="4489195" y="0"/>
                    <a:pt x="4499543" y="10347"/>
                    <a:pt x="4499543" y="23111"/>
                  </a:cubicBezTo>
                  <a:lnTo>
                    <a:pt x="4499543" y="543610"/>
                  </a:lnTo>
                  <a:cubicBezTo>
                    <a:pt x="4499543" y="556374"/>
                    <a:pt x="4489195" y="566721"/>
                    <a:pt x="4476431" y="566721"/>
                  </a:cubicBezTo>
                  <a:lnTo>
                    <a:pt x="23111" y="566721"/>
                  </a:lnTo>
                  <a:cubicBezTo>
                    <a:pt x="10347" y="566721"/>
                    <a:pt x="0" y="556374"/>
                    <a:pt x="0" y="543610"/>
                  </a:cubicBezTo>
                  <a:lnTo>
                    <a:pt x="0" y="23111"/>
                  </a:lnTo>
                  <a:cubicBezTo>
                    <a:pt x="0" y="10347"/>
                    <a:pt x="10347" y="0"/>
                    <a:pt x="23111" y="0"/>
                  </a:cubicBezTo>
                  <a:close/>
                </a:path>
              </a:pathLst>
            </a:custGeom>
            <a:solidFill>
              <a:srgbClr val="067A7B">
                <a:alpha val="80000"/>
              </a:srgbClr>
            </a:solidFill>
          </p:spPr>
        </p:sp>
        <p:sp>
          <p:nvSpPr>
            <p:cNvPr name="TextBox 7" id="7"/>
            <p:cNvSpPr txBox="true"/>
            <p:nvPr/>
          </p:nvSpPr>
          <p:spPr>
            <a:xfrm>
              <a:off x="0" y="-38100"/>
              <a:ext cx="4499543" cy="604821"/>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1647371" y="2978506"/>
            <a:ext cx="15611929" cy="6193247"/>
          </a:xfrm>
          <a:prstGeom prst="rect">
            <a:avLst/>
          </a:prstGeom>
        </p:spPr>
        <p:txBody>
          <a:bodyPr anchor="t" rtlCol="false" tIns="0" lIns="0" bIns="0" rIns="0">
            <a:spAutoFit/>
          </a:bodyPr>
          <a:lstStyle/>
          <a:p>
            <a:pPr algn="ctr">
              <a:lnSpc>
                <a:spcPts val="9864"/>
              </a:lnSpc>
              <a:spcBef>
                <a:spcPct val="0"/>
              </a:spcBef>
            </a:pPr>
            <a:r>
              <a:rPr lang="en-US" sz="7046">
                <a:solidFill>
                  <a:srgbClr val="F3FAFE"/>
                </a:solidFill>
                <a:latin typeface="Noto Serif"/>
                <a:ea typeface="Noto Serif"/>
                <a:cs typeface="Noto Serif"/>
                <a:sym typeface="Noto Serif"/>
              </a:rPr>
              <a:t>This chrome extension allows the user to receive data about the desired video as to how helpful it is and whether it is worth devoting the time</a:t>
            </a:r>
          </a:p>
        </p:txBody>
      </p:sp>
      <p:sp>
        <p:nvSpPr>
          <p:cNvPr name="TextBox 9" id="9"/>
          <p:cNvSpPr txBox="true"/>
          <p:nvPr/>
        </p:nvSpPr>
        <p:spPr>
          <a:xfrm rot="0">
            <a:off x="1647371" y="866775"/>
            <a:ext cx="15611929" cy="1402794"/>
          </a:xfrm>
          <a:prstGeom prst="rect">
            <a:avLst/>
          </a:prstGeom>
        </p:spPr>
        <p:txBody>
          <a:bodyPr anchor="t" rtlCol="false" tIns="0" lIns="0" bIns="0" rIns="0">
            <a:spAutoFit/>
          </a:bodyPr>
          <a:lstStyle/>
          <a:p>
            <a:pPr algn="ctr">
              <a:lnSpc>
                <a:spcPts val="11405"/>
              </a:lnSpc>
              <a:spcBef>
                <a:spcPct val="0"/>
              </a:spcBef>
            </a:pPr>
            <a:r>
              <a:rPr lang="en-US" sz="8146">
                <a:solidFill>
                  <a:srgbClr val="F3FAFE"/>
                </a:solidFill>
                <a:latin typeface="Lovelo"/>
                <a:ea typeface="Lovelo"/>
                <a:cs typeface="Lovelo"/>
                <a:sym typeface="Lovelo"/>
              </a:rPr>
              <a:t>KTV: Know The Video</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ACE5EE"/>
        </a:solidFill>
      </p:bgPr>
    </p:bg>
    <p:spTree>
      <p:nvGrpSpPr>
        <p:cNvPr id="1" name=""/>
        <p:cNvGrpSpPr/>
        <p:nvPr/>
      </p:nvGrpSpPr>
      <p:grpSpPr>
        <a:xfrm>
          <a:off x="0" y="0"/>
          <a:ext cx="0" cy="0"/>
          <a:chOff x="0" y="0"/>
          <a:chExt cx="0" cy="0"/>
        </a:xfrm>
      </p:grpSpPr>
      <p:grpSp>
        <p:nvGrpSpPr>
          <p:cNvPr name="Group 2" id="2"/>
          <p:cNvGrpSpPr/>
          <p:nvPr/>
        </p:nvGrpSpPr>
        <p:grpSpPr>
          <a:xfrm rot="0">
            <a:off x="931605" y="867362"/>
            <a:ext cx="16327695" cy="8552275"/>
            <a:chOff x="0" y="0"/>
            <a:chExt cx="4300298" cy="2252451"/>
          </a:xfrm>
        </p:grpSpPr>
        <p:sp>
          <p:nvSpPr>
            <p:cNvPr name="Freeform 3" id="3"/>
            <p:cNvSpPr/>
            <p:nvPr/>
          </p:nvSpPr>
          <p:spPr>
            <a:xfrm flipH="false" flipV="false" rot="0">
              <a:off x="0" y="0"/>
              <a:ext cx="4300298" cy="2252451"/>
            </a:xfrm>
            <a:custGeom>
              <a:avLst/>
              <a:gdLst/>
              <a:ahLst/>
              <a:cxnLst/>
              <a:rect r="r" b="b" t="t" l="l"/>
              <a:pathLst>
                <a:path h="2252451" w="4300298">
                  <a:moveTo>
                    <a:pt x="24182" y="0"/>
                  </a:moveTo>
                  <a:lnTo>
                    <a:pt x="4276116" y="0"/>
                  </a:lnTo>
                  <a:cubicBezTo>
                    <a:pt x="4289472" y="0"/>
                    <a:pt x="4300298" y="10827"/>
                    <a:pt x="4300298" y="24182"/>
                  </a:cubicBezTo>
                  <a:lnTo>
                    <a:pt x="4300298" y="2228269"/>
                  </a:lnTo>
                  <a:cubicBezTo>
                    <a:pt x="4300298" y="2234682"/>
                    <a:pt x="4297750" y="2240833"/>
                    <a:pt x="4293215" y="2245368"/>
                  </a:cubicBezTo>
                  <a:cubicBezTo>
                    <a:pt x="4288680" y="2249903"/>
                    <a:pt x="4282530" y="2252451"/>
                    <a:pt x="4276116" y="2252451"/>
                  </a:cubicBezTo>
                  <a:lnTo>
                    <a:pt x="24182" y="2252451"/>
                  </a:lnTo>
                  <a:cubicBezTo>
                    <a:pt x="17769" y="2252451"/>
                    <a:pt x="11618" y="2249903"/>
                    <a:pt x="7083" y="2245368"/>
                  </a:cubicBezTo>
                  <a:cubicBezTo>
                    <a:pt x="2548" y="2240833"/>
                    <a:pt x="0" y="2234682"/>
                    <a:pt x="0" y="2228269"/>
                  </a:cubicBezTo>
                  <a:lnTo>
                    <a:pt x="0" y="24182"/>
                  </a:lnTo>
                  <a:cubicBezTo>
                    <a:pt x="0" y="17769"/>
                    <a:pt x="2548" y="11618"/>
                    <a:pt x="7083" y="7083"/>
                  </a:cubicBezTo>
                  <a:cubicBezTo>
                    <a:pt x="11618" y="2548"/>
                    <a:pt x="17769" y="0"/>
                    <a:pt x="24182" y="0"/>
                  </a:cubicBezTo>
                  <a:close/>
                </a:path>
              </a:pathLst>
            </a:custGeom>
            <a:solidFill>
              <a:srgbClr val="067A7B"/>
            </a:solidFill>
          </p:spPr>
        </p:sp>
        <p:sp>
          <p:nvSpPr>
            <p:cNvPr name="TextBox 4" id="4"/>
            <p:cNvSpPr txBox="true"/>
            <p:nvPr/>
          </p:nvSpPr>
          <p:spPr>
            <a:xfrm>
              <a:off x="0" y="-38100"/>
              <a:ext cx="4300298" cy="2290551"/>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3245734" y="1028700"/>
            <a:ext cx="1496751" cy="1287206"/>
          </a:xfrm>
          <a:custGeom>
            <a:avLst/>
            <a:gdLst/>
            <a:ahLst/>
            <a:cxnLst/>
            <a:rect r="r" b="b" t="t" l="l"/>
            <a:pathLst>
              <a:path h="1287206" w="1496751">
                <a:moveTo>
                  <a:pt x="0" y="0"/>
                </a:moveTo>
                <a:lnTo>
                  <a:pt x="1496751" y="0"/>
                </a:lnTo>
                <a:lnTo>
                  <a:pt x="1496751" y="1287206"/>
                </a:lnTo>
                <a:lnTo>
                  <a:pt x="0" y="12872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755897"/>
            <a:ext cx="16230600" cy="6859838"/>
          </a:xfrm>
          <a:prstGeom prst="rect">
            <a:avLst/>
          </a:prstGeom>
        </p:spPr>
        <p:txBody>
          <a:bodyPr anchor="t" rtlCol="false" tIns="0" lIns="0" bIns="0" rIns="0">
            <a:spAutoFit/>
          </a:bodyPr>
          <a:lstStyle/>
          <a:p>
            <a:pPr algn="ctr">
              <a:lnSpc>
                <a:spcPts val="10923"/>
              </a:lnSpc>
            </a:pPr>
            <a:r>
              <a:rPr lang="en-US" sz="7802">
                <a:solidFill>
                  <a:srgbClr val="F3FAFE"/>
                </a:solidFill>
                <a:latin typeface="Noto Serif"/>
                <a:ea typeface="Noto Serif"/>
                <a:cs typeface="Noto Serif"/>
                <a:sym typeface="Noto Serif"/>
              </a:rPr>
              <a:t>The KTV uses the </a:t>
            </a:r>
            <a:r>
              <a:rPr lang="en-US" sz="7802">
                <a:solidFill>
                  <a:srgbClr val="F3FAFE"/>
                </a:solidFill>
                <a:latin typeface="Noto Serif Bold"/>
                <a:ea typeface="Noto Serif Bold"/>
                <a:cs typeface="Noto Serif Bold"/>
                <a:sym typeface="Noto Serif Bold"/>
              </a:rPr>
              <a:t>Comments</a:t>
            </a:r>
            <a:r>
              <a:rPr lang="en-US" sz="7802">
                <a:solidFill>
                  <a:srgbClr val="F3FAFE"/>
                </a:solidFill>
                <a:latin typeface="Noto Serif"/>
                <a:ea typeface="Noto Serif"/>
                <a:cs typeface="Noto Serif"/>
                <a:sym typeface="Noto Serif"/>
              </a:rPr>
              <a:t> as a mean to get the average review of how the viewers felt after watching it and what all aspect it covers.</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DAGOpTsN_wg</dc:identifier>
  <dcterms:modified xsi:type="dcterms:W3CDTF">2011-08-01T06:04:30Z</dcterms:modified>
  <cp:revision>1</cp:revision>
  <dc:title>Copy of Title of Your Presentation</dc:title>
</cp:coreProperties>
</file>