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0" r:id="rId4"/>
    <p:sldId id="284" r:id="rId5"/>
    <p:sldId id="258" r:id="rId6"/>
    <p:sldId id="259" r:id="rId7"/>
    <p:sldId id="261" r:id="rId8"/>
    <p:sldId id="262" r:id="rId9"/>
    <p:sldId id="289" r:id="rId10"/>
    <p:sldId id="290" r:id="rId11"/>
    <p:sldId id="270" r:id="rId12"/>
    <p:sldId id="263" r:id="rId13"/>
    <p:sldId id="286" r:id="rId14"/>
    <p:sldId id="265" r:id="rId15"/>
    <p:sldId id="266" r:id="rId16"/>
    <p:sldId id="267" r:id="rId17"/>
    <p:sldId id="268" r:id="rId18"/>
    <p:sldId id="269" r:id="rId19"/>
    <p:sldId id="275" r:id="rId20"/>
    <p:sldId id="279" r:id="rId21"/>
    <p:sldId id="280" r:id="rId22"/>
    <p:sldId id="287" r:id="rId23"/>
    <p:sldId id="271" r:id="rId24"/>
    <p:sldId id="272" r:id="rId25"/>
    <p:sldId id="282" r:id="rId26"/>
    <p:sldId id="281" r:id="rId27"/>
    <p:sldId id="273" r:id="rId28"/>
    <p:sldId id="274" r:id="rId29"/>
    <p:sldId id="276" r:id="rId30"/>
    <p:sldId id="277" r:id="rId31"/>
    <p:sldId id="283" r:id="rId32"/>
    <p:sldId id="288" r:id="rId33"/>
    <p:sldId id="27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66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8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0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0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6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1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9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B3E-8D40-4F65-B614-19F65D8FC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Neural Architectures for </a:t>
            </a:r>
            <a:br>
              <a:rPr lang="en-US" sz="5400" dirty="0"/>
            </a:br>
            <a:r>
              <a:rPr lang="en-US" sz="5400" dirty="0"/>
              <a:t>Text-Based Question Answering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2CD1-B146-43DD-AA08-AC63621EF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Shang Gao</a:t>
            </a:r>
          </a:p>
        </p:txBody>
      </p:sp>
    </p:spTree>
    <p:extLst>
      <p:ext uri="{BB962C8B-B14F-4D97-AF65-F5344CB8AC3E}">
        <p14:creationId xmlns:p14="http://schemas.microsoft.com/office/powerpoint/2010/main" val="233968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There are many ways to generate word embeddings</a:t>
            </a:r>
          </a:p>
          <a:p>
            <a:pPr lvl="1"/>
            <a:r>
              <a:rPr lang="en-US" dirty="0"/>
              <a:t>One popular algorithm is Word2Vec</a:t>
            </a:r>
          </a:p>
          <a:p>
            <a:pPr lvl="1"/>
            <a:r>
              <a:rPr lang="en-US" dirty="0"/>
              <a:t>Predict the neighbor words using each center word – words that appear in similar contexts will have similar word embedding vectors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544F5-8F06-47B5-8C05-A9C93DEA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34" y="3046206"/>
            <a:ext cx="6500132" cy="31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329420"/>
            <a:ext cx="4998720" cy="3544781"/>
          </a:xfrm>
        </p:spPr>
        <p:txBody>
          <a:bodyPr/>
          <a:lstStyle/>
          <a:p>
            <a:r>
              <a:rPr lang="en-US" dirty="0"/>
              <a:t>In image-based CNNs, convolutions slide horizontally and vertically across an image</a:t>
            </a:r>
          </a:p>
          <a:p>
            <a:r>
              <a:rPr lang="en-US" dirty="0"/>
              <a:t>In text-based CNNs, convolutions slide only horizontally across a window of X words</a:t>
            </a:r>
          </a:p>
          <a:p>
            <a:r>
              <a:rPr lang="en-US" dirty="0"/>
              <a:t>Pros: super fast (relatively) and easy to parallelize</a:t>
            </a:r>
          </a:p>
          <a:p>
            <a:r>
              <a:rPr lang="en-US" dirty="0"/>
              <a:t>Cons: cannot find meaningful relationships beyond small window (stacked layers may mitigate this)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E2875-724D-4D19-A2FE-1EAE8F86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38" y="2198756"/>
            <a:ext cx="6076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 are designed to handle sequential data, like text</a:t>
            </a:r>
          </a:p>
          <a:p>
            <a:pPr lvl="1"/>
            <a:r>
              <a:rPr lang="en-US" dirty="0"/>
              <a:t>An RNN processes a text sequence one word at a time</a:t>
            </a:r>
          </a:p>
          <a:p>
            <a:pPr lvl="1"/>
            <a:r>
              <a:rPr lang="en-US" dirty="0"/>
              <a:t>For each word, it also takes into account information from all previous words before that word</a:t>
            </a:r>
          </a:p>
          <a:p>
            <a:r>
              <a:rPr lang="en-US" dirty="0"/>
              <a:t>Unlike CNNs, RNNs can capture patterns over long sequences of text</a:t>
            </a:r>
          </a:p>
          <a:p>
            <a:r>
              <a:rPr lang="en-US" dirty="0"/>
              <a:t>RNNs are extremely slow to train because the operations for each word in a sequence depend on all previous words in the sequence (quadratic computational complexity)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A1250-2975-483A-AA03-20180940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66" y="4377876"/>
            <a:ext cx="6360068" cy="167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94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advanced RNN architectures have been developed that help find complex patterns over long sequences of data</a:t>
            </a:r>
          </a:p>
          <a:p>
            <a:pPr lvl="1"/>
            <a:r>
              <a:rPr lang="en-US" dirty="0"/>
              <a:t>Long-short term memory units (LSTMs) and gated recurrent units (GRUs) are popular for text</a:t>
            </a:r>
          </a:p>
          <a:p>
            <a:pPr lvl="1"/>
            <a:r>
              <a:rPr lang="en-US" dirty="0"/>
              <a:t>These use gating functions and internal memory to filter and remember important information across many timesteps</a:t>
            </a:r>
          </a:p>
          <a:p>
            <a:pPr lvl="1"/>
            <a:r>
              <a:rPr lang="en-US" dirty="0"/>
              <a:t>For detailed information, see paper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047A3-6EF5-4573-858E-A62617CE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3857414"/>
            <a:ext cx="57340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2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85612"/>
            <a:ext cx="4920392" cy="3483481"/>
          </a:xfrm>
        </p:spPr>
        <p:txBody>
          <a:bodyPr/>
          <a:lstStyle/>
          <a:p>
            <a:r>
              <a:rPr lang="en-US" dirty="0"/>
              <a:t>First used in machine translation, neural attention finds relationships between the words in two different sequences</a:t>
            </a:r>
          </a:p>
          <a:p>
            <a:r>
              <a:rPr lang="en-US" dirty="0"/>
              <a:t>In question answering, neural attention allows the QA system to find the segments in the passage that are most relevant to a given question</a:t>
            </a:r>
          </a:p>
          <a:p>
            <a:r>
              <a:rPr lang="en-US" dirty="0"/>
              <a:t>For implementation details, see paper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80234-C4E7-4B1E-B9DB-A2391E4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718" y="2727910"/>
            <a:ext cx="4998653" cy="22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04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92116"/>
            <a:ext cx="4537263" cy="3176977"/>
          </a:xfrm>
        </p:spPr>
        <p:txBody>
          <a:bodyPr/>
          <a:lstStyle/>
          <a:p>
            <a:r>
              <a:rPr lang="en-US" dirty="0"/>
              <a:t>Self attention is a form of neural attention in which a sequence of words is compared against itself</a:t>
            </a:r>
          </a:p>
          <a:p>
            <a:r>
              <a:rPr lang="en-US" dirty="0"/>
              <a:t>This allows the network to learn important relationships between words in the same sequence, especially across long distances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A1D2E-5D6C-48EB-9E6D-FDE192F54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489" y="7325"/>
            <a:ext cx="5603994" cy="61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8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47DA5-3A6D-434E-A820-D09BDCB0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Neural QA Framework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E44B-1D34-4F9A-9375-D8656146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8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QA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8430"/>
            <a:ext cx="4583238" cy="3350663"/>
          </a:xfrm>
        </p:spPr>
        <p:txBody>
          <a:bodyPr/>
          <a:lstStyle/>
          <a:p>
            <a:r>
              <a:rPr lang="en-US" dirty="0"/>
              <a:t>Most architectures for extractive text-based QA are composed of the same set of modules</a:t>
            </a:r>
          </a:p>
          <a:p>
            <a:r>
              <a:rPr lang="en-US" dirty="0"/>
              <a:t>While the implementation details within each module differ between QA systems, the general function of each module remains the same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A0896-967F-4D1D-8369-BF826F0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02" y="2196604"/>
            <a:ext cx="5618703" cy="322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1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0096"/>
            <a:ext cx="9303283" cy="3998998"/>
          </a:xfrm>
        </p:spPr>
        <p:txBody>
          <a:bodyPr>
            <a:normAutofit/>
          </a:bodyPr>
          <a:lstStyle/>
          <a:p>
            <a:r>
              <a:rPr lang="en-US" dirty="0"/>
              <a:t>The embedding representations module converts the words in the question and passage into embedding representations</a:t>
            </a:r>
          </a:p>
          <a:p>
            <a:r>
              <a:rPr lang="en-US" dirty="0"/>
              <a:t>Most state-of-the-art QA systems utilize several different types of word embeddings in conjunction:</a:t>
            </a:r>
          </a:p>
          <a:p>
            <a:pPr lvl="1"/>
            <a:r>
              <a:rPr lang="en-US" dirty="0"/>
              <a:t>Word embeddings generate by a state-of-the-art algorithm (</a:t>
            </a:r>
            <a:r>
              <a:rPr lang="en-US" dirty="0" err="1"/>
              <a:t>ELMo</a:t>
            </a:r>
            <a:r>
              <a:rPr lang="en-US" dirty="0"/>
              <a:t>, </a:t>
            </a:r>
            <a:r>
              <a:rPr lang="en-US" dirty="0" err="1"/>
              <a:t>FastText</a:t>
            </a:r>
            <a:r>
              <a:rPr lang="en-US" dirty="0"/>
              <a:t>, 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Character-level embeddings generated by a character-level CNN</a:t>
            </a:r>
          </a:p>
          <a:p>
            <a:pPr lvl="1"/>
            <a:r>
              <a:rPr lang="en-US" dirty="0"/>
              <a:t>Part-of-speech embeddings</a:t>
            </a:r>
          </a:p>
          <a:p>
            <a:pPr lvl="1"/>
            <a:r>
              <a:rPr lang="en-US" dirty="0"/>
              <a:t>Named-entity-recognition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0CC24-924A-44DC-AAE9-2CF8ADAF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21" y="4076278"/>
            <a:ext cx="6003270" cy="19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41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and Document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extraction module extracts useful features from the words in the question and passage</a:t>
            </a:r>
          </a:p>
          <a:p>
            <a:pPr lvl="1"/>
            <a:r>
              <a:rPr lang="en-US" dirty="0"/>
              <a:t>Words like “who” and “what” may indicate the thrust of a question</a:t>
            </a:r>
          </a:p>
          <a:p>
            <a:pPr lvl="1"/>
            <a:r>
              <a:rPr lang="en-US" dirty="0"/>
              <a:t>Named entities or dates may be good answer candidates in the passage</a:t>
            </a:r>
          </a:p>
          <a:p>
            <a:r>
              <a:rPr lang="en-US" dirty="0"/>
              <a:t>The feature extraction module is often composed of one or more layers of bidirectional RNNs, CNNs, and/or self-attention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6E0BA-BF0B-41A8-B73B-5258D212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591" y="3960821"/>
            <a:ext cx="6434818" cy="211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1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question answering?</a:t>
            </a:r>
          </a:p>
          <a:p>
            <a:pPr lvl="1"/>
            <a:r>
              <a:rPr lang="en-US" dirty="0"/>
              <a:t>What is question answering and why is it important?</a:t>
            </a:r>
          </a:p>
          <a:p>
            <a:r>
              <a:rPr lang="en-US" dirty="0"/>
              <a:t>Deep learning fundamentals</a:t>
            </a:r>
          </a:p>
          <a:p>
            <a:pPr lvl="1"/>
            <a:r>
              <a:rPr lang="en-US" dirty="0"/>
              <a:t>Fundamental concepts required to understand more complex neural QA architectures</a:t>
            </a:r>
          </a:p>
          <a:p>
            <a:r>
              <a:rPr lang="en-US" dirty="0"/>
              <a:t>Question answering framework</a:t>
            </a:r>
          </a:p>
          <a:p>
            <a:pPr lvl="1"/>
            <a:r>
              <a:rPr lang="en-US" dirty="0"/>
              <a:t>High level modular framework for understanding how neural QA architectures work</a:t>
            </a:r>
          </a:p>
          <a:p>
            <a:r>
              <a:rPr lang="en-US" dirty="0"/>
              <a:t>Current state-of-the-art</a:t>
            </a:r>
          </a:p>
          <a:p>
            <a:pPr lvl="1"/>
            <a:r>
              <a:rPr lang="en-US" dirty="0"/>
              <a:t>What is the current best in neural architectures for text-based question answering?</a:t>
            </a:r>
          </a:p>
          <a:p>
            <a:r>
              <a:rPr lang="en-US" dirty="0"/>
              <a:t>Looking Ahead</a:t>
            </a:r>
          </a:p>
          <a:p>
            <a:pPr lvl="1"/>
            <a:r>
              <a:rPr lang="en-US" dirty="0"/>
              <a:t>What are the current research trends and challenges in question answering?</a:t>
            </a:r>
          </a:p>
        </p:txBody>
      </p:sp>
    </p:spTree>
    <p:extLst>
      <p:ext uri="{BB962C8B-B14F-4D97-AF65-F5344CB8AC3E}">
        <p14:creationId xmlns:p14="http://schemas.microsoft.com/office/powerpoint/2010/main" val="3758655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Query-Document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query-document interaction module compares the features from the question with the features from the passage to find answer candidates in the passage</a:t>
            </a:r>
          </a:p>
          <a:p>
            <a:pPr lvl="1"/>
            <a:r>
              <a:rPr lang="en-US" dirty="0"/>
              <a:t>Almost always utilizes some form of neural attention</a:t>
            </a:r>
          </a:p>
          <a:p>
            <a:pPr lvl="1"/>
            <a:r>
              <a:rPr lang="en-US" dirty="0"/>
              <a:t>Most state-of-the-art systems use several layers of highly complex neural attention mechanisms</a:t>
            </a:r>
          </a:p>
          <a:p>
            <a:pPr lvl="1"/>
            <a:r>
              <a:rPr lang="en-US" dirty="0"/>
              <a:t>This is usually followed by additional layers of RNNs, CNNs, and/or self-attention for additional feature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3BD1C-8DC0-4F7A-A2D9-C14B2AD6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580" y="3632652"/>
            <a:ext cx="5524840" cy="25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2690"/>
            <a:ext cx="10058400" cy="4023360"/>
          </a:xfrm>
        </p:spPr>
        <p:txBody>
          <a:bodyPr/>
          <a:lstStyle/>
          <a:p>
            <a:r>
              <a:rPr lang="en-US" dirty="0"/>
              <a:t>The answer generation module generates the start and end positions of the answer span in the passage.</a:t>
            </a:r>
          </a:p>
          <a:p>
            <a:pPr lvl="1"/>
            <a:r>
              <a:rPr lang="en-US" dirty="0"/>
              <a:t>We use two parallel </a:t>
            </a:r>
            <a:r>
              <a:rPr lang="en-US" dirty="0" err="1"/>
              <a:t>softmaxes</a:t>
            </a:r>
            <a:r>
              <a:rPr lang="en-US" dirty="0"/>
              <a:t> across all the possible word positions in the passage</a:t>
            </a:r>
          </a:p>
          <a:p>
            <a:pPr lvl="1"/>
            <a:r>
              <a:rPr lang="en-US" dirty="0"/>
              <a:t>This gives us the probability of each word in the passage of being the start or end of the answer span</a:t>
            </a:r>
          </a:p>
          <a:p>
            <a:pPr lvl="1"/>
            <a:r>
              <a:rPr lang="en-US" dirty="0"/>
              <a:t>We now have two </a:t>
            </a:r>
            <a:r>
              <a:rPr lang="en-US" dirty="0" err="1"/>
              <a:t>softmax</a:t>
            </a:r>
            <a:r>
              <a:rPr lang="en-US" dirty="0"/>
              <a:t> classification problems, so we can train the network using cross entropy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A5F23-F2EE-4033-9E05-DC1161A9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468" y="3764668"/>
            <a:ext cx="6109063" cy="22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57C59-D12B-4246-BCCB-FF427CDD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661" y="2346885"/>
            <a:ext cx="5210049" cy="303734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DFFBD2-3195-4AD9-B2E1-B8E6D127549F}"/>
              </a:ext>
            </a:extLst>
          </p:cNvPr>
          <p:cNvSpPr txBox="1">
            <a:spLocks/>
          </p:cNvSpPr>
          <p:nvPr/>
        </p:nvSpPr>
        <p:spPr>
          <a:xfrm>
            <a:off x="1097280" y="1911046"/>
            <a:ext cx="477706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Many QA systems add additional sophistication to answer generation modules</a:t>
            </a:r>
          </a:p>
          <a:p>
            <a:pPr lvl="1"/>
            <a:r>
              <a:rPr lang="en-US" dirty="0"/>
              <a:t>End position should depend on the start position</a:t>
            </a:r>
          </a:p>
          <a:p>
            <a:pPr lvl="1"/>
            <a:r>
              <a:rPr lang="en-US" dirty="0"/>
              <a:t>Penalize the model more if predicted answer span is farther away from true answer span </a:t>
            </a:r>
          </a:p>
          <a:p>
            <a:r>
              <a:rPr lang="en-US" dirty="0"/>
              <a:t>Additional constraints must be applied to ensure a valid answer span</a:t>
            </a:r>
          </a:p>
          <a:p>
            <a:pPr lvl="1"/>
            <a:r>
              <a:rPr lang="en-US" dirty="0"/>
              <a:t>The start position must come before the end position</a:t>
            </a:r>
          </a:p>
          <a:p>
            <a:pPr lvl="1"/>
            <a:r>
              <a:rPr lang="en-US" dirty="0"/>
              <a:t>The answer span shouldn’t exceed a maximum length</a:t>
            </a:r>
          </a:p>
        </p:txBody>
      </p:sp>
    </p:spTree>
    <p:extLst>
      <p:ext uri="{BB962C8B-B14F-4D97-AF65-F5344CB8AC3E}">
        <p14:creationId xmlns:p14="http://schemas.microsoft.com/office/powerpoint/2010/main" val="3119416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47DA5-3A6D-434E-A820-D09BDCB0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Current State-of-the-Art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E44B-1D34-4F9A-9375-D8656146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3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Question Answering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A91E9-828D-4875-BBE5-3B1CEBB8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Probably the most popular dataset for QA benchmarking</a:t>
            </a:r>
          </a:p>
          <a:p>
            <a:pPr lvl="1"/>
            <a:r>
              <a:rPr lang="en-US" dirty="0"/>
              <a:t>First, 536 popular English Wikipedia articles were randomly selected</a:t>
            </a:r>
          </a:p>
          <a:p>
            <a:pPr lvl="1"/>
            <a:r>
              <a:rPr lang="en-US" dirty="0"/>
              <a:t>23,215 paragraphs extracted from these articles</a:t>
            </a:r>
          </a:p>
          <a:p>
            <a:pPr lvl="1"/>
            <a:r>
              <a:rPr lang="en-US" dirty="0"/>
              <a:t>Each paragraph has up to 5 crowd-sourced questions</a:t>
            </a:r>
          </a:p>
          <a:p>
            <a:pPr lvl="1"/>
            <a:r>
              <a:rPr lang="en-US" dirty="0"/>
              <a:t>Total of 107785 question-answer pairs</a:t>
            </a:r>
          </a:p>
          <a:p>
            <a:pPr lvl="1"/>
            <a:r>
              <a:rPr lang="en-US" dirty="0"/>
              <a:t>Each question has at least 3 answers – one from the original question writer and two from other humans who were only shown the question</a:t>
            </a:r>
          </a:p>
          <a:p>
            <a:r>
              <a:rPr lang="en-US" dirty="0" err="1"/>
              <a:t>Crowdworkers</a:t>
            </a:r>
            <a:r>
              <a:rPr lang="en-US" dirty="0"/>
              <a:t> were asked to pose a wide variety of questions</a:t>
            </a:r>
          </a:p>
          <a:p>
            <a:pPr lvl="1"/>
            <a:r>
              <a:rPr lang="en-US" dirty="0"/>
              <a:t>Understanding synonyms between the question and paragraph</a:t>
            </a:r>
          </a:p>
          <a:p>
            <a:pPr lvl="1"/>
            <a:r>
              <a:rPr lang="en-US" dirty="0"/>
              <a:t>Relying on world knowledge not directly stated in the question or paragraph</a:t>
            </a:r>
          </a:p>
          <a:p>
            <a:pPr lvl="1"/>
            <a:r>
              <a:rPr lang="en-US" dirty="0"/>
              <a:t>Understanding variations in sentence structure between the question and paragraph</a:t>
            </a:r>
          </a:p>
          <a:p>
            <a:pPr lvl="1"/>
            <a:r>
              <a:rPr lang="en-US" dirty="0"/>
              <a:t>Reasoning across multiple sentences in a paragraph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1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Question Answering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FA5DA-9D9B-43B0-A312-C59851D1D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16" y="2263013"/>
            <a:ext cx="9538368" cy="3373209"/>
          </a:xfrm>
        </p:spPr>
      </p:pic>
    </p:spTree>
    <p:extLst>
      <p:ext uri="{BB962C8B-B14F-4D97-AF65-F5344CB8AC3E}">
        <p14:creationId xmlns:p14="http://schemas.microsoft.com/office/powerpoint/2010/main" val="120106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80/10/10 Train/Validation/Test Split</a:t>
            </a:r>
          </a:p>
          <a:p>
            <a:r>
              <a:rPr lang="en-US" dirty="0"/>
              <a:t>Exact Match (EM) Score</a:t>
            </a:r>
          </a:p>
          <a:p>
            <a:pPr lvl="1"/>
            <a:r>
              <a:rPr lang="en-US" dirty="0"/>
              <a:t>1 if predicted answer span exactly matches any one of the true answers, 0 otherwise</a:t>
            </a:r>
          </a:p>
          <a:p>
            <a:r>
              <a:rPr lang="en-US" dirty="0"/>
              <a:t>F1 score</a:t>
            </a:r>
          </a:p>
          <a:p>
            <a:pPr lvl="1"/>
            <a:r>
              <a:rPr lang="en-US" dirty="0"/>
              <a:t>Measures overlap between predicted answer span and true answer span</a:t>
            </a:r>
          </a:p>
          <a:p>
            <a:pPr lvl="1"/>
            <a:r>
              <a:rPr lang="en-US" dirty="0"/>
              <a:t>Highest F1 score from the available true answers is used</a:t>
            </a:r>
          </a:p>
          <a:p>
            <a:pPr lvl="1"/>
            <a:r>
              <a:rPr lang="en-US" dirty="0"/>
              <a:t>Will always be higher than EM score</a:t>
            </a:r>
          </a:p>
          <a:p>
            <a:r>
              <a:rPr lang="en-US" dirty="0"/>
              <a:t>Human performance</a:t>
            </a:r>
          </a:p>
          <a:p>
            <a:pPr lvl="1"/>
            <a:r>
              <a:rPr lang="en-US" dirty="0"/>
              <a:t>Use one of the human-generated answers (not the original question writer) to evaluate against the other human-generated answers</a:t>
            </a:r>
          </a:p>
        </p:txBody>
      </p:sp>
    </p:spTree>
    <p:extLst>
      <p:ext uri="{BB962C8B-B14F-4D97-AF65-F5344CB8AC3E}">
        <p14:creationId xmlns:p14="http://schemas.microsoft.com/office/powerpoint/2010/main" val="1047081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SQuAD</a:t>
            </a:r>
            <a:r>
              <a:rPr lang="en-US" dirty="0"/>
              <a:t> Leaderboard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D7B246-FF9E-4CD2-AD28-B99CD1CF6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8270" y="1787075"/>
            <a:ext cx="6269872" cy="4400074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6EF7E39-A72E-452E-A937-520A4116D89B}"/>
              </a:ext>
            </a:extLst>
          </p:cNvPr>
          <p:cNvSpPr txBox="1">
            <a:spLocks/>
          </p:cNvSpPr>
          <p:nvPr/>
        </p:nvSpPr>
        <p:spPr>
          <a:xfrm>
            <a:off x="1097280" y="3008836"/>
            <a:ext cx="3357227" cy="28602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best performer on </a:t>
            </a:r>
            <a:r>
              <a:rPr lang="en-US" dirty="0" err="1"/>
              <a:t>SQuAD</a:t>
            </a:r>
            <a:r>
              <a:rPr lang="en-US" dirty="0"/>
              <a:t> beats human EM score, very close to human F1 score</a:t>
            </a:r>
          </a:p>
          <a:p>
            <a:r>
              <a:rPr lang="en-US" dirty="0"/>
              <a:t>For implementation details of top three models, see paper</a:t>
            </a:r>
          </a:p>
        </p:txBody>
      </p:sp>
    </p:spTree>
    <p:extLst>
      <p:ext uri="{BB962C8B-B14F-4D97-AF65-F5344CB8AC3E}">
        <p14:creationId xmlns:p14="http://schemas.microsoft.com/office/powerpoint/2010/main" val="85793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47DA5-3A6D-434E-A820-D09BDCB0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Research Trends and 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E44B-1D34-4F9A-9375-D8656146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3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big problem with many neural QA systems is that they are very slow to train</a:t>
            </a:r>
          </a:p>
          <a:p>
            <a:pPr lvl="1"/>
            <a:r>
              <a:rPr lang="en-US" dirty="0"/>
              <a:t>Most QA systems take many days or weeks to train. </a:t>
            </a:r>
          </a:p>
          <a:p>
            <a:pPr lvl="1"/>
            <a:r>
              <a:rPr lang="en-US" dirty="0"/>
              <a:t>This is usually caused by the heavy reliance on RNNs.</a:t>
            </a:r>
          </a:p>
          <a:p>
            <a:r>
              <a:rPr lang="en-US" dirty="0"/>
              <a:t>QA-Net, the current top performer on </a:t>
            </a:r>
            <a:r>
              <a:rPr lang="en-US" dirty="0" err="1"/>
              <a:t>SQuAD</a:t>
            </a:r>
            <a:r>
              <a:rPr lang="en-US" dirty="0"/>
              <a:t>, utilizes self-attention layers instead of RNN layers.</a:t>
            </a:r>
          </a:p>
          <a:p>
            <a:pPr lvl="1"/>
            <a:r>
              <a:rPr lang="en-US" dirty="0"/>
              <a:t>Like RNNs, self-attention can find long-distance relationships across a long sequence of words.</a:t>
            </a:r>
          </a:p>
          <a:p>
            <a:pPr lvl="1"/>
            <a:r>
              <a:rPr lang="en-US" dirty="0"/>
              <a:t>Like CNNs, self-attention is relatively fast and easy to parallelize.</a:t>
            </a:r>
          </a:p>
          <a:p>
            <a:pPr lvl="1"/>
            <a:r>
              <a:rPr lang="en-US" dirty="0"/>
              <a:t>QA-Net trains around 10x faster than other state-of-the-art RNN-based QA systems.</a:t>
            </a:r>
          </a:p>
          <a:p>
            <a:r>
              <a:rPr lang="en-US" dirty="0"/>
              <a:t>Many applications in NLP are moving toward self-attention-based approaches.</a:t>
            </a:r>
          </a:p>
        </p:txBody>
      </p:sp>
    </p:spTree>
    <p:extLst>
      <p:ext uri="{BB962C8B-B14F-4D97-AF65-F5344CB8AC3E}">
        <p14:creationId xmlns:p14="http://schemas.microsoft.com/office/powerpoint/2010/main" val="31867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Question Answering?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traditional information retrieval, a human asks a question, the IR system retrieves a set of relevant documents (millions?), and the human has to read those documents to find the answer</a:t>
            </a:r>
          </a:p>
          <a:p>
            <a:r>
              <a:rPr lang="en-US" dirty="0"/>
              <a:t>In question answering, an automated QA system searches the documents returned by the IR system and directly returns the 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C6ADA-E380-4F8D-893E-709D384A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84" y="3260087"/>
            <a:ext cx="7301631" cy="2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48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4218"/>
            <a:ext cx="4690514" cy="3784875"/>
          </a:xfrm>
        </p:spPr>
        <p:txBody>
          <a:bodyPr/>
          <a:lstStyle/>
          <a:p>
            <a:r>
              <a:rPr lang="en-US" dirty="0"/>
              <a:t>New research has shown that most QA systems can be easily fooled.</a:t>
            </a:r>
          </a:p>
          <a:p>
            <a:r>
              <a:rPr lang="en-US" dirty="0"/>
              <a:t>The Adversarial </a:t>
            </a:r>
            <a:r>
              <a:rPr lang="en-US" dirty="0" err="1"/>
              <a:t>SQuAD</a:t>
            </a:r>
            <a:r>
              <a:rPr lang="en-US" dirty="0"/>
              <a:t> dataset adds an additional sentence to the passage that mirrors the true answer, but with verbs, nouns, and sentence structure changed.</a:t>
            </a:r>
          </a:p>
          <a:p>
            <a:r>
              <a:rPr lang="en-US" dirty="0"/>
              <a:t>Across 16 state-of-the-art QA systems, average F1 score dropped from 0.75 to 0.36.</a:t>
            </a:r>
          </a:p>
          <a:p>
            <a:r>
              <a:rPr lang="en-US" dirty="0"/>
              <a:t>Adversarial </a:t>
            </a:r>
            <a:r>
              <a:rPr lang="en-US" dirty="0" err="1"/>
              <a:t>SQuAD</a:t>
            </a:r>
            <a:r>
              <a:rPr lang="en-US" dirty="0"/>
              <a:t> shows that QA systems are still matching words, not truly understanding the passage.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372BC-E05F-499A-A78B-D4AAD0036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94" y="2018865"/>
            <a:ext cx="5491238" cy="39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39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Realistic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MS MARCO – based off real world search engine queries and answers</a:t>
            </a:r>
          </a:p>
          <a:p>
            <a:pPr lvl="1"/>
            <a:r>
              <a:rPr lang="en-US" dirty="0"/>
              <a:t>misspellings in the question</a:t>
            </a:r>
          </a:p>
          <a:p>
            <a:pPr lvl="1"/>
            <a:r>
              <a:rPr lang="en-US" dirty="0"/>
              <a:t>noisy data with conflicting information</a:t>
            </a:r>
          </a:p>
          <a:p>
            <a:pPr lvl="1"/>
            <a:r>
              <a:rPr lang="en-US" dirty="0"/>
              <a:t>questions that can’t be answered by extracting a text segment (e.g. summarization, entailment)</a:t>
            </a:r>
          </a:p>
          <a:p>
            <a:pPr lvl="1"/>
            <a:r>
              <a:rPr lang="en-US" dirty="0"/>
              <a:t>Best performing system get F1 score of 0.70</a:t>
            </a:r>
          </a:p>
          <a:p>
            <a:r>
              <a:rPr lang="en-US" dirty="0" err="1"/>
              <a:t>BioASQ</a:t>
            </a:r>
            <a:r>
              <a:rPr lang="en-US" dirty="0"/>
              <a:t> Biomedical QA Challenge</a:t>
            </a:r>
          </a:p>
          <a:p>
            <a:pPr lvl="1"/>
            <a:r>
              <a:rPr lang="en-US" dirty="0"/>
              <a:t>Questions require highly technical domain-specific background knowledge</a:t>
            </a:r>
          </a:p>
          <a:p>
            <a:pPr lvl="1"/>
            <a:r>
              <a:rPr lang="en-US" dirty="0"/>
              <a:t>Best performing system gets 70% accuracy for yes/no, 40% for factoid-type questions</a:t>
            </a:r>
          </a:p>
          <a:p>
            <a:r>
              <a:rPr lang="en-US" dirty="0"/>
              <a:t>COLIEE Legal QA Challenge </a:t>
            </a:r>
          </a:p>
          <a:p>
            <a:pPr lvl="1"/>
            <a:r>
              <a:rPr lang="en-US" dirty="0"/>
              <a:t>Questions require advanced logical reasoning</a:t>
            </a:r>
          </a:p>
          <a:p>
            <a:pPr lvl="1"/>
            <a:r>
              <a:rPr lang="en-US" dirty="0"/>
              <a:t>Best performing system gets 65% accuracy for yes/no, 70% for entailment-type questions</a:t>
            </a:r>
          </a:p>
        </p:txBody>
      </p:sp>
    </p:spTree>
    <p:extLst>
      <p:ext uri="{BB962C8B-B14F-4D97-AF65-F5344CB8AC3E}">
        <p14:creationId xmlns:p14="http://schemas.microsoft.com/office/powerpoint/2010/main" val="309679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combinations of information sources</a:t>
            </a:r>
          </a:p>
          <a:p>
            <a:pPr lvl="1"/>
            <a:r>
              <a:rPr lang="en-US" dirty="0"/>
              <a:t>QA systems that can utilize both a corpus of text documents and a knowledge base/graph</a:t>
            </a:r>
          </a:p>
          <a:p>
            <a:r>
              <a:rPr lang="en-US" dirty="0"/>
              <a:t>Generating custom answers</a:t>
            </a:r>
          </a:p>
          <a:p>
            <a:pPr lvl="1"/>
            <a:r>
              <a:rPr lang="en-US" dirty="0"/>
              <a:t>It’s hard to develop QA systems that can synthesize an answer in natural language, rather than simply find the correct text segment </a:t>
            </a:r>
          </a:p>
          <a:p>
            <a:r>
              <a:rPr lang="en-US" dirty="0"/>
              <a:t>Reproducibility</a:t>
            </a:r>
          </a:p>
          <a:p>
            <a:pPr lvl="1"/>
            <a:r>
              <a:rPr lang="en-US" dirty="0"/>
              <a:t>Reproducibility remains a challenge across all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30389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47DA5-3A6D-434E-A820-D09BDCB0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E44B-1D34-4F9A-9375-D8656146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Question Answering?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systems can save a lot of time and money, especially in tasks requiring costly expert knowledge (e.g., law and medicine)</a:t>
            </a:r>
          </a:p>
          <a:p>
            <a:r>
              <a:rPr lang="en-US" dirty="0"/>
              <a:t>Note that a QA system works in conjunction with an IR system, it does not replace the IR system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C6ADA-E380-4F8D-893E-709D384A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84" y="3260087"/>
            <a:ext cx="7301631" cy="28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2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Source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Knowledge base or knowledge graph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Corpus of text documents</a:t>
            </a:r>
          </a:p>
          <a:p>
            <a:r>
              <a:rPr lang="en-US" dirty="0"/>
              <a:t>Question/Answer Type</a:t>
            </a:r>
          </a:p>
          <a:p>
            <a:pPr lvl="1"/>
            <a:r>
              <a:rPr lang="en-US" dirty="0"/>
              <a:t>Fill in the blank</a:t>
            </a:r>
          </a:p>
          <a:p>
            <a:pPr lvl="1"/>
            <a:r>
              <a:rPr lang="en-US" dirty="0"/>
              <a:t>Yes/no or multiple choice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Find the relevant text segment in the document (or fact from knowledge base)</a:t>
            </a:r>
          </a:p>
          <a:p>
            <a:pPr lvl="1"/>
            <a:r>
              <a:rPr lang="en-US" dirty="0"/>
              <a:t>Generate your own answer</a:t>
            </a:r>
          </a:p>
          <a:p>
            <a:r>
              <a:rPr lang="en-US" dirty="0"/>
              <a:t>This talk will focus on </a:t>
            </a:r>
            <a:r>
              <a:rPr lang="en-US" b="1" dirty="0"/>
              <a:t>Extractive Text Based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17650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Question 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Law</a:t>
            </a:r>
          </a:p>
          <a:p>
            <a:pPr lvl="1"/>
            <a:r>
              <a:rPr lang="en-US" dirty="0"/>
              <a:t>Assist in research for legal cases</a:t>
            </a:r>
          </a:p>
          <a:p>
            <a:pPr lvl="1"/>
            <a:r>
              <a:rPr lang="en-US" dirty="0"/>
              <a:t>Help lawyers keep up with changing laws and regulations</a:t>
            </a:r>
          </a:p>
          <a:p>
            <a:r>
              <a:rPr lang="en-US" dirty="0"/>
              <a:t>Medicine</a:t>
            </a:r>
          </a:p>
          <a:p>
            <a:pPr lvl="1"/>
            <a:r>
              <a:rPr lang="en-US" dirty="0"/>
              <a:t>Assist in biomedical research</a:t>
            </a:r>
          </a:p>
          <a:p>
            <a:pPr lvl="1"/>
            <a:r>
              <a:rPr lang="en-US" dirty="0"/>
              <a:t>Assist doctors in disease diagnosis</a:t>
            </a:r>
          </a:p>
          <a:p>
            <a:r>
              <a:rPr lang="en-US" dirty="0"/>
              <a:t>General Public Use (e.g. personal assistants)</a:t>
            </a:r>
          </a:p>
          <a:p>
            <a:pPr lvl="1"/>
            <a:r>
              <a:rPr lang="en-US" dirty="0"/>
              <a:t>Check hours for a business</a:t>
            </a:r>
          </a:p>
          <a:p>
            <a:pPr lvl="1"/>
            <a:r>
              <a:rPr lang="en-US" dirty="0"/>
              <a:t>Answer questions that utilize well established facts (e.g. when was Abraham Lincoln born?)</a:t>
            </a:r>
          </a:p>
        </p:txBody>
      </p:sp>
    </p:spTree>
    <p:extLst>
      <p:ext uri="{BB962C8B-B14F-4D97-AF65-F5344CB8AC3E}">
        <p14:creationId xmlns:p14="http://schemas.microsoft.com/office/powerpoint/2010/main" val="243328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747DA5-3A6D-434E-A820-D09BDCB0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Deep Learning Fundamentals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EE44B-1D34-4F9A-9375-D86561466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2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Machine learning classifiers take in numerical inputs</a:t>
            </a:r>
          </a:p>
          <a:p>
            <a:pPr lvl="1"/>
            <a:r>
              <a:rPr lang="en-US" dirty="0"/>
              <a:t>Text does not translate directly into numbers</a:t>
            </a:r>
          </a:p>
          <a:p>
            <a:r>
              <a:rPr lang="en-US" dirty="0"/>
              <a:t>One-hot encodings</a:t>
            </a:r>
          </a:p>
          <a:p>
            <a:pPr lvl="1"/>
            <a:r>
              <a:rPr lang="en-US" dirty="0"/>
              <a:t>Does not capture the </a:t>
            </a:r>
            <a:r>
              <a:rPr lang="en-US"/>
              <a:t>semantic meaning of </a:t>
            </a:r>
            <a:r>
              <a:rPr lang="en-US" dirty="0"/>
              <a:t>words </a:t>
            </a:r>
          </a:p>
          <a:p>
            <a:pPr lvl="1"/>
            <a:r>
              <a:rPr lang="en-US" dirty="0"/>
              <a:t>Two words that are similar in meaning (‘dog’ and ‘dogs’) are treated as totally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66464-ADF0-42BC-AA87-E61E12EA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337" y="3767920"/>
            <a:ext cx="4399325" cy="2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0F9-926B-4141-9002-4FDAC577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FD0F-B8D4-4A22-AAD2-55C2A4F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08414"/>
            <a:ext cx="10058400" cy="3860680"/>
          </a:xfrm>
        </p:spPr>
        <p:txBody>
          <a:bodyPr/>
          <a:lstStyle/>
          <a:p>
            <a:r>
              <a:rPr lang="en-US" dirty="0"/>
              <a:t>Word embeddings are vector representations of words</a:t>
            </a:r>
          </a:p>
          <a:p>
            <a:pPr lvl="1"/>
            <a:r>
              <a:rPr lang="en-US" dirty="0"/>
              <a:t>Words similar in meaning will have vectors that are close in distance, and vice versa</a:t>
            </a:r>
          </a:p>
          <a:p>
            <a:pPr lvl="1"/>
            <a:r>
              <a:rPr lang="en-US" dirty="0"/>
              <a:t>When ML model learns about a word, it also learn how to deal with words similar to that word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68D40-EED4-4A70-97AF-65378F675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34" y="3046206"/>
            <a:ext cx="6500132" cy="314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75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486</TotalTime>
  <Words>1675</Words>
  <Application>Microsoft Office PowerPoint</Application>
  <PresentationFormat>Widescreen</PresentationFormat>
  <Paragraphs>173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Calibri Light</vt:lpstr>
      <vt:lpstr>Retrospect</vt:lpstr>
      <vt:lpstr>Neural Architectures for  Text-Based Question Answering</vt:lpstr>
      <vt:lpstr>Overview</vt:lpstr>
      <vt:lpstr>What is Question Answering?</vt:lpstr>
      <vt:lpstr>What is Question Answering?</vt:lpstr>
      <vt:lpstr>Types of Question Answering</vt:lpstr>
      <vt:lpstr>Applications of Question Answering</vt:lpstr>
      <vt:lpstr>Deep Learning Fundamentals</vt:lpstr>
      <vt:lpstr>Word Embeddings</vt:lpstr>
      <vt:lpstr>Word Embeddings</vt:lpstr>
      <vt:lpstr>Word Embeddings</vt:lpstr>
      <vt:lpstr>Convolutional Neural Networks</vt:lpstr>
      <vt:lpstr>Recurrent Neural Networks</vt:lpstr>
      <vt:lpstr>Recurrent Neural Networks</vt:lpstr>
      <vt:lpstr>Neural Attention</vt:lpstr>
      <vt:lpstr>Self Attention</vt:lpstr>
      <vt:lpstr>Neural QA Framework</vt:lpstr>
      <vt:lpstr>Neural QA Framework</vt:lpstr>
      <vt:lpstr>Embedding Representations</vt:lpstr>
      <vt:lpstr>Query and Document Feature Extraction</vt:lpstr>
      <vt:lpstr>Query-Document Interaction</vt:lpstr>
      <vt:lpstr>Answer Generation</vt:lpstr>
      <vt:lpstr>Answer Generation</vt:lpstr>
      <vt:lpstr>Current State-of-the-Art</vt:lpstr>
      <vt:lpstr>Stanford Question Answering Dataset</vt:lpstr>
      <vt:lpstr>Stanford Question Answering Dataset</vt:lpstr>
      <vt:lpstr>Evaluation Metrics</vt:lpstr>
      <vt:lpstr>SQuAD Leaderboard</vt:lpstr>
      <vt:lpstr>Research Trends and Challenges</vt:lpstr>
      <vt:lpstr>Self-Attention</vt:lpstr>
      <vt:lpstr>Adversarial Datasets</vt:lpstr>
      <vt:lpstr>More Realistic Datasets</vt:lpstr>
      <vt:lpstr>Additional Challenges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Architectures for  Text-Based Question Answering</dc:title>
  <dc:creator>Shang Gao</dc:creator>
  <cp:lastModifiedBy>Shang Gao</cp:lastModifiedBy>
  <cp:revision>234</cp:revision>
  <dcterms:created xsi:type="dcterms:W3CDTF">2018-08-09T13:23:11Z</dcterms:created>
  <dcterms:modified xsi:type="dcterms:W3CDTF">2018-08-18T17:23:52Z</dcterms:modified>
</cp:coreProperties>
</file>