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34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9" r:id="rId36"/>
    <p:sldId id="342" r:id="rId3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24171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191494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19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521441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61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2742843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270550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160215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233332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45194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308937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272083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46508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115575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384970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7681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80" smtClean="0"/>
              <a:t>‹#›</a:t>
            </a:fld>
            <a:endParaRPr lang="en-IN" spc="80" dirty="0"/>
          </a:p>
        </p:txBody>
      </p:sp>
    </p:spTree>
    <p:extLst>
      <p:ext uri="{BB962C8B-B14F-4D97-AF65-F5344CB8AC3E}">
        <p14:creationId xmlns:p14="http://schemas.microsoft.com/office/powerpoint/2010/main" val="50241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8FF1-6DC7-4AB6-996A-9B187243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362200"/>
            <a:ext cx="9069070" cy="1661993"/>
          </a:xfrm>
        </p:spPr>
        <p:txBody>
          <a:bodyPr/>
          <a:lstStyle/>
          <a:p>
            <a:r>
              <a:rPr lang="en-IN" dirty="0"/>
              <a:t>Economic Evaluation in Healthcare</a:t>
            </a:r>
          </a:p>
        </p:txBody>
      </p:sp>
    </p:spTree>
    <p:extLst>
      <p:ext uri="{BB962C8B-B14F-4D97-AF65-F5344CB8AC3E}">
        <p14:creationId xmlns:p14="http://schemas.microsoft.com/office/powerpoint/2010/main" val="141163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961" y="213436"/>
            <a:ext cx="36620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270" dirty="0">
                <a:latin typeface="Georgia"/>
                <a:cs typeface="Georgia"/>
              </a:rPr>
              <a:t>BENEFITS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10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1512570"/>
            <a:ext cx="990155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Schoolbook Uralic"/>
                <a:cs typeface="Schoolbook Uralic"/>
              </a:rPr>
              <a:t>Comparing </a:t>
            </a:r>
            <a:r>
              <a:rPr sz="2000" dirty="0">
                <a:latin typeface="Schoolbook Uralic"/>
                <a:cs typeface="Schoolbook Uralic"/>
              </a:rPr>
              <a:t>the benefits of</a:t>
            </a:r>
            <a:r>
              <a:rPr sz="2000" spc="-105" dirty="0">
                <a:latin typeface="Schoolbook Uralic"/>
                <a:cs typeface="Schoolbook Uralic"/>
              </a:rPr>
              <a:t> </a:t>
            </a:r>
            <a:r>
              <a:rPr sz="2000" spc="-5" dirty="0">
                <a:latin typeface="Schoolbook Uralic"/>
                <a:cs typeface="Schoolbook Uralic"/>
              </a:rPr>
              <a:t>treatment.</a:t>
            </a:r>
            <a:endParaRPr sz="20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buClr>
                <a:srgbClr val="9E3611"/>
              </a:buClr>
              <a:buFont typeface="Wingdings"/>
              <a:buChar char=""/>
            </a:pPr>
            <a:endParaRPr sz="295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Schoolbook Uralic"/>
                <a:cs typeface="Schoolbook Uralic"/>
              </a:rPr>
              <a:t>Out comes </a:t>
            </a:r>
            <a:r>
              <a:rPr sz="2000" spc="-5" dirty="0">
                <a:latin typeface="Schoolbook Uralic"/>
                <a:cs typeface="Schoolbook Uralic"/>
              </a:rPr>
              <a:t>are measured </a:t>
            </a:r>
            <a:r>
              <a:rPr sz="2000" dirty="0">
                <a:latin typeface="Schoolbook Uralic"/>
                <a:cs typeface="Schoolbook Uralic"/>
              </a:rPr>
              <a:t>in common natural</a:t>
            </a:r>
            <a:r>
              <a:rPr sz="2000" spc="-145" dirty="0">
                <a:latin typeface="Schoolbook Uralic"/>
                <a:cs typeface="Schoolbook Uralic"/>
              </a:rPr>
              <a:t> </a:t>
            </a:r>
            <a:r>
              <a:rPr sz="2000" dirty="0">
                <a:latin typeface="Schoolbook Uralic"/>
                <a:cs typeface="Schoolbook Uralic"/>
              </a:rPr>
              <a:t>units.</a:t>
            </a:r>
            <a:endParaRPr sz="2000">
              <a:latin typeface="Schoolbook Uralic"/>
              <a:cs typeface="Schoolbook Uralic"/>
            </a:endParaRPr>
          </a:p>
          <a:p>
            <a:pPr marL="194945" marR="5080" indent="-182880">
              <a:lnSpc>
                <a:spcPct val="190100"/>
              </a:lnSpc>
              <a:spcBef>
                <a:spcPts val="119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  <a:tab pos="1524000" algn="l"/>
                <a:tab pos="2072639" algn="l"/>
                <a:tab pos="3392804" algn="l"/>
                <a:tab pos="3796665" algn="l"/>
                <a:tab pos="4798060" algn="l"/>
                <a:tab pos="5725160" algn="l"/>
                <a:tab pos="6474460" algn="l"/>
                <a:tab pos="7400290" algn="l"/>
                <a:tab pos="8241665" algn="l"/>
                <a:tab pos="8691245" algn="l"/>
              </a:tabLst>
            </a:pPr>
            <a:r>
              <a:rPr sz="2000" dirty="0">
                <a:latin typeface="Schoolbook Uralic"/>
                <a:cs typeface="Schoolbook Uralic"/>
              </a:rPr>
              <a:t>Out</a:t>
            </a:r>
            <a:r>
              <a:rPr sz="2000" spc="-15" dirty="0">
                <a:latin typeface="Schoolbook Uralic"/>
                <a:cs typeface="Schoolbook Uralic"/>
              </a:rPr>
              <a:t>c</a:t>
            </a:r>
            <a:r>
              <a:rPr sz="2000" dirty="0">
                <a:latin typeface="Schoolbook Uralic"/>
                <a:cs typeface="Schoolbook Uralic"/>
              </a:rPr>
              <a:t>o</a:t>
            </a:r>
            <a:r>
              <a:rPr sz="2000" spc="-15" dirty="0">
                <a:latin typeface="Schoolbook Uralic"/>
                <a:cs typeface="Schoolbook Uralic"/>
              </a:rPr>
              <a:t>m</a:t>
            </a:r>
            <a:r>
              <a:rPr sz="2000" dirty="0">
                <a:latin typeface="Schoolbook Uralic"/>
                <a:cs typeface="Schoolbook Uralic"/>
              </a:rPr>
              <a:t>es	</a:t>
            </a:r>
            <a:r>
              <a:rPr sz="2000" spc="-15" dirty="0">
                <a:latin typeface="Schoolbook Uralic"/>
                <a:cs typeface="Schoolbook Uralic"/>
              </a:rPr>
              <a:t>a</a:t>
            </a:r>
            <a:r>
              <a:rPr sz="2000" dirty="0">
                <a:latin typeface="Schoolbook Uralic"/>
                <a:cs typeface="Schoolbook Uralic"/>
              </a:rPr>
              <a:t>re	</a:t>
            </a:r>
            <a:r>
              <a:rPr sz="2000" spc="-5" dirty="0">
                <a:latin typeface="Schoolbook Uralic"/>
                <a:cs typeface="Schoolbook Uralic"/>
              </a:rPr>
              <a:t>m</a:t>
            </a:r>
            <a:r>
              <a:rPr sz="2000" spc="-15" dirty="0">
                <a:latin typeface="Schoolbook Uralic"/>
                <a:cs typeface="Schoolbook Uralic"/>
              </a:rPr>
              <a:t>e</a:t>
            </a:r>
            <a:r>
              <a:rPr sz="2000" spc="-5" dirty="0">
                <a:latin typeface="Schoolbook Uralic"/>
                <a:cs typeface="Schoolbook Uralic"/>
              </a:rPr>
              <a:t>asur</a:t>
            </a:r>
            <a:r>
              <a:rPr sz="2000" spc="-15" dirty="0">
                <a:latin typeface="Schoolbook Uralic"/>
                <a:cs typeface="Schoolbook Uralic"/>
              </a:rPr>
              <a:t>e</a:t>
            </a:r>
            <a:r>
              <a:rPr sz="2000" dirty="0">
                <a:latin typeface="Schoolbook Uralic"/>
                <a:cs typeface="Schoolbook Uralic"/>
              </a:rPr>
              <a:t>d	in	</a:t>
            </a:r>
            <a:r>
              <a:rPr sz="2000" spc="-20" dirty="0">
                <a:latin typeface="Schoolbook Uralic"/>
                <a:cs typeface="Schoolbook Uralic"/>
              </a:rPr>
              <a:t>s</a:t>
            </a:r>
            <a:r>
              <a:rPr sz="2000" dirty="0">
                <a:latin typeface="Schoolbook Uralic"/>
                <a:cs typeface="Schoolbook Uralic"/>
              </a:rPr>
              <a:t>i</a:t>
            </a:r>
            <a:r>
              <a:rPr sz="2000" spc="-15" dirty="0">
                <a:latin typeface="Schoolbook Uralic"/>
                <a:cs typeface="Schoolbook Uralic"/>
              </a:rPr>
              <a:t>m</a:t>
            </a:r>
            <a:r>
              <a:rPr sz="2000" spc="-10" dirty="0">
                <a:latin typeface="Schoolbook Uralic"/>
                <a:cs typeface="Schoolbook Uralic"/>
              </a:rPr>
              <a:t>i</a:t>
            </a:r>
            <a:r>
              <a:rPr sz="2000" dirty="0">
                <a:latin typeface="Schoolbook Uralic"/>
                <a:cs typeface="Schoolbook Uralic"/>
              </a:rPr>
              <a:t>lar	health	</a:t>
            </a:r>
            <a:r>
              <a:rPr sz="2000" spc="-20" dirty="0">
                <a:latin typeface="Schoolbook Uralic"/>
                <a:cs typeface="Schoolbook Uralic"/>
              </a:rPr>
              <a:t>s</a:t>
            </a:r>
            <a:r>
              <a:rPr sz="2000" spc="-5" dirty="0">
                <a:latin typeface="Schoolbook Uralic"/>
                <a:cs typeface="Schoolbook Uralic"/>
              </a:rPr>
              <a:t>ta</a:t>
            </a:r>
            <a:r>
              <a:rPr sz="2000" spc="-15" dirty="0">
                <a:latin typeface="Schoolbook Uralic"/>
                <a:cs typeface="Schoolbook Uralic"/>
              </a:rPr>
              <a:t>t</a:t>
            </a:r>
            <a:r>
              <a:rPr sz="2000" dirty="0">
                <a:latin typeface="Schoolbook Uralic"/>
                <a:cs typeface="Schoolbook Uralic"/>
              </a:rPr>
              <a:t>e	</a:t>
            </a:r>
            <a:r>
              <a:rPr sz="2000" spc="-5" dirty="0">
                <a:latin typeface="Schoolbook Uralic"/>
                <a:cs typeface="Schoolbook Uralic"/>
              </a:rPr>
              <a:t>v</a:t>
            </a:r>
            <a:r>
              <a:rPr sz="2000" spc="-10" dirty="0">
                <a:latin typeface="Schoolbook Uralic"/>
                <a:cs typeface="Schoolbook Uralic"/>
              </a:rPr>
              <a:t>a</a:t>
            </a:r>
            <a:r>
              <a:rPr sz="2000" dirty="0">
                <a:latin typeface="Schoolbook Uralic"/>
                <a:cs typeface="Schoolbook Uralic"/>
              </a:rPr>
              <a:t>l</a:t>
            </a:r>
            <a:r>
              <a:rPr sz="2000" spc="-10" dirty="0">
                <a:latin typeface="Schoolbook Uralic"/>
                <a:cs typeface="Schoolbook Uralic"/>
              </a:rPr>
              <a:t>u</a:t>
            </a:r>
            <a:r>
              <a:rPr sz="2000" dirty="0">
                <a:latin typeface="Schoolbook Uralic"/>
                <a:cs typeface="Schoolbook Uralic"/>
              </a:rPr>
              <a:t>es	</a:t>
            </a:r>
            <a:r>
              <a:rPr sz="2000" spc="-5" dirty="0">
                <a:latin typeface="Schoolbook Uralic"/>
                <a:cs typeface="Schoolbook Uralic"/>
              </a:rPr>
              <a:t>b</a:t>
            </a:r>
            <a:r>
              <a:rPr sz="2000" spc="-10" dirty="0">
                <a:latin typeface="Schoolbook Uralic"/>
                <a:cs typeface="Schoolbook Uralic"/>
              </a:rPr>
              <a:t>a</a:t>
            </a:r>
            <a:r>
              <a:rPr sz="2000" dirty="0">
                <a:latin typeface="Schoolbook Uralic"/>
                <a:cs typeface="Schoolbook Uralic"/>
              </a:rPr>
              <a:t>sed	</a:t>
            </a:r>
            <a:r>
              <a:rPr sz="2000" spc="5" dirty="0">
                <a:latin typeface="Schoolbook Uralic"/>
                <a:cs typeface="Schoolbook Uralic"/>
              </a:rPr>
              <a:t>o</a:t>
            </a:r>
            <a:r>
              <a:rPr sz="2000" dirty="0">
                <a:latin typeface="Schoolbook Uralic"/>
                <a:cs typeface="Schoolbook Uralic"/>
              </a:rPr>
              <a:t>n	ind</a:t>
            </a:r>
            <a:r>
              <a:rPr sz="2000" spc="-15" dirty="0">
                <a:latin typeface="Schoolbook Uralic"/>
                <a:cs typeface="Schoolbook Uralic"/>
              </a:rPr>
              <a:t>i</a:t>
            </a:r>
            <a:r>
              <a:rPr sz="2000" spc="-5" dirty="0">
                <a:latin typeface="Schoolbook Uralic"/>
                <a:cs typeface="Schoolbook Uralic"/>
              </a:rPr>
              <a:t>vid</a:t>
            </a:r>
            <a:r>
              <a:rPr sz="2000" spc="-15" dirty="0">
                <a:latin typeface="Schoolbook Uralic"/>
                <a:cs typeface="Schoolbook Uralic"/>
              </a:rPr>
              <a:t>ua</a:t>
            </a:r>
            <a:r>
              <a:rPr sz="2000" dirty="0">
                <a:latin typeface="Schoolbook Uralic"/>
                <a:cs typeface="Schoolbook Uralic"/>
              </a:rPr>
              <a:t>l  preferences.</a:t>
            </a:r>
            <a:endParaRPr sz="20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buClr>
                <a:srgbClr val="9E3611"/>
              </a:buClr>
              <a:buFont typeface="Wingdings"/>
              <a:buChar char=""/>
            </a:pPr>
            <a:endParaRPr sz="295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Schoolbook Uralic"/>
                <a:cs typeface="Schoolbook Uralic"/>
              </a:rPr>
              <a:t>Outcomes</a:t>
            </a:r>
            <a:r>
              <a:rPr sz="2000" spc="114" dirty="0">
                <a:latin typeface="Schoolbook Uralic"/>
                <a:cs typeface="Schoolbook Uralic"/>
              </a:rPr>
              <a:t> </a:t>
            </a:r>
            <a:r>
              <a:rPr sz="2000" spc="-5" dirty="0">
                <a:latin typeface="Schoolbook Uralic"/>
                <a:cs typeface="Schoolbook Uralic"/>
              </a:rPr>
              <a:t>can</a:t>
            </a:r>
            <a:r>
              <a:rPr sz="2000" spc="120" dirty="0">
                <a:latin typeface="Schoolbook Uralic"/>
                <a:cs typeface="Schoolbook Uralic"/>
              </a:rPr>
              <a:t> </a:t>
            </a:r>
            <a:r>
              <a:rPr sz="2000" dirty="0">
                <a:latin typeface="Schoolbook Uralic"/>
                <a:cs typeface="Schoolbook Uralic"/>
              </a:rPr>
              <a:t>be</a:t>
            </a:r>
            <a:r>
              <a:rPr sz="2000" spc="120" dirty="0">
                <a:latin typeface="Schoolbook Uralic"/>
                <a:cs typeface="Schoolbook Uralic"/>
              </a:rPr>
              <a:t> </a:t>
            </a:r>
            <a:r>
              <a:rPr sz="2000" spc="-5" dirty="0">
                <a:latin typeface="Schoolbook Uralic"/>
                <a:cs typeface="Schoolbook Uralic"/>
              </a:rPr>
              <a:t>measured</a:t>
            </a:r>
            <a:r>
              <a:rPr sz="2000" spc="114" dirty="0">
                <a:latin typeface="Schoolbook Uralic"/>
                <a:cs typeface="Schoolbook Uralic"/>
              </a:rPr>
              <a:t> </a:t>
            </a:r>
            <a:r>
              <a:rPr sz="2000" dirty="0">
                <a:latin typeface="Schoolbook Uralic"/>
                <a:cs typeface="Schoolbook Uralic"/>
              </a:rPr>
              <a:t>in</a:t>
            </a:r>
            <a:r>
              <a:rPr sz="2000" spc="120" dirty="0">
                <a:latin typeface="Schoolbook Uralic"/>
                <a:cs typeface="Schoolbook Uralic"/>
              </a:rPr>
              <a:t> </a:t>
            </a:r>
            <a:r>
              <a:rPr sz="2000" spc="-5" dirty="0">
                <a:latin typeface="Schoolbook Uralic"/>
                <a:cs typeface="Schoolbook Uralic"/>
              </a:rPr>
              <a:t>similar</a:t>
            </a:r>
            <a:r>
              <a:rPr sz="2000" spc="105" dirty="0">
                <a:latin typeface="Schoolbook Uralic"/>
                <a:cs typeface="Schoolbook Uralic"/>
              </a:rPr>
              <a:t> </a:t>
            </a:r>
            <a:r>
              <a:rPr sz="2000" dirty="0">
                <a:latin typeface="Schoolbook Uralic"/>
                <a:cs typeface="Schoolbook Uralic"/>
              </a:rPr>
              <a:t>or</a:t>
            </a:r>
            <a:r>
              <a:rPr sz="2000" spc="114" dirty="0">
                <a:latin typeface="Schoolbook Uralic"/>
                <a:cs typeface="Schoolbook Uralic"/>
              </a:rPr>
              <a:t> </a:t>
            </a:r>
            <a:r>
              <a:rPr sz="2000" spc="-5" dirty="0">
                <a:latin typeface="Schoolbook Uralic"/>
                <a:cs typeface="Schoolbook Uralic"/>
              </a:rPr>
              <a:t>different</a:t>
            </a:r>
            <a:r>
              <a:rPr sz="2000" spc="110" dirty="0">
                <a:latin typeface="Schoolbook Uralic"/>
                <a:cs typeface="Schoolbook Uralic"/>
              </a:rPr>
              <a:t> </a:t>
            </a:r>
            <a:r>
              <a:rPr sz="2000" dirty="0">
                <a:latin typeface="Schoolbook Uralic"/>
                <a:cs typeface="Schoolbook Uralic"/>
              </a:rPr>
              <a:t>units</a:t>
            </a:r>
            <a:r>
              <a:rPr sz="2000" spc="114" dirty="0">
                <a:latin typeface="Schoolbook Uralic"/>
                <a:cs typeface="Schoolbook Uralic"/>
              </a:rPr>
              <a:t> </a:t>
            </a:r>
            <a:r>
              <a:rPr sz="2000" spc="-5" dirty="0">
                <a:latin typeface="Schoolbook Uralic"/>
                <a:cs typeface="Schoolbook Uralic"/>
              </a:rPr>
              <a:t>and</a:t>
            </a:r>
            <a:r>
              <a:rPr sz="2000" spc="125" dirty="0">
                <a:latin typeface="Schoolbook Uralic"/>
                <a:cs typeface="Schoolbook Uralic"/>
              </a:rPr>
              <a:t> </a:t>
            </a:r>
            <a:r>
              <a:rPr sz="2000" spc="-5" dirty="0">
                <a:latin typeface="Schoolbook Uralic"/>
                <a:cs typeface="Schoolbook Uralic"/>
              </a:rPr>
              <a:t>are</a:t>
            </a:r>
            <a:r>
              <a:rPr sz="2000" spc="125" dirty="0">
                <a:latin typeface="Schoolbook Uralic"/>
                <a:cs typeface="Schoolbook Uralic"/>
              </a:rPr>
              <a:t> </a:t>
            </a:r>
            <a:r>
              <a:rPr sz="2000" spc="-5" dirty="0">
                <a:latin typeface="Schoolbook Uralic"/>
                <a:cs typeface="Schoolbook Uralic"/>
              </a:rPr>
              <a:t>always</a:t>
            </a:r>
            <a:r>
              <a:rPr sz="2000" spc="110" dirty="0">
                <a:latin typeface="Schoolbook Uralic"/>
                <a:cs typeface="Schoolbook Uralic"/>
              </a:rPr>
              <a:t> </a:t>
            </a:r>
            <a:r>
              <a:rPr sz="2000" spc="-5" dirty="0">
                <a:latin typeface="Schoolbook Uralic"/>
                <a:cs typeface="Schoolbook Uralic"/>
              </a:rPr>
              <a:t>valued</a:t>
            </a:r>
            <a:r>
              <a:rPr sz="2000" spc="114" dirty="0">
                <a:latin typeface="Schoolbook Uralic"/>
                <a:cs typeface="Schoolbook Uralic"/>
              </a:rPr>
              <a:t> </a:t>
            </a:r>
            <a:r>
              <a:rPr sz="2000" dirty="0">
                <a:latin typeface="Schoolbook Uralic"/>
                <a:cs typeface="Schoolbook Uralic"/>
              </a:rPr>
              <a:t>in</a:t>
            </a:r>
            <a:endParaRPr sz="20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E3611"/>
              </a:buClr>
              <a:buFont typeface="Wingdings"/>
              <a:buChar char=""/>
            </a:pPr>
            <a:endParaRPr sz="185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</a:pPr>
            <a:r>
              <a:rPr sz="2000" dirty="0">
                <a:latin typeface="Schoolbook Uralic"/>
                <a:cs typeface="Schoolbook Uralic"/>
              </a:rPr>
              <a:t>monetary</a:t>
            </a:r>
            <a:r>
              <a:rPr sz="2000" spc="-45" dirty="0">
                <a:latin typeface="Schoolbook Uralic"/>
                <a:cs typeface="Schoolbook Uralic"/>
              </a:rPr>
              <a:t> </a:t>
            </a:r>
            <a:r>
              <a:rPr sz="2000" dirty="0">
                <a:latin typeface="Schoolbook Uralic"/>
                <a:cs typeface="Schoolbook Uralic"/>
              </a:rPr>
              <a:t>units.</a:t>
            </a:r>
            <a:endParaRPr sz="20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</a:pPr>
            <a:endParaRPr sz="295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spcBef>
                <a:spcPts val="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Schoolbook Uralic"/>
                <a:cs typeface="Schoolbook Uralic"/>
              </a:rPr>
              <a:t>It attempts </a:t>
            </a:r>
            <a:r>
              <a:rPr sz="2000" dirty="0">
                <a:latin typeface="Schoolbook Uralic"/>
                <a:cs typeface="Schoolbook Uralic"/>
              </a:rPr>
              <a:t>to incorporate the concept of quality of</a:t>
            </a:r>
            <a:r>
              <a:rPr sz="2000" spc="-220" dirty="0">
                <a:latin typeface="Schoolbook Uralic"/>
                <a:cs typeface="Schoolbook Uralic"/>
              </a:rPr>
              <a:t> </a:t>
            </a:r>
            <a:r>
              <a:rPr sz="2000" spc="-5" dirty="0">
                <a:latin typeface="Schoolbook Uralic"/>
                <a:cs typeface="Schoolbook Uralic"/>
              </a:rPr>
              <a:t>life.</a:t>
            </a:r>
            <a:endParaRPr sz="20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892" y="459994"/>
            <a:ext cx="933894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695325" marR="5080" indent="-683260">
              <a:lnSpc>
                <a:spcPts val="5180"/>
              </a:lnSpc>
              <a:spcBef>
                <a:spcPts val="755"/>
              </a:spcBef>
            </a:pPr>
            <a:r>
              <a:rPr sz="4800" dirty="0"/>
              <a:t>DIFFERENT </a:t>
            </a:r>
            <a:r>
              <a:rPr sz="4800" spc="-5" dirty="0"/>
              <a:t>STRUCTURES</a:t>
            </a:r>
            <a:r>
              <a:rPr sz="4800" spc="-90" dirty="0"/>
              <a:t> </a:t>
            </a:r>
            <a:r>
              <a:rPr sz="4800" spc="-5" dirty="0"/>
              <a:t>OF  ECONOMIC</a:t>
            </a:r>
            <a:r>
              <a:rPr sz="4800" spc="-40" dirty="0"/>
              <a:t> </a:t>
            </a:r>
            <a:r>
              <a:rPr sz="4800" spc="-80" dirty="0"/>
              <a:t>EVALUATION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11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2354706"/>
            <a:ext cx="7230109" cy="3518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Schoolbook Uralic"/>
                <a:cs typeface="Schoolbook Uralic"/>
              </a:rPr>
              <a:t>The four main approaches </a:t>
            </a:r>
            <a:r>
              <a:rPr sz="2200" spc="-10" dirty="0">
                <a:latin typeface="Schoolbook Uralic"/>
                <a:cs typeface="Schoolbook Uralic"/>
              </a:rPr>
              <a:t>that are </a:t>
            </a:r>
            <a:r>
              <a:rPr sz="2200" spc="-5" dirty="0">
                <a:latin typeface="Schoolbook Uralic"/>
                <a:cs typeface="Schoolbook Uralic"/>
              </a:rPr>
              <a:t>currently in use</a:t>
            </a:r>
            <a:r>
              <a:rPr sz="2200" spc="12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are:</a:t>
            </a:r>
            <a:endParaRPr sz="22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Schoolbook Uralic"/>
                <a:cs typeface="Schoolbook Uralic"/>
              </a:rPr>
              <a:t>Cost-minimization</a:t>
            </a:r>
            <a:r>
              <a:rPr sz="2200" spc="-25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analysis</a:t>
            </a:r>
            <a:endParaRPr sz="22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E3611"/>
              </a:buClr>
              <a:buFont typeface="Wingdings"/>
              <a:buChar char=""/>
            </a:pPr>
            <a:endParaRPr sz="310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Schoolbook Uralic"/>
                <a:cs typeface="Schoolbook Uralic"/>
              </a:rPr>
              <a:t>Cost-effectiveness analysis</a:t>
            </a:r>
            <a:endParaRPr sz="22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E3611"/>
              </a:buClr>
              <a:buFont typeface="Wingdings"/>
              <a:buChar char=""/>
            </a:pPr>
            <a:endParaRPr sz="310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Schoolbook Uralic"/>
                <a:cs typeface="Schoolbook Uralic"/>
              </a:rPr>
              <a:t>Cost-utility</a:t>
            </a:r>
            <a:r>
              <a:rPr sz="2200" spc="-2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analysis</a:t>
            </a:r>
            <a:endParaRPr sz="22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E3611"/>
              </a:buClr>
              <a:buFont typeface="Wingdings"/>
              <a:buChar char=""/>
            </a:pPr>
            <a:endParaRPr sz="310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Schoolbook Uralic"/>
                <a:cs typeface="Schoolbook Uralic"/>
              </a:rPr>
              <a:t>Cost-benefit</a:t>
            </a:r>
            <a:r>
              <a:rPr sz="2200" spc="-1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analysis.</a:t>
            </a:r>
            <a:endParaRPr sz="22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17" y="112521"/>
            <a:ext cx="7506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COST-MINIMIZATION</a:t>
            </a:r>
            <a:r>
              <a:rPr lang="en-IN" spc="-50" dirty="0"/>
              <a:t> ANALYSIS (CMA)</a:t>
            </a:r>
            <a:endParaRPr spc="-5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12</a:t>
            </a:fld>
            <a:endParaRPr spc="80" dirty="0"/>
          </a:p>
        </p:txBody>
      </p:sp>
      <p:sp>
        <p:nvSpPr>
          <p:cNvPr id="4" name="object 4"/>
          <p:cNvSpPr txBox="1"/>
          <p:nvPr/>
        </p:nvSpPr>
        <p:spPr>
          <a:xfrm>
            <a:off x="371347" y="1389253"/>
            <a:ext cx="108623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501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866140" algn="l"/>
                <a:tab pos="2112645" algn="l"/>
                <a:tab pos="2494915" algn="l"/>
                <a:tab pos="3131185" algn="l"/>
                <a:tab pos="3548379" algn="l"/>
                <a:tab pos="4388485" algn="l"/>
                <a:tab pos="5424805" algn="l"/>
                <a:tab pos="6145530" algn="l"/>
                <a:tab pos="8004175" algn="l"/>
                <a:tab pos="10393680" algn="l"/>
              </a:tabLst>
            </a:pPr>
            <a:r>
              <a:rPr sz="2400" dirty="0">
                <a:latin typeface="Schoolbook Uralic"/>
                <a:cs typeface="Schoolbook Uralic"/>
              </a:rPr>
              <a:t>The	</a:t>
            </a:r>
            <a:r>
              <a:rPr sz="2400" spc="-5" dirty="0">
                <a:latin typeface="Schoolbook Uralic"/>
                <a:cs typeface="Schoolbook Uralic"/>
              </a:rPr>
              <a:t>benef</a:t>
            </a:r>
            <a:r>
              <a:rPr sz="2400" spc="-15" dirty="0">
                <a:latin typeface="Schoolbook Uralic"/>
                <a:cs typeface="Schoolbook Uralic"/>
              </a:rPr>
              <a:t>i</a:t>
            </a:r>
            <a:r>
              <a:rPr sz="2400" spc="-5" dirty="0">
                <a:latin typeface="Schoolbook Uralic"/>
                <a:cs typeface="Schoolbook Uralic"/>
              </a:rPr>
              <a:t>t</a:t>
            </a:r>
            <a:r>
              <a:rPr sz="2400" dirty="0">
                <a:latin typeface="Schoolbook Uralic"/>
                <a:cs typeface="Schoolbook Uralic"/>
              </a:rPr>
              <a:t>s	of	</a:t>
            </a:r>
            <a:r>
              <a:rPr sz="2400" spc="-10" dirty="0">
                <a:latin typeface="Schoolbook Uralic"/>
                <a:cs typeface="Schoolbook Uralic"/>
              </a:rPr>
              <a:t>t</a:t>
            </a:r>
            <a:r>
              <a:rPr sz="2400" spc="-5" dirty="0">
                <a:latin typeface="Schoolbook Uralic"/>
                <a:cs typeface="Schoolbook Uralic"/>
              </a:rPr>
              <a:t>wo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or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m</a:t>
            </a:r>
            <a:r>
              <a:rPr sz="2400" spc="-10" dirty="0">
                <a:latin typeface="Schoolbook Uralic"/>
                <a:cs typeface="Schoolbook Uralic"/>
              </a:rPr>
              <a:t>o</a:t>
            </a:r>
            <a:r>
              <a:rPr sz="2400" spc="-5" dirty="0">
                <a:latin typeface="Schoolbook Uralic"/>
                <a:cs typeface="Schoolbook Uralic"/>
              </a:rPr>
              <a:t>re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20" dirty="0">
                <a:latin typeface="Schoolbook Uralic"/>
                <a:cs typeface="Schoolbook Uralic"/>
              </a:rPr>
              <a:t>h</a:t>
            </a:r>
            <a:r>
              <a:rPr sz="2400" dirty="0">
                <a:latin typeface="Schoolbook Uralic"/>
                <a:cs typeface="Schoolbook Uralic"/>
              </a:rPr>
              <a:t>ealth	</a:t>
            </a:r>
            <a:r>
              <a:rPr sz="2400" spc="-5" dirty="0">
                <a:latin typeface="Schoolbook Uralic"/>
                <a:cs typeface="Schoolbook Uralic"/>
              </a:rPr>
              <a:t>care	</a:t>
            </a:r>
            <a:r>
              <a:rPr sz="2400" spc="-10" dirty="0">
                <a:latin typeface="Schoolbook Uralic"/>
                <a:cs typeface="Schoolbook Uralic"/>
              </a:rPr>
              <a:t>techn</a:t>
            </a:r>
            <a:r>
              <a:rPr sz="2400" spc="-20" dirty="0">
                <a:latin typeface="Schoolbook Uralic"/>
                <a:cs typeface="Schoolbook Uralic"/>
              </a:rPr>
              <a:t>o</a:t>
            </a:r>
            <a:r>
              <a:rPr sz="2400" dirty="0">
                <a:latin typeface="Schoolbook Uralic"/>
                <a:cs typeface="Schoolbook Uralic"/>
              </a:rPr>
              <a:t>lo</a:t>
            </a:r>
            <a:r>
              <a:rPr sz="2400" spc="-20" dirty="0">
                <a:latin typeface="Schoolbook Uralic"/>
                <a:cs typeface="Schoolbook Uralic"/>
              </a:rPr>
              <a:t>g</a:t>
            </a:r>
            <a:r>
              <a:rPr sz="2400" spc="-5" dirty="0">
                <a:latin typeface="Schoolbook Uralic"/>
                <a:cs typeface="Schoolbook Uralic"/>
              </a:rPr>
              <a:t>ies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bein</a:t>
            </a:r>
            <a:r>
              <a:rPr sz="2400" dirty="0">
                <a:latin typeface="Schoolbook Uralic"/>
                <a:cs typeface="Schoolbook Uralic"/>
              </a:rPr>
              <a:t>g</a:t>
            </a:r>
            <a:r>
              <a:rPr sz="2400" spc="330" dirty="0">
                <a:latin typeface="Schoolbook Uralic"/>
                <a:cs typeface="Schoolbook Uralic"/>
              </a:rPr>
              <a:t> </a:t>
            </a:r>
            <a:r>
              <a:rPr sz="2400" spc="-15" dirty="0">
                <a:latin typeface="Schoolbook Uralic"/>
                <a:cs typeface="Schoolbook Uralic"/>
              </a:rPr>
              <a:t>c</a:t>
            </a:r>
            <a:r>
              <a:rPr sz="2400" dirty="0">
                <a:latin typeface="Schoolbook Uralic"/>
                <a:cs typeface="Schoolbook Uralic"/>
              </a:rPr>
              <a:t>ompared	</a:t>
            </a:r>
            <a:r>
              <a:rPr sz="2400" spc="-15" dirty="0">
                <a:latin typeface="Schoolbook Uralic"/>
                <a:cs typeface="Schoolbook Uralic"/>
              </a:rPr>
              <a:t>a</a:t>
            </a:r>
            <a:r>
              <a:rPr sz="2400" spc="-5" dirty="0">
                <a:latin typeface="Schoolbook Uralic"/>
                <a:cs typeface="Schoolbook Uralic"/>
              </a:rPr>
              <a:t>re  assumed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be equivalent, hence the analysis focuses on the </a:t>
            </a:r>
            <a:r>
              <a:rPr sz="2400" dirty="0">
                <a:latin typeface="Schoolbook Uralic"/>
                <a:cs typeface="Schoolbook Uralic"/>
              </a:rPr>
              <a:t>cost</a:t>
            </a:r>
            <a:r>
              <a:rPr sz="2400" spc="-3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alone.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347" y="2822575"/>
            <a:ext cx="10861675" cy="3061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2037714" algn="l"/>
                <a:tab pos="3141980" algn="l"/>
              </a:tabLst>
            </a:pPr>
            <a:r>
              <a:rPr sz="24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Schoolbook Uralic"/>
                <a:cs typeface="Schoolbook Uralic"/>
              </a:rPr>
              <a:t>Which</a:t>
            </a:r>
            <a:r>
              <a:rPr sz="2400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Schoolbook Uralic"/>
                <a:cs typeface="Schoolbook Uralic"/>
              </a:rPr>
              <a:t> 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Schoolbook Uralic"/>
                <a:cs typeface="Schoolbook Uralic"/>
              </a:rPr>
              <a:t>costs	</a:t>
            </a:r>
            <a:r>
              <a:rPr sz="24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Schoolbook Uralic"/>
                <a:cs typeface="Schoolbook Uralic"/>
              </a:rPr>
              <a:t>should	be</a:t>
            </a: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Schoolbook Uralic"/>
                <a:cs typeface="Schoolbook Uralic"/>
              </a:rPr>
              <a:t> 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Schoolbook Uralic"/>
                <a:cs typeface="Schoolbook Uralic"/>
              </a:rPr>
              <a:t>included??</a:t>
            </a:r>
            <a:endParaRPr sz="2400">
              <a:latin typeface="Schoolbook Uralic"/>
              <a:cs typeface="Schoolbook Uralic"/>
            </a:endParaRPr>
          </a:p>
          <a:p>
            <a:pPr marL="469900" lvl="1" indent="-182880">
              <a:lnSpc>
                <a:spcPct val="100000"/>
              </a:lnSpc>
              <a:spcBef>
                <a:spcPts val="1770"/>
              </a:spcBef>
              <a:buClr>
                <a:srgbClr val="9E3611"/>
              </a:buClr>
              <a:buSzPct val="84090"/>
              <a:buFont typeface="Wingdings"/>
              <a:buChar char=""/>
              <a:tabLst>
                <a:tab pos="469900" algn="l"/>
                <a:tab pos="1372235" algn="l"/>
                <a:tab pos="1938655" algn="l"/>
                <a:tab pos="3452495" algn="l"/>
                <a:tab pos="3815079" algn="l"/>
                <a:tab pos="4665980" algn="l"/>
                <a:tab pos="5415280" algn="l"/>
                <a:tab pos="5979795" algn="l"/>
                <a:tab pos="7004050" algn="l"/>
                <a:tab pos="7435215" algn="l"/>
                <a:tab pos="7735570" algn="l"/>
                <a:tab pos="8793480" algn="l"/>
                <a:tab pos="9358630" algn="l"/>
                <a:tab pos="10187940" algn="l"/>
              </a:tabLst>
            </a:pPr>
            <a:r>
              <a:rPr sz="2200" spc="-5" dirty="0">
                <a:latin typeface="Schoolbook Uralic"/>
                <a:cs typeface="Schoolbook Uralic"/>
              </a:rPr>
              <a:t>Wh</a:t>
            </a:r>
            <a:r>
              <a:rPr sz="2200" dirty="0">
                <a:latin typeface="Schoolbook Uralic"/>
                <a:cs typeface="Schoolbook Uralic"/>
              </a:rPr>
              <a:t>e</a:t>
            </a:r>
            <a:r>
              <a:rPr sz="2200" spc="-5" dirty="0">
                <a:latin typeface="Schoolbook Uralic"/>
                <a:cs typeface="Schoolbook Uralic"/>
              </a:rPr>
              <a:t>n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10" dirty="0">
                <a:latin typeface="Schoolbook Uralic"/>
                <a:cs typeface="Schoolbook Uralic"/>
              </a:rPr>
              <a:t>th</a:t>
            </a:r>
            <a:r>
              <a:rPr sz="2200" spc="-5" dirty="0">
                <a:latin typeface="Schoolbook Uralic"/>
                <a:cs typeface="Schoolbook Uralic"/>
              </a:rPr>
              <a:t>e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evalu</a:t>
            </a:r>
            <a:r>
              <a:rPr sz="2200" dirty="0">
                <a:latin typeface="Schoolbook Uralic"/>
                <a:cs typeface="Schoolbook Uralic"/>
              </a:rPr>
              <a:t>a</a:t>
            </a:r>
            <a:r>
              <a:rPr sz="2200" spc="-10" dirty="0">
                <a:latin typeface="Schoolbook Uralic"/>
                <a:cs typeface="Schoolbook Uralic"/>
              </a:rPr>
              <a:t>tio</a:t>
            </a:r>
            <a:r>
              <a:rPr sz="2200" spc="-5" dirty="0">
                <a:latin typeface="Schoolbook Uralic"/>
                <a:cs typeface="Schoolbook Uralic"/>
              </a:rPr>
              <a:t>n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is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10" dirty="0">
                <a:latin typeface="Schoolbook Uralic"/>
                <a:cs typeface="Schoolbook Uralic"/>
              </a:rPr>
              <a:t>mad</a:t>
            </a:r>
            <a:r>
              <a:rPr sz="2200" spc="-5" dirty="0">
                <a:latin typeface="Schoolbook Uralic"/>
                <a:cs typeface="Schoolbook Uralic"/>
              </a:rPr>
              <a:t>e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f</a:t>
            </a:r>
            <a:r>
              <a:rPr sz="2200" spc="-25" dirty="0">
                <a:latin typeface="Schoolbook Uralic"/>
                <a:cs typeface="Schoolbook Uralic"/>
              </a:rPr>
              <a:t>r</a:t>
            </a:r>
            <a:r>
              <a:rPr sz="2200" spc="-5" dirty="0">
                <a:latin typeface="Schoolbook Uralic"/>
                <a:cs typeface="Schoolbook Uralic"/>
              </a:rPr>
              <a:t>om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10" dirty="0">
                <a:latin typeface="Schoolbook Uralic"/>
                <a:cs typeface="Schoolbook Uralic"/>
              </a:rPr>
              <a:t>th</a:t>
            </a:r>
            <a:r>
              <a:rPr sz="2200" spc="-5" dirty="0">
                <a:latin typeface="Schoolbook Uralic"/>
                <a:cs typeface="Schoolbook Uralic"/>
              </a:rPr>
              <a:t>e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so</a:t>
            </a:r>
            <a:r>
              <a:rPr sz="2200" spc="-25" dirty="0">
                <a:latin typeface="Schoolbook Uralic"/>
                <a:cs typeface="Schoolbook Uralic"/>
              </a:rPr>
              <a:t>c</a:t>
            </a:r>
            <a:r>
              <a:rPr sz="2200" spc="-5" dirty="0">
                <a:latin typeface="Schoolbook Uralic"/>
                <a:cs typeface="Schoolbook Uralic"/>
              </a:rPr>
              <a:t>i</a:t>
            </a:r>
            <a:r>
              <a:rPr sz="2200" dirty="0">
                <a:latin typeface="Schoolbook Uralic"/>
                <a:cs typeface="Schoolbook Uralic"/>
              </a:rPr>
              <a:t>e</a:t>
            </a:r>
            <a:r>
              <a:rPr sz="2200" spc="-10" dirty="0">
                <a:latin typeface="Schoolbook Uralic"/>
                <a:cs typeface="Schoolbook Uralic"/>
              </a:rPr>
              <a:t>t</a:t>
            </a:r>
            <a:r>
              <a:rPr sz="2200" spc="-5" dirty="0">
                <a:latin typeface="Schoolbook Uralic"/>
                <a:cs typeface="Schoolbook Uralic"/>
              </a:rPr>
              <a:t>y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as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a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whol</a:t>
            </a:r>
            <a:r>
              <a:rPr sz="2200" dirty="0">
                <a:latin typeface="Schoolbook Uralic"/>
                <a:cs typeface="Schoolbook Uralic"/>
              </a:rPr>
              <a:t>e</a:t>
            </a:r>
            <a:r>
              <a:rPr sz="2200" spc="-5" dirty="0">
                <a:latin typeface="Schoolbook Uralic"/>
                <a:cs typeface="Schoolbook Uralic"/>
              </a:rPr>
              <a:t>–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10" dirty="0">
                <a:latin typeface="Schoolbook Uralic"/>
                <a:cs typeface="Schoolbook Uralic"/>
              </a:rPr>
              <a:t>th</a:t>
            </a:r>
            <a:r>
              <a:rPr sz="2200" spc="-5" dirty="0">
                <a:latin typeface="Schoolbook Uralic"/>
                <a:cs typeface="Schoolbook Uralic"/>
              </a:rPr>
              <a:t>e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10" dirty="0">
                <a:latin typeface="Schoolbook Uralic"/>
                <a:cs typeface="Schoolbook Uralic"/>
              </a:rPr>
              <a:t>thre</a:t>
            </a:r>
            <a:r>
              <a:rPr sz="2200" spc="-5" dirty="0">
                <a:latin typeface="Schoolbook Uralic"/>
                <a:cs typeface="Schoolbook Uralic"/>
              </a:rPr>
              <a:t>e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10" dirty="0">
                <a:latin typeface="Schoolbook Uralic"/>
                <a:cs typeface="Schoolbook Uralic"/>
              </a:rPr>
              <a:t>ma</a:t>
            </a:r>
            <a:r>
              <a:rPr sz="2200" spc="-20" dirty="0">
                <a:latin typeface="Schoolbook Uralic"/>
                <a:cs typeface="Schoolbook Uralic"/>
              </a:rPr>
              <a:t>i</a:t>
            </a:r>
            <a:r>
              <a:rPr sz="2200" spc="-5" dirty="0">
                <a:latin typeface="Schoolbook Uralic"/>
                <a:cs typeface="Schoolbook Uralic"/>
              </a:rPr>
              <a:t>n</a:t>
            </a:r>
            <a:endParaRPr sz="2200">
              <a:latin typeface="Schoolbook Uralic"/>
              <a:cs typeface="Schoolbook Uralic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Schoolbook Uralic"/>
                <a:cs typeface="Schoolbook Uralic"/>
              </a:rPr>
              <a:t>categories </a:t>
            </a:r>
            <a:r>
              <a:rPr sz="2200" dirty="0">
                <a:latin typeface="Schoolbook Uralic"/>
                <a:cs typeface="Schoolbook Uralic"/>
              </a:rPr>
              <a:t>of </a:t>
            </a:r>
            <a:r>
              <a:rPr sz="2200" spc="-5" dirty="0">
                <a:latin typeface="Schoolbook Uralic"/>
                <a:cs typeface="Schoolbook Uralic"/>
              </a:rPr>
              <a:t>costs must be included;</a:t>
            </a:r>
            <a:endParaRPr sz="2200">
              <a:latin typeface="Schoolbook Uralic"/>
              <a:cs typeface="Schoolbook Uralic"/>
            </a:endParaRPr>
          </a:p>
          <a:p>
            <a:pPr marL="744220" lvl="2" indent="-183515">
              <a:lnSpc>
                <a:spcPct val="100000"/>
              </a:lnSpc>
              <a:spcBef>
                <a:spcPts val="184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Schoolbook Uralic"/>
                <a:cs typeface="Schoolbook Uralic"/>
              </a:rPr>
              <a:t>Health service</a:t>
            </a:r>
            <a:r>
              <a:rPr sz="2000" spc="-75" dirty="0">
                <a:solidFill>
                  <a:srgbClr val="006FC0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006FC0"/>
                </a:solidFill>
                <a:latin typeface="Schoolbook Uralic"/>
                <a:cs typeface="Schoolbook Uralic"/>
              </a:rPr>
              <a:t>costs</a:t>
            </a:r>
            <a:endParaRPr sz="2000">
              <a:latin typeface="Schoolbook Uralic"/>
              <a:cs typeface="Schoolbook Uralic"/>
            </a:endParaRPr>
          </a:p>
          <a:p>
            <a:pPr marL="744220" lvl="2" indent="-183515">
              <a:lnSpc>
                <a:spcPct val="100000"/>
              </a:lnSpc>
              <a:spcBef>
                <a:spcPts val="180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Schoolbook Uralic"/>
                <a:cs typeface="Schoolbook Uralic"/>
              </a:rPr>
              <a:t>Costs </a:t>
            </a:r>
            <a:r>
              <a:rPr sz="2000" spc="-5" dirty="0">
                <a:solidFill>
                  <a:srgbClr val="006FC0"/>
                </a:solidFill>
                <a:latin typeface="Schoolbook Uralic"/>
                <a:cs typeface="Schoolbook Uralic"/>
              </a:rPr>
              <a:t>borne </a:t>
            </a:r>
            <a:r>
              <a:rPr sz="2000" dirty="0">
                <a:solidFill>
                  <a:srgbClr val="006FC0"/>
                </a:solidFill>
                <a:latin typeface="Schoolbook Uralic"/>
                <a:cs typeface="Schoolbook Uralic"/>
              </a:rPr>
              <a:t>by patients and </a:t>
            </a:r>
            <a:r>
              <a:rPr sz="2000" spc="-5" dirty="0">
                <a:solidFill>
                  <a:srgbClr val="006FC0"/>
                </a:solidFill>
                <a:latin typeface="Schoolbook Uralic"/>
                <a:cs typeface="Schoolbook Uralic"/>
              </a:rPr>
              <a:t>their</a:t>
            </a:r>
            <a:r>
              <a:rPr sz="2000" spc="-145" dirty="0">
                <a:solidFill>
                  <a:srgbClr val="006FC0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006FC0"/>
                </a:solidFill>
                <a:latin typeface="Schoolbook Uralic"/>
                <a:cs typeface="Schoolbook Uralic"/>
              </a:rPr>
              <a:t>families</a:t>
            </a:r>
            <a:endParaRPr sz="2000">
              <a:latin typeface="Schoolbook Uralic"/>
              <a:cs typeface="Schoolbook Uralic"/>
            </a:endParaRPr>
          </a:p>
          <a:p>
            <a:pPr marL="744220" lvl="2" indent="-183515">
              <a:lnSpc>
                <a:spcPct val="100000"/>
              </a:lnSpc>
              <a:spcBef>
                <a:spcPts val="180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Schoolbook Uralic"/>
                <a:cs typeface="Schoolbook Uralic"/>
              </a:rPr>
              <a:t>External costs borne by rest of the</a:t>
            </a:r>
            <a:r>
              <a:rPr sz="2000" spc="-155" dirty="0">
                <a:solidFill>
                  <a:srgbClr val="006FC0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006FC0"/>
                </a:solidFill>
                <a:latin typeface="Schoolbook Uralic"/>
                <a:cs typeface="Schoolbook Uralic"/>
              </a:rPr>
              <a:t>society</a:t>
            </a:r>
            <a:endParaRPr sz="2000">
              <a:latin typeface="Schoolbook Uralic"/>
              <a:cs typeface="Schoolbook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1432560"/>
            <a:ext cx="11137392" cy="4613148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4894" y="455421"/>
            <a:ext cx="398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13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1335150"/>
            <a:ext cx="9901555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5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The </a:t>
            </a:r>
            <a:r>
              <a:rPr sz="2400" dirty="0">
                <a:latin typeface="Schoolbook Uralic"/>
                <a:cs typeface="Schoolbook Uralic"/>
              </a:rPr>
              <a:t>costs of </a:t>
            </a:r>
            <a:r>
              <a:rPr sz="2400" spc="-5" dirty="0">
                <a:latin typeface="Schoolbook Uralic"/>
                <a:cs typeface="Schoolbook Uralic"/>
              </a:rPr>
              <a:t>laparoscopic and ‘open’ </a:t>
            </a:r>
            <a:r>
              <a:rPr sz="2400" spc="-10" dirty="0">
                <a:latin typeface="Schoolbook Uralic"/>
                <a:cs typeface="Schoolbook Uralic"/>
              </a:rPr>
              <a:t>procedures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treat </a:t>
            </a:r>
            <a:r>
              <a:rPr sz="2400" spc="-10" dirty="0">
                <a:latin typeface="Schoolbook Uralic"/>
                <a:cs typeface="Schoolbook Uralic"/>
              </a:rPr>
              <a:t>appendicitis </a:t>
            </a:r>
            <a:r>
              <a:rPr sz="2400" spc="64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are compared. Both types </a:t>
            </a:r>
            <a:r>
              <a:rPr sz="240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procedure </a:t>
            </a:r>
            <a:r>
              <a:rPr sz="2400" spc="-10" dirty="0">
                <a:latin typeface="Schoolbook Uralic"/>
                <a:cs typeface="Schoolbook Uralic"/>
              </a:rPr>
              <a:t>have </a:t>
            </a:r>
            <a:r>
              <a:rPr sz="2400" spc="-5" dirty="0">
                <a:latin typeface="Schoolbook Uralic"/>
                <a:cs typeface="Schoolbook Uralic"/>
              </a:rPr>
              <a:t>an equivalent </a:t>
            </a:r>
            <a:r>
              <a:rPr sz="2400" dirty="0">
                <a:latin typeface="Schoolbook Uralic"/>
                <a:cs typeface="Schoolbook Uralic"/>
              </a:rPr>
              <a:t>outcome  </a:t>
            </a:r>
            <a:r>
              <a:rPr sz="2400" spc="-5" dirty="0">
                <a:latin typeface="Schoolbook Uralic"/>
                <a:cs typeface="Schoolbook Uralic"/>
              </a:rPr>
              <a:t>but </a:t>
            </a:r>
            <a:r>
              <a:rPr sz="2400" dirty="0">
                <a:latin typeface="Schoolbook Uralic"/>
                <a:cs typeface="Schoolbook Uralic"/>
              </a:rPr>
              <a:t>laparoscopic </a:t>
            </a:r>
            <a:r>
              <a:rPr sz="2400" spc="-5" dirty="0">
                <a:latin typeface="Schoolbook Uralic"/>
                <a:cs typeface="Schoolbook Uralic"/>
              </a:rPr>
              <a:t>appendicectomy has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higher</a:t>
            </a:r>
            <a:r>
              <a:rPr sz="2400" spc="-8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cost</a:t>
            </a:r>
            <a:endParaRPr sz="2400">
              <a:latin typeface="Schoolbook Uralic"/>
              <a:cs typeface="Schoolbook Uralic"/>
            </a:endParaRPr>
          </a:p>
          <a:p>
            <a:pPr marL="194945" marR="5715" indent="-182880" algn="just">
              <a:lnSpc>
                <a:spcPct val="150000"/>
              </a:lnSpc>
              <a:spcBef>
                <a:spcPts val="12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Cost-minimization analysis </a:t>
            </a:r>
            <a:r>
              <a:rPr sz="2400" spc="-10" dirty="0">
                <a:latin typeface="Schoolbook Uralic"/>
                <a:cs typeface="Schoolbook Uralic"/>
              </a:rPr>
              <a:t>of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tailored </a:t>
            </a:r>
            <a:r>
              <a:rPr sz="2400" dirty="0">
                <a:latin typeface="Schoolbook Uralic"/>
                <a:cs typeface="Schoolbook Uralic"/>
              </a:rPr>
              <a:t>oral </a:t>
            </a:r>
            <a:r>
              <a:rPr sz="2400" spc="-5" dirty="0">
                <a:latin typeface="Schoolbook Uralic"/>
                <a:cs typeface="Schoolbook Uralic"/>
              </a:rPr>
              <a:t>health intervention  designed for </a:t>
            </a:r>
            <a:r>
              <a:rPr sz="2400" dirty="0">
                <a:latin typeface="Schoolbook Uralic"/>
                <a:cs typeface="Schoolbook Uralic"/>
              </a:rPr>
              <a:t>immigrant older</a:t>
            </a:r>
            <a:r>
              <a:rPr sz="2400" spc="-5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adults</a:t>
            </a:r>
            <a:endParaRPr sz="2400">
              <a:latin typeface="Schoolbook Uralic"/>
              <a:cs typeface="Schoolbook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9303" y="5061203"/>
            <a:ext cx="9671685" cy="984885"/>
            <a:chOff x="1289303" y="5061203"/>
            <a:chExt cx="9671685" cy="984885"/>
          </a:xfrm>
        </p:grpSpPr>
        <p:sp>
          <p:nvSpPr>
            <p:cNvPr id="5" name="object 5"/>
            <p:cNvSpPr/>
            <p:nvPr/>
          </p:nvSpPr>
          <p:spPr>
            <a:xfrm>
              <a:off x="1295399" y="5067299"/>
              <a:ext cx="9659112" cy="972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5067299"/>
              <a:ext cx="9659620" cy="972819"/>
            </a:xfrm>
            <a:custGeom>
              <a:avLst/>
              <a:gdLst/>
              <a:ahLst/>
              <a:cxnLst/>
              <a:rect l="l" t="t" r="r" b="b"/>
              <a:pathLst>
                <a:path w="9659620" h="972820">
                  <a:moveTo>
                    <a:pt x="0" y="162051"/>
                  </a:moveTo>
                  <a:lnTo>
                    <a:pt x="5786" y="118959"/>
                  </a:lnTo>
                  <a:lnTo>
                    <a:pt x="22116" y="80245"/>
                  </a:lnTo>
                  <a:lnTo>
                    <a:pt x="47450" y="47450"/>
                  </a:lnTo>
                  <a:lnTo>
                    <a:pt x="80245" y="22116"/>
                  </a:lnTo>
                  <a:lnTo>
                    <a:pt x="118959" y="5786"/>
                  </a:lnTo>
                  <a:lnTo>
                    <a:pt x="162052" y="0"/>
                  </a:lnTo>
                  <a:lnTo>
                    <a:pt x="9497060" y="0"/>
                  </a:lnTo>
                  <a:lnTo>
                    <a:pt x="9540152" y="5786"/>
                  </a:lnTo>
                  <a:lnTo>
                    <a:pt x="9578866" y="22116"/>
                  </a:lnTo>
                  <a:lnTo>
                    <a:pt x="9611661" y="47450"/>
                  </a:lnTo>
                  <a:lnTo>
                    <a:pt x="9636995" y="80245"/>
                  </a:lnTo>
                  <a:lnTo>
                    <a:pt x="9653325" y="118959"/>
                  </a:lnTo>
                  <a:lnTo>
                    <a:pt x="9659112" y="162051"/>
                  </a:lnTo>
                  <a:lnTo>
                    <a:pt x="9659112" y="810260"/>
                  </a:lnTo>
                  <a:lnTo>
                    <a:pt x="9653325" y="853339"/>
                  </a:lnTo>
                  <a:lnTo>
                    <a:pt x="9636995" y="892049"/>
                  </a:lnTo>
                  <a:lnTo>
                    <a:pt x="9611661" y="924847"/>
                  </a:lnTo>
                  <a:lnTo>
                    <a:pt x="9578866" y="950186"/>
                  </a:lnTo>
                  <a:lnTo>
                    <a:pt x="9540152" y="966523"/>
                  </a:lnTo>
                  <a:lnTo>
                    <a:pt x="9497060" y="972312"/>
                  </a:lnTo>
                  <a:lnTo>
                    <a:pt x="162052" y="972312"/>
                  </a:lnTo>
                  <a:lnTo>
                    <a:pt x="118959" y="966523"/>
                  </a:lnTo>
                  <a:lnTo>
                    <a:pt x="80245" y="950186"/>
                  </a:lnTo>
                  <a:lnTo>
                    <a:pt x="47450" y="924847"/>
                  </a:lnTo>
                  <a:lnTo>
                    <a:pt x="22116" y="892049"/>
                  </a:lnTo>
                  <a:lnTo>
                    <a:pt x="5786" y="853339"/>
                  </a:lnTo>
                  <a:lnTo>
                    <a:pt x="0" y="810260"/>
                  </a:lnTo>
                  <a:lnTo>
                    <a:pt x="0" y="162051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1638" y="5114499"/>
            <a:ext cx="7720330" cy="586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70"/>
              </a:lnSpc>
              <a:spcBef>
                <a:spcPts val="95"/>
              </a:spcBef>
            </a:pPr>
            <a:r>
              <a:rPr sz="1800" dirty="0">
                <a:latin typeface="Schoolbook Uralic"/>
                <a:cs typeface="Schoolbook Uralic"/>
              </a:rPr>
              <a:t>Kaleed A </a:t>
            </a:r>
            <a:r>
              <a:rPr sz="1900" i="1" spc="-140" dirty="0">
                <a:latin typeface="Verdana"/>
                <a:cs typeface="Verdana"/>
              </a:rPr>
              <a:t>et </a:t>
            </a:r>
            <a:r>
              <a:rPr sz="1900" i="1" spc="-100" dirty="0">
                <a:latin typeface="Verdana"/>
                <a:cs typeface="Verdana"/>
              </a:rPr>
              <a:t>al. </a:t>
            </a:r>
            <a:r>
              <a:rPr sz="1800" spc="-5" dirty="0">
                <a:latin typeface="Schoolbook Uralic"/>
                <a:cs typeface="Schoolbook Uralic"/>
              </a:rPr>
              <a:t>1999 Cost minimization analysis </a:t>
            </a:r>
            <a:r>
              <a:rPr sz="1800" dirty="0">
                <a:latin typeface="Schoolbook Uralic"/>
                <a:cs typeface="Schoolbook Uralic"/>
              </a:rPr>
              <a:t>of </a:t>
            </a:r>
            <a:r>
              <a:rPr sz="1800" spc="-5" dirty="0">
                <a:latin typeface="Schoolbook Uralic"/>
                <a:cs typeface="Schoolbook Uralic"/>
              </a:rPr>
              <a:t>laparoscopic and</a:t>
            </a:r>
            <a:r>
              <a:rPr sz="1800" spc="-290" dirty="0">
                <a:latin typeface="Schoolbook Uralic"/>
                <a:cs typeface="Schoolbook Uralic"/>
              </a:rPr>
              <a:t> </a:t>
            </a:r>
            <a:r>
              <a:rPr sz="1800" dirty="0">
                <a:latin typeface="Schoolbook Uralic"/>
                <a:cs typeface="Schoolbook Uralic"/>
              </a:rPr>
              <a:t>open</a:t>
            </a:r>
            <a:endParaRPr sz="1800">
              <a:latin typeface="Schoolbook Uralic"/>
              <a:cs typeface="Schoolbook Uralic"/>
            </a:endParaRPr>
          </a:p>
          <a:p>
            <a:pPr marL="12700">
              <a:lnSpc>
                <a:spcPts val="2150"/>
              </a:lnSpc>
            </a:pPr>
            <a:r>
              <a:rPr sz="1800" spc="-20" dirty="0">
                <a:latin typeface="Schoolbook Uralic"/>
                <a:cs typeface="Schoolbook Uralic"/>
              </a:rPr>
              <a:t>appendicectomy. </a:t>
            </a:r>
            <a:r>
              <a:rPr sz="1800" spc="-5" dirty="0">
                <a:latin typeface="Schoolbook Uralic"/>
                <a:cs typeface="Schoolbook Uralic"/>
              </a:rPr>
              <a:t>European Journal </a:t>
            </a:r>
            <a:r>
              <a:rPr sz="1800" dirty="0">
                <a:latin typeface="Schoolbook Uralic"/>
                <a:cs typeface="Schoolbook Uralic"/>
              </a:rPr>
              <a:t>of </a:t>
            </a:r>
            <a:r>
              <a:rPr sz="1800" spc="-5" dirty="0">
                <a:latin typeface="Schoolbook Uralic"/>
                <a:cs typeface="Schoolbook Uralic"/>
              </a:rPr>
              <a:t>Surgery </a:t>
            </a:r>
            <a:r>
              <a:rPr sz="1800" spc="-10" dirty="0">
                <a:latin typeface="Schoolbook Uralic"/>
                <a:cs typeface="Schoolbook Uralic"/>
              </a:rPr>
              <a:t>165:</a:t>
            </a:r>
            <a:r>
              <a:rPr sz="1800" spc="15" dirty="0">
                <a:latin typeface="Schoolbook Uralic"/>
                <a:cs typeface="Schoolbook Uralic"/>
              </a:rPr>
              <a:t> </a:t>
            </a:r>
            <a:r>
              <a:rPr sz="1800" spc="-10" dirty="0">
                <a:latin typeface="Schoolbook Uralic"/>
                <a:cs typeface="Schoolbook Uralic"/>
              </a:rPr>
              <a:t>579–582</a:t>
            </a:r>
            <a:endParaRPr sz="1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694" y="525526"/>
            <a:ext cx="4902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ADVANTAGES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14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2379091"/>
            <a:ext cx="9897110" cy="350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dirty="0">
                <a:latin typeface="Schoolbook Uralic"/>
                <a:cs typeface="Schoolbook Uralic"/>
              </a:rPr>
              <a:t>It </a:t>
            </a:r>
            <a:r>
              <a:rPr sz="2200" spc="-5" dirty="0">
                <a:latin typeface="Schoolbook Uralic"/>
                <a:cs typeface="Schoolbook Uralic"/>
              </a:rPr>
              <a:t>is simple to</a:t>
            </a:r>
            <a:r>
              <a:rPr sz="2200" spc="-3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conduct.</a:t>
            </a:r>
            <a:endParaRPr sz="22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E3611"/>
              </a:buClr>
              <a:buFont typeface="Wingdings"/>
              <a:buChar char=""/>
            </a:pPr>
            <a:endParaRPr sz="335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dirty="0">
                <a:latin typeface="Schoolbook Uralic"/>
                <a:cs typeface="Schoolbook Uralic"/>
              </a:rPr>
              <a:t>It </a:t>
            </a:r>
            <a:r>
              <a:rPr sz="2200" spc="-5" dirty="0">
                <a:latin typeface="Schoolbook Uralic"/>
                <a:cs typeface="Schoolbook Uralic"/>
              </a:rPr>
              <a:t>focuses </a:t>
            </a:r>
            <a:r>
              <a:rPr sz="2200" dirty="0">
                <a:latin typeface="Schoolbook Uralic"/>
                <a:cs typeface="Schoolbook Uralic"/>
              </a:rPr>
              <a:t>on </a:t>
            </a:r>
            <a:r>
              <a:rPr sz="2200" spc="-5" dirty="0">
                <a:latin typeface="Schoolbook Uralic"/>
                <a:cs typeface="Schoolbook Uralic"/>
              </a:rPr>
              <a:t>cost alone.</a:t>
            </a:r>
            <a:endParaRPr sz="2200">
              <a:latin typeface="Schoolbook Uralic"/>
              <a:cs typeface="Schoolbook Uralic"/>
            </a:endParaRPr>
          </a:p>
          <a:p>
            <a:pPr marR="735330" algn="ctr">
              <a:lnSpc>
                <a:spcPct val="100000"/>
              </a:lnSpc>
              <a:spcBef>
                <a:spcPts val="145"/>
              </a:spcBef>
            </a:pPr>
            <a:r>
              <a:rPr sz="3400" spc="-50" dirty="0">
                <a:solidFill>
                  <a:srgbClr val="6F2F9F"/>
                </a:solidFill>
                <a:latin typeface="Schoolbook Uralic"/>
                <a:cs typeface="Schoolbook Uralic"/>
              </a:rPr>
              <a:t>DISADVANTAGES</a:t>
            </a:r>
            <a:endParaRPr sz="3400">
              <a:latin typeface="Schoolbook Uralic"/>
              <a:cs typeface="Schoolbook Uralic"/>
            </a:endParaRPr>
          </a:p>
          <a:p>
            <a:pPr marL="194945" marR="5080" indent="-182880">
              <a:lnSpc>
                <a:spcPct val="200100"/>
              </a:lnSpc>
              <a:spcBef>
                <a:spcPts val="3454"/>
              </a:spcBef>
              <a:buClr>
                <a:srgbClr val="9E3611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dirty="0">
                <a:latin typeface="Schoolbook Uralic"/>
                <a:cs typeface="Schoolbook Uralic"/>
              </a:rPr>
              <a:t>It </a:t>
            </a:r>
            <a:r>
              <a:rPr sz="2200" spc="-5" dirty="0">
                <a:latin typeface="Schoolbook Uralic"/>
                <a:cs typeface="Schoolbook Uralic"/>
              </a:rPr>
              <a:t>assumes </a:t>
            </a:r>
            <a:r>
              <a:rPr sz="2200" spc="-10" dirty="0">
                <a:latin typeface="Schoolbook Uralic"/>
                <a:cs typeface="Schoolbook Uralic"/>
              </a:rPr>
              <a:t>that </a:t>
            </a:r>
            <a:r>
              <a:rPr sz="2200" spc="-5" dirty="0">
                <a:latin typeface="Schoolbook Uralic"/>
                <a:cs typeface="Schoolbook Uralic"/>
              </a:rPr>
              <a:t>equivalence </a:t>
            </a:r>
            <a:r>
              <a:rPr sz="2200" dirty="0">
                <a:latin typeface="Schoolbook Uralic"/>
                <a:cs typeface="Schoolbook Uralic"/>
              </a:rPr>
              <a:t>of </a:t>
            </a:r>
            <a:r>
              <a:rPr sz="2200" spc="-5" dirty="0">
                <a:latin typeface="Schoolbook Uralic"/>
                <a:cs typeface="Schoolbook Uralic"/>
              </a:rPr>
              <a:t>benefits has been proved </a:t>
            </a:r>
            <a:r>
              <a:rPr sz="2200" spc="-25" dirty="0">
                <a:latin typeface="Schoolbook Uralic"/>
                <a:cs typeface="Schoolbook Uralic"/>
              </a:rPr>
              <a:t>unambiguously,  </a:t>
            </a:r>
            <a:r>
              <a:rPr sz="2200" spc="-10" dirty="0">
                <a:latin typeface="Schoolbook Uralic"/>
                <a:cs typeface="Schoolbook Uralic"/>
              </a:rPr>
              <a:t>much </a:t>
            </a:r>
            <a:r>
              <a:rPr sz="2200" spc="-5" dirty="0">
                <a:latin typeface="Schoolbook Uralic"/>
                <a:cs typeface="Schoolbook Uralic"/>
              </a:rPr>
              <a:t>research effort would be needed to</a:t>
            </a:r>
            <a:r>
              <a:rPr sz="2200" spc="65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demonstrate.</a:t>
            </a:r>
            <a:endParaRPr sz="22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38760"/>
            <a:ext cx="8227695" cy="77091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61950" marR="5080" indent="-349885">
              <a:lnSpc>
                <a:spcPts val="5830"/>
              </a:lnSpc>
              <a:spcBef>
                <a:spcPts val="835"/>
              </a:spcBef>
            </a:pPr>
            <a:r>
              <a:rPr spc="-5" dirty="0"/>
              <a:t>COS</a:t>
            </a:r>
            <a:r>
              <a:rPr spc="-505" dirty="0"/>
              <a:t>T</a:t>
            </a:r>
            <a:r>
              <a:rPr dirty="0"/>
              <a:t>-</a:t>
            </a:r>
            <a:r>
              <a:rPr spc="-5" dirty="0"/>
              <a:t>EFFECTIVE </a:t>
            </a:r>
            <a:r>
              <a:rPr spc="-45" dirty="0"/>
              <a:t>ANALYSIS(CEA)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48716" rIns="0" bIns="0" rtlCol="0">
            <a:spAutoFit/>
          </a:bodyPr>
          <a:lstStyle/>
          <a:p>
            <a:pPr marL="203200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04470" algn="l"/>
                <a:tab pos="976630" algn="l"/>
                <a:tab pos="1731010" algn="l"/>
                <a:tab pos="2131695" algn="l"/>
                <a:tab pos="3439795" algn="l"/>
                <a:tab pos="3822700" algn="l"/>
                <a:tab pos="4620895" algn="l"/>
                <a:tab pos="5038725" algn="l"/>
                <a:tab pos="6375400" algn="l"/>
                <a:tab pos="7430134" algn="l"/>
                <a:tab pos="8168005" algn="l"/>
              </a:tabLst>
            </a:pPr>
            <a:r>
              <a:rPr spc="-5" dirty="0"/>
              <a:t>This	type	</a:t>
            </a:r>
            <a:r>
              <a:rPr dirty="0"/>
              <a:t>of	</a:t>
            </a:r>
            <a:r>
              <a:rPr spc="-5" dirty="0"/>
              <a:t>analysis	</a:t>
            </a:r>
            <a:r>
              <a:rPr spc="-10" dirty="0"/>
              <a:t>is	</a:t>
            </a:r>
            <a:r>
              <a:rPr spc="-5" dirty="0"/>
              <a:t>used	</a:t>
            </a:r>
            <a:r>
              <a:rPr dirty="0"/>
              <a:t>to	compare	health	</a:t>
            </a:r>
            <a:r>
              <a:rPr spc="-10" dirty="0"/>
              <a:t>care	technologies</a:t>
            </a:r>
          </a:p>
          <a:p>
            <a:pPr marL="203200" marR="5080">
              <a:lnSpc>
                <a:spcPct val="200000"/>
              </a:lnSpc>
              <a:tabLst>
                <a:tab pos="988694" algn="l"/>
                <a:tab pos="1852930" algn="l"/>
                <a:tab pos="3261360" algn="l"/>
                <a:tab pos="4763135" algn="l"/>
                <a:tab pos="5037455" algn="l"/>
                <a:tab pos="6398260" algn="l"/>
                <a:tab pos="7079615" algn="l"/>
                <a:tab pos="8990965" algn="l"/>
              </a:tabLst>
            </a:pPr>
            <a:r>
              <a:rPr spc="-5" dirty="0"/>
              <a:t>tha</a:t>
            </a:r>
            <a:r>
              <a:rPr dirty="0"/>
              <a:t>t	ha</a:t>
            </a:r>
            <a:r>
              <a:rPr spc="-10" dirty="0"/>
              <a:t>v</a:t>
            </a:r>
            <a:r>
              <a:rPr dirty="0"/>
              <a:t>e	</a:t>
            </a:r>
            <a:r>
              <a:rPr spc="-15" dirty="0"/>
              <a:t>d</a:t>
            </a:r>
            <a:r>
              <a:rPr dirty="0"/>
              <a:t>if</a:t>
            </a:r>
            <a:r>
              <a:rPr spc="5" dirty="0"/>
              <a:t>f</a:t>
            </a:r>
            <a:r>
              <a:rPr spc="-15" dirty="0"/>
              <a:t>e</a:t>
            </a:r>
            <a:r>
              <a:rPr spc="-5" dirty="0"/>
              <a:t>rent	outcomes	,</a:t>
            </a:r>
            <a:r>
              <a:rPr dirty="0"/>
              <a:t>	common	one	</a:t>
            </a:r>
            <a:r>
              <a:rPr spc="-5" dirty="0"/>
              <a:t>dimensi</a:t>
            </a:r>
            <a:r>
              <a:rPr dirty="0"/>
              <a:t>onal	heal</a:t>
            </a:r>
            <a:r>
              <a:rPr spc="-15" dirty="0"/>
              <a:t>t</a:t>
            </a:r>
            <a:r>
              <a:rPr spc="-5" dirty="0"/>
              <a:t>h  benefits and which are measured in the </a:t>
            </a:r>
            <a:r>
              <a:rPr dirty="0"/>
              <a:t>same</a:t>
            </a:r>
            <a:r>
              <a:rPr spc="-45" dirty="0"/>
              <a:t> </a:t>
            </a:r>
            <a:r>
              <a:rPr spc="-5" dirty="0"/>
              <a:t>units.</a:t>
            </a:r>
          </a:p>
          <a:p>
            <a:pPr marL="203200" marR="5715" indent="-182880">
              <a:lnSpc>
                <a:spcPct val="200000"/>
              </a:lnSpc>
              <a:spcBef>
                <a:spcPts val="12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04470" algn="l"/>
              </a:tabLst>
            </a:pPr>
            <a:r>
              <a:rPr spc="-5" dirty="0"/>
              <a:t>CEA </a:t>
            </a:r>
            <a:r>
              <a:rPr dirty="0"/>
              <a:t>can </a:t>
            </a:r>
            <a:r>
              <a:rPr spc="-10" dirty="0"/>
              <a:t>be </a:t>
            </a:r>
            <a:r>
              <a:rPr spc="-5" dirty="0"/>
              <a:t>used </a:t>
            </a:r>
            <a:r>
              <a:rPr dirty="0"/>
              <a:t>to </a:t>
            </a:r>
            <a:r>
              <a:rPr spc="-5" dirty="0"/>
              <a:t>compare </a:t>
            </a:r>
            <a:r>
              <a:rPr spc="-10" dirty="0"/>
              <a:t>both </a:t>
            </a:r>
            <a:r>
              <a:rPr spc="-5" dirty="0"/>
              <a:t>across and within disease groups  as </a:t>
            </a:r>
            <a:r>
              <a:rPr dirty="0"/>
              <a:t>long </a:t>
            </a:r>
            <a:r>
              <a:rPr spc="-5" dirty="0"/>
              <a:t>as the </a:t>
            </a:r>
            <a:r>
              <a:rPr dirty="0"/>
              <a:t>effectiveness can </a:t>
            </a:r>
            <a:r>
              <a:rPr spc="-5" dirty="0"/>
              <a:t>be measured in </a:t>
            </a:r>
            <a:r>
              <a:rPr dirty="0"/>
              <a:t>common</a:t>
            </a:r>
            <a:r>
              <a:rPr spc="-75" dirty="0"/>
              <a:t> </a:t>
            </a:r>
            <a:r>
              <a:rPr spc="-5" dirty="0"/>
              <a:t>units.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15</a:t>
            </a:fld>
            <a:endParaRPr spc="80" dirty="0"/>
          </a:p>
        </p:txBody>
      </p:sp>
      <p:sp>
        <p:nvSpPr>
          <p:cNvPr id="4" name="object 4"/>
          <p:cNvSpPr/>
          <p:nvPr/>
        </p:nvSpPr>
        <p:spPr>
          <a:xfrm>
            <a:off x="880872" y="1357883"/>
            <a:ext cx="10917936" cy="491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2063622"/>
            <a:ext cx="9901555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822960" algn="l"/>
                <a:tab pos="2221865" algn="l"/>
                <a:tab pos="3048635" algn="l"/>
                <a:tab pos="3674745" algn="l"/>
                <a:tab pos="4133850" algn="l"/>
                <a:tab pos="5634990" algn="l"/>
                <a:tab pos="6541770" algn="l"/>
                <a:tab pos="7846695" algn="l"/>
                <a:tab pos="8792845" algn="l"/>
                <a:tab pos="9578340" algn="l"/>
              </a:tabLst>
            </a:pPr>
            <a:r>
              <a:rPr sz="2400" dirty="0">
                <a:latin typeface="Schoolbook Uralic"/>
                <a:cs typeface="Schoolbook Uralic"/>
              </a:rPr>
              <a:t>For	ex</a:t>
            </a:r>
            <a:r>
              <a:rPr sz="2400" spc="-10" dirty="0">
                <a:latin typeface="Schoolbook Uralic"/>
                <a:cs typeface="Schoolbook Uralic"/>
              </a:rPr>
              <a:t>a</a:t>
            </a:r>
            <a:r>
              <a:rPr sz="2400" spc="-5" dirty="0">
                <a:latin typeface="Schoolbook Uralic"/>
                <a:cs typeface="Schoolbook Uralic"/>
              </a:rPr>
              <a:t>mple</a:t>
            </a:r>
            <a:r>
              <a:rPr sz="2400" dirty="0">
                <a:latin typeface="Schoolbook Uralic"/>
                <a:cs typeface="Schoolbook Uralic"/>
              </a:rPr>
              <a:t>,	</a:t>
            </a:r>
            <a:r>
              <a:rPr sz="2400" spc="-5" dirty="0">
                <a:latin typeface="Schoolbook Uralic"/>
                <a:cs typeface="Schoolbook Uralic"/>
              </a:rPr>
              <a:t>co</a:t>
            </a:r>
            <a:r>
              <a:rPr sz="2400" dirty="0">
                <a:latin typeface="Schoolbook Uralic"/>
                <a:cs typeface="Schoolbook Uralic"/>
              </a:rPr>
              <a:t>s</a:t>
            </a:r>
            <a:r>
              <a:rPr sz="2400" spc="-5" dirty="0">
                <a:latin typeface="Schoolbook Uralic"/>
                <a:cs typeface="Schoolbook Uralic"/>
              </a:rPr>
              <a:t>t</a:t>
            </a:r>
            <a:r>
              <a:rPr sz="2400" dirty="0">
                <a:latin typeface="Schoolbook Uralic"/>
                <a:cs typeface="Schoolbook Uralic"/>
              </a:rPr>
              <a:t>s	</a:t>
            </a:r>
            <a:r>
              <a:rPr sz="2400" spc="-15" dirty="0">
                <a:latin typeface="Schoolbook Uralic"/>
                <a:cs typeface="Schoolbook Uralic"/>
              </a:rPr>
              <a:t>c</a:t>
            </a:r>
            <a:r>
              <a:rPr sz="2400" spc="-5" dirty="0">
                <a:latin typeface="Schoolbook Uralic"/>
                <a:cs typeface="Schoolbook Uralic"/>
              </a:rPr>
              <a:t>a</a:t>
            </a:r>
            <a:r>
              <a:rPr sz="2400" dirty="0">
                <a:latin typeface="Schoolbook Uralic"/>
                <a:cs typeface="Schoolbook Uralic"/>
              </a:rPr>
              <a:t>n	</a:t>
            </a:r>
            <a:r>
              <a:rPr sz="2400" spc="-5" dirty="0">
                <a:latin typeface="Schoolbook Uralic"/>
                <a:cs typeface="Schoolbook Uralic"/>
              </a:rPr>
              <a:t>b</a:t>
            </a:r>
            <a:r>
              <a:rPr sz="2400" dirty="0">
                <a:latin typeface="Schoolbook Uralic"/>
                <a:cs typeface="Schoolbook Uralic"/>
              </a:rPr>
              <a:t>e	co</a:t>
            </a:r>
            <a:r>
              <a:rPr sz="2400" spc="-10" dirty="0">
                <a:latin typeface="Schoolbook Uralic"/>
                <a:cs typeface="Schoolbook Uralic"/>
              </a:rPr>
              <a:t>m</a:t>
            </a:r>
            <a:r>
              <a:rPr sz="2400" spc="-5" dirty="0">
                <a:latin typeface="Schoolbook Uralic"/>
                <a:cs typeface="Schoolbook Uralic"/>
              </a:rPr>
              <a:t>pare</a:t>
            </a:r>
            <a:r>
              <a:rPr sz="2400" dirty="0">
                <a:latin typeface="Schoolbook Uralic"/>
                <a:cs typeface="Schoolbook Uralic"/>
              </a:rPr>
              <a:t>d	</a:t>
            </a:r>
            <a:r>
              <a:rPr sz="2400" spc="-5" dirty="0">
                <a:latin typeface="Schoolbook Uralic"/>
                <a:cs typeface="Schoolbook Uralic"/>
              </a:rPr>
              <a:t>u</a:t>
            </a:r>
            <a:r>
              <a:rPr sz="2400" spc="-15" dirty="0">
                <a:latin typeface="Schoolbook Uralic"/>
                <a:cs typeface="Schoolbook Uralic"/>
              </a:rPr>
              <a:t>s</a:t>
            </a:r>
            <a:r>
              <a:rPr sz="2400" spc="-5" dirty="0">
                <a:latin typeface="Schoolbook Uralic"/>
                <a:cs typeface="Schoolbook Uralic"/>
              </a:rPr>
              <a:t>i</a:t>
            </a:r>
            <a:r>
              <a:rPr sz="2400" spc="-20" dirty="0">
                <a:latin typeface="Schoolbook Uralic"/>
                <a:cs typeface="Schoolbook Uralic"/>
              </a:rPr>
              <a:t>n</a:t>
            </a:r>
            <a:r>
              <a:rPr sz="2400" dirty="0">
                <a:latin typeface="Schoolbook Uralic"/>
                <a:cs typeface="Schoolbook Uralic"/>
              </a:rPr>
              <a:t>g	common	</a:t>
            </a:r>
            <a:r>
              <a:rPr sz="2400" spc="-5" dirty="0">
                <a:latin typeface="Schoolbook Uralic"/>
                <a:cs typeface="Schoolbook Uralic"/>
              </a:rPr>
              <a:t>u</a:t>
            </a:r>
            <a:r>
              <a:rPr sz="2400" spc="-25" dirty="0">
                <a:latin typeface="Schoolbook Uralic"/>
                <a:cs typeface="Schoolbook Uralic"/>
              </a:rPr>
              <a:t>n</a:t>
            </a:r>
            <a:r>
              <a:rPr sz="2400" spc="-5" dirty="0">
                <a:latin typeface="Schoolbook Uralic"/>
                <a:cs typeface="Schoolbook Uralic"/>
              </a:rPr>
              <a:t>its,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su</a:t>
            </a:r>
            <a:r>
              <a:rPr sz="2400" spc="-15" dirty="0">
                <a:latin typeface="Schoolbook Uralic"/>
                <a:cs typeface="Schoolbook Uralic"/>
              </a:rPr>
              <a:t>c</a:t>
            </a:r>
            <a:r>
              <a:rPr sz="2400" spc="-5" dirty="0">
                <a:latin typeface="Schoolbook Uralic"/>
                <a:cs typeface="Schoolbook Uralic"/>
              </a:rPr>
              <a:t>h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as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E3611"/>
              </a:buClr>
              <a:buFont typeface="Wingdings"/>
              <a:buChar char=""/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latin typeface="Schoolbook Uralic"/>
                <a:cs typeface="Schoolbook Uralic"/>
              </a:rPr>
              <a:t>‘per lives saved’ or ‘per pain </a:t>
            </a:r>
            <a:r>
              <a:rPr sz="2400" dirty="0">
                <a:latin typeface="Schoolbook Uralic"/>
                <a:cs typeface="Schoolbook Uralic"/>
              </a:rPr>
              <a:t>free</a:t>
            </a:r>
            <a:r>
              <a:rPr sz="2400" spc="-22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day’.</a:t>
            </a:r>
            <a:endParaRPr sz="2400">
              <a:latin typeface="Schoolbook Uralic"/>
              <a:cs typeface="Schoolbook Uralic"/>
            </a:endParaRPr>
          </a:p>
          <a:p>
            <a:pPr marL="194945" marR="5080" indent="-182880">
              <a:lnSpc>
                <a:spcPct val="200100"/>
              </a:lnSpc>
              <a:spcBef>
                <a:spcPts val="12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CEA </a:t>
            </a:r>
            <a:r>
              <a:rPr sz="2400" dirty="0">
                <a:latin typeface="Schoolbook Uralic"/>
                <a:cs typeface="Schoolbook Uralic"/>
              </a:rPr>
              <a:t>can </a:t>
            </a:r>
            <a:r>
              <a:rPr sz="2400" spc="-5" dirty="0">
                <a:latin typeface="Schoolbook Uralic"/>
                <a:cs typeface="Schoolbook Uralic"/>
              </a:rPr>
              <a:t>therefore be used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compare </a:t>
            </a:r>
            <a:r>
              <a:rPr sz="2400" dirty="0">
                <a:latin typeface="Schoolbook Uralic"/>
                <a:cs typeface="Schoolbook Uralic"/>
              </a:rPr>
              <a:t>heart </a:t>
            </a:r>
            <a:r>
              <a:rPr sz="2400" spc="-5" dirty="0">
                <a:latin typeface="Schoolbook Uralic"/>
                <a:cs typeface="Schoolbook Uralic"/>
              </a:rPr>
              <a:t>surgery and </a:t>
            </a:r>
            <a:r>
              <a:rPr sz="2400" dirty="0">
                <a:latin typeface="Schoolbook Uralic"/>
                <a:cs typeface="Schoolbook Uralic"/>
              </a:rPr>
              <a:t>kidney  </a:t>
            </a:r>
            <a:r>
              <a:rPr sz="2400" spc="-5" dirty="0">
                <a:latin typeface="Schoolbook Uralic"/>
                <a:cs typeface="Schoolbook Uralic"/>
              </a:rPr>
              <a:t>transplantation.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16</a:t>
            </a:fld>
            <a:endParaRPr spc="8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1635378"/>
            <a:ext cx="9902825" cy="347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748665" algn="l"/>
                <a:tab pos="1294130" algn="l"/>
                <a:tab pos="2856230" algn="l"/>
                <a:tab pos="3435350" algn="l"/>
                <a:tab pos="4708525" algn="l"/>
                <a:tab pos="5855970" algn="l"/>
                <a:tab pos="6855459" algn="l"/>
                <a:tab pos="7621270" algn="l"/>
                <a:tab pos="9128125" algn="l"/>
                <a:tab pos="9719945" algn="l"/>
              </a:tabLst>
            </a:pPr>
            <a:r>
              <a:rPr sz="2400" spc="-10" dirty="0">
                <a:latin typeface="Schoolbook Uralic"/>
                <a:cs typeface="Schoolbook Uralic"/>
              </a:rPr>
              <a:t>I</a:t>
            </a:r>
            <a:r>
              <a:rPr sz="2400" dirty="0">
                <a:latin typeface="Schoolbook Uralic"/>
                <a:cs typeface="Schoolbook Uralic"/>
              </a:rPr>
              <a:t>t	</a:t>
            </a:r>
            <a:r>
              <a:rPr sz="2400" spc="-20" dirty="0">
                <a:latin typeface="Schoolbook Uralic"/>
                <a:cs typeface="Schoolbook Uralic"/>
              </a:rPr>
              <a:t>i</a:t>
            </a:r>
            <a:r>
              <a:rPr sz="2400" spc="-5" dirty="0">
                <a:latin typeface="Schoolbook Uralic"/>
                <a:cs typeface="Schoolbook Uralic"/>
              </a:rPr>
              <a:t>s</a:t>
            </a:r>
            <a:r>
              <a:rPr sz="2400" dirty="0">
                <a:latin typeface="Schoolbook Uralic"/>
                <a:cs typeface="Schoolbook Uralic"/>
              </a:rPr>
              <a:t>	essential	to	s</a:t>
            </a:r>
            <a:r>
              <a:rPr sz="2400" spc="5" dirty="0">
                <a:latin typeface="Schoolbook Uralic"/>
                <a:cs typeface="Schoolbook Uralic"/>
              </a:rPr>
              <a:t>p</a:t>
            </a:r>
            <a:r>
              <a:rPr sz="2400" spc="-5" dirty="0">
                <a:latin typeface="Schoolbook Uralic"/>
                <a:cs typeface="Schoolbook Uralic"/>
              </a:rPr>
              <a:t>e</a:t>
            </a:r>
            <a:r>
              <a:rPr sz="2400" spc="-15" dirty="0">
                <a:latin typeface="Schoolbook Uralic"/>
                <a:cs typeface="Schoolbook Uralic"/>
              </a:rPr>
              <a:t>c</a:t>
            </a:r>
            <a:r>
              <a:rPr sz="2400" dirty="0">
                <a:latin typeface="Schoolbook Uralic"/>
                <a:cs typeface="Schoolbook Uralic"/>
              </a:rPr>
              <a:t>ify	</a:t>
            </a:r>
            <a:r>
              <a:rPr sz="2400" spc="-5" dirty="0">
                <a:latin typeface="Schoolbook Uralic"/>
                <a:cs typeface="Schoolbook Uralic"/>
              </a:rPr>
              <a:t>w</a:t>
            </a:r>
            <a:r>
              <a:rPr sz="2400" spc="-15" dirty="0">
                <a:latin typeface="Schoolbook Uralic"/>
                <a:cs typeface="Schoolbook Uralic"/>
              </a:rPr>
              <a:t>h</a:t>
            </a:r>
            <a:r>
              <a:rPr sz="2400" spc="-5" dirty="0">
                <a:latin typeface="Schoolbook Uralic"/>
                <a:cs typeface="Schoolbook Uralic"/>
              </a:rPr>
              <a:t>ich</a:t>
            </a:r>
            <a:r>
              <a:rPr sz="2400" dirty="0">
                <a:latin typeface="Schoolbook Uralic"/>
                <a:cs typeface="Schoolbook Uralic"/>
              </a:rPr>
              <a:t>	cos</a:t>
            </a:r>
            <a:r>
              <a:rPr sz="2400" spc="5" dirty="0">
                <a:latin typeface="Schoolbook Uralic"/>
                <a:cs typeface="Schoolbook Uralic"/>
              </a:rPr>
              <a:t>t</a:t>
            </a:r>
            <a:r>
              <a:rPr sz="2400" spc="-5" dirty="0">
                <a:latin typeface="Schoolbook Uralic"/>
                <a:cs typeface="Schoolbook Uralic"/>
              </a:rPr>
              <a:t>s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ar</a:t>
            </a:r>
            <a:r>
              <a:rPr sz="2400" dirty="0">
                <a:latin typeface="Schoolbook Uralic"/>
                <a:cs typeface="Schoolbook Uralic"/>
              </a:rPr>
              <a:t>e	</a:t>
            </a:r>
            <a:r>
              <a:rPr sz="2400" spc="-5" dirty="0">
                <a:latin typeface="Schoolbook Uralic"/>
                <a:cs typeface="Schoolbook Uralic"/>
              </a:rPr>
              <a:t>in</a:t>
            </a:r>
            <a:r>
              <a:rPr sz="2400" spc="-20" dirty="0">
                <a:latin typeface="Schoolbook Uralic"/>
                <a:cs typeface="Schoolbook Uralic"/>
              </a:rPr>
              <a:t>c</a:t>
            </a:r>
            <a:r>
              <a:rPr sz="2400" dirty="0">
                <a:latin typeface="Schoolbook Uralic"/>
                <a:cs typeface="Schoolbook Uralic"/>
              </a:rPr>
              <a:t>lud</a:t>
            </a:r>
            <a:r>
              <a:rPr sz="2400" spc="-15" dirty="0">
                <a:latin typeface="Schoolbook Uralic"/>
                <a:cs typeface="Schoolbook Uralic"/>
              </a:rPr>
              <a:t>e</a:t>
            </a:r>
            <a:r>
              <a:rPr sz="2400" dirty="0">
                <a:latin typeface="Schoolbook Uralic"/>
                <a:cs typeface="Schoolbook Uralic"/>
              </a:rPr>
              <a:t>d	</a:t>
            </a:r>
            <a:r>
              <a:rPr sz="2400" spc="-5" dirty="0">
                <a:latin typeface="Schoolbook Uralic"/>
                <a:cs typeface="Schoolbook Uralic"/>
              </a:rPr>
              <a:t>in</a:t>
            </a:r>
            <a:r>
              <a:rPr sz="2400" dirty="0">
                <a:latin typeface="Schoolbook Uralic"/>
                <a:cs typeface="Schoolbook Uralic"/>
              </a:rPr>
              <a:t>	a</a:t>
            </a:r>
            <a:endParaRPr sz="2400">
              <a:latin typeface="Schoolbook Uralic"/>
              <a:cs typeface="Schoolbook Uralic"/>
            </a:endParaRPr>
          </a:p>
          <a:p>
            <a:pPr marL="194945" marR="6985">
              <a:lnSpc>
                <a:spcPct val="200000"/>
              </a:lnSpc>
              <a:tabLst>
                <a:tab pos="2801620" algn="l"/>
                <a:tab pos="4123054" algn="l"/>
                <a:tab pos="4812030" algn="l"/>
                <a:tab pos="5813425" algn="l"/>
                <a:tab pos="6430645" algn="l"/>
                <a:tab pos="7133590" algn="l"/>
                <a:tab pos="7563484" algn="l"/>
                <a:tab pos="8677275" algn="l"/>
                <a:tab pos="9430385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cos</a:t>
            </a:r>
            <a:r>
              <a:rPr sz="2400" dirty="0">
                <a:latin typeface="Schoolbook Uralic"/>
                <a:cs typeface="Schoolbook Uralic"/>
              </a:rPr>
              <a:t>t</a:t>
            </a:r>
            <a:r>
              <a:rPr sz="2400" spc="-5" dirty="0">
                <a:latin typeface="Schoolbook Uralic"/>
                <a:cs typeface="Schoolbook Uralic"/>
              </a:rPr>
              <a:t>-effect</a:t>
            </a:r>
            <a:r>
              <a:rPr sz="2400" spc="-10" dirty="0">
                <a:latin typeface="Schoolbook Uralic"/>
                <a:cs typeface="Schoolbook Uralic"/>
              </a:rPr>
              <a:t>ive</a:t>
            </a:r>
            <a:r>
              <a:rPr sz="2400" spc="-15" dirty="0">
                <a:latin typeface="Schoolbook Uralic"/>
                <a:cs typeface="Schoolbook Uralic"/>
              </a:rPr>
              <a:t>n</a:t>
            </a:r>
            <a:r>
              <a:rPr sz="2400" spc="-5" dirty="0">
                <a:latin typeface="Schoolbook Uralic"/>
                <a:cs typeface="Schoolbook Uralic"/>
              </a:rPr>
              <a:t>ess	</a:t>
            </a:r>
            <a:r>
              <a:rPr sz="2400" spc="-10" dirty="0">
                <a:latin typeface="Schoolbook Uralic"/>
                <a:cs typeface="Schoolbook Uralic"/>
              </a:rPr>
              <a:t>a</a:t>
            </a:r>
            <a:r>
              <a:rPr sz="2400" spc="-25" dirty="0">
                <a:latin typeface="Schoolbook Uralic"/>
                <a:cs typeface="Schoolbook Uralic"/>
              </a:rPr>
              <a:t>n</a:t>
            </a:r>
            <a:r>
              <a:rPr sz="2400" spc="-5" dirty="0">
                <a:latin typeface="Schoolbook Uralic"/>
                <a:cs typeface="Schoolbook Uralic"/>
              </a:rPr>
              <a:t>al</a:t>
            </a:r>
            <a:r>
              <a:rPr sz="2400" spc="-10" dirty="0">
                <a:latin typeface="Schoolbook Uralic"/>
                <a:cs typeface="Schoolbook Uralic"/>
              </a:rPr>
              <a:t>y</a:t>
            </a:r>
            <a:r>
              <a:rPr sz="2400" spc="-5" dirty="0">
                <a:latin typeface="Schoolbook Uralic"/>
                <a:cs typeface="Schoolbook Uralic"/>
              </a:rPr>
              <a:t>sis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an</a:t>
            </a:r>
            <a:r>
              <a:rPr sz="2400" dirty="0">
                <a:latin typeface="Schoolbook Uralic"/>
                <a:cs typeface="Schoolbook Uralic"/>
              </a:rPr>
              <a:t>d	</a:t>
            </a:r>
            <a:r>
              <a:rPr sz="2400" spc="-5" dirty="0">
                <a:latin typeface="Schoolbook Uralic"/>
                <a:cs typeface="Schoolbook Uralic"/>
              </a:rPr>
              <a:t>wh</a:t>
            </a:r>
            <a:r>
              <a:rPr sz="2400" spc="-15" dirty="0">
                <a:latin typeface="Schoolbook Uralic"/>
                <a:cs typeface="Schoolbook Uralic"/>
              </a:rPr>
              <a:t>i</a:t>
            </a:r>
            <a:r>
              <a:rPr sz="2400" spc="-5" dirty="0">
                <a:latin typeface="Schoolbook Uralic"/>
                <a:cs typeface="Schoolbook Uralic"/>
              </a:rPr>
              <a:t>ch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a</a:t>
            </a:r>
            <a:r>
              <a:rPr sz="2400" spc="-15" dirty="0">
                <a:latin typeface="Schoolbook Uralic"/>
                <a:cs typeface="Schoolbook Uralic"/>
              </a:rPr>
              <a:t>r</a:t>
            </a:r>
            <a:r>
              <a:rPr sz="2400" dirty="0">
                <a:latin typeface="Schoolbook Uralic"/>
                <a:cs typeface="Schoolbook Uralic"/>
              </a:rPr>
              <a:t>e	no</a:t>
            </a:r>
            <a:r>
              <a:rPr sz="2400" spc="-15" dirty="0">
                <a:latin typeface="Schoolbook Uralic"/>
                <a:cs typeface="Schoolbook Uralic"/>
              </a:rPr>
              <a:t>t</a:t>
            </a:r>
            <a:r>
              <a:rPr sz="2400" spc="-5" dirty="0">
                <a:latin typeface="Schoolbook Uralic"/>
                <a:cs typeface="Schoolbook Uralic"/>
              </a:rPr>
              <a:t>,</a:t>
            </a:r>
            <a:r>
              <a:rPr sz="2400" dirty="0">
                <a:latin typeface="Schoolbook Uralic"/>
                <a:cs typeface="Schoolbook Uralic"/>
              </a:rPr>
              <a:t>	to	</a:t>
            </a:r>
            <a:r>
              <a:rPr sz="2400" spc="-5" dirty="0">
                <a:latin typeface="Schoolbook Uralic"/>
                <a:cs typeface="Schoolbook Uralic"/>
              </a:rPr>
              <a:t>ensure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t</a:t>
            </a:r>
            <a:r>
              <a:rPr sz="2400" spc="-15" dirty="0">
                <a:latin typeface="Schoolbook Uralic"/>
                <a:cs typeface="Schoolbook Uralic"/>
              </a:rPr>
              <a:t>h</a:t>
            </a:r>
            <a:r>
              <a:rPr sz="2400" spc="-5" dirty="0">
                <a:latin typeface="Schoolbook Uralic"/>
                <a:cs typeface="Schoolbook Uralic"/>
              </a:rPr>
              <a:t>a</a:t>
            </a:r>
            <a:r>
              <a:rPr sz="2400" dirty="0">
                <a:latin typeface="Schoolbook Uralic"/>
                <a:cs typeface="Schoolbook Uralic"/>
              </a:rPr>
              <a:t>t	</a:t>
            </a:r>
            <a:r>
              <a:rPr sz="2400" spc="-5" dirty="0">
                <a:latin typeface="Schoolbook Uralic"/>
                <a:cs typeface="Schoolbook Uralic"/>
              </a:rPr>
              <a:t>the  </a:t>
            </a:r>
            <a:r>
              <a:rPr sz="2400" dirty="0">
                <a:latin typeface="Schoolbook Uralic"/>
                <a:cs typeface="Schoolbook Uralic"/>
              </a:rPr>
              <a:t>findings </a:t>
            </a:r>
            <a:r>
              <a:rPr sz="2400" spc="-5" dirty="0">
                <a:latin typeface="Schoolbook Uralic"/>
                <a:cs typeface="Schoolbook Uralic"/>
              </a:rPr>
              <a:t>are </a:t>
            </a:r>
            <a:r>
              <a:rPr sz="2400" dirty="0">
                <a:latin typeface="Schoolbook Uralic"/>
                <a:cs typeface="Schoolbook Uralic"/>
              </a:rPr>
              <a:t>not subject to</a:t>
            </a:r>
            <a:r>
              <a:rPr sz="2400" spc="-6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misinterpretation.</a:t>
            </a:r>
            <a:endParaRPr sz="2400">
              <a:latin typeface="Schoolbook Uralic"/>
              <a:cs typeface="Schoolbook Uralic"/>
            </a:endParaRPr>
          </a:p>
          <a:p>
            <a:pPr marL="194945" marR="5715" indent="-182880">
              <a:lnSpc>
                <a:spcPct val="200000"/>
              </a:lnSpc>
              <a:spcBef>
                <a:spcPts val="120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1249680" algn="l"/>
                <a:tab pos="2581910" algn="l"/>
                <a:tab pos="3067050" algn="l"/>
                <a:tab pos="4787900" algn="l"/>
                <a:tab pos="6026785" algn="l"/>
                <a:tab pos="6540500" algn="l"/>
                <a:tab pos="7228205" algn="l"/>
                <a:tab pos="8744585" algn="l"/>
                <a:tab pos="9431655" algn="l"/>
              </a:tabLst>
            </a:pPr>
            <a:r>
              <a:rPr sz="2400" dirty="0">
                <a:latin typeface="Schoolbook Uralic"/>
                <a:cs typeface="Schoolbook Uralic"/>
              </a:rPr>
              <a:t>L</a:t>
            </a:r>
            <a:r>
              <a:rPr sz="2400" spc="-10" dirty="0">
                <a:latin typeface="Schoolbook Uralic"/>
                <a:cs typeface="Schoolbook Uralic"/>
              </a:rPr>
              <a:t>a</a:t>
            </a:r>
            <a:r>
              <a:rPr sz="2400" dirty="0">
                <a:latin typeface="Schoolbook Uralic"/>
                <a:cs typeface="Schoolbook Uralic"/>
              </a:rPr>
              <a:t>rge	number	of	ev</a:t>
            </a:r>
            <a:r>
              <a:rPr sz="2400" spc="-10" dirty="0">
                <a:latin typeface="Schoolbook Uralic"/>
                <a:cs typeface="Schoolbook Uralic"/>
              </a:rPr>
              <a:t>a</a:t>
            </a:r>
            <a:r>
              <a:rPr sz="2400" spc="-5" dirty="0">
                <a:latin typeface="Schoolbook Uralic"/>
                <a:cs typeface="Schoolbook Uralic"/>
              </a:rPr>
              <a:t>luation	s</a:t>
            </a:r>
            <a:r>
              <a:rPr sz="2400" spc="5" dirty="0">
                <a:latin typeface="Schoolbook Uralic"/>
                <a:cs typeface="Schoolbook Uralic"/>
              </a:rPr>
              <a:t>t</a:t>
            </a:r>
            <a:r>
              <a:rPr sz="2400" spc="-5" dirty="0">
                <a:latin typeface="Schoolbook Uralic"/>
                <a:cs typeface="Schoolbook Uralic"/>
              </a:rPr>
              <a:t>u</a:t>
            </a:r>
            <a:r>
              <a:rPr sz="2400" spc="-20" dirty="0">
                <a:latin typeface="Schoolbook Uralic"/>
                <a:cs typeface="Schoolbook Uralic"/>
              </a:rPr>
              <a:t>d</a:t>
            </a:r>
            <a:r>
              <a:rPr sz="2400" spc="-5" dirty="0">
                <a:latin typeface="Schoolbook Uralic"/>
                <a:cs typeface="Schoolbook Uralic"/>
              </a:rPr>
              <a:t>ies	in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th</a:t>
            </a:r>
            <a:r>
              <a:rPr sz="2400" dirty="0">
                <a:latin typeface="Schoolbook Uralic"/>
                <a:cs typeface="Schoolbook Uralic"/>
              </a:rPr>
              <a:t>e	</a:t>
            </a:r>
            <a:r>
              <a:rPr sz="2400" spc="-5" dirty="0">
                <a:latin typeface="Schoolbook Uralic"/>
                <a:cs typeface="Schoolbook Uralic"/>
              </a:rPr>
              <a:t>d</a:t>
            </a:r>
            <a:r>
              <a:rPr sz="2400" spc="-15" dirty="0">
                <a:latin typeface="Schoolbook Uralic"/>
                <a:cs typeface="Schoolbook Uralic"/>
              </a:rPr>
              <a:t>e</a:t>
            </a:r>
            <a:r>
              <a:rPr sz="2400" dirty="0">
                <a:latin typeface="Schoolbook Uralic"/>
                <a:cs typeface="Schoolbook Uralic"/>
              </a:rPr>
              <a:t>ntis</a:t>
            </a:r>
            <a:r>
              <a:rPr sz="2400" spc="5" dirty="0">
                <a:latin typeface="Schoolbook Uralic"/>
                <a:cs typeface="Schoolbook Uralic"/>
              </a:rPr>
              <a:t>t</a:t>
            </a:r>
            <a:r>
              <a:rPr sz="2400" dirty="0">
                <a:latin typeface="Schoolbook Uralic"/>
                <a:cs typeface="Schoolbook Uralic"/>
              </a:rPr>
              <a:t>ry	</a:t>
            </a:r>
            <a:r>
              <a:rPr sz="2400" spc="-5" dirty="0">
                <a:latin typeface="Schoolbook Uralic"/>
                <a:cs typeface="Schoolbook Uralic"/>
              </a:rPr>
              <a:t>a</a:t>
            </a:r>
            <a:r>
              <a:rPr sz="2400" spc="-15" dirty="0">
                <a:latin typeface="Schoolbook Uralic"/>
                <a:cs typeface="Schoolbook Uralic"/>
              </a:rPr>
              <a:t>r</a:t>
            </a:r>
            <a:r>
              <a:rPr sz="2400" dirty="0">
                <a:latin typeface="Schoolbook Uralic"/>
                <a:cs typeface="Schoolbook Uralic"/>
              </a:rPr>
              <a:t>e	</a:t>
            </a:r>
            <a:r>
              <a:rPr sz="2400" spc="-5" dirty="0">
                <a:latin typeface="Schoolbook Uralic"/>
                <a:cs typeface="Schoolbook Uralic"/>
              </a:rPr>
              <a:t>are  </a:t>
            </a:r>
            <a:r>
              <a:rPr sz="2400" dirty="0">
                <a:latin typeface="Schoolbook Uralic"/>
                <a:cs typeface="Schoolbook Uralic"/>
              </a:rPr>
              <a:t>comparison of </a:t>
            </a:r>
            <a:r>
              <a:rPr sz="2400" spc="-5" dirty="0">
                <a:latin typeface="Schoolbook Uralic"/>
                <a:cs typeface="Schoolbook Uralic"/>
              </a:rPr>
              <a:t>costs </a:t>
            </a:r>
            <a:r>
              <a:rPr sz="240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preventive </a:t>
            </a:r>
            <a:r>
              <a:rPr sz="2400" dirty="0">
                <a:latin typeface="Schoolbook Uralic"/>
                <a:cs typeface="Schoolbook Uralic"/>
              </a:rPr>
              <a:t>strategies with </a:t>
            </a:r>
            <a:r>
              <a:rPr sz="2400" spc="-5" dirty="0">
                <a:latin typeface="Schoolbook Uralic"/>
                <a:cs typeface="Schoolbook Uralic"/>
              </a:rPr>
              <a:t>their</a:t>
            </a:r>
            <a:r>
              <a:rPr sz="2400" spc="-1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effectiveness.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17</a:t>
            </a:fld>
            <a:endParaRPr spc="8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227" y="807465"/>
            <a:ext cx="10498455" cy="472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 algn="just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Schoolbook Uralic"/>
                <a:cs typeface="Schoolbook Uralic"/>
              </a:rPr>
              <a:t>The </a:t>
            </a:r>
            <a:r>
              <a:rPr sz="2400" spc="-5" dirty="0">
                <a:latin typeface="Schoolbook Uralic"/>
                <a:cs typeface="Schoolbook Uralic"/>
              </a:rPr>
              <a:t>results </a:t>
            </a:r>
            <a:r>
              <a:rPr sz="2400" dirty="0">
                <a:latin typeface="Schoolbook Uralic"/>
                <a:cs typeface="Schoolbook Uralic"/>
              </a:rPr>
              <a:t>of </a:t>
            </a:r>
            <a:r>
              <a:rPr sz="2400" spc="-10" dirty="0">
                <a:latin typeface="Schoolbook Uralic"/>
                <a:cs typeface="Schoolbook Uralic"/>
              </a:rPr>
              <a:t>CEA </a:t>
            </a:r>
            <a:r>
              <a:rPr sz="2400" dirty="0">
                <a:latin typeface="Schoolbook Uralic"/>
                <a:cs typeface="Schoolbook Uralic"/>
              </a:rPr>
              <a:t>are </a:t>
            </a:r>
            <a:r>
              <a:rPr sz="2400" spc="-5" dirty="0">
                <a:latin typeface="Schoolbook Uralic"/>
                <a:cs typeface="Schoolbook Uralic"/>
              </a:rPr>
              <a:t>usually presented in the form </a:t>
            </a:r>
            <a:r>
              <a:rPr sz="2400" spc="-10" dirty="0">
                <a:latin typeface="Schoolbook Uralic"/>
                <a:cs typeface="Schoolbook Uralic"/>
              </a:rPr>
              <a:t>of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ratio, </a:t>
            </a:r>
            <a:r>
              <a:rPr sz="2400" spc="-10" dirty="0">
                <a:latin typeface="Schoolbook Uralic"/>
                <a:cs typeface="Schoolbook Uralic"/>
              </a:rPr>
              <a:t>ex;</a:t>
            </a:r>
            <a:r>
              <a:rPr sz="2400" spc="2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cost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E3611"/>
              </a:buClr>
              <a:buFont typeface="Wingdings"/>
              <a:buChar char=""/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latin typeface="Schoolbook Uralic"/>
                <a:cs typeface="Schoolbook Uralic"/>
              </a:rPr>
              <a:t>per life year</a:t>
            </a:r>
            <a:r>
              <a:rPr sz="2400" spc="-2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gained.</a:t>
            </a:r>
            <a:endParaRPr sz="2400">
              <a:latin typeface="Schoolbook Uralic"/>
              <a:cs typeface="Schoolbook Uralic"/>
            </a:endParaRPr>
          </a:p>
          <a:p>
            <a:pPr marL="194945" marR="5080" indent="-182880" algn="just">
              <a:lnSpc>
                <a:spcPct val="200000"/>
              </a:lnSpc>
              <a:spcBef>
                <a:spcPts val="120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If two treatments </a:t>
            </a:r>
            <a:r>
              <a:rPr sz="2400" dirty="0">
                <a:latin typeface="Schoolbook Uralic"/>
                <a:cs typeface="Schoolbook Uralic"/>
              </a:rPr>
              <a:t>A &amp; B </a:t>
            </a:r>
            <a:r>
              <a:rPr sz="2400" spc="-5" dirty="0">
                <a:latin typeface="Schoolbook Uralic"/>
                <a:cs typeface="Schoolbook Uralic"/>
              </a:rPr>
              <a:t>are </a:t>
            </a:r>
            <a:r>
              <a:rPr sz="2400" dirty="0">
                <a:latin typeface="Schoolbook Uralic"/>
                <a:cs typeface="Schoolbook Uralic"/>
              </a:rPr>
              <a:t>compared, costs </a:t>
            </a:r>
            <a:r>
              <a:rPr sz="2400" spc="-5" dirty="0">
                <a:latin typeface="Schoolbook Uralic"/>
                <a:cs typeface="Schoolbook Uralic"/>
              </a:rPr>
              <a:t>are lower for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and the  </a:t>
            </a:r>
            <a:r>
              <a:rPr sz="2400" dirty="0">
                <a:latin typeface="Schoolbook Uralic"/>
                <a:cs typeface="Schoolbook Uralic"/>
              </a:rPr>
              <a:t>outcomes </a:t>
            </a:r>
            <a:r>
              <a:rPr sz="2400" spc="-5" dirty="0">
                <a:latin typeface="Schoolbook Uralic"/>
                <a:cs typeface="Schoolbook Uralic"/>
              </a:rPr>
              <a:t>are </a:t>
            </a:r>
            <a:r>
              <a:rPr sz="2400" spc="-35" dirty="0">
                <a:latin typeface="Schoolbook Uralic"/>
                <a:cs typeface="Schoolbook Uralic"/>
              </a:rPr>
              <a:t>better, </a:t>
            </a:r>
            <a:r>
              <a:rPr sz="2400" spc="-5" dirty="0">
                <a:latin typeface="Schoolbook Uralic"/>
                <a:cs typeface="Schoolbook Uralic"/>
              </a:rPr>
              <a:t>then the treatment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is said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dominate and on </a:t>
            </a:r>
            <a:r>
              <a:rPr sz="2400" dirty="0">
                <a:latin typeface="Schoolbook Uralic"/>
                <a:cs typeface="Schoolbook Uralic"/>
              </a:rPr>
              <a:t>the  </a:t>
            </a:r>
            <a:r>
              <a:rPr sz="2400" spc="-5" dirty="0">
                <a:latin typeface="Schoolbook Uralic"/>
                <a:cs typeface="Schoolbook Uralic"/>
              </a:rPr>
              <a:t>basis </a:t>
            </a:r>
            <a:r>
              <a:rPr sz="2400" dirty="0">
                <a:latin typeface="Schoolbook Uralic"/>
                <a:cs typeface="Schoolbook Uralic"/>
              </a:rPr>
              <a:t>of health economic</a:t>
            </a:r>
            <a:r>
              <a:rPr sz="2400" spc="-3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analysis.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E3611"/>
              </a:buClr>
              <a:buFont typeface="Wingdings"/>
              <a:buChar char=""/>
            </a:pPr>
            <a:endParaRPr sz="2450">
              <a:latin typeface="Schoolbook Uralic"/>
              <a:cs typeface="Schoolbook Uralic"/>
            </a:endParaRPr>
          </a:p>
          <a:p>
            <a:pPr marL="469900" lvl="1" indent="-183515">
              <a:lnSpc>
                <a:spcPct val="100000"/>
              </a:lnSpc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solidFill>
                  <a:srgbClr val="001F5F"/>
                </a:solidFill>
                <a:latin typeface="Schoolbook Uralic"/>
                <a:cs typeface="Schoolbook Uralic"/>
              </a:rPr>
              <a:t>Incremental </a:t>
            </a:r>
            <a:r>
              <a:rPr sz="1800" dirty="0">
                <a:solidFill>
                  <a:srgbClr val="001F5F"/>
                </a:solidFill>
                <a:latin typeface="Schoolbook Uralic"/>
                <a:cs typeface="Schoolbook Uralic"/>
              </a:rPr>
              <a:t>cost </a:t>
            </a:r>
            <a:r>
              <a:rPr sz="1800" spc="-5" dirty="0">
                <a:solidFill>
                  <a:srgbClr val="001F5F"/>
                </a:solidFill>
                <a:latin typeface="Schoolbook Uralic"/>
                <a:cs typeface="Schoolbook Uralic"/>
              </a:rPr>
              <a:t>effectiveness </a:t>
            </a:r>
            <a:r>
              <a:rPr sz="1800" dirty="0">
                <a:solidFill>
                  <a:srgbClr val="001F5F"/>
                </a:solidFill>
                <a:latin typeface="Schoolbook Uralic"/>
                <a:cs typeface="Schoolbook Uralic"/>
              </a:rPr>
              <a:t>= </a:t>
            </a:r>
            <a:r>
              <a:rPr sz="1800" spc="-5" dirty="0">
                <a:solidFill>
                  <a:srgbClr val="001F5F"/>
                </a:solidFill>
                <a:latin typeface="Schoolbook Uralic"/>
                <a:cs typeface="Schoolbook Uralic"/>
              </a:rPr>
              <a:t>(cost </a:t>
            </a:r>
            <a:r>
              <a:rPr sz="1800" dirty="0">
                <a:solidFill>
                  <a:srgbClr val="001F5F"/>
                </a:solidFill>
                <a:latin typeface="Schoolbook Uralic"/>
                <a:cs typeface="Schoolbook Uralic"/>
              </a:rPr>
              <a:t>of </a:t>
            </a:r>
            <a:r>
              <a:rPr sz="1800" spc="-5" dirty="0">
                <a:solidFill>
                  <a:srgbClr val="001F5F"/>
                </a:solidFill>
                <a:latin typeface="Schoolbook Uralic"/>
                <a:cs typeface="Schoolbook Uralic"/>
              </a:rPr>
              <a:t>B-cost </a:t>
            </a:r>
            <a:r>
              <a:rPr sz="1800" dirty="0">
                <a:solidFill>
                  <a:srgbClr val="001F5F"/>
                </a:solidFill>
                <a:latin typeface="Schoolbook Uralic"/>
                <a:cs typeface="Schoolbook Uralic"/>
              </a:rPr>
              <a:t>of</a:t>
            </a:r>
            <a:r>
              <a:rPr sz="1800" spc="-75" dirty="0">
                <a:solidFill>
                  <a:srgbClr val="001F5F"/>
                </a:solidFill>
                <a:latin typeface="Schoolbook Uralic"/>
                <a:cs typeface="Schoolbook Uralic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Schoolbook Uralic"/>
                <a:cs typeface="Schoolbook Uralic"/>
              </a:rPr>
              <a:t>A)</a:t>
            </a:r>
            <a:endParaRPr sz="18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Schoolbook Uralic"/>
              <a:cs typeface="Schoolbook Uralic"/>
            </a:endParaRPr>
          </a:p>
          <a:p>
            <a:pPr marL="403352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Schoolbook Uralic"/>
                <a:cs typeface="Schoolbook Uralic"/>
              </a:rPr>
              <a:t>(benefits </a:t>
            </a:r>
            <a:r>
              <a:rPr sz="1800" dirty="0">
                <a:solidFill>
                  <a:srgbClr val="001F5F"/>
                </a:solidFill>
                <a:latin typeface="Schoolbook Uralic"/>
                <a:cs typeface="Schoolbook Uralic"/>
              </a:rPr>
              <a:t>of B – </a:t>
            </a:r>
            <a:r>
              <a:rPr sz="1800" spc="-5" dirty="0">
                <a:solidFill>
                  <a:srgbClr val="001F5F"/>
                </a:solidFill>
                <a:latin typeface="Schoolbook Uralic"/>
                <a:cs typeface="Schoolbook Uralic"/>
              </a:rPr>
              <a:t>benefits </a:t>
            </a:r>
            <a:r>
              <a:rPr sz="1800" dirty="0">
                <a:solidFill>
                  <a:srgbClr val="001F5F"/>
                </a:solidFill>
                <a:latin typeface="Schoolbook Uralic"/>
                <a:cs typeface="Schoolbook Uralic"/>
              </a:rPr>
              <a:t>of</a:t>
            </a:r>
            <a:r>
              <a:rPr sz="1800" spc="-90" dirty="0">
                <a:solidFill>
                  <a:srgbClr val="001F5F"/>
                </a:solidFill>
                <a:latin typeface="Schoolbook Uralic"/>
                <a:cs typeface="Schoolbook Uralic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Schoolbook Uralic"/>
                <a:cs typeface="Schoolbook Uralic"/>
              </a:rPr>
              <a:t>A)</a:t>
            </a:r>
            <a:endParaRPr sz="18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83023" y="5087111"/>
            <a:ext cx="2837815" cy="13970"/>
          </a:xfrm>
          <a:custGeom>
            <a:avLst/>
            <a:gdLst/>
            <a:ahLst/>
            <a:cxnLst/>
            <a:rect l="l" t="t" r="r" b="b"/>
            <a:pathLst>
              <a:path w="2837815" h="13970">
                <a:moveTo>
                  <a:pt x="0" y="13462"/>
                </a:moveTo>
                <a:lnTo>
                  <a:pt x="2837306" y="0"/>
                </a:lnTo>
              </a:path>
            </a:pathLst>
          </a:custGeom>
          <a:ln w="609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18</a:t>
            </a:fld>
            <a:endParaRPr spc="8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9297" y="414604"/>
            <a:ext cx="36188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10" dirty="0"/>
              <a:t>EXAMPLES</a:t>
            </a:r>
            <a:endParaRPr sz="49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19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1167510"/>
            <a:ext cx="9901555" cy="307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5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It is used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compare coronary artery bypass </a:t>
            </a:r>
            <a:r>
              <a:rPr sz="2400" spc="-10" dirty="0">
                <a:latin typeface="Schoolbook Uralic"/>
                <a:cs typeface="Schoolbook Uralic"/>
              </a:rPr>
              <a:t>grafts </a:t>
            </a:r>
            <a:r>
              <a:rPr sz="2400" dirty="0">
                <a:latin typeface="Schoolbook Uralic"/>
                <a:cs typeface="Schoolbook Uralic"/>
              </a:rPr>
              <a:t>with </a:t>
            </a:r>
            <a:r>
              <a:rPr sz="2400" spc="-5" dirty="0">
                <a:latin typeface="Schoolbook Uralic"/>
                <a:cs typeface="Schoolbook Uralic"/>
              </a:rPr>
              <a:t>breast  cancer screening, </a:t>
            </a:r>
            <a:r>
              <a:rPr sz="2400" dirty="0">
                <a:latin typeface="Schoolbook Uralic"/>
                <a:cs typeface="Schoolbook Uralic"/>
              </a:rPr>
              <a:t>if </a:t>
            </a:r>
            <a:r>
              <a:rPr sz="2400" spc="-5" dirty="0">
                <a:latin typeface="Schoolbook Uralic"/>
                <a:cs typeface="Schoolbook Uralic"/>
              </a:rPr>
              <a:t>in both </a:t>
            </a:r>
            <a:r>
              <a:rPr sz="2400" spc="-10" dirty="0">
                <a:latin typeface="Schoolbook Uralic"/>
                <a:cs typeface="Schoolbook Uralic"/>
              </a:rPr>
              <a:t>the </a:t>
            </a:r>
            <a:r>
              <a:rPr sz="2400" spc="-5" dirty="0">
                <a:latin typeface="Schoolbook Uralic"/>
                <a:cs typeface="Schoolbook Uralic"/>
              </a:rPr>
              <a:t>cases, years of life gained </a:t>
            </a:r>
            <a:r>
              <a:rPr sz="2400" spc="-10" dirty="0">
                <a:latin typeface="Schoolbook Uralic"/>
                <a:cs typeface="Schoolbook Uralic"/>
              </a:rPr>
              <a:t>in </a:t>
            </a:r>
            <a:r>
              <a:rPr sz="2400" dirty="0">
                <a:latin typeface="Schoolbook Uralic"/>
                <a:cs typeface="Schoolbook Uralic"/>
              </a:rPr>
              <a:t>over  riding </a:t>
            </a:r>
            <a:r>
              <a:rPr sz="2400" spc="-5" dirty="0">
                <a:latin typeface="Schoolbook Uralic"/>
                <a:cs typeface="Schoolbook Uralic"/>
              </a:rPr>
              <a:t>benefit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-5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interest.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E3611"/>
              </a:buClr>
              <a:buFont typeface="Wingdings"/>
              <a:buChar char=""/>
            </a:pPr>
            <a:endParaRPr sz="2300">
              <a:latin typeface="Schoolbook Uralic"/>
              <a:cs typeface="Schoolbook Uralic"/>
            </a:endParaRPr>
          </a:p>
          <a:p>
            <a:pPr marL="194945" indent="-182880" algn="just">
              <a:lnSpc>
                <a:spcPct val="10000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Cost </a:t>
            </a:r>
            <a:r>
              <a:rPr sz="2400" dirty="0">
                <a:latin typeface="Schoolbook Uralic"/>
                <a:cs typeface="Schoolbook Uralic"/>
              </a:rPr>
              <a:t>effectiveness of a </a:t>
            </a:r>
            <a:r>
              <a:rPr sz="2400" spc="-5" dirty="0">
                <a:latin typeface="Schoolbook Uralic"/>
                <a:cs typeface="Schoolbook Uralic"/>
              </a:rPr>
              <a:t>school based </a:t>
            </a:r>
            <a:r>
              <a:rPr sz="2400" dirty="0">
                <a:latin typeface="Schoolbook Uralic"/>
                <a:cs typeface="Schoolbook Uralic"/>
              </a:rPr>
              <a:t>sealant</a:t>
            </a:r>
            <a:r>
              <a:rPr sz="2400" spc="-4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program.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E3611"/>
              </a:buClr>
              <a:buFont typeface="Wingdings"/>
              <a:buChar char=""/>
            </a:pPr>
            <a:endParaRPr sz="2300">
              <a:latin typeface="Schoolbook Uralic"/>
              <a:cs typeface="Schoolbook Uralic"/>
            </a:endParaRPr>
          </a:p>
          <a:p>
            <a:pPr marL="194945" indent="-182880" algn="just">
              <a:lnSpc>
                <a:spcPct val="10000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Examining </a:t>
            </a:r>
            <a:r>
              <a:rPr sz="2400" dirty="0">
                <a:latin typeface="Schoolbook Uralic"/>
                <a:cs typeface="Schoolbook Uralic"/>
              </a:rPr>
              <a:t>cost effectiveness of early </a:t>
            </a:r>
            <a:r>
              <a:rPr sz="2400" spc="-5" dirty="0">
                <a:latin typeface="Schoolbook Uralic"/>
                <a:cs typeface="Schoolbook Uralic"/>
              </a:rPr>
              <a:t>dental</a:t>
            </a:r>
            <a:r>
              <a:rPr sz="2400" spc="-8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visits.</a:t>
            </a:r>
            <a:endParaRPr sz="2400">
              <a:latin typeface="Schoolbook Uralic"/>
              <a:cs typeface="Schoolbook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9303" y="5061203"/>
            <a:ext cx="9671685" cy="984885"/>
            <a:chOff x="1289303" y="5061203"/>
            <a:chExt cx="9671685" cy="984885"/>
          </a:xfrm>
        </p:grpSpPr>
        <p:sp>
          <p:nvSpPr>
            <p:cNvPr id="5" name="object 5"/>
            <p:cNvSpPr/>
            <p:nvPr/>
          </p:nvSpPr>
          <p:spPr>
            <a:xfrm>
              <a:off x="1295399" y="5067299"/>
              <a:ext cx="9659112" cy="972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5067299"/>
              <a:ext cx="9659620" cy="972819"/>
            </a:xfrm>
            <a:custGeom>
              <a:avLst/>
              <a:gdLst/>
              <a:ahLst/>
              <a:cxnLst/>
              <a:rect l="l" t="t" r="r" b="b"/>
              <a:pathLst>
                <a:path w="9659620" h="972820">
                  <a:moveTo>
                    <a:pt x="0" y="162051"/>
                  </a:moveTo>
                  <a:lnTo>
                    <a:pt x="5786" y="118959"/>
                  </a:lnTo>
                  <a:lnTo>
                    <a:pt x="22116" y="80245"/>
                  </a:lnTo>
                  <a:lnTo>
                    <a:pt x="47450" y="47450"/>
                  </a:lnTo>
                  <a:lnTo>
                    <a:pt x="80245" y="22116"/>
                  </a:lnTo>
                  <a:lnTo>
                    <a:pt x="118959" y="5786"/>
                  </a:lnTo>
                  <a:lnTo>
                    <a:pt x="162052" y="0"/>
                  </a:lnTo>
                  <a:lnTo>
                    <a:pt x="9497060" y="0"/>
                  </a:lnTo>
                  <a:lnTo>
                    <a:pt x="9540152" y="5786"/>
                  </a:lnTo>
                  <a:lnTo>
                    <a:pt x="9578866" y="22116"/>
                  </a:lnTo>
                  <a:lnTo>
                    <a:pt x="9611661" y="47450"/>
                  </a:lnTo>
                  <a:lnTo>
                    <a:pt x="9636995" y="80245"/>
                  </a:lnTo>
                  <a:lnTo>
                    <a:pt x="9653325" y="118959"/>
                  </a:lnTo>
                  <a:lnTo>
                    <a:pt x="9659112" y="162051"/>
                  </a:lnTo>
                  <a:lnTo>
                    <a:pt x="9659112" y="810260"/>
                  </a:lnTo>
                  <a:lnTo>
                    <a:pt x="9653325" y="853339"/>
                  </a:lnTo>
                  <a:lnTo>
                    <a:pt x="9636995" y="892049"/>
                  </a:lnTo>
                  <a:lnTo>
                    <a:pt x="9611661" y="924847"/>
                  </a:lnTo>
                  <a:lnTo>
                    <a:pt x="9578866" y="950186"/>
                  </a:lnTo>
                  <a:lnTo>
                    <a:pt x="9540152" y="966523"/>
                  </a:lnTo>
                  <a:lnTo>
                    <a:pt x="9497060" y="972312"/>
                  </a:lnTo>
                  <a:lnTo>
                    <a:pt x="162052" y="972312"/>
                  </a:lnTo>
                  <a:lnTo>
                    <a:pt x="118959" y="966523"/>
                  </a:lnTo>
                  <a:lnTo>
                    <a:pt x="80245" y="950186"/>
                  </a:lnTo>
                  <a:lnTo>
                    <a:pt x="47450" y="924847"/>
                  </a:lnTo>
                  <a:lnTo>
                    <a:pt x="22116" y="892049"/>
                  </a:lnTo>
                  <a:lnTo>
                    <a:pt x="5786" y="853339"/>
                  </a:lnTo>
                  <a:lnTo>
                    <a:pt x="0" y="810260"/>
                  </a:lnTo>
                  <a:lnTo>
                    <a:pt x="0" y="162051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1638" y="5114499"/>
            <a:ext cx="8963025" cy="586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70"/>
              </a:lnSpc>
              <a:spcBef>
                <a:spcPts val="95"/>
              </a:spcBef>
            </a:pPr>
            <a:r>
              <a:rPr sz="1800" spc="-5" dirty="0">
                <a:latin typeface="Schoolbook Uralic"/>
                <a:cs typeface="Schoolbook Uralic"/>
              </a:rPr>
              <a:t>Lee </a:t>
            </a:r>
            <a:r>
              <a:rPr sz="1900" i="1" spc="-140" dirty="0">
                <a:latin typeface="Verdana"/>
                <a:cs typeface="Verdana"/>
              </a:rPr>
              <a:t>et </a:t>
            </a:r>
            <a:r>
              <a:rPr sz="1900" i="1" spc="-100" dirty="0">
                <a:latin typeface="Verdana"/>
                <a:cs typeface="Verdana"/>
              </a:rPr>
              <a:t>al. </a:t>
            </a:r>
            <a:r>
              <a:rPr sz="1800" spc="-5" dirty="0">
                <a:latin typeface="Schoolbook Uralic"/>
                <a:cs typeface="Schoolbook Uralic"/>
              </a:rPr>
              <a:t>Examining the cost effectiveness </a:t>
            </a:r>
            <a:r>
              <a:rPr sz="1800" dirty="0">
                <a:latin typeface="Schoolbook Uralic"/>
                <a:cs typeface="Schoolbook Uralic"/>
              </a:rPr>
              <a:t>of </a:t>
            </a:r>
            <a:r>
              <a:rPr sz="1800" spc="-5" dirty="0">
                <a:latin typeface="Schoolbook Uralic"/>
                <a:cs typeface="Schoolbook Uralic"/>
              </a:rPr>
              <a:t>early dental visits. </a:t>
            </a:r>
            <a:r>
              <a:rPr sz="1900" i="1" spc="-75" dirty="0">
                <a:latin typeface="Verdana"/>
                <a:cs typeface="Verdana"/>
              </a:rPr>
              <a:t>Pediatric</a:t>
            </a:r>
            <a:r>
              <a:rPr sz="1900" i="1" spc="-180" dirty="0">
                <a:latin typeface="Verdana"/>
                <a:cs typeface="Verdana"/>
              </a:rPr>
              <a:t> </a:t>
            </a:r>
            <a:r>
              <a:rPr sz="1900" i="1" spc="-80" dirty="0">
                <a:latin typeface="Verdana"/>
                <a:cs typeface="Verdana"/>
              </a:rPr>
              <a:t>Dentistry</a:t>
            </a:r>
            <a:r>
              <a:rPr sz="1800" spc="-80" dirty="0">
                <a:latin typeface="Schoolbook Uralic"/>
                <a:cs typeface="Schoolbook Uralic"/>
              </a:rPr>
              <a:t>.</a:t>
            </a:r>
            <a:endParaRPr sz="1800">
              <a:latin typeface="Schoolbook Uralic"/>
              <a:cs typeface="Schoolbook Uralic"/>
            </a:endParaRPr>
          </a:p>
          <a:p>
            <a:pPr marL="12700">
              <a:lnSpc>
                <a:spcPts val="2150"/>
              </a:lnSpc>
            </a:pPr>
            <a:r>
              <a:rPr sz="1800" spc="-10" dirty="0">
                <a:latin typeface="Schoolbook Uralic"/>
                <a:cs typeface="Schoolbook Uralic"/>
              </a:rPr>
              <a:t>2006; </a:t>
            </a:r>
            <a:r>
              <a:rPr sz="1800" spc="-5" dirty="0">
                <a:latin typeface="Schoolbook Uralic"/>
                <a:cs typeface="Schoolbook Uralic"/>
              </a:rPr>
              <a:t>28:2.</a:t>
            </a:r>
            <a:r>
              <a:rPr sz="1800" spc="20" dirty="0">
                <a:latin typeface="Schoolbook Uralic"/>
                <a:cs typeface="Schoolbook Uralic"/>
              </a:rPr>
              <a:t> </a:t>
            </a:r>
            <a:r>
              <a:rPr sz="1800" spc="-10" dirty="0">
                <a:latin typeface="Schoolbook Uralic"/>
                <a:cs typeface="Schoolbook Uralic"/>
              </a:rPr>
              <a:t>102–105.</a:t>
            </a:r>
            <a:endParaRPr sz="1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021" y="813561"/>
            <a:ext cx="95738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ECONOMIC</a:t>
            </a:r>
            <a:r>
              <a:rPr spc="-50" dirty="0"/>
              <a:t> </a:t>
            </a:r>
            <a:r>
              <a:rPr spc="-80" dirty="0"/>
              <a:t>EVALUATION??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2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2398903"/>
            <a:ext cx="990346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1744980" algn="l"/>
                <a:tab pos="3438525" algn="l"/>
                <a:tab pos="3876040" algn="l"/>
                <a:tab pos="4532630" algn="l"/>
                <a:tab pos="5765800" algn="l"/>
                <a:tab pos="6218555" algn="l"/>
                <a:tab pos="7929245" algn="l"/>
              </a:tabLst>
            </a:pPr>
            <a:r>
              <a:rPr sz="2400" b="1" spc="55" dirty="0">
                <a:latin typeface="Times New Roman"/>
                <a:cs typeface="Times New Roman"/>
              </a:rPr>
              <a:t>Economic	</a:t>
            </a:r>
            <a:r>
              <a:rPr sz="2400" b="1" spc="100" dirty="0">
                <a:latin typeface="Times New Roman"/>
                <a:cs typeface="Times New Roman"/>
              </a:rPr>
              <a:t>evaluation	</a:t>
            </a:r>
            <a:r>
              <a:rPr sz="2400" spc="-5" dirty="0">
                <a:latin typeface="Schoolbook Uralic"/>
                <a:cs typeface="Schoolbook Uralic"/>
              </a:rPr>
              <a:t>is	the	process	</a:t>
            </a:r>
            <a:r>
              <a:rPr sz="2400" dirty="0">
                <a:latin typeface="Schoolbook Uralic"/>
                <a:cs typeface="Schoolbook Uralic"/>
              </a:rPr>
              <a:t>of	systematic	</a:t>
            </a:r>
            <a:r>
              <a:rPr sz="2400" spc="-10" dirty="0">
                <a:latin typeface="Schoolbook Uralic"/>
                <a:cs typeface="Schoolbook Uralic"/>
              </a:rPr>
              <a:t>identification,</a:t>
            </a:r>
            <a:endParaRPr sz="2400">
              <a:latin typeface="Schoolbook Uralic"/>
              <a:cs typeface="Schoolbook Uralic"/>
            </a:endParaRPr>
          </a:p>
          <a:p>
            <a:pPr marL="194945" marR="5080" algn="just">
              <a:lnSpc>
                <a:spcPct val="200000"/>
              </a:lnSpc>
            </a:pPr>
            <a:r>
              <a:rPr sz="2400" spc="-5" dirty="0">
                <a:latin typeface="Schoolbook Uralic"/>
                <a:cs typeface="Schoolbook Uralic"/>
              </a:rPr>
              <a:t>measurement and </a:t>
            </a:r>
            <a:r>
              <a:rPr sz="2400" spc="-10" dirty="0">
                <a:latin typeface="Schoolbook Uralic"/>
                <a:cs typeface="Schoolbook Uralic"/>
              </a:rPr>
              <a:t>valuation </a:t>
            </a:r>
            <a:r>
              <a:rPr sz="2400" spc="-5" dirty="0">
                <a:latin typeface="Schoolbook Uralic"/>
                <a:cs typeface="Schoolbook Uralic"/>
              </a:rPr>
              <a:t>of the inputs and outcomes </a:t>
            </a:r>
            <a:r>
              <a:rPr sz="2400" spc="-1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two  alternative activities, and the </a:t>
            </a:r>
            <a:r>
              <a:rPr sz="2400" dirty="0">
                <a:latin typeface="Schoolbook Uralic"/>
                <a:cs typeface="Schoolbook Uralic"/>
              </a:rPr>
              <a:t>subsequent </a:t>
            </a:r>
            <a:r>
              <a:rPr sz="2400" spc="-5" dirty="0">
                <a:latin typeface="Schoolbook Uralic"/>
                <a:cs typeface="Schoolbook Uralic"/>
              </a:rPr>
              <a:t>comparative analysis </a:t>
            </a:r>
            <a:r>
              <a:rPr sz="2400" dirty="0">
                <a:latin typeface="Schoolbook Uralic"/>
                <a:cs typeface="Schoolbook Uralic"/>
              </a:rPr>
              <a:t>of  </a:t>
            </a:r>
            <a:r>
              <a:rPr sz="2400" spc="-5" dirty="0">
                <a:latin typeface="Schoolbook Uralic"/>
                <a:cs typeface="Schoolbook Uralic"/>
              </a:rPr>
              <a:t>these.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694" y="813561"/>
            <a:ext cx="4902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ADVANTAGES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20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2078862"/>
            <a:ext cx="9902825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5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This method is used when the programs may have differential  success in outcome, as well as differential </a:t>
            </a:r>
            <a:r>
              <a:rPr sz="2400" dirty="0">
                <a:latin typeface="Schoolbook Uralic"/>
                <a:cs typeface="Schoolbook Uralic"/>
              </a:rPr>
              <a:t>costs, </a:t>
            </a:r>
            <a:r>
              <a:rPr sz="2400" spc="-5" dirty="0">
                <a:latin typeface="Schoolbook Uralic"/>
                <a:cs typeface="Schoolbook Uralic"/>
              </a:rPr>
              <a:t>but the outcome  must be </a:t>
            </a:r>
            <a:r>
              <a:rPr sz="2400" dirty="0">
                <a:latin typeface="Schoolbook Uralic"/>
                <a:cs typeface="Schoolbook Uralic"/>
              </a:rPr>
              <a:t>common to </a:t>
            </a:r>
            <a:r>
              <a:rPr sz="2400" spc="-5" dirty="0">
                <a:latin typeface="Schoolbook Uralic"/>
                <a:cs typeface="Schoolbook Uralic"/>
              </a:rPr>
              <a:t>both</a:t>
            </a:r>
            <a:r>
              <a:rPr sz="2400" spc="-3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programs.</a:t>
            </a:r>
            <a:endParaRPr sz="2400" dirty="0">
              <a:latin typeface="Schoolbook Uralic"/>
              <a:cs typeface="Schoolbook Uralic"/>
            </a:endParaRPr>
          </a:p>
          <a:p>
            <a:pPr marL="194945" marR="5080" indent="-182880" algn="just">
              <a:lnSpc>
                <a:spcPct val="150000"/>
              </a:lnSpc>
              <a:spcBef>
                <a:spcPts val="12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114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find the most efficient treatment option in terms of cost </a:t>
            </a:r>
            <a:r>
              <a:rPr sz="2400" spc="-10" dirty="0">
                <a:latin typeface="Schoolbook Uralic"/>
                <a:cs typeface="Schoolbook Uralic"/>
              </a:rPr>
              <a:t>per </a:t>
            </a:r>
            <a:r>
              <a:rPr sz="2400" spc="-5" dirty="0">
                <a:latin typeface="Schoolbook Uralic"/>
                <a:cs typeface="Schoolbook Uralic"/>
              </a:rPr>
              <a:t>unit  </a:t>
            </a:r>
            <a:r>
              <a:rPr sz="2400" dirty="0">
                <a:latin typeface="Schoolbook Uralic"/>
                <a:cs typeface="Schoolbook Uralic"/>
              </a:rPr>
              <a:t>effect.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310" y="813561"/>
            <a:ext cx="57143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DISADVANTAGE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98602" rIns="0" bIns="0" rtlCol="0">
            <a:spAutoFit/>
          </a:bodyPr>
          <a:lstStyle/>
          <a:p>
            <a:pPr marL="203200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04470" algn="l"/>
              </a:tabLst>
            </a:pPr>
            <a:r>
              <a:rPr dirty="0"/>
              <a:t>The </a:t>
            </a:r>
            <a:r>
              <a:rPr spc="-5" dirty="0"/>
              <a:t>disadvantage </a:t>
            </a:r>
            <a:r>
              <a:rPr dirty="0"/>
              <a:t>of </a:t>
            </a:r>
            <a:r>
              <a:rPr spc="-5" dirty="0"/>
              <a:t>the cost-effectiveness approach </a:t>
            </a:r>
            <a:r>
              <a:rPr spc="-10" dirty="0"/>
              <a:t>is </a:t>
            </a:r>
            <a:r>
              <a:rPr spc="-5" dirty="0"/>
              <a:t>that </a:t>
            </a:r>
            <a:r>
              <a:rPr dirty="0"/>
              <a:t>it</a:t>
            </a:r>
            <a:r>
              <a:rPr spc="580" dirty="0"/>
              <a:t> </a:t>
            </a:r>
            <a:r>
              <a:rPr dirty="0"/>
              <a:t>cannot</a:t>
            </a:r>
          </a:p>
          <a:p>
            <a:pPr marL="203200" marR="6350">
              <a:lnSpc>
                <a:spcPts val="5760"/>
              </a:lnSpc>
              <a:spcBef>
                <a:spcPts val="670"/>
              </a:spcBef>
              <a:tabLst>
                <a:tab pos="699135" algn="l"/>
                <a:tab pos="1525270" algn="l"/>
                <a:tab pos="1969135" algn="l"/>
                <a:tab pos="3028315" algn="l"/>
                <a:tab pos="3368040" algn="l"/>
                <a:tab pos="4373880" algn="l"/>
                <a:tab pos="5749290" algn="l"/>
                <a:tab pos="6207760" algn="l"/>
                <a:tab pos="6650990" algn="l"/>
                <a:tab pos="8014334" algn="l"/>
              </a:tabLst>
            </a:pPr>
            <a:r>
              <a:rPr spc="-5" dirty="0"/>
              <a:t>b</a:t>
            </a:r>
            <a:r>
              <a:rPr dirty="0"/>
              <a:t>e	</a:t>
            </a:r>
            <a:r>
              <a:rPr spc="-5" dirty="0"/>
              <a:t>us</a:t>
            </a:r>
            <a:r>
              <a:rPr spc="-15" dirty="0"/>
              <a:t>e</a:t>
            </a:r>
            <a:r>
              <a:rPr dirty="0"/>
              <a:t>d	</a:t>
            </a:r>
            <a:r>
              <a:rPr spc="-10" dirty="0"/>
              <a:t>t</a:t>
            </a:r>
            <a:r>
              <a:rPr dirty="0"/>
              <a:t>o	</a:t>
            </a:r>
            <a:r>
              <a:rPr spc="-5" dirty="0"/>
              <a:t>asses</a:t>
            </a:r>
            <a:r>
              <a:rPr dirty="0"/>
              <a:t>s	a	</a:t>
            </a:r>
            <a:r>
              <a:rPr spc="-5" dirty="0"/>
              <a:t>single</a:t>
            </a:r>
            <a:r>
              <a:rPr dirty="0"/>
              <a:t>	</a:t>
            </a:r>
            <a:r>
              <a:rPr spc="-5" dirty="0"/>
              <a:t>p</a:t>
            </a:r>
            <a:r>
              <a:rPr spc="-10" dirty="0"/>
              <a:t>r</a:t>
            </a:r>
            <a:r>
              <a:rPr dirty="0"/>
              <a:t>ogram	</a:t>
            </a:r>
            <a:r>
              <a:rPr spc="-5" dirty="0"/>
              <a:t>or</a:t>
            </a:r>
            <a:r>
              <a:rPr dirty="0"/>
              <a:t>	to	compare	interve</a:t>
            </a:r>
            <a:r>
              <a:rPr spc="-20" dirty="0"/>
              <a:t>n</a:t>
            </a:r>
            <a:r>
              <a:rPr spc="-5" dirty="0"/>
              <a:t>tions  which have </a:t>
            </a:r>
            <a:r>
              <a:rPr dirty="0"/>
              <a:t>several </a:t>
            </a:r>
            <a:r>
              <a:rPr spc="-5" dirty="0"/>
              <a:t>different clinical</a:t>
            </a:r>
            <a:r>
              <a:rPr spc="-85" dirty="0"/>
              <a:t> </a:t>
            </a:r>
            <a:r>
              <a:rPr dirty="0"/>
              <a:t>effects.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21</a:t>
            </a:fld>
            <a:endParaRPr spc="8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4401" y="707593"/>
            <a:ext cx="88296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1F5F"/>
                </a:solidFill>
              </a:rPr>
              <a:t>COST </a:t>
            </a:r>
            <a:r>
              <a:rPr dirty="0">
                <a:solidFill>
                  <a:srgbClr val="001F5F"/>
                </a:solidFill>
              </a:rPr>
              <a:t>UTILITY</a:t>
            </a:r>
            <a:r>
              <a:rPr spc="-360" dirty="0">
                <a:solidFill>
                  <a:srgbClr val="001F5F"/>
                </a:solidFill>
              </a:rPr>
              <a:t> </a:t>
            </a:r>
            <a:r>
              <a:rPr spc="-70" dirty="0">
                <a:solidFill>
                  <a:srgbClr val="001F5F"/>
                </a:solidFill>
              </a:rPr>
              <a:t>ANALYSIS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22</a:t>
            </a:fld>
            <a:endParaRPr spc="80" dirty="0"/>
          </a:p>
        </p:txBody>
      </p:sp>
      <p:sp>
        <p:nvSpPr>
          <p:cNvPr id="6" name="object 6"/>
          <p:cNvSpPr txBox="1"/>
          <p:nvPr/>
        </p:nvSpPr>
        <p:spPr>
          <a:xfrm>
            <a:off x="1148892" y="2398903"/>
            <a:ext cx="990028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685800" algn="l"/>
                <a:tab pos="2160905" algn="l"/>
                <a:tab pos="2780030" algn="l"/>
                <a:tab pos="4165600" algn="l"/>
                <a:tab pos="4742180" algn="l"/>
                <a:tab pos="6407785" algn="l"/>
                <a:tab pos="6930390" algn="l"/>
                <a:tab pos="8209280" algn="l"/>
                <a:tab pos="8653145" algn="l"/>
                <a:tab pos="9632950" algn="l"/>
              </a:tabLst>
            </a:pPr>
            <a:r>
              <a:rPr sz="2400" spc="-225" dirty="0">
                <a:latin typeface="Schoolbook Uralic"/>
                <a:cs typeface="Schoolbook Uralic"/>
              </a:rPr>
              <a:t>T</a:t>
            </a:r>
            <a:r>
              <a:rPr sz="2400" dirty="0">
                <a:latin typeface="Schoolbook Uralic"/>
                <a:cs typeface="Schoolbook Uralic"/>
              </a:rPr>
              <a:t>o	ove</a:t>
            </a:r>
            <a:r>
              <a:rPr sz="2400" spc="-15" dirty="0">
                <a:latin typeface="Schoolbook Uralic"/>
                <a:cs typeface="Schoolbook Uralic"/>
              </a:rPr>
              <a:t>r</a:t>
            </a:r>
            <a:r>
              <a:rPr sz="2400" spc="-5" dirty="0">
                <a:latin typeface="Schoolbook Uralic"/>
                <a:cs typeface="Schoolbook Uralic"/>
              </a:rPr>
              <a:t>c</a:t>
            </a:r>
            <a:r>
              <a:rPr sz="2400" spc="-15" dirty="0">
                <a:latin typeface="Schoolbook Uralic"/>
                <a:cs typeface="Schoolbook Uralic"/>
              </a:rPr>
              <a:t>o</a:t>
            </a:r>
            <a:r>
              <a:rPr sz="2400" spc="-5" dirty="0">
                <a:latin typeface="Schoolbook Uralic"/>
                <a:cs typeface="Schoolbook Uralic"/>
              </a:rPr>
              <a:t>m</a:t>
            </a:r>
            <a:r>
              <a:rPr sz="2400" dirty="0">
                <a:latin typeface="Schoolbook Uralic"/>
                <a:cs typeface="Schoolbook Uralic"/>
              </a:rPr>
              <a:t>e	</a:t>
            </a:r>
            <a:r>
              <a:rPr sz="2400" spc="-5" dirty="0">
                <a:latin typeface="Schoolbook Uralic"/>
                <a:cs typeface="Schoolbook Uralic"/>
              </a:rPr>
              <a:t>th</a:t>
            </a:r>
            <a:r>
              <a:rPr sz="2400" dirty="0">
                <a:latin typeface="Schoolbook Uralic"/>
                <a:cs typeface="Schoolbook Uralic"/>
              </a:rPr>
              <a:t>e	</a:t>
            </a:r>
            <a:r>
              <a:rPr sz="2400" spc="-5" dirty="0">
                <a:latin typeface="Schoolbook Uralic"/>
                <a:cs typeface="Schoolbook Uralic"/>
              </a:rPr>
              <a:t>c</a:t>
            </a:r>
            <a:r>
              <a:rPr sz="2400" spc="-15" dirty="0">
                <a:latin typeface="Schoolbook Uralic"/>
                <a:cs typeface="Schoolbook Uralic"/>
              </a:rPr>
              <a:t>o</a:t>
            </a:r>
            <a:r>
              <a:rPr sz="2400" spc="-5" dirty="0">
                <a:latin typeface="Schoolbook Uralic"/>
                <a:cs typeface="Schoolbook Uralic"/>
              </a:rPr>
              <a:t>ncerns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15" dirty="0">
                <a:latin typeface="Schoolbook Uralic"/>
                <a:cs typeface="Schoolbook Uralic"/>
              </a:rPr>
              <a:t>o</a:t>
            </a:r>
            <a:r>
              <a:rPr sz="2400" dirty="0">
                <a:latin typeface="Schoolbook Uralic"/>
                <a:cs typeface="Schoolbook Uralic"/>
              </a:rPr>
              <a:t>f	ex</a:t>
            </a:r>
            <a:r>
              <a:rPr sz="2400" spc="-15" dirty="0">
                <a:latin typeface="Schoolbook Uralic"/>
                <a:cs typeface="Schoolbook Uralic"/>
              </a:rPr>
              <a:t>p</a:t>
            </a:r>
            <a:r>
              <a:rPr sz="2400" spc="-5" dirty="0">
                <a:latin typeface="Schoolbook Uralic"/>
                <a:cs typeface="Schoolbook Uralic"/>
              </a:rPr>
              <a:t>ressi</a:t>
            </a:r>
            <a:r>
              <a:rPr sz="2400" spc="-20" dirty="0">
                <a:latin typeface="Schoolbook Uralic"/>
                <a:cs typeface="Schoolbook Uralic"/>
              </a:rPr>
              <a:t>n</a:t>
            </a:r>
            <a:r>
              <a:rPr sz="2400" dirty="0">
                <a:latin typeface="Schoolbook Uralic"/>
                <a:cs typeface="Schoolbook Uralic"/>
              </a:rPr>
              <a:t>g	</a:t>
            </a:r>
            <a:r>
              <a:rPr sz="2400" spc="-5" dirty="0">
                <a:latin typeface="Schoolbook Uralic"/>
                <a:cs typeface="Schoolbook Uralic"/>
              </a:rPr>
              <a:t>al</a:t>
            </a:r>
            <a:r>
              <a:rPr sz="2400" dirty="0">
                <a:latin typeface="Schoolbook Uralic"/>
                <a:cs typeface="Schoolbook Uralic"/>
              </a:rPr>
              <a:t>l	</a:t>
            </a:r>
            <a:r>
              <a:rPr sz="2400" spc="-5" dirty="0">
                <a:latin typeface="Schoolbook Uralic"/>
                <a:cs typeface="Schoolbook Uralic"/>
              </a:rPr>
              <a:t>ben</a:t>
            </a:r>
            <a:r>
              <a:rPr sz="2400" spc="-10" dirty="0">
                <a:latin typeface="Schoolbook Uralic"/>
                <a:cs typeface="Schoolbook Uralic"/>
              </a:rPr>
              <a:t>e</a:t>
            </a:r>
            <a:r>
              <a:rPr sz="2400" dirty="0">
                <a:latin typeface="Schoolbook Uralic"/>
                <a:cs typeface="Schoolbook Uralic"/>
              </a:rPr>
              <a:t>fit</a:t>
            </a:r>
            <a:r>
              <a:rPr sz="2400" spc="-5" dirty="0">
                <a:latin typeface="Schoolbook Uralic"/>
                <a:cs typeface="Schoolbook Uralic"/>
              </a:rPr>
              <a:t>s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20" dirty="0">
                <a:latin typeface="Schoolbook Uralic"/>
                <a:cs typeface="Schoolbook Uralic"/>
              </a:rPr>
              <a:t>i</a:t>
            </a:r>
            <a:r>
              <a:rPr sz="2400" spc="-5" dirty="0">
                <a:latin typeface="Schoolbook Uralic"/>
                <a:cs typeface="Schoolbook Uralic"/>
              </a:rPr>
              <a:t>n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t</a:t>
            </a:r>
            <a:r>
              <a:rPr sz="2400" spc="-10" dirty="0">
                <a:latin typeface="Schoolbook Uralic"/>
                <a:cs typeface="Schoolbook Uralic"/>
              </a:rPr>
              <a:t>e</a:t>
            </a:r>
            <a:r>
              <a:rPr sz="2400" spc="-15" dirty="0">
                <a:latin typeface="Schoolbook Uralic"/>
                <a:cs typeface="Schoolbook Uralic"/>
              </a:rPr>
              <a:t>r</a:t>
            </a:r>
            <a:r>
              <a:rPr sz="2400" spc="-5" dirty="0">
                <a:latin typeface="Schoolbook Uralic"/>
                <a:cs typeface="Schoolbook Uralic"/>
              </a:rPr>
              <a:t>m</a:t>
            </a:r>
            <a:r>
              <a:rPr sz="2400" dirty="0">
                <a:latin typeface="Schoolbook Uralic"/>
                <a:cs typeface="Schoolbook Uralic"/>
              </a:rPr>
              <a:t>s	of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E3611"/>
              </a:buClr>
              <a:buFont typeface="Wingdings"/>
              <a:buChar char=""/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latin typeface="Schoolbook Uralic"/>
                <a:cs typeface="Schoolbook Uralic"/>
              </a:rPr>
              <a:t>money an alternative measure </a:t>
            </a:r>
            <a:r>
              <a:rPr sz="2400" dirty="0">
                <a:latin typeface="Schoolbook Uralic"/>
                <a:cs typeface="Schoolbook Uralic"/>
              </a:rPr>
              <a:t>used </a:t>
            </a:r>
            <a:r>
              <a:rPr sz="2400" spc="-5" dirty="0">
                <a:latin typeface="Schoolbook Uralic"/>
                <a:cs typeface="Schoolbook Uralic"/>
              </a:rPr>
              <a:t>is this </a:t>
            </a:r>
            <a:r>
              <a:rPr sz="2400" dirty="0">
                <a:latin typeface="Schoolbook Uralic"/>
                <a:cs typeface="Schoolbook Uralic"/>
              </a:rPr>
              <a:t>concept of</a:t>
            </a:r>
            <a:r>
              <a:rPr sz="2400" spc="-75" dirty="0">
                <a:latin typeface="Schoolbook Uralic"/>
                <a:cs typeface="Schoolbook Uralic"/>
              </a:rPr>
              <a:t> </a:t>
            </a:r>
            <a:r>
              <a:rPr sz="2400" spc="-35" dirty="0">
                <a:latin typeface="Schoolbook Uralic"/>
                <a:cs typeface="Schoolbook Uralic"/>
              </a:rPr>
              <a:t>utility.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Schoolbook Uralic"/>
                <a:cs typeface="Schoolbook Uralic"/>
              </a:rPr>
              <a:t>Utility </a:t>
            </a:r>
            <a:r>
              <a:rPr sz="2400" spc="-5" dirty="0">
                <a:latin typeface="Schoolbook Uralic"/>
                <a:cs typeface="Schoolbook Uralic"/>
              </a:rPr>
              <a:t>value lie between </a:t>
            </a:r>
            <a:r>
              <a:rPr sz="2400" dirty="0">
                <a:latin typeface="Schoolbook Uralic"/>
                <a:cs typeface="Schoolbook Uralic"/>
              </a:rPr>
              <a:t>0 </a:t>
            </a:r>
            <a:r>
              <a:rPr sz="2400" spc="-5" dirty="0">
                <a:latin typeface="Schoolbook Uralic"/>
                <a:cs typeface="Schoolbook Uralic"/>
              </a:rPr>
              <a:t>and</a:t>
            </a:r>
            <a:r>
              <a:rPr sz="2400" spc="-6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1.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E3611"/>
              </a:buClr>
              <a:buFont typeface="Wingdings"/>
              <a:buChar char=""/>
            </a:pPr>
            <a:endParaRPr sz="355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114" dirty="0">
                <a:latin typeface="Schoolbook Uralic"/>
                <a:cs typeface="Schoolbook Uralic"/>
              </a:rPr>
              <a:t>To </a:t>
            </a:r>
            <a:r>
              <a:rPr sz="2400" dirty="0">
                <a:latin typeface="Schoolbook Uralic"/>
                <a:cs typeface="Schoolbook Uralic"/>
              </a:rPr>
              <a:t>compare </a:t>
            </a:r>
            <a:r>
              <a:rPr sz="2400" spc="-5" dirty="0">
                <a:latin typeface="Schoolbook Uralic"/>
                <a:cs typeface="Schoolbook Uralic"/>
              </a:rPr>
              <a:t>the </a:t>
            </a:r>
            <a:r>
              <a:rPr sz="2400" dirty="0">
                <a:latin typeface="Schoolbook Uralic"/>
                <a:cs typeface="Schoolbook Uralic"/>
              </a:rPr>
              <a:t>costs </a:t>
            </a:r>
            <a:r>
              <a:rPr sz="2400" spc="-5" dirty="0">
                <a:latin typeface="Schoolbook Uralic"/>
                <a:cs typeface="Schoolbook Uralic"/>
              </a:rPr>
              <a:t>and benefits of health </a:t>
            </a:r>
            <a:r>
              <a:rPr sz="2400" dirty="0">
                <a:latin typeface="Schoolbook Uralic"/>
                <a:cs typeface="Schoolbook Uralic"/>
              </a:rPr>
              <a:t>care</a:t>
            </a:r>
            <a:r>
              <a:rPr sz="2400" spc="4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technologies.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1729485"/>
            <a:ext cx="9900920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 algn="just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It is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method </a:t>
            </a:r>
            <a:r>
              <a:rPr sz="240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choice when quality </a:t>
            </a:r>
            <a:r>
              <a:rPr sz="2400" dirty="0">
                <a:latin typeface="Schoolbook Uralic"/>
                <a:cs typeface="Schoolbook Uralic"/>
              </a:rPr>
              <a:t>of life </a:t>
            </a:r>
            <a:r>
              <a:rPr sz="2400" spc="-5" dirty="0">
                <a:latin typeface="Schoolbook Uralic"/>
                <a:cs typeface="Schoolbook Uralic"/>
              </a:rPr>
              <a:t>is an important</a:t>
            </a:r>
            <a:r>
              <a:rPr sz="2400" spc="-5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outcome.</a:t>
            </a:r>
            <a:endParaRPr sz="2400">
              <a:latin typeface="Schoolbook Uralic"/>
              <a:cs typeface="Schoolbook Uralic"/>
            </a:endParaRPr>
          </a:p>
          <a:p>
            <a:pPr marL="194945" marR="5080" indent="-182880" algn="just">
              <a:lnSpc>
                <a:spcPct val="200000"/>
              </a:lnSpc>
              <a:spcBef>
                <a:spcPts val="12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It is also the </a:t>
            </a:r>
            <a:r>
              <a:rPr sz="2400" spc="-10" dirty="0">
                <a:latin typeface="Schoolbook Uralic"/>
                <a:cs typeface="Schoolbook Uralic"/>
              </a:rPr>
              <a:t>ideal </a:t>
            </a:r>
            <a:r>
              <a:rPr sz="2400" spc="-5" dirty="0">
                <a:latin typeface="Schoolbook Uralic"/>
                <a:cs typeface="Schoolbook Uralic"/>
              </a:rPr>
              <a:t>method when interventions affect both </a:t>
            </a:r>
            <a:r>
              <a:rPr sz="2400" spc="-10" dirty="0">
                <a:latin typeface="Schoolbook Uralic"/>
                <a:cs typeface="Schoolbook Uralic"/>
              </a:rPr>
              <a:t>morbidity </a:t>
            </a:r>
            <a:r>
              <a:rPr sz="2400" spc="64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and mortality or when treatments have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wide range </a:t>
            </a:r>
            <a:r>
              <a:rPr sz="240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different  </a:t>
            </a:r>
            <a:r>
              <a:rPr sz="2400" dirty="0">
                <a:latin typeface="Schoolbook Uralic"/>
                <a:cs typeface="Schoolbook Uralic"/>
              </a:rPr>
              <a:t>outcomes </a:t>
            </a:r>
            <a:r>
              <a:rPr sz="2400" spc="-5" dirty="0">
                <a:latin typeface="Schoolbook Uralic"/>
                <a:cs typeface="Schoolbook Uralic"/>
              </a:rPr>
              <a:t>and </a:t>
            </a:r>
            <a:r>
              <a:rPr sz="2400" dirty="0">
                <a:latin typeface="Schoolbook Uralic"/>
                <a:cs typeface="Schoolbook Uralic"/>
              </a:rPr>
              <a:t>a common </a:t>
            </a:r>
            <a:r>
              <a:rPr sz="2400" spc="-5" dirty="0">
                <a:latin typeface="Schoolbook Uralic"/>
                <a:cs typeface="Schoolbook Uralic"/>
              </a:rPr>
              <a:t>unit is</a:t>
            </a:r>
            <a:r>
              <a:rPr sz="2400" spc="-4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required.</a:t>
            </a:r>
            <a:endParaRPr sz="2400">
              <a:latin typeface="Schoolbook Uralic"/>
              <a:cs typeface="Schoolbook Uralic"/>
            </a:endParaRPr>
          </a:p>
          <a:p>
            <a:pPr marL="194945" marR="5715" indent="-182880" algn="just">
              <a:lnSpc>
                <a:spcPct val="200100"/>
              </a:lnSpc>
              <a:spcBef>
                <a:spcPts val="12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Benefits are measured in terms </a:t>
            </a:r>
            <a:r>
              <a:rPr sz="2400" dirty="0">
                <a:latin typeface="Schoolbook Uralic"/>
                <a:cs typeface="Schoolbook Uralic"/>
              </a:rPr>
              <a:t>of </a:t>
            </a:r>
            <a:r>
              <a:rPr sz="2400" spc="-10" dirty="0">
                <a:latin typeface="Schoolbook Uralic"/>
                <a:cs typeface="Schoolbook Uralic"/>
              </a:rPr>
              <a:t>quality </a:t>
            </a:r>
            <a:r>
              <a:rPr sz="2400" spc="-5" dirty="0">
                <a:latin typeface="Schoolbook Uralic"/>
                <a:cs typeface="Schoolbook Uralic"/>
              </a:rPr>
              <a:t>adjusted life years  </a:t>
            </a:r>
            <a:r>
              <a:rPr sz="2400" spc="-35" dirty="0">
                <a:latin typeface="Schoolbook Uralic"/>
                <a:cs typeface="Schoolbook Uralic"/>
              </a:rPr>
              <a:t>(QALY).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23</a:t>
            </a:fld>
            <a:endParaRPr spc="8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1608582"/>
            <a:ext cx="9902825" cy="435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60" dirty="0">
                <a:latin typeface="Schoolbook Uralic"/>
                <a:cs typeface="Schoolbook Uralic"/>
              </a:rPr>
              <a:t>QALY</a:t>
            </a:r>
            <a:r>
              <a:rPr sz="2400" spc="29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is</a:t>
            </a:r>
            <a:r>
              <a:rPr sz="2400" spc="29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calculated</a:t>
            </a:r>
            <a:r>
              <a:rPr sz="2400" spc="29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by</a:t>
            </a:r>
            <a:r>
              <a:rPr sz="2400" spc="29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multiplying</a:t>
            </a:r>
            <a:r>
              <a:rPr sz="2400" spc="30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the</a:t>
            </a:r>
            <a:r>
              <a:rPr sz="2400" spc="29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change</a:t>
            </a:r>
            <a:r>
              <a:rPr sz="2400" spc="30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in</a:t>
            </a:r>
            <a:r>
              <a:rPr sz="2400" spc="29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utility</a:t>
            </a:r>
            <a:r>
              <a:rPr sz="2400" spc="30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value</a:t>
            </a:r>
            <a:r>
              <a:rPr sz="2400" spc="30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as</a:t>
            </a:r>
            <a:r>
              <a:rPr sz="2400" spc="3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E3611"/>
              </a:buClr>
              <a:buFont typeface="Wingdings"/>
              <a:buChar char=""/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</a:pPr>
            <a:r>
              <a:rPr sz="2400" dirty="0">
                <a:latin typeface="Schoolbook Uralic"/>
                <a:cs typeface="Schoolbook Uralic"/>
              </a:rPr>
              <a:t>result </a:t>
            </a:r>
            <a:r>
              <a:rPr sz="2400" spc="-5" dirty="0">
                <a:latin typeface="Schoolbook Uralic"/>
                <a:cs typeface="Schoolbook Uralic"/>
              </a:rPr>
              <a:t>of medical </a:t>
            </a:r>
            <a:r>
              <a:rPr sz="2400" dirty="0">
                <a:latin typeface="Schoolbook Uralic"/>
                <a:cs typeface="Schoolbook Uralic"/>
              </a:rPr>
              <a:t>intervention </a:t>
            </a:r>
            <a:r>
              <a:rPr sz="2400" spc="-5" dirty="0">
                <a:latin typeface="Schoolbook Uralic"/>
                <a:cs typeface="Schoolbook Uralic"/>
              </a:rPr>
              <a:t>by the years of </a:t>
            </a:r>
            <a:r>
              <a:rPr sz="2400" dirty="0">
                <a:latin typeface="Schoolbook Uralic"/>
                <a:cs typeface="Schoolbook Uralic"/>
              </a:rPr>
              <a:t>life</a:t>
            </a:r>
            <a:r>
              <a:rPr sz="2400" spc="-9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remaining.</a:t>
            </a:r>
            <a:endParaRPr sz="2400">
              <a:latin typeface="Schoolbook Uralic"/>
              <a:cs typeface="Schoolbook Uralic"/>
            </a:endParaRPr>
          </a:p>
          <a:p>
            <a:pPr marL="194945" marR="6985" indent="-182880">
              <a:lnSpc>
                <a:spcPct val="200000"/>
              </a:lnSpc>
              <a:spcBef>
                <a:spcPts val="120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Schoolbook Uralic"/>
                <a:cs typeface="Schoolbook Uralic"/>
              </a:rPr>
              <a:t>The </a:t>
            </a:r>
            <a:r>
              <a:rPr sz="2400" spc="-10" dirty="0">
                <a:latin typeface="Schoolbook Uralic"/>
                <a:cs typeface="Schoolbook Uralic"/>
              </a:rPr>
              <a:t>principle behind </a:t>
            </a:r>
            <a:r>
              <a:rPr sz="2400" spc="-5" dirty="0">
                <a:latin typeface="Schoolbook Uralic"/>
                <a:cs typeface="Schoolbook Uralic"/>
              </a:rPr>
              <a:t>CUA </a:t>
            </a:r>
            <a:r>
              <a:rPr sz="2400" spc="-10" dirty="0">
                <a:latin typeface="Schoolbook Uralic"/>
                <a:cs typeface="Schoolbook Uralic"/>
              </a:rPr>
              <a:t>is that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60" dirty="0">
                <a:latin typeface="Schoolbook Uralic"/>
                <a:cs typeface="Schoolbook Uralic"/>
              </a:rPr>
              <a:t>QALY </a:t>
            </a:r>
            <a:r>
              <a:rPr sz="2400" spc="-5" dirty="0">
                <a:latin typeface="Schoolbook Uralic"/>
                <a:cs typeface="Schoolbook Uralic"/>
              </a:rPr>
              <a:t>gained is considered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be  </a:t>
            </a:r>
            <a:r>
              <a:rPr sz="2400" dirty="0">
                <a:latin typeface="Schoolbook Uralic"/>
                <a:cs typeface="Schoolbook Uralic"/>
              </a:rPr>
              <a:t>worth </a:t>
            </a:r>
            <a:r>
              <a:rPr sz="2400" spc="-5" dirty="0">
                <a:latin typeface="Schoolbook Uralic"/>
                <a:cs typeface="Schoolbook Uralic"/>
              </a:rPr>
              <a:t>the </a:t>
            </a:r>
            <a:r>
              <a:rPr sz="2400" dirty="0">
                <a:latin typeface="Schoolbook Uralic"/>
                <a:cs typeface="Schoolbook Uralic"/>
              </a:rPr>
              <a:t>same </a:t>
            </a:r>
            <a:r>
              <a:rPr sz="2400" spc="-5" dirty="0">
                <a:latin typeface="Schoolbook Uralic"/>
                <a:cs typeface="Schoolbook Uralic"/>
              </a:rPr>
              <a:t>no matter </a:t>
            </a:r>
            <a:r>
              <a:rPr sz="2400" dirty="0">
                <a:latin typeface="Schoolbook Uralic"/>
                <a:cs typeface="Schoolbook Uralic"/>
              </a:rPr>
              <a:t>who receives</a:t>
            </a:r>
            <a:r>
              <a:rPr sz="2400" spc="-8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it.</a:t>
            </a:r>
            <a:endParaRPr sz="2400">
              <a:latin typeface="Schoolbook Uralic"/>
              <a:cs typeface="Schoolbook Uralic"/>
            </a:endParaRPr>
          </a:p>
          <a:p>
            <a:pPr marL="194945" marR="5080" indent="-182880">
              <a:lnSpc>
                <a:spcPct val="200000"/>
              </a:lnSpc>
              <a:spcBef>
                <a:spcPts val="12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This is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useful method </a:t>
            </a:r>
            <a:r>
              <a:rPr sz="2400" spc="-1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economic analysis when looking at dental  interventions </a:t>
            </a:r>
            <a:r>
              <a:rPr sz="2400" dirty="0">
                <a:latin typeface="Schoolbook Uralic"/>
                <a:cs typeface="Schoolbook Uralic"/>
              </a:rPr>
              <a:t>which </a:t>
            </a:r>
            <a:r>
              <a:rPr sz="2400" spc="-5" dirty="0">
                <a:latin typeface="Schoolbook Uralic"/>
                <a:cs typeface="Schoolbook Uralic"/>
              </a:rPr>
              <a:t>produce changes in quality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-10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life.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24</a:t>
            </a:fld>
            <a:endParaRPr spc="8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302" y="813561"/>
            <a:ext cx="3556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25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2398903"/>
            <a:ext cx="99015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880744" algn="l"/>
                <a:tab pos="2339975" algn="l"/>
                <a:tab pos="2703830" algn="l"/>
                <a:tab pos="4319270" algn="l"/>
                <a:tab pos="4751070" algn="l"/>
                <a:tab pos="6226175" algn="l"/>
                <a:tab pos="6809740" algn="l"/>
                <a:tab pos="8300720" algn="l"/>
                <a:tab pos="8792845" algn="l"/>
              </a:tabLst>
            </a:pPr>
            <a:r>
              <a:rPr sz="2400" dirty="0">
                <a:latin typeface="Schoolbook Uralic"/>
                <a:cs typeface="Schoolbook Uralic"/>
              </a:rPr>
              <a:t>For	</a:t>
            </a:r>
            <a:r>
              <a:rPr sz="2400" spc="-5" dirty="0">
                <a:latin typeface="Schoolbook Uralic"/>
                <a:cs typeface="Schoolbook Uralic"/>
              </a:rPr>
              <a:t>example,	</a:t>
            </a:r>
            <a:r>
              <a:rPr sz="2400" dirty="0">
                <a:latin typeface="Schoolbook Uralic"/>
                <a:cs typeface="Schoolbook Uralic"/>
              </a:rPr>
              <a:t>a	</a:t>
            </a:r>
            <a:r>
              <a:rPr sz="2400" spc="-5" dirty="0">
                <a:latin typeface="Schoolbook Uralic"/>
                <a:cs typeface="Schoolbook Uralic"/>
              </a:rPr>
              <a:t>treatment	is	available	for	</a:t>
            </a:r>
            <a:r>
              <a:rPr sz="2400" spc="-10" dirty="0">
                <a:latin typeface="Schoolbook Uralic"/>
                <a:cs typeface="Schoolbook Uralic"/>
              </a:rPr>
              <a:t>condition	X.	</a:t>
            </a:r>
            <a:r>
              <a:rPr sz="2400" spc="-5" dirty="0">
                <a:latin typeface="Schoolbook Uralic"/>
                <a:cs typeface="Schoolbook Uralic"/>
              </a:rPr>
              <a:t>without</a:t>
            </a:r>
            <a:endParaRPr sz="2400">
              <a:latin typeface="Schoolbook Uralic"/>
              <a:cs typeface="Schoolbook Uralic"/>
            </a:endParaRPr>
          </a:p>
          <a:p>
            <a:pPr marL="194945" marR="5080" algn="just">
              <a:lnSpc>
                <a:spcPct val="200000"/>
              </a:lnSpc>
            </a:pPr>
            <a:r>
              <a:rPr sz="2400" spc="-5" dirty="0">
                <a:latin typeface="Schoolbook Uralic"/>
                <a:cs typeface="Schoolbook Uralic"/>
              </a:rPr>
              <a:t>treatment A,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patient is likely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survive for five </a:t>
            </a:r>
            <a:r>
              <a:rPr sz="2400" spc="-10" dirty="0">
                <a:latin typeface="Schoolbook Uralic"/>
                <a:cs typeface="Schoolbook Uralic"/>
              </a:rPr>
              <a:t>years </a:t>
            </a:r>
            <a:r>
              <a:rPr sz="2400" spc="-5" dirty="0">
                <a:latin typeface="Schoolbook Uralic"/>
                <a:cs typeface="Schoolbook Uralic"/>
              </a:rPr>
              <a:t>and have </a:t>
            </a:r>
            <a:r>
              <a:rPr sz="2400" dirty="0">
                <a:latin typeface="Schoolbook Uralic"/>
                <a:cs typeface="Schoolbook Uralic"/>
              </a:rPr>
              <a:t>a  relatively </a:t>
            </a:r>
            <a:r>
              <a:rPr sz="2400" spc="-5" dirty="0">
                <a:latin typeface="Schoolbook Uralic"/>
                <a:cs typeface="Schoolbook Uralic"/>
              </a:rPr>
              <a:t>poor </a:t>
            </a:r>
            <a:r>
              <a:rPr sz="2400" spc="-10" dirty="0">
                <a:latin typeface="Schoolbook Uralic"/>
                <a:cs typeface="Schoolbook Uralic"/>
              </a:rPr>
              <a:t>quality </a:t>
            </a:r>
            <a:r>
              <a:rPr sz="2400" dirty="0">
                <a:latin typeface="Schoolbook Uralic"/>
                <a:cs typeface="Schoolbook Uralic"/>
              </a:rPr>
              <a:t>of </a:t>
            </a:r>
            <a:r>
              <a:rPr sz="2400" spc="-10" dirty="0">
                <a:latin typeface="Schoolbook Uralic"/>
                <a:cs typeface="Schoolbook Uralic"/>
              </a:rPr>
              <a:t>life.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panel </a:t>
            </a:r>
            <a:r>
              <a:rPr sz="2400" spc="-10" dirty="0">
                <a:latin typeface="Schoolbook Uralic"/>
                <a:cs typeface="Schoolbook Uralic"/>
              </a:rPr>
              <a:t>is </a:t>
            </a:r>
            <a:r>
              <a:rPr sz="2400" spc="-5" dirty="0">
                <a:latin typeface="Schoolbook Uralic"/>
                <a:cs typeface="Schoolbook Uralic"/>
              </a:rPr>
              <a:t>asked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decide on the  numerical</a:t>
            </a:r>
            <a:r>
              <a:rPr sz="2400" spc="43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value</a:t>
            </a:r>
            <a:r>
              <a:rPr sz="2400" spc="44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which</a:t>
            </a:r>
            <a:r>
              <a:rPr sz="2400" spc="44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they</a:t>
            </a:r>
            <a:r>
              <a:rPr sz="2400" spc="43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would</a:t>
            </a:r>
            <a:r>
              <a:rPr sz="2400" spc="45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allocate</a:t>
            </a:r>
            <a:r>
              <a:rPr sz="2400" spc="44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to</a:t>
            </a:r>
            <a:r>
              <a:rPr sz="2400" spc="44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this</a:t>
            </a:r>
            <a:r>
              <a:rPr sz="2400" spc="44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health</a:t>
            </a:r>
            <a:r>
              <a:rPr sz="2400" spc="44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state</a:t>
            </a:r>
            <a:r>
              <a:rPr sz="2400" spc="45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-1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Schoolbook Uralic"/>
              <a:cs typeface="Schoolbook Uralic"/>
            </a:endParaRPr>
          </a:p>
          <a:p>
            <a:pPr marL="194945" algn="just">
              <a:lnSpc>
                <a:spcPct val="100000"/>
              </a:lnSpc>
            </a:pPr>
            <a:r>
              <a:rPr sz="2400" spc="-5" dirty="0">
                <a:latin typeface="Schoolbook Uralic"/>
                <a:cs typeface="Schoolbook Uralic"/>
              </a:rPr>
              <a:t>equating </a:t>
            </a:r>
            <a:r>
              <a:rPr sz="2400" dirty="0">
                <a:latin typeface="Schoolbook Uralic"/>
                <a:cs typeface="Schoolbook Uralic"/>
              </a:rPr>
              <a:t>to health worsens </a:t>
            </a:r>
            <a:r>
              <a:rPr sz="2400" spc="-5" dirty="0">
                <a:latin typeface="Schoolbook Uralic"/>
                <a:cs typeface="Schoolbook Uralic"/>
              </a:rPr>
              <a:t>the value and </a:t>
            </a:r>
            <a:r>
              <a:rPr sz="2400" dirty="0">
                <a:latin typeface="Schoolbook Uralic"/>
                <a:cs typeface="Schoolbook Uralic"/>
              </a:rPr>
              <a:t>falls </a:t>
            </a:r>
            <a:r>
              <a:rPr sz="2400" spc="-5" dirty="0">
                <a:latin typeface="Schoolbook Uralic"/>
                <a:cs typeface="Schoolbook Uralic"/>
              </a:rPr>
              <a:t>closer </a:t>
            </a:r>
            <a:r>
              <a:rPr sz="2400" dirty="0">
                <a:latin typeface="Schoolbook Uralic"/>
                <a:cs typeface="Schoolbook Uralic"/>
              </a:rPr>
              <a:t>to</a:t>
            </a:r>
            <a:r>
              <a:rPr sz="2400" spc="58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0.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1122934"/>
            <a:ext cx="9900920" cy="4354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 </a:t>
            </a:r>
            <a:r>
              <a:rPr sz="2800" b="1" spc="65" dirty="0">
                <a:latin typeface="Times New Roman"/>
                <a:cs typeface="Times New Roman"/>
              </a:rPr>
              <a:t>cost</a:t>
            </a:r>
            <a:r>
              <a:rPr sz="2800" b="1" spc="65" dirty="0">
                <a:latin typeface="Verdana"/>
                <a:cs typeface="Verdana"/>
              </a:rPr>
              <a:t>–</a:t>
            </a:r>
            <a:r>
              <a:rPr sz="2800" b="1" spc="65" dirty="0">
                <a:latin typeface="Times New Roman"/>
                <a:cs typeface="Times New Roman"/>
              </a:rPr>
              <a:t>utility </a:t>
            </a:r>
            <a:r>
              <a:rPr sz="2800" b="1" spc="150" dirty="0">
                <a:latin typeface="Times New Roman"/>
                <a:cs typeface="Times New Roman"/>
              </a:rPr>
              <a:t>analysis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140" dirty="0">
                <a:latin typeface="Times New Roman"/>
                <a:cs typeface="Times New Roman"/>
              </a:rPr>
              <a:t>patients </a:t>
            </a:r>
            <a:r>
              <a:rPr sz="2800" b="1" spc="95" dirty="0">
                <a:latin typeface="Times New Roman"/>
                <a:cs typeface="Times New Roman"/>
              </a:rPr>
              <a:t>undergoing</a:t>
            </a:r>
            <a:r>
              <a:rPr sz="2800" b="1" spc="170" dirty="0">
                <a:latin typeface="Times New Roman"/>
                <a:cs typeface="Times New Roman"/>
              </a:rPr>
              <a:t> </a:t>
            </a:r>
            <a:r>
              <a:rPr sz="2800" b="1" spc="95" dirty="0">
                <a:latin typeface="Times New Roman"/>
                <a:cs typeface="Times New Roman"/>
              </a:rPr>
              <a:t>orthognathic</a:t>
            </a:r>
            <a:endParaRPr sz="2800">
              <a:latin typeface="Times New Roman"/>
              <a:cs typeface="Times New Roman"/>
            </a:endParaRPr>
          </a:p>
          <a:p>
            <a:pPr marL="194945" marR="5080">
              <a:lnSpc>
                <a:spcPct val="200000"/>
              </a:lnSpc>
            </a:pPr>
            <a:r>
              <a:rPr sz="2800" b="1" spc="135" dirty="0">
                <a:latin typeface="Times New Roman"/>
                <a:cs typeface="Times New Roman"/>
              </a:rPr>
              <a:t>treatment </a:t>
            </a: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b="1" spc="150" dirty="0">
                <a:latin typeface="Times New Roman"/>
                <a:cs typeface="Times New Roman"/>
              </a:rPr>
              <a:t>the management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85" dirty="0">
                <a:latin typeface="Times New Roman"/>
                <a:cs typeface="Times New Roman"/>
              </a:rPr>
              <a:t>dento-facial </a:t>
            </a:r>
            <a:r>
              <a:rPr sz="2800" b="1" spc="75" dirty="0">
                <a:latin typeface="Times New Roman"/>
                <a:cs typeface="Times New Roman"/>
              </a:rPr>
              <a:t>disharmony.  </a:t>
            </a:r>
            <a:r>
              <a:rPr sz="2800" b="1" spc="-5" dirty="0">
                <a:latin typeface="Times New Roman"/>
                <a:cs typeface="Times New Roman"/>
              </a:rPr>
              <a:t>( </a:t>
            </a:r>
            <a:r>
              <a:rPr sz="2800" b="1" spc="130" dirty="0">
                <a:latin typeface="Times New Roman"/>
                <a:cs typeface="Times New Roman"/>
              </a:rPr>
              <a:t>Cunningham</a:t>
            </a:r>
            <a:r>
              <a:rPr sz="2800" b="1" spc="135" dirty="0">
                <a:latin typeface="Times New Roman"/>
                <a:cs typeface="Times New Roman"/>
              </a:rPr>
              <a:t> </a:t>
            </a:r>
            <a:r>
              <a:rPr sz="2800" b="1" spc="125" dirty="0">
                <a:latin typeface="Times New Roman"/>
                <a:cs typeface="Times New Roman"/>
              </a:rPr>
              <a:t>SJ)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200100"/>
              </a:lnSpc>
              <a:spcBef>
                <a:spcPts val="1440"/>
              </a:spcBef>
            </a:pPr>
            <a:r>
              <a:rPr sz="2200" spc="-5" dirty="0">
                <a:latin typeface="Schoolbook Uralic"/>
                <a:cs typeface="Schoolbook Uralic"/>
              </a:rPr>
              <a:t>Management </a:t>
            </a:r>
            <a:r>
              <a:rPr sz="2200" dirty="0">
                <a:latin typeface="Schoolbook Uralic"/>
                <a:cs typeface="Schoolbook Uralic"/>
              </a:rPr>
              <a:t>of </a:t>
            </a:r>
            <a:r>
              <a:rPr sz="2200" spc="-5" dirty="0">
                <a:latin typeface="Schoolbook Uralic"/>
                <a:cs typeface="Schoolbook Uralic"/>
              </a:rPr>
              <a:t>dentofacial discrepancies using orthognathic treatment.  </a:t>
            </a:r>
            <a:r>
              <a:rPr sz="2200" spc="-20" dirty="0">
                <a:latin typeface="Schoolbook Uralic"/>
                <a:cs typeface="Schoolbook Uralic"/>
              </a:rPr>
              <a:t>Twenty-one </a:t>
            </a:r>
            <a:r>
              <a:rPr sz="2200" spc="-5" dirty="0">
                <a:latin typeface="Schoolbook Uralic"/>
                <a:cs typeface="Schoolbook Uralic"/>
              </a:rPr>
              <a:t>patients were interviewed five times </a:t>
            </a:r>
            <a:r>
              <a:rPr sz="2200" spc="-10" dirty="0">
                <a:latin typeface="Schoolbook Uralic"/>
                <a:cs typeface="Schoolbook Uralic"/>
              </a:rPr>
              <a:t>during </a:t>
            </a:r>
            <a:r>
              <a:rPr sz="2200" spc="-5" dirty="0">
                <a:latin typeface="Schoolbook Uralic"/>
                <a:cs typeface="Schoolbook Uralic"/>
              </a:rPr>
              <a:t>treatment </a:t>
            </a:r>
            <a:r>
              <a:rPr sz="2200" dirty="0">
                <a:latin typeface="Schoolbook Uralic"/>
                <a:cs typeface="Schoolbook Uralic"/>
              </a:rPr>
              <a:t>using  </a:t>
            </a:r>
            <a:r>
              <a:rPr sz="2200" spc="-10" dirty="0">
                <a:latin typeface="Schoolbook Uralic"/>
                <a:cs typeface="Schoolbook Uralic"/>
              </a:rPr>
              <a:t>the time </a:t>
            </a:r>
            <a:r>
              <a:rPr sz="2200" spc="-5" dirty="0">
                <a:latin typeface="Schoolbook Uralic"/>
                <a:cs typeface="Schoolbook Uralic"/>
              </a:rPr>
              <a:t>trade-off (TTO) method to establish utility</a:t>
            </a:r>
            <a:r>
              <a:rPr sz="2200" spc="3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values.</a:t>
            </a:r>
            <a:endParaRPr sz="22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26</a:t>
            </a:fld>
            <a:endParaRPr spc="8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694" y="813561"/>
            <a:ext cx="4902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ADVANTAGES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27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2398903"/>
            <a:ext cx="9901555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Allows comparison across different health </a:t>
            </a:r>
            <a:r>
              <a:rPr sz="2400" spc="-10" dirty="0">
                <a:latin typeface="Schoolbook Uralic"/>
                <a:cs typeface="Schoolbook Uralic"/>
              </a:rPr>
              <a:t>programs </a:t>
            </a:r>
            <a:r>
              <a:rPr sz="2400" spc="-5" dirty="0">
                <a:latin typeface="Schoolbook Uralic"/>
                <a:cs typeface="Schoolbook Uralic"/>
              </a:rPr>
              <a:t>and policies</a:t>
            </a:r>
            <a:r>
              <a:rPr sz="2400" spc="40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by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E3611"/>
              </a:buClr>
              <a:buFont typeface="Wingdings"/>
              <a:buChar char=""/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latin typeface="Schoolbook Uralic"/>
                <a:cs typeface="Schoolbook Uralic"/>
              </a:rPr>
              <a:t>using </a:t>
            </a:r>
            <a:r>
              <a:rPr sz="2400" dirty="0">
                <a:latin typeface="Schoolbook Uralic"/>
                <a:cs typeface="Schoolbook Uralic"/>
              </a:rPr>
              <a:t>a common </a:t>
            </a:r>
            <a:r>
              <a:rPr sz="2400" spc="-5" dirty="0">
                <a:latin typeface="Schoolbook Uralic"/>
                <a:cs typeface="Schoolbook Uralic"/>
              </a:rPr>
              <a:t>unit </a:t>
            </a:r>
            <a:r>
              <a:rPr sz="240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measure </a:t>
            </a:r>
            <a:r>
              <a:rPr sz="2400" spc="-20" dirty="0">
                <a:latin typeface="Schoolbook Uralic"/>
                <a:cs typeface="Schoolbook Uralic"/>
              </a:rPr>
              <a:t>(money/QALYs</a:t>
            </a:r>
            <a:r>
              <a:rPr sz="2400" spc="-6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gained).</a:t>
            </a:r>
            <a:endParaRPr sz="2400">
              <a:latin typeface="Schoolbook Uralic"/>
              <a:cs typeface="Schoolbook Uralic"/>
            </a:endParaRPr>
          </a:p>
          <a:p>
            <a:pPr marL="194945" marR="5080" indent="-182880">
              <a:lnSpc>
                <a:spcPct val="200000"/>
              </a:lnSpc>
              <a:spcBef>
                <a:spcPts val="120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CUA </a:t>
            </a:r>
            <a:r>
              <a:rPr sz="2400" spc="-10" dirty="0">
                <a:latin typeface="Schoolbook Uralic"/>
                <a:cs typeface="Schoolbook Uralic"/>
              </a:rPr>
              <a:t>provides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more complete analysis </a:t>
            </a:r>
            <a:r>
              <a:rPr sz="2400" spc="-1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total benefits than simple  cost–benefit analysis</a:t>
            </a:r>
            <a:r>
              <a:rPr sz="2400" spc="-2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does.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520" y="813561"/>
            <a:ext cx="6148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DISADVANTAGES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28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2216022"/>
            <a:ext cx="9902825" cy="420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 algn="just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Elderly</a:t>
            </a:r>
            <a:r>
              <a:rPr sz="2400" spc="13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individuals</a:t>
            </a:r>
            <a:r>
              <a:rPr sz="2400" spc="13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are</a:t>
            </a:r>
            <a:r>
              <a:rPr sz="2400" spc="15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assumed</a:t>
            </a:r>
            <a:r>
              <a:rPr sz="2400" spc="15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to</a:t>
            </a:r>
            <a:r>
              <a:rPr sz="2400" spc="13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have</a:t>
            </a:r>
            <a:r>
              <a:rPr sz="2400" spc="150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lower</a:t>
            </a:r>
            <a:r>
              <a:rPr sz="2400" spc="140" dirty="0">
                <a:latin typeface="Schoolbook Uralic"/>
                <a:cs typeface="Schoolbook Uralic"/>
              </a:rPr>
              <a:t> </a:t>
            </a:r>
            <a:r>
              <a:rPr sz="2400" spc="-45" dirty="0">
                <a:latin typeface="Schoolbook Uralic"/>
                <a:cs typeface="Schoolbook Uralic"/>
              </a:rPr>
              <a:t>QALYs</a:t>
            </a:r>
            <a:r>
              <a:rPr sz="2400" spc="14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since</a:t>
            </a:r>
            <a:r>
              <a:rPr sz="2400" spc="12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they</a:t>
            </a:r>
            <a:r>
              <a:rPr sz="2400" spc="15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do</a:t>
            </a:r>
            <a:endParaRPr sz="2400">
              <a:latin typeface="Schoolbook Uralic"/>
              <a:cs typeface="Schoolbook Uralic"/>
            </a:endParaRPr>
          </a:p>
          <a:p>
            <a:pPr marL="194945" marR="5715" algn="just">
              <a:lnSpc>
                <a:spcPts val="5760"/>
              </a:lnSpc>
              <a:spcBef>
                <a:spcPts val="670"/>
              </a:spcBef>
            </a:pPr>
            <a:r>
              <a:rPr sz="2400" dirty="0">
                <a:latin typeface="Schoolbook Uralic"/>
                <a:cs typeface="Schoolbook Uralic"/>
              </a:rPr>
              <a:t>not </a:t>
            </a:r>
            <a:r>
              <a:rPr sz="2400" spc="-5" dirty="0">
                <a:latin typeface="Schoolbook Uralic"/>
                <a:cs typeface="Schoolbook Uralic"/>
              </a:rPr>
              <a:t>have as many years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influence the calculation </a:t>
            </a:r>
            <a:r>
              <a:rPr sz="2400" spc="-10" dirty="0">
                <a:latin typeface="Schoolbook Uralic"/>
                <a:cs typeface="Schoolbook Uralic"/>
              </a:rPr>
              <a:t>of  </a:t>
            </a:r>
            <a:r>
              <a:rPr sz="2400" spc="-5" dirty="0">
                <a:latin typeface="Schoolbook Uralic"/>
                <a:cs typeface="Schoolbook Uralic"/>
              </a:rPr>
              <a:t>the  measurement.</a:t>
            </a:r>
            <a:endParaRPr sz="2400">
              <a:latin typeface="Schoolbook Uralic"/>
              <a:cs typeface="Schoolbook Uralic"/>
            </a:endParaRPr>
          </a:p>
          <a:p>
            <a:pPr marL="194945" marR="5715" indent="-182880" algn="just">
              <a:lnSpc>
                <a:spcPct val="200000"/>
              </a:lnSpc>
              <a:spcBef>
                <a:spcPts val="53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Specific health outcomes may also be difficult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35" dirty="0">
                <a:latin typeface="Schoolbook Uralic"/>
                <a:cs typeface="Schoolbook Uralic"/>
              </a:rPr>
              <a:t>quantify, </a:t>
            </a:r>
            <a:r>
              <a:rPr sz="2400" spc="-10" dirty="0">
                <a:latin typeface="Schoolbook Uralic"/>
                <a:cs typeface="Schoolbook Uralic"/>
              </a:rPr>
              <a:t>thus  </a:t>
            </a:r>
            <a:r>
              <a:rPr sz="2400" spc="-5" dirty="0">
                <a:latin typeface="Schoolbook Uralic"/>
                <a:cs typeface="Schoolbook Uralic"/>
              </a:rPr>
              <a:t>making </a:t>
            </a:r>
            <a:r>
              <a:rPr sz="2400" dirty="0">
                <a:latin typeface="Schoolbook Uralic"/>
                <a:cs typeface="Schoolbook Uralic"/>
              </a:rPr>
              <a:t>it </a:t>
            </a:r>
            <a:r>
              <a:rPr sz="2400" spc="-5" dirty="0">
                <a:latin typeface="Schoolbook Uralic"/>
                <a:cs typeface="Schoolbook Uralic"/>
              </a:rPr>
              <a:t>difficult to </a:t>
            </a:r>
            <a:r>
              <a:rPr sz="2400" dirty="0">
                <a:latin typeface="Schoolbook Uralic"/>
                <a:cs typeface="Schoolbook Uralic"/>
              </a:rPr>
              <a:t>compare </a:t>
            </a:r>
            <a:r>
              <a:rPr sz="2400" spc="-5" dirty="0">
                <a:latin typeface="Schoolbook Uralic"/>
                <a:cs typeface="Schoolbook Uralic"/>
              </a:rPr>
              <a:t>all factors that may influence an  </a:t>
            </a:r>
            <a:r>
              <a:rPr sz="2400" spc="-10" dirty="0">
                <a:latin typeface="Schoolbook Uralic"/>
                <a:cs typeface="Schoolbook Uralic"/>
              </a:rPr>
              <a:t>individual’s</a:t>
            </a:r>
            <a:r>
              <a:rPr sz="2400" spc="-50" dirty="0">
                <a:latin typeface="Schoolbook Uralic"/>
                <a:cs typeface="Schoolbook Uralic"/>
              </a:rPr>
              <a:t> </a:t>
            </a:r>
            <a:r>
              <a:rPr sz="2400" spc="-100" dirty="0">
                <a:latin typeface="Schoolbook Uralic"/>
                <a:cs typeface="Schoolbook Uralic"/>
              </a:rPr>
              <a:t>QALY.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1813" y="680973"/>
            <a:ext cx="9093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COST BENEFIT</a:t>
            </a:r>
            <a:r>
              <a:rPr spc="-350" dirty="0"/>
              <a:t> </a:t>
            </a:r>
            <a:r>
              <a:rPr spc="-70" dirty="0"/>
              <a:t>ANALYSIS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29</a:t>
            </a:fld>
            <a:endParaRPr spc="80" dirty="0"/>
          </a:p>
        </p:txBody>
      </p:sp>
      <p:sp>
        <p:nvSpPr>
          <p:cNvPr id="6" name="object 6"/>
          <p:cNvSpPr txBox="1"/>
          <p:nvPr/>
        </p:nvSpPr>
        <p:spPr>
          <a:xfrm>
            <a:off x="1148892" y="2289175"/>
            <a:ext cx="9899650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Comprehensive and theoretically </a:t>
            </a:r>
            <a:r>
              <a:rPr sz="2400" dirty="0">
                <a:latin typeface="Schoolbook Uralic"/>
                <a:cs typeface="Schoolbook Uralic"/>
              </a:rPr>
              <a:t>sound form of economic</a:t>
            </a:r>
            <a:r>
              <a:rPr sz="2400" spc="-7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evaluation.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E3611"/>
              </a:buClr>
              <a:buFont typeface="Wingdings"/>
              <a:buChar char=""/>
            </a:pPr>
            <a:endParaRPr sz="355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CBA</a:t>
            </a:r>
            <a:r>
              <a:rPr sz="2400" spc="45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seeks to </a:t>
            </a:r>
            <a:r>
              <a:rPr sz="2400" spc="-5" dirty="0">
                <a:latin typeface="Schoolbook Uralic"/>
                <a:cs typeface="Schoolbook Uralic"/>
              </a:rPr>
              <a:t>place monetary values on both the inputs and </a:t>
            </a:r>
            <a:r>
              <a:rPr sz="2400" dirty="0">
                <a:latin typeface="Schoolbook Uralic"/>
                <a:cs typeface="Schoolbook Uralic"/>
              </a:rPr>
              <a:t>outputs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</a:pPr>
            <a:r>
              <a:rPr sz="2400" dirty="0">
                <a:latin typeface="Schoolbook Uralic"/>
                <a:cs typeface="Schoolbook Uralic"/>
              </a:rPr>
              <a:t>i.e. </a:t>
            </a:r>
            <a:r>
              <a:rPr sz="2400" spc="-5" dirty="0">
                <a:latin typeface="Schoolbook Uralic"/>
                <a:cs typeface="Schoolbook Uralic"/>
              </a:rPr>
              <a:t>treatment costs and consequence</a:t>
            </a:r>
            <a:r>
              <a:rPr sz="2400" spc="-4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costs.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1889759"/>
            <a:ext cx="10058400" cy="4568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821" y="193675"/>
            <a:ext cx="9878186" cy="80034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149350" marR="5080" indent="-1137285">
              <a:lnSpc>
                <a:spcPts val="5830"/>
              </a:lnSpc>
              <a:spcBef>
                <a:spcPts val="835"/>
              </a:spcBef>
            </a:pPr>
            <a:r>
              <a:rPr sz="3200" spc="-5" dirty="0"/>
              <a:t>ECONOMIC</a:t>
            </a:r>
            <a:r>
              <a:rPr sz="3200" spc="-60" dirty="0"/>
              <a:t> </a:t>
            </a:r>
            <a:r>
              <a:rPr sz="3200" spc="-95" dirty="0"/>
              <a:t>EVALUATION  </a:t>
            </a:r>
            <a:r>
              <a:rPr sz="3200" dirty="0"/>
              <a:t>OF </a:t>
            </a:r>
            <a:r>
              <a:rPr sz="3200" spc="-30" dirty="0"/>
              <a:t>HEALTHCARE</a:t>
            </a:r>
            <a:r>
              <a:rPr sz="3200" spc="-20" dirty="0"/>
              <a:t> </a:t>
            </a:r>
            <a:r>
              <a:rPr sz="3200" dirty="0"/>
              <a:t>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3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1831086"/>
            <a:ext cx="10281108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800" spc="-5" dirty="0">
                <a:latin typeface="Schoolbook Uralic"/>
                <a:cs typeface="Schoolbook Uralic"/>
              </a:rPr>
              <a:t>According </a:t>
            </a:r>
            <a:r>
              <a:rPr sz="2800" dirty="0">
                <a:latin typeface="Schoolbook Uralic"/>
                <a:cs typeface="Schoolbook Uralic"/>
              </a:rPr>
              <a:t>to </a:t>
            </a:r>
            <a:r>
              <a:rPr sz="2800" spc="-5" dirty="0">
                <a:latin typeface="Schoolbook Uralic"/>
                <a:cs typeface="Schoolbook Uralic"/>
              </a:rPr>
              <a:t>WHO </a:t>
            </a:r>
            <a:r>
              <a:rPr sz="2800" dirty="0">
                <a:latin typeface="Schoolbook Uralic"/>
                <a:cs typeface="Schoolbook Uralic"/>
              </a:rPr>
              <a:t>it is </a:t>
            </a:r>
            <a:r>
              <a:rPr sz="2800" spc="-5" dirty="0">
                <a:latin typeface="Schoolbook Uralic"/>
                <a:cs typeface="Schoolbook Uralic"/>
              </a:rPr>
              <a:t>defined </a:t>
            </a:r>
            <a:r>
              <a:rPr sz="2800" dirty="0">
                <a:latin typeface="Schoolbook Uralic"/>
                <a:cs typeface="Schoolbook Uralic"/>
              </a:rPr>
              <a:t>as </a:t>
            </a:r>
            <a:r>
              <a:rPr sz="2800" spc="-5" dirty="0">
                <a:latin typeface="Schoolbook Uralic"/>
                <a:cs typeface="Schoolbook Uralic"/>
              </a:rPr>
              <a:t>“that which seeks</a:t>
            </a:r>
            <a:r>
              <a:rPr sz="2800" spc="-35" dirty="0">
                <a:latin typeface="Schoolbook Uralic"/>
                <a:cs typeface="Schoolbook Uralic"/>
              </a:rPr>
              <a:t> </a:t>
            </a:r>
            <a:r>
              <a:rPr sz="2800" spc="-5" dirty="0">
                <a:latin typeface="Schoolbook Uralic"/>
                <a:cs typeface="Schoolbook Uralic"/>
              </a:rPr>
              <a:t>inter</a:t>
            </a:r>
            <a:r>
              <a:rPr lang="en-IN" sz="2800" spc="-5" dirty="0">
                <a:latin typeface="Schoolbook Uralic"/>
                <a:cs typeface="Schoolbook Uralic"/>
              </a:rPr>
              <a:t> </a:t>
            </a:r>
            <a:r>
              <a:rPr sz="2800" spc="-5" dirty="0">
                <a:latin typeface="Schoolbook Uralic"/>
                <a:cs typeface="Schoolbook Uralic"/>
              </a:rPr>
              <a:t>alia-to quantify </a:t>
            </a:r>
            <a:r>
              <a:rPr sz="2800" dirty="0">
                <a:latin typeface="Schoolbook Uralic"/>
                <a:cs typeface="Schoolbook Uralic"/>
              </a:rPr>
              <a:t>over </a:t>
            </a:r>
            <a:r>
              <a:rPr sz="2800" spc="-5" dirty="0">
                <a:latin typeface="Schoolbook Uralic"/>
                <a:cs typeface="Schoolbook Uralic"/>
              </a:rPr>
              <a:t>times, the resources used </a:t>
            </a:r>
            <a:r>
              <a:rPr sz="2800" dirty="0">
                <a:latin typeface="Schoolbook Uralic"/>
                <a:cs typeface="Schoolbook Uralic"/>
              </a:rPr>
              <a:t>in health </a:t>
            </a:r>
            <a:r>
              <a:rPr sz="2800" spc="555" dirty="0">
                <a:latin typeface="Schoolbook Uralic"/>
                <a:cs typeface="Schoolbook Uralic"/>
              </a:rPr>
              <a:t> </a:t>
            </a:r>
            <a:r>
              <a:rPr sz="2800" spc="-5" dirty="0">
                <a:latin typeface="Schoolbook Uralic"/>
                <a:cs typeface="Schoolbook Uralic"/>
              </a:rPr>
              <a:t>service </a:t>
            </a:r>
            <a:r>
              <a:rPr sz="2800" spc="-30" dirty="0">
                <a:latin typeface="Schoolbook Uralic"/>
                <a:cs typeface="Schoolbook Uralic"/>
              </a:rPr>
              <a:t>delivery, </a:t>
            </a:r>
            <a:r>
              <a:rPr sz="2800" spc="-5" dirty="0">
                <a:latin typeface="Schoolbook Uralic"/>
                <a:cs typeface="Schoolbook Uralic"/>
              </a:rPr>
              <a:t>their organization functioning and the  efficiency </a:t>
            </a:r>
            <a:r>
              <a:rPr sz="2800" spc="-10" dirty="0">
                <a:latin typeface="Schoolbook Uralic"/>
                <a:cs typeface="Schoolbook Uralic"/>
              </a:rPr>
              <a:t>with </a:t>
            </a:r>
            <a:r>
              <a:rPr sz="2800" spc="-5" dirty="0">
                <a:latin typeface="Schoolbook Uralic"/>
                <a:cs typeface="Schoolbook Uralic"/>
              </a:rPr>
              <a:t>which the </a:t>
            </a:r>
            <a:r>
              <a:rPr sz="2800" dirty="0">
                <a:latin typeface="Schoolbook Uralic"/>
                <a:cs typeface="Schoolbook Uralic"/>
              </a:rPr>
              <a:t>one </a:t>
            </a:r>
            <a:r>
              <a:rPr sz="2800" spc="-5" dirty="0">
                <a:latin typeface="Schoolbook Uralic"/>
                <a:cs typeface="Schoolbook Uralic"/>
              </a:rPr>
              <a:t>resources allocated</a:t>
            </a:r>
            <a:r>
              <a:rPr sz="2800" spc="434" dirty="0">
                <a:latin typeface="Schoolbook Uralic"/>
                <a:cs typeface="Schoolbook Uralic"/>
              </a:rPr>
              <a:t> </a:t>
            </a:r>
            <a:r>
              <a:rPr sz="2800" spc="-5" dirty="0">
                <a:latin typeface="Schoolbook Uralic"/>
                <a:cs typeface="Schoolbook Uralic"/>
              </a:rPr>
              <a:t>and</a:t>
            </a:r>
            <a:r>
              <a:rPr lang="en-IN" sz="2800" spc="-5" dirty="0">
                <a:latin typeface="Schoolbook Uralic"/>
                <a:cs typeface="Schoolbook Uralic"/>
              </a:rPr>
              <a:t> </a:t>
            </a:r>
            <a:r>
              <a:rPr sz="2800" dirty="0">
                <a:latin typeface="Schoolbook Uralic"/>
                <a:cs typeface="Schoolbook Uralic"/>
              </a:rPr>
              <a:t>used </a:t>
            </a:r>
            <a:r>
              <a:rPr sz="2800" spc="-5" dirty="0">
                <a:latin typeface="Schoolbook Uralic"/>
                <a:cs typeface="Schoolbook Uralic"/>
              </a:rPr>
              <a:t>for health purposes and </a:t>
            </a:r>
            <a:r>
              <a:rPr sz="2800" dirty="0">
                <a:latin typeface="Schoolbook Uralic"/>
                <a:cs typeface="Schoolbook Uralic"/>
              </a:rPr>
              <a:t>the </a:t>
            </a:r>
            <a:r>
              <a:rPr sz="2800" spc="-5" dirty="0">
                <a:latin typeface="Schoolbook Uralic"/>
                <a:cs typeface="Schoolbook Uralic"/>
              </a:rPr>
              <a:t>effect of preventive  </a:t>
            </a:r>
            <a:r>
              <a:rPr sz="2800" dirty="0">
                <a:latin typeface="Schoolbook Uralic"/>
                <a:cs typeface="Schoolbook Uralic"/>
              </a:rPr>
              <a:t>curative </a:t>
            </a:r>
            <a:r>
              <a:rPr sz="2800" spc="-5" dirty="0">
                <a:latin typeface="Schoolbook Uralic"/>
                <a:cs typeface="Schoolbook Uralic"/>
              </a:rPr>
              <a:t>and rehabilitative health services </a:t>
            </a:r>
            <a:r>
              <a:rPr sz="2800" dirty="0">
                <a:latin typeface="Schoolbook Uralic"/>
                <a:cs typeface="Schoolbook Uralic"/>
              </a:rPr>
              <a:t>on </a:t>
            </a:r>
            <a:r>
              <a:rPr sz="2800" spc="-5" dirty="0">
                <a:latin typeface="Schoolbook Uralic"/>
                <a:cs typeface="Schoolbook Uralic"/>
              </a:rPr>
              <a:t>individual  and </a:t>
            </a:r>
            <a:r>
              <a:rPr sz="2800" dirty="0">
                <a:latin typeface="Schoolbook Uralic"/>
                <a:cs typeface="Schoolbook Uralic"/>
              </a:rPr>
              <a:t>national</a:t>
            </a:r>
            <a:r>
              <a:rPr sz="2800" spc="-45" dirty="0">
                <a:latin typeface="Schoolbook Uralic"/>
                <a:cs typeface="Schoolbook Uralic"/>
              </a:rPr>
              <a:t> </a:t>
            </a:r>
            <a:r>
              <a:rPr sz="2800" spc="-5" dirty="0">
                <a:latin typeface="Schoolbook Uralic"/>
                <a:cs typeface="Schoolbook Uralic"/>
              </a:rPr>
              <a:t>productivity”.</a:t>
            </a:r>
            <a:endParaRPr sz="28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1429258"/>
            <a:ext cx="9902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Since</a:t>
            </a:r>
            <a:r>
              <a:rPr sz="2400" spc="13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both</a:t>
            </a:r>
            <a:r>
              <a:rPr sz="2400" spc="1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costs</a:t>
            </a:r>
            <a:r>
              <a:rPr sz="2400" spc="13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and</a:t>
            </a:r>
            <a:r>
              <a:rPr sz="2400" spc="12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consequences</a:t>
            </a:r>
            <a:r>
              <a:rPr sz="2400" spc="14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are</a:t>
            </a:r>
            <a:r>
              <a:rPr sz="2400" spc="13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measured</a:t>
            </a:r>
            <a:r>
              <a:rPr sz="2400" spc="13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in</a:t>
            </a:r>
            <a:r>
              <a:rPr sz="2400" spc="12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monetary</a:t>
            </a:r>
            <a:r>
              <a:rPr sz="2400" spc="14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units,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  <a:tabLst>
                <a:tab pos="550545" algn="l"/>
                <a:tab pos="926465" algn="l"/>
                <a:tab pos="2190115" algn="l"/>
                <a:tab pos="2600325" algn="l"/>
                <a:tab pos="3997960" algn="l"/>
                <a:tab pos="5306060" algn="l"/>
                <a:tab pos="5616575" algn="l"/>
                <a:tab pos="7180580" algn="l"/>
                <a:tab pos="8430260" algn="l"/>
                <a:tab pos="8927465" algn="l"/>
              </a:tabLst>
            </a:pPr>
            <a:r>
              <a:rPr sz="2400" dirty="0">
                <a:latin typeface="Schoolbook Uralic"/>
                <a:cs typeface="Schoolbook Uralic"/>
              </a:rPr>
              <a:t>it	</a:t>
            </a:r>
            <a:r>
              <a:rPr sz="2400" spc="-5" dirty="0">
                <a:latin typeface="Schoolbook Uralic"/>
                <a:cs typeface="Schoolbook Uralic"/>
              </a:rPr>
              <a:t>is	poss</a:t>
            </a:r>
            <a:r>
              <a:rPr sz="2400" spc="-15" dirty="0">
                <a:latin typeface="Schoolbook Uralic"/>
                <a:cs typeface="Schoolbook Uralic"/>
              </a:rPr>
              <a:t>i</a:t>
            </a:r>
            <a:r>
              <a:rPr sz="2400" spc="-5" dirty="0">
                <a:latin typeface="Schoolbook Uralic"/>
                <a:cs typeface="Schoolbook Uralic"/>
              </a:rPr>
              <a:t>bl</a:t>
            </a:r>
            <a:r>
              <a:rPr sz="2400" dirty="0">
                <a:latin typeface="Schoolbook Uralic"/>
                <a:cs typeface="Schoolbook Uralic"/>
              </a:rPr>
              <a:t>e	to	</a:t>
            </a:r>
            <a:r>
              <a:rPr sz="2400" spc="-5" dirty="0">
                <a:latin typeface="Schoolbook Uralic"/>
                <a:cs typeface="Schoolbook Uralic"/>
              </a:rPr>
              <a:t>cal</a:t>
            </a:r>
            <a:r>
              <a:rPr sz="2400" spc="-15" dirty="0">
                <a:latin typeface="Schoolbook Uralic"/>
                <a:cs typeface="Schoolbook Uralic"/>
              </a:rPr>
              <a:t>c</a:t>
            </a:r>
            <a:r>
              <a:rPr sz="2400" dirty="0">
                <a:latin typeface="Schoolbook Uralic"/>
                <a:cs typeface="Schoolbook Uralic"/>
              </a:rPr>
              <a:t>ulate	</a:t>
            </a:r>
            <a:r>
              <a:rPr sz="2400" spc="-5" dirty="0">
                <a:latin typeface="Schoolbook Uralic"/>
                <a:cs typeface="Schoolbook Uralic"/>
              </a:rPr>
              <a:t>whet</a:t>
            </a:r>
            <a:r>
              <a:rPr sz="2400" spc="-15" dirty="0">
                <a:latin typeface="Schoolbook Uralic"/>
                <a:cs typeface="Schoolbook Uralic"/>
              </a:rPr>
              <a:t>h</a:t>
            </a:r>
            <a:r>
              <a:rPr sz="2400" spc="-5" dirty="0">
                <a:latin typeface="Schoolbook Uralic"/>
                <a:cs typeface="Schoolbook Uralic"/>
              </a:rPr>
              <a:t>er</a:t>
            </a:r>
            <a:r>
              <a:rPr sz="2400" dirty="0">
                <a:latin typeface="Schoolbook Uralic"/>
                <a:cs typeface="Schoolbook Uralic"/>
              </a:rPr>
              <a:t>	a	</a:t>
            </a:r>
            <a:r>
              <a:rPr sz="2400" spc="-10" dirty="0">
                <a:latin typeface="Schoolbook Uralic"/>
                <a:cs typeface="Schoolbook Uralic"/>
              </a:rPr>
              <a:t>t</a:t>
            </a:r>
            <a:r>
              <a:rPr sz="2400" dirty="0">
                <a:latin typeface="Schoolbook Uralic"/>
                <a:cs typeface="Schoolbook Uralic"/>
              </a:rPr>
              <a:t>reatment	</a:t>
            </a:r>
            <a:r>
              <a:rPr sz="2400" spc="-5" dirty="0">
                <a:latin typeface="Schoolbook Uralic"/>
                <a:cs typeface="Schoolbook Uralic"/>
              </a:rPr>
              <a:t>d</a:t>
            </a:r>
            <a:r>
              <a:rPr sz="2400" spc="-15" dirty="0">
                <a:latin typeface="Schoolbook Uralic"/>
                <a:cs typeface="Schoolbook Uralic"/>
              </a:rPr>
              <a:t>e</a:t>
            </a:r>
            <a:r>
              <a:rPr sz="2400" spc="-5" dirty="0">
                <a:latin typeface="Schoolbook Uralic"/>
                <a:cs typeface="Schoolbook Uralic"/>
              </a:rPr>
              <a:t>l</a:t>
            </a:r>
            <a:r>
              <a:rPr sz="2400" spc="-20" dirty="0">
                <a:latin typeface="Schoolbook Uralic"/>
                <a:cs typeface="Schoolbook Uralic"/>
              </a:rPr>
              <a:t>i</a:t>
            </a:r>
            <a:r>
              <a:rPr sz="2400" spc="-10" dirty="0">
                <a:latin typeface="Schoolbook Uralic"/>
                <a:cs typeface="Schoolbook Uralic"/>
              </a:rPr>
              <a:t>ver</a:t>
            </a:r>
            <a:r>
              <a:rPr sz="2400" spc="-5" dirty="0">
                <a:latin typeface="Schoolbook Uralic"/>
                <a:cs typeface="Schoolbook Uralic"/>
              </a:rPr>
              <a:t>s	</a:t>
            </a:r>
            <a:r>
              <a:rPr sz="2400" spc="-10" dirty="0">
                <a:latin typeface="Schoolbook Uralic"/>
                <a:cs typeface="Schoolbook Uralic"/>
              </a:rPr>
              <a:t>a</a:t>
            </a:r>
            <a:r>
              <a:rPr sz="2400" spc="-5" dirty="0">
                <a:latin typeface="Schoolbook Uralic"/>
                <a:cs typeface="Schoolbook Uralic"/>
              </a:rPr>
              <a:t>n	</a:t>
            </a:r>
            <a:r>
              <a:rPr sz="2400" dirty="0">
                <a:latin typeface="Schoolbook Uralic"/>
                <a:cs typeface="Schoolbook Uralic"/>
              </a:rPr>
              <a:t>o</a:t>
            </a:r>
            <a:r>
              <a:rPr sz="2400" spc="-20" dirty="0">
                <a:latin typeface="Schoolbook Uralic"/>
                <a:cs typeface="Schoolbook Uralic"/>
              </a:rPr>
              <a:t>v</a:t>
            </a:r>
            <a:r>
              <a:rPr sz="2400" dirty="0">
                <a:latin typeface="Schoolbook Uralic"/>
                <a:cs typeface="Schoolbook Uralic"/>
              </a:rPr>
              <a:t>era</a:t>
            </a:r>
            <a:r>
              <a:rPr sz="2400" spc="-15" dirty="0">
                <a:latin typeface="Schoolbook Uralic"/>
                <a:cs typeface="Schoolbook Uralic"/>
              </a:rPr>
              <a:t>l</a:t>
            </a:r>
            <a:r>
              <a:rPr sz="2400" spc="-5" dirty="0">
                <a:latin typeface="Schoolbook Uralic"/>
                <a:cs typeface="Schoolbook Uralic"/>
              </a:rPr>
              <a:t>l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30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2892678"/>
            <a:ext cx="2487295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choolbook Uralic"/>
                <a:cs typeface="Schoolbook Uralic"/>
              </a:rPr>
              <a:t>gain </a:t>
            </a:r>
            <a:r>
              <a:rPr sz="2400" dirty="0">
                <a:latin typeface="Schoolbook Uralic"/>
                <a:cs typeface="Schoolbook Uralic"/>
              </a:rPr>
              <a:t>to</a:t>
            </a:r>
            <a:r>
              <a:rPr sz="2400" spc="-40" dirty="0">
                <a:latin typeface="Schoolbook Uralic"/>
                <a:cs typeface="Schoolbook Uralic"/>
              </a:rPr>
              <a:t> </a:t>
            </a:r>
            <a:r>
              <a:rPr sz="2400" spc="-35" dirty="0">
                <a:latin typeface="Schoolbook Uralic"/>
                <a:cs typeface="Schoolbook Uralic"/>
              </a:rPr>
              <a:t>society.</a:t>
            </a:r>
            <a:endParaRPr sz="2400">
              <a:latin typeface="Schoolbook Uralic"/>
              <a:cs typeface="Schoolbook Uralic"/>
            </a:endParaRPr>
          </a:p>
          <a:p>
            <a:pPr marL="194945" marR="5080" indent="-182880">
              <a:lnSpc>
                <a:spcPct val="200000"/>
              </a:lnSpc>
              <a:spcBef>
                <a:spcPts val="12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990600" algn="l"/>
                <a:tab pos="1740535" algn="l"/>
                <a:tab pos="214757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The	effects	</a:t>
            </a:r>
            <a:r>
              <a:rPr sz="2400" spc="-15" dirty="0">
                <a:latin typeface="Schoolbook Uralic"/>
                <a:cs typeface="Schoolbook Uralic"/>
              </a:rPr>
              <a:t>of  </a:t>
            </a:r>
            <a:r>
              <a:rPr sz="2400" spc="-5" dirty="0">
                <a:latin typeface="Schoolbook Uralic"/>
                <a:cs typeface="Schoolbook Uralic"/>
              </a:rPr>
              <a:t>di</a:t>
            </a:r>
            <a:r>
              <a:rPr sz="2400" dirty="0">
                <a:latin typeface="Schoolbook Uralic"/>
                <a:cs typeface="Schoolbook Uralic"/>
              </a:rPr>
              <a:t>s</a:t>
            </a:r>
            <a:r>
              <a:rPr sz="2400" spc="-5" dirty="0">
                <a:latin typeface="Schoolbook Uralic"/>
                <a:cs typeface="Schoolbook Uralic"/>
              </a:rPr>
              <a:t>abi</a:t>
            </a:r>
            <a:r>
              <a:rPr sz="2400" spc="-20" dirty="0">
                <a:latin typeface="Schoolbook Uralic"/>
                <a:cs typeface="Schoolbook Uralic"/>
              </a:rPr>
              <a:t>l</a:t>
            </a:r>
            <a:r>
              <a:rPr sz="2400" dirty="0">
                <a:latin typeface="Schoolbook Uralic"/>
                <a:cs typeface="Schoolbook Uralic"/>
              </a:rPr>
              <a:t>ity	</a:t>
            </a:r>
            <a:r>
              <a:rPr sz="2400" spc="-5" dirty="0">
                <a:latin typeface="Schoolbook Uralic"/>
                <a:cs typeface="Schoolbook Uralic"/>
              </a:rPr>
              <a:t>days,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9083" y="4508372"/>
            <a:ext cx="303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350" algn="l"/>
                <a:tab pos="2094230" algn="l"/>
                <a:tab pos="2576195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an</a:t>
            </a:r>
            <a:r>
              <a:rPr sz="2400" dirty="0">
                <a:latin typeface="Schoolbook Uralic"/>
                <a:cs typeface="Schoolbook Uralic"/>
              </a:rPr>
              <a:t>d	number	of	</a:t>
            </a:r>
            <a:r>
              <a:rPr sz="2400" spc="-20" dirty="0">
                <a:latin typeface="Schoolbook Uralic"/>
                <a:cs typeface="Schoolbook Uralic"/>
              </a:rPr>
              <a:t>l</a:t>
            </a:r>
            <a:r>
              <a:rPr sz="2400" dirty="0">
                <a:latin typeface="Schoolbook Uralic"/>
                <a:cs typeface="Schoolbook Uralic"/>
              </a:rPr>
              <a:t>ife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0315" y="3776853"/>
            <a:ext cx="72586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4525" algn="l"/>
                <a:tab pos="2814955" algn="l"/>
                <a:tab pos="3378835" algn="l"/>
                <a:tab pos="5639435" algn="l"/>
                <a:tab pos="699135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tre</a:t>
            </a:r>
            <a:r>
              <a:rPr sz="2400" spc="-10" dirty="0">
                <a:latin typeface="Schoolbook Uralic"/>
                <a:cs typeface="Schoolbook Uralic"/>
              </a:rPr>
              <a:t>a</a:t>
            </a:r>
            <a:r>
              <a:rPr sz="2400" spc="-5" dirty="0">
                <a:latin typeface="Schoolbook Uralic"/>
                <a:cs typeface="Schoolbook Uralic"/>
              </a:rPr>
              <a:t>tment</a:t>
            </a:r>
            <a:r>
              <a:rPr sz="2400" spc="5" dirty="0">
                <a:latin typeface="Schoolbook Uralic"/>
                <a:cs typeface="Schoolbook Uralic"/>
              </a:rPr>
              <a:t>s</a:t>
            </a:r>
            <a:r>
              <a:rPr sz="2400" spc="-5" dirty="0">
                <a:latin typeface="Schoolbook Uralic"/>
                <a:cs typeface="Schoolbook Uralic"/>
              </a:rPr>
              <a:t>,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s</a:t>
            </a:r>
            <a:r>
              <a:rPr sz="2400" spc="-15" dirty="0">
                <a:latin typeface="Schoolbook Uralic"/>
                <a:cs typeface="Schoolbook Uralic"/>
              </a:rPr>
              <a:t>u</a:t>
            </a:r>
            <a:r>
              <a:rPr sz="2400" spc="-5" dirty="0">
                <a:latin typeface="Schoolbook Uralic"/>
                <a:cs typeface="Schoolbook Uralic"/>
              </a:rPr>
              <a:t>ch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a</a:t>
            </a:r>
            <a:r>
              <a:rPr sz="2400" dirty="0">
                <a:latin typeface="Schoolbook Uralic"/>
                <a:cs typeface="Schoolbook Uralic"/>
              </a:rPr>
              <a:t>s	</a:t>
            </a:r>
            <a:r>
              <a:rPr sz="2400" spc="-15" dirty="0">
                <a:latin typeface="Schoolbook Uralic"/>
                <a:cs typeface="Schoolbook Uralic"/>
              </a:rPr>
              <a:t>c</a:t>
            </a:r>
            <a:r>
              <a:rPr sz="2400" dirty="0">
                <a:latin typeface="Schoolbook Uralic"/>
                <a:cs typeface="Schoolbook Uralic"/>
              </a:rPr>
              <a:t>ompl</a:t>
            </a:r>
            <a:r>
              <a:rPr sz="2400" spc="-10" dirty="0">
                <a:latin typeface="Schoolbook Uralic"/>
                <a:cs typeface="Schoolbook Uralic"/>
              </a:rPr>
              <a:t>i</a:t>
            </a:r>
            <a:r>
              <a:rPr sz="2400" dirty="0">
                <a:latin typeface="Schoolbook Uralic"/>
                <a:cs typeface="Schoolbook Uralic"/>
              </a:rPr>
              <a:t>cati</a:t>
            </a:r>
            <a:r>
              <a:rPr sz="2400" spc="-10" dirty="0">
                <a:latin typeface="Schoolbook Uralic"/>
                <a:cs typeface="Schoolbook Uralic"/>
              </a:rPr>
              <a:t>o</a:t>
            </a:r>
            <a:r>
              <a:rPr sz="2400" spc="-5" dirty="0">
                <a:latin typeface="Schoolbook Uralic"/>
                <a:cs typeface="Schoolbook Uralic"/>
              </a:rPr>
              <a:t>ns,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20" dirty="0">
                <a:latin typeface="Schoolbook Uralic"/>
                <a:cs typeface="Schoolbook Uralic"/>
              </a:rPr>
              <a:t>n</a:t>
            </a:r>
            <a:r>
              <a:rPr sz="2400" dirty="0">
                <a:latin typeface="Schoolbook Uralic"/>
                <a:cs typeface="Schoolbook Uralic"/>
              </a:rPr>
              <a:t>umber	of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Schoolbook Uralic"/>
              <a:cs typeface="Schoolbook Uralic"/>
            </a:endParaRPr>
          </a:p>
          <a:p>
            <a:pPr marL="3295650">
              <a:lnSpc>
                <a:spcPct val="100000"/>
              </a:lnSpc>
              <a:tabLst>
                <a:tab pos="4284345" algn="l"/>
                <a:tab pos="5535930" algn="l"/>
                <a:tab pos="642747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years	</a:t>
            </a:r>
            <a:r>
              <a:rPr sz="2400" spc="-10" dirty="0">
                <a:latin typeface="Schoolbook Uralic"/>
                <a:cs typeface="Schoolbook Uralic"/>
              </a:rPr>
              <a:t>gained,	</a:t>
            </a:r>
            <a:r>
              <a:rPr sz="2400" dirty="0">
                <a:latin typeface="Schoolbook Uralic"/>
                <a:cs typeface="Schoolbook Uralic"/>
              </a:rPr>
              <a:t>need	</a:t>
            </a:r>
            <a:r>
              <a:rPr sz="2400" spc="-10" dirty="0">
                <a:latin typeface="Schoolbook Uralic"/>
                <a:cs typeface="Schoolbook Uralic"/>
              </a:rPr>
              <a:t>to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2543" y="4508372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choolbook Uralic"/>
                <a:cs typeface="Schoolbook Uralic"/>
              </a:rPr>
              <a:t>be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1722" y="5240273"/>
            <a:ext cx="2891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choolbook Uralic"/>
                <a:cs typeface="Schoolbook Uralic"/>
              </a:rPr>
              <a:t>converted into</a:t>
            </a:r>
            <a:r>
              <a:rPr sz="2400" spc="-114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costs.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404" y="810513"/>
            <a:ext cx="7241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THE HUMAN </a:t>
            </a:r>
            <a:r>
              <a:rPr sz="3200" spc="-30" dirty="0"/>
              <a:t>CAPITAL</a:t>
            </a:r>
            <a:r>
              <a:rPr sz="3200" spc="-285" dirty="0"/>
              <a:t> </a:t>
            </a:r>
            <a:r>
              <a:rPr sz="3200" spc="-5" dirty="0"/>
              <a:t>APPROACH.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31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1810363"/>
            <a:ext cx="9902190" cy="3700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 algn="just">
              <a:lnSpc>
                <a:spcPct val="150100"/>
              </a:lnSpc>
              <a:spcBef>
                <a:spcPts val="105"/>
              </a:spcBef>
              <a:buClr>
                <a:srgbClr val="9E3611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Schoolbook Uralic"/>
                <a:cs typeface="Schoolbook Uralic"/>
              </a:rPr>
              <a:t>According to </a:t>
            </a:r>
            <a:r>
              <a:rPr sz="2200" spc="-10" dirty="0">
                <a:latin typeface="Schoolbook Uralic"/>
                <a:cs typeface="Schoolbook Uralic"/>
              </a:rPr>
              <a:t>this </a:t>
            </a:r>
            <a:r>
              <a:rPr sz="2200" spc="-5" dirty="0">
                <a:latin typeface="Schoolbook Uralic"/>
                <a:cs typeface="Schoolbook Uralic"/>
              </a:rPr>
              <a:t>method </a:t>
            </a:r>
            <a:r>
              <a:rPr sz="2200" spc="-10" dirty="0">
                <a:latin typeface="Schoolbook Uralic"/>
                <a:cs typeface="Schoolbook Uralic"/>
              </a:rPr>
              <a:t>“humans </a:t>
            </a:r>
            <a:r>
              <a:rPr sz="2200" spc="-5" dirty="0">
                <a:latin typeface="Schoolbook Uralic"/>
                <a:cs typeface="Schoolbook Uralic"/>
              </a:rPr>
              <a:t>are </a:t>
            </a:r>
            <a:r>
              <a:rPr sz="2200" spc="-10" dirty="0">
                <a:latin typeface="Schoolbook Uralic"/>
                <a:cs typeface="Schoolbook Uralic"/>
              </a:rPr>
              <a:t>similar </a:t>
            </a:r>
            <a:r>
              <a:rPr sz="2200" spc="-5" dirty="0">
                <a:latin typeface="Schoolbook Uralic"/>
                <a:cs typeface="Schoolbook Uralic"/>
              </a:rPr>
              <a:t>to pieces of equipment, and </a:t>
            </a:r>
            <a:r>
              <a:rPr sz="2200" spc="600" dirty="0">
                <a:latin typeface="Schoolbook Uralic"/>
                <a:cs typeface="Schoolbook Uralic"/>
              </a:rPr>
              <a:t> </a:t>
            </a:r>
            <a:r>
              <a:rPr sz="2200" spc="-10" dirty="0">
                <a:latin typeface="Schoolbook Uralic"/>
                <a:cs typeface="Schoolbook Uralic"/>
              </a:rPr>
              <a:t>are </a:t>
            </a:r>
            <a:r>
              <a:rPr sz="2200" spc="-5" dirty="0">
                <a:latin typeface="Schoolbook Uralic"/>
                <a:cs typeface="Schoolbook Uralic"/>
              </a:rPr>
              <a:t>expected to form a </a:t>
            </a:r>
            <a:r>
              <a:rPr sz="2200" spc="-10" dirty="0">
                <a:latin typeface="Schoolbook Uralic"/>
                <a:cs typeface="Schoolbook Uralic"/>
              </a:rPr>
              <a:t>product </a:t>
            </a:r>
            <a:r>
              <a:rPr sz="2200" dirty="0">
                <a:latin typeface="Schoolbook Uralic"/>
                <a:cs typeface="Schoolbook Uralic"/>
              </a:rPr>
              <a:t>or </a:t>
            </a:r>
            <a:r>
              <a:rPr sz="2200" spc="-10" dirty="0">
                <a:latin typeface="Schoolbook Uralic"/>
                <a:cs typeface="Schoolbook Uralic"/>
              </a:rPr>
              <a:t>activity </a:t>
            </a:r>
            <a:r>
              <a:rPr sz="2200" dirty="0">
                <a:latin typeface="Schoolbook Uralic"/>
                <a:cs typeface="Schoolbook Uralic"/>
              </a:rPr>
              <a:t>of </a:t>
            </a:r>
            <a:r>
              <a:rPr sz="2200" spc="-5" dirty="0">
                <a:latin typeface="Schoolbook Uralic"/>
                <a:cs typeface="Schoolbook Uralic"/>
              </a:rPr>
              <a:t>some monetary </a:t>
            </a:r>
            <a:r>
              <a:rPr sz="2200" spc="-10" dirty="0">
                <a:latin typeface="Schoolbook Uralic"/>
                <a:cs typeface="Schoolbook Uralic"/>
              </a:rPr>
              <a:t>value </a:t>
            </a:r>
            <a:r>
              <a:rPr sz="2200" spc="-5" dirty="0">
                <a:latin typeface="Schoolbook Uralic"/>
                <a:cs typeface="Schoolbook Uralic"/>
              </a:rPr>
              <a:t>in future  </a:t>
            </a:r>
            <a:r>
              <a:rPr sz="2200" spc="-10" dirty="0">
                <a:latin typeface="Schoolbook Uralic"/>
                <a:cs typeface="Schoolbook Uralic"/>
              </a:rPr>
              <a:t>years </a:t>
            </a:r>
            <a:r>
              <a:rPr sz="2200" spc="-5" dirty="0">
                <a:latin typeface="Schoolbook Uralic"/>
                <a:cs typeface="Schoolbook Uralic"/>
              </a:rPr>
              <a:t>(Mushkin,</a:t>
            </a:r>
            <a:r>
              <a:rPr sz="2200" spc="3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1978).”</a:t>
            </a:r>
            <a:endParaRPr sz="2200">
              <a:latin typeface="Schoolbook Uralic"/>
              <a:cs typeface="Schoolbook Uralic"/>
            </a:endParaRPr>
          </a:p>
          <a:p>
            <a:pPr marL="194945" marR="6985" indent="-182880" algn="just">
              <a:lnSpc>
                <a:spcPct val="150000"/>
              </a:lnSpc>
              <a:spcBef>
                <a:spcPts val="1200"/>
              </a:spcBef>
              <a:buClr>
                <a:srgbClr val="9E3611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Schoolbook Uralic"/>
                <a:cs typeface="Schoolbook Uralic"/>
              </a:rPr>
              <a:t>The benefits </a:t>
            </a:r>
            <a:r>
              <a:rPr sz="2200" dirty="0">
                <a:latin typeface="Schoolbook Uralic"/>
                <a:cs typeface="Schoolbook Uralic"/>
              </a:rPr>
              <a:t>of </a:t>
            </a:r>
            <a:r>
              <a:rPr sz="2200" spc="-5" dirty="0">
                <a:latin typeface="Schoolbook Uralic"/>
                <a:cs typeface="Schoolbook Uralic"/>
              </a:rPr>
              <a:t>health care can be measured </a:t>
            </a:r>
            <a:r>
              <a:rPr sz="2200" spc="-10" dirty="0">
                <a:latin typeface="Schoolbook Uralic"/>
                <a:cs typeface="Schoolbook Uralic"/>
              </a:rPr>
              <a:t>in terms </a:t>
            </a:r>
            <a:r>
              <a:rPr sz="2200" dirty="0">
                <a:latin typeface="Schoolbook Uralic"/>
                <a:cs typeface="Schoolbook Uralic"/>
              </a:rPr>
              <a:t>of </a:t>
            </a:r>
            <a:r>
              <a:rPr sz="2200" spc="-5" dirty="0">
                <a:latin typeface="Schoolbook Uralic"/>
                <a:cs typeface="Schoolbook Uralic"/>
              </a:rPr>
              <a:t>future income that  would </a:t>
            </a:r>
            <a:r>
              <a:rPr sz="2200" dirty="0">
                <a:latin typeface="Schoolbook Uralic"/>
                <a:cs typeface="Schoolbook Uralic"/>
              </a:rPr>
              <a:t>have </a:t>
            </a:r>
            <a:r>
              <a:rPr sz="2200" spc="-5" dirty="0">
                <a:latin typeface="Schoolbook Uralic"/>
                <a:cs typeface="Schoolbook Uralic"/>
              </a:rPr>
              <a:t>been lost Using a </a:t>
            </a:r>
            <a:r>
              <a:rPr sz="2200" spc="-10" dirty="0">
                <a:latin typeface="Schoolbook Uralic"/>
                <a:cs typeface="Schoolbook Uralic"/>
              </a:rPr>
              <a:t>technique </a:t>
            </a:r>
            <a:r>
              <a:rPr sz="2200" dirty="0">
                <a:latin typeface="Schoolbook Uralic"/>
                <a:cs typeface="Schoolbook Uralic"/>
              </a:rPr>
              <a:t>called </a:t>
            </a:r>
            <a:r>
              <a:rPr sz="2200" spc="-10" dirty="0">
                <a:latin typeface="Schoolbook Uralic"/>
                <a:cs typeface="Schoolbook Uralic"/>
              </a:rPr>
              <a:t>‘time </a:t>
            </a:r>
            <a:r>
              <a:rPr sz="2200" spc="-5" dirty="0">
                <a:latin typeface="Schoolbook Uralic"/>
                <a:cs typeface="Schoolbook Uralic"/>
              </a:rPr>
              <a:t>discounting’, </a:t>
            </a:r>
            <a:r>
              <a:rPr sz="2200" spc="-10" dirty="0">
                <a:latin typeface="Schoolbook Uralic"/>
                <a:cs typeface="Schoolbook Uralic"/>
              </a:rPr>
              <a:t>the  </a:t>
            </a:r>
            <a:r>
              <a:rPr sz="2200" spc="-5" dirty="0">
                <a:latin typeface="Schoolbook Uralic"/>
                <a:cs typeface="Schoolbook Uralic"/>
              </a:rPr>
              <a:t>amount </a:t>
            </a:r>
            <a:r>
              <a:rPr sz="2200" dirty="0">
                <a:latin typeface="Schoolbook Uralic"/>
                <a:cs typeface="Schoolbook Uralic"/>
              </a:rPr>
              <a:t>of </a:t>
            </a:r>
            <a:r>
              <a:rPr sz="2200" spc="-5" dirty="0">
                <a:latin typeface="Schoolbook Uralic"/>
                <a:cs typeface="Schoolbook Uralic"/>
              </a:rPr>
              <a:t>money foregone is adjusted </a:t>
            </a:r>
            <a:r>
              <a:rPr sz="2200" spc="-10" dirty="0">
                <a:latin typeface="Schoolbook Uralic"/>
                <a:cs typeface="Schoolbook Uralic"/>
              </a:rPr>
              <a:t>according </a:t>
            </a:r>
            <a:r>
              <a:rPr sz="2200" spc="-5" dirty="0">
                <a:latin typeface="Schoolbook Uralic"/>
                <a:cs typeface="Schoolbook Uralic"/>
              </a:rPr>
              <a:t>to the number </a:t>
            </a:r>
            <a:r>
              <a:rPr sz="2200" spc="5" dirty="0">
                <a:latin typeface="Schoolbook Uralic"/>
                <a:cs typeface="Schoolbook Uralic"/>
              </a:rPr>
              <a:t>of </a:t>
            </a:r>
            <a:r>
              <a:rPr sz="2200" spc="-10" dirty="0">
                <a:latin typeface="Schoolbook Uralic"/>
                <a:cs typeface="Schoolbook Uralic"/>
              </a:rPr>
              <a:t>years  </a:t>
            </a:r>
            <a:r>
              <a:rPr sz="2200" spc="-5" dirty="0">
                <a:latin typeface="Schoolbook Uralic"/>
                <a:cs typeface="Schoolbook Uralic"/>
              </a:rPr>
              <a:t>over which it would have been expected to</a:t>
            </a:r>
            <a:r>
              <a:rPr sz="2200" spc="85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accumulate.</a:t>
            </a:r>
            <a:endParaRPr sz="22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2234310"/>
            <a:ext cx="9902825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9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human</a:t>
            </a:r>
            <a:r>
              <a:rPr sz="2400" spc="8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capital</a:t>
            </a:r>
            <a:r>
              <a:rPr sz="2400" spc="90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approach</a:t>
            </a:r>
            <a:r>
              <a:rPr sz="2400" spc="8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places</a:t>
            </a:r>
            <a:r>
              <a:rPr sz="2400" spc="10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</a:t>
            </a:r>
            <a:r>
              <a:rPr sz="2400" spc="9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monetary</a:t>
            </a:r>
            <a:r>
              <a:rPr sz="2400" spc="9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value</a:t>
            </a:r>
            <a:r>
              <a:rPr sz="2400" spc="10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on</a:t>
            </a:r>
            <a:r>
              <a:rPr sz="2400" spc="8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human</a:t>
            </a:r>
            <a:r>
              <a:rPr sz="2400" spc="100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life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E3611"/>
              </a:buClr>
              <a:buFont typeface="Wingdings"/>
              <a:buChar char=""/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latin typeface="Schoolbook Uralic"/>
                <a:cs typeface="Schoolbook Uralic"/>
              </a:rPr>
              <a:t>and, in the past, </a:t>
            </a:r>
            <a:r>
              <a:rPr sz="2400" dirty="0">
                <a:latin typeface="Schoolbook Uralic"/>
                <a:cs typeface="Schoolbook Uralic"/>
              </a:rPr>
              <a:t>ethical objections </a:t>
            </a:r>
            <a:r>
              <a:rPr sz="2400" spc="-5" dirty="0">
                <a:latin typeface="Schoolbook Uralic"/>
                <a:cs typeface="Schoolbook Uralic"/>
              </a:rPr>
              <a:t>have been</a:t>
            </a:r>
            <a:r>
              <a:rPr sz="2400" spc="-6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raised.</a:t>
            </a:r>
            <a:endParaRPr sz="2400">
              <a:latin typeface="Schoolbook Uralic"/>
              <a:cs typeface="Schoolbook Uralic"/>
            </a:endParaRPr>
          </a:p>
          <a:p>
            <a:pPr marL="194945" marR="5080" indent="-182880">
              <a:lnSpc>
                <a:spcPct val="200000"/>
              </a:lnSpc>
              <a:spcBef>
                <a:spcPts val="120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There is </a:t>
            </a:r>
            <a:r>
              <a:rPr sz="2400" spc="-10" dirty="0">
                <a:latin typeface="Schoolbook Uralic"/>
                <a:cs typeface="Schoolbook Uralic"/>
              </a:rPr>
              <a:t>no </a:t>
            </a:r>
            <a:r>
              <a:rPr sz="2400" spc="-5" dirty="0">
                <a:latin typeface="Schoolbook Uralic"/>
                <a:cs typeface="Schoolbook Uralic"/>
              </a:rPr>
              <a:t>measure </a:t>
            </a:r>
            <a:r>
              <a:rPr sz="240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the benefits </a:t>
            </a:r>
            <a:r>
              <a:rPr sz="2400" spc="-1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not having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actually go </a:t>
            </a:r>
            <a:r>
              <a:rPr sz="2400" dirty="0">
                <a:latin typeface="Schoolbook Uralic"/>
                <a:cs typeface="Schoolbook Uralic"/>
              </a:rPr>
              <a:t>to  work, </a:t>
            </a:r>
            <a:r>
              <a:rPr sz="2400" spc="-5" dirty="0">
                <a:latin typeface="Schoolbook Uralic"/>
                <a:cs typeface="Schoolbook Uralic"/>
              </a:rPr>
              <a:t>or </a:t>
            </a:r>
            <a:r>
              <a:rPr sz="240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the benefits </a:t>
            </a:r>
            <a:r>
              <a:rPr sz="2400" dirty="0">
                <a:latin typeface="Schoolbook Uralic"/>
                <a:cs typeface="Schoolbook Uralic"/>
              </a:rPr>
              <a:t>of reduced </a:t>
            </a:r>
            <a:r>
              <a:rPr sz="2400" spc="-5" dirty="0">
                <a:latin typeface="Schoolbook Uralic"/>
                <a:cs typeface="Schoolbook Uralic"/>
              </a:rPr>
              <a:t>pain and </a:t>
            </a:r>
            <a:r>
              <a:rPr sz="2400" dirty="0">
                <a:latin typeface="Schoolbook Uralic"/>
                <a:cs typeface="Schoolbook Uralic"/>
              </a:rPr>
              <a:t>suffering </a:t>
            </a:r>
            <a:r>
              <a:rPr sz="2400" spc="-5" dirty="0">
                <a:latin typeface="Schoolbook Uralic"/>
                <a:cs typeface="Schoolbook Uralic"/>
              </a:rPr>
              <a:t>due </a:t>
            </a:r>
            <a:r>
              <a:rPr sz="2400" dirty="0">
                <a:latin typeface="Schoolbook Uralic"/>
                <a:cs typeface="Schoolbook Uralic"/>
              </a:rPr>
              <a:t>to</a:t>
            </a:r>
            <a:r>
              <a:rPr sz="2400" spc="-14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illness.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32</a:t>
            </a:fld>
            <a:endParaRPr spc="8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213" y="652017"/>
            <a:ext cx="802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4355" algn="l"/>
              </a:tabLst>
            </a:pPr>
            <a:r>
              <a:rPr sz="3600" spc="-5" dirty="0"/>
              <a:t>WILLINGNESS</a:t>
            </a:r>
            <a:r>
              <a:rPr sz="3600" spc="30" dirty="0"/>
              <a:t> </a:t>
            </a:r>
            <a:r>
              <a:rPr sz="3600" spc="-5" dirty="0"/>
              <a:t>TO	</a:t>
            </a:r>
            <a:r>
              <a:rPr sz="3600" spc="-204" dirty="0"/>
              <a:t>PAY</a:t>
            </a:r>
            <a:r>
              <a:rPr sz="3600" spc="-270" dirty="0"/>
              <a:t> </a:t>
            </a:r>
            <a:r>
              <a:rPr sz="3600" spc="-5" dirty="0"/>
              <a:t>APPROACH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33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1978278"/>
            <a:ext cx="9902190" cy="347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1175385" algn="l"/>
                <a:tab pos="2798445" algn="l"/>
                <a:tab pos="3229610" algn="l"/>
                <a:tab pos="5542280" algn="l"/>
                <a:tab pos="6823709" algn="l"/>
                <a:tab pos="7426325" algn="l"/>
                <a:tab pos="8392160" algn="l"/>
                <a:tab pos="9111615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Using	int</a:t>
            </a:r>
            <a:r>
              <a:rPr sz="2400" spc="-15" dirty="0">
                <a:latin typeface="Schoolbook Uralic"/>
                <a:cs typeface="Schoolbook Uralic"/>
              </a:rPr>
              <a:t>e</a:t>
            </a:r>
            <a:r>
              <a:rPr sz="2400" spc="-5" dirty="0">
                <a:latin typeface="Schoolbook Uralic"/>
                <a:cs typeface="Schoolbook Uralic"/>
              </a:rPr>
              <a:t>rvie</a:t>
            </a:r>
            <a:r>
              <a:rPr sz="2400" spc="-15" dirty="0">
                <a:latin typeface="Schoolbook Uralic"/>
                <a:cs typeface="Schoolbook Uralic"/>
              </a:rPr>
              <a:t>w</a:t>
            </a:r>
            <a:r>
              <a:rPr sz="2400" spc="-5" dirty="0">
                <a:latin typeface="Schoolbook Uralic"/>
                <a:cs typeface="Schoolbook Uralic"/>
              </a:rPr>
              <a:t>s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20" dirty="0">
                <a:latin typeface="Schoolbook Uralic"/>
                <a:cs typeface="Schoolbook Uralic"/>
              </a:rPr>
              <a:t>o</a:t>
            </a:r>
            <a:r>
              <a:rPr sz="2400" spc="-5" dirty="0">
                <a:latin typeface="Schoolbook Uralic"/>
                <a:cs typeface="Schoolbook Uralic"/>
              </a:rPr>
              <a:t>r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questionnaire</a:t>
            </a:r>
            <a:r>
              <a:rPr sz="2400" spc="-10" dirty="0">
                <a:latin typeface="Schoolbook Uralic"/>
                <a:cs typeface="Schoolbook Uralic"/>
              </a:rPr>
              <a:t>s</a:t>
            </a:r>
            <a:r>
              <a:rPr sz="2400" spc="-5" dirty="0">
                <a:latin typeface="Schoolbook Uralic"/>
                <a:cs typeface="Schoolbook Uralic"/>
              </a:rPr>
              <a:t>,</a:t>
            </a:r>
            <a:r>
              <a:rPr sz="2400" dirty="0">
                <a:latin typeface="Schoolbook Uralic"/>
                <a:cs typeface="Schoolbook Uralic"/>
              </a:rPr>
              <a:t>	subjects	</a:t>
            </a:r>
            <a:r>
              <a:rPr sz="2400" spc="-5" dirty="0">
                <a:latin typeface="Schoolbook Uralic"/>
                <a:cs typeface="Schoolbook Uralic"/>
              </a:rPr>
              <a:t>ar</a:t>
            </a:r>
            <a:r>
              <a:rPr sz="2400" dirty="0">
                <a:latin typeface="Schoolbook Uralic"/>
                <a:cs typeface="Schoolbook Uralic"/>
              </a:rPr>
              <a:t>e	</a:t>
            </a:r>
            <a:r>
              <a:rPr sz="2400" spc="-10" dirty="0">
                <a:latin typeface="Schoolbook Uralic"/>
                <a:cs typeface="Schoolbook Uralic"/>
              </a:rPr>
              <a:t>as</a:t>
            </a:r>
            <a:r>
              <a:rPr sz="2400" spc="-5" dirty="0">
                <a:latin typeface="Schoolbook Uralic"/>
                <a:cs typeface="Schoolbook Uralic"/>
              </a:rPr>
              <a:t>k</a:t>
            </a:r>
            <a:r>
              <a:rPr sz="2400" dirty="0">
                <a:latin typeface="Schoolbook Uralic"/>
                <a:cs typeface="Schoolbook Uralic"/>
              </a:rPr>
              <a:t>ed	</a:t>
            </a:r>
            <a:r>
              <a:rPr sz="2400" spc="-5" dirty="0">
                <a:latin typeface="Schoolbook Uralic"/>
                <a:cs typeface="Schoolbook Uralic"/>
              </a:rPr>
              <a:t>h</a:t>
            </a:r>
            <a:r>
              <a:rPr sz="2400" spc="-20" dirty="0">
                <a:latin typeface="Schoolbook Uralic"/>
                <a:cs typeface="Schoolbook Uralic"/>
              </a:rPr>
              <a:t>o</a:t>
            </a:r>
            <a:r>
              <a:rPr sz="2400" spc="-5" dirty="0">
                <a:latin typeface="Schoolbook Uralic"/>
                <a:cs typeface="Schoolbook Uralic"/>
              </a:rPr>
              <a:t>w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mu</a:t>
            </a:r>
            <a:r>
              <a:rPr sz="2400" spc="-10" dirty="0">
                <a:latin typeface="Schoolbook Uralic"/>
                <a:cs typeface="Schoolbook Uralic"/>
              </a:rPr>
              <a:t>c</a:t>
            </a:r>
            <a:r>
              <a:rPr sz="2400" spc="-5" dirty="0">
                <a:latin typeface="Schoolbook Uralic"/>
                <a:cs typeface="Schoolbook Uralic"/>
              </a:rPr>
              <a:t>h</a:t>
            </a:r>
            <a:endParaRPr sz="2400">
              <a:latin typeface="Schoolbook Uralic"/>
              <a:cs typeface="Schoolbook Uralic"/>
            </a:endParaRPr>
          </a:p>
          <a:p>
            <a:pPr marL="194945" marR="6985">
              <a:lnSpc>
                <a:spcPct val="200000"/>
              </a:lnSpc>
            </a:pPr>
            <a:r>
              <a:rPr sz="2400" spc="-5" dirty="0">
                <a:latin typeface="Schoolbook Uralic"/>
                <a:cs typeface="Schoolbook Uralic"/>
              </a:rPr>
              <a:t>they </a:t>
            </a:r>
            <a:r>
              <a:rPr sz="2400" spc="-10" dirty="0">
                <a:latin typeface="Schoolbook Uralic"/>
                <a:cs typeface="Schoolbook Uralic"/>
              </a:rPr>
              <a:t>would </a:t>
            </a:r>
            <a:r>
              <a:rPr sz="2400" spc="-5" dirty="0">
                <a:latin typeface="Schoolbook Uralic"/>
                <a:cs typeface="Schoolbook Uralic"/>
              </a:rPr>
              <a:t>be prepared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75" dirty="0">
                <a:latin typeface="Schoolbook Uralic"/>
                <a:cs typeface="Schoolbook Uralic"/>
              </a:rPr>
              <a:t>pay, </a:t>
            </a:r>
            <a:r>
              <a:rPr sz="2400" spc="-5" dirty="0">
                <a:latin typeface="Schoolbook Uralic"/>
                <a:cs typeface="Schoolbook Uralic"/>
              </a:rPr>
              <a:t>in order to </a:t>
            </a:r>
            <a:r>
              <a:rPr sz="2400" dirty="0">
                <a:latin typeface="Schoolbook Uralic"/>
                <a:cs typeface="Schoolbook Uralic"/>
              </a:rPr>
              <a:t>obtain </a:t>
            </a:r>
            <a:r>
              <a:rPr sz="2400" spc="-5" dirty="0">
                <a:latin typeface="Schoolbook Uralic"/>
                <a:cs typeface="Schoolbook Uralic"/>
              </a:rPr>
              <a:t>the benefits </a:t>
            </a:r>
            <a:r>
              <a:rPr sz="2400" dirty="0">
                <a:latin typeface="Schoolbook Uralic"/>
                <a:cs typeface="Schoolbook Uralic"/>
              </a:rPr>
              <a:t>of a  </a:t>
            </a:r>
            <a:r>
              <a:rPr sz="2400" spc="-5" dirty="0">
                <a:latin typeface="Schoolbook Uralic"/>
                <a:cs typeface="Schoolbook Uralic"/>
              </a:rPr>
              <a:t>treatment, or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avoid the </a:t>
            </a:r>
            <a:r>
              <a:rPr sz="2400" dirty="0">
                <a:latin typeface="Schoolbook Uralic"/>
                <a:cs typeface="Schoolbook Uralic"/>
              </a:rPr>
              <a:t>costs of </a:t>
            </a:r>
            <a:r>
              <a:rPr sz="2400" spc="-5" dirty="0">
                <a:latin typeface="Schoolbook Uralic"/>
                <a:cs typeface="Schoolbook Uralic"/>
              </a:rPr>
              <a:t>ill</a:t>
            </a:r>
            <a:r>
              <a:rPr sz="2400" spc="-7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health.</a:t>
            </a:r>
            <a:endParaRPr sz="2400">
              <a:latin typeface="Schoolbook Uralic"/>
              <a:cs typeface="Schoolbook Uralic"/>
            </a:endParaRPr>
          </a:p>
          <a:p>
            <a:pPr marL="194945" marR="6350" indent="-182880">
              <a:lnSpc>
                <a:spcPct val="200000"/>
              </a:lnSpc>
              <a:spcBef>
                <a:spcPts val="12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Schoolbook Uralic"/>
                <a:cs typeface="Schoolbook Uralic"/>
              </a:rPr>
              <a:t>For </a:t>
            </a:r>
            <a:r>
              <a:rPr sz="2400" spc="-5" dirty="0">
                <a:latin typeface="Schoolbook Uralic"/>
                <a:cs typeface="Schoolbook Uralic"/>
              </a:rPr>
              <a:t>example, an </a:t>
            </a:r>
            <a:r>
              <a:rPr sz="2400" spc="-10" dirty="0">
                <a:latin typeface="Schoolbook Uralic"/>
                <a:cs typeface="Schoolbook Uralic"/>
              </a:rPr>
              <a:t>opening </a:t>
            </a:r>
            <a:r>
              <a:rPr sz="2400" spc="-5" dirty="0">
                <a:latin typeface="Schoolbook Uralic"/>
                <a:cs typeface="Schoolbook Uralic"/>
              </a:rPr>
              <a:t>bid is made which the </a:t>
            </a:r>
            <a:r>
              <a:rPr sz="2400" dirty="0">
                <a:latin typeface="Schoolbook Uralic"/>
                <a:cs typeface="Schoolbook Uralic"/>
              </a:rPr>
              <a:t>subject can </a:t>
            </a:r>
            <a:r>
              <a:rPr sz="2400" spc="-5" dirty="0">
                <a:latin typeface="Schoolbook Uralic"/>
                <a:cs typeface="Schoolbook Uralic"/>
              </a:rPr>
              <a:t>accept </a:t>
            </a:r>
            <a:r>
              <a:rPr sz="2400" spc="-20" dirty="0">
                <a:latin typeface="Schoolbook Uralic"/>
                <a:cs typeface="Schoolbook Uralic"/>
              </a:rPr>
              <a:t>or  </a:t>
            </a:r>
            <a:r>
              <a:rPr sz="2400" dirty="0">
                <a:latin typeface="Schoolbook Uralic"/>
                <a:cs typeface="Schoolbook Uralic"/>
              </a:rPr>
              <a:t>reject.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1154938"/>
            <a:ext cx="9903460" cy="347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9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subject</a:t>
            </a:r>
            <a:r>
              <a:rPr sz="2400" spc="10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is</a:t>
            </a:r>
            <a:r>
              <a:rPr sz="2400" spc="9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often</a:t>
            </a:r>
            <a:r>
              <a:rPr sz="2400" spc="8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presented</a:t>
            </a:r>
            <a:r>
              <a:rPr sz="2400" spc="8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with</a:t>
            </a:r>
            <a:r>
              <a:rPr sz="2400" spc="10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</a:t>
            </a:r>
            <a:r>
              <a:rPr sz="2400" spc="8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series</a:t>
            </a:r>
            <a:r>
              <a:rPr sz="2400" spc="1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8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prices</a:t>
            </a:r>
            <a:r>
              <a:rPr sz="2400" spc="9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and</a:t>
            </a:r>
            <a:r>
              <a:rPr sz="2400" spc="100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is</a:t>
            </a:r>
            <a:r>
              <a:rPr sz="2400" spc="11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asked</a:t>
            </a:r>
            <a:r>
              <a:rPr sz="2400" spc="9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to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E3611"/>
              </a:buClr>
              <a:buFont typeface="Wingdings"/>
              <a:buChar char=""/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  <a:tabLst>
                <a:tab pos="1076325" algn="l"/>
                <a:tab pos="1481455" algn="l"/>
                <a:tab pos="2599055" algn="l"/>
                <a:tab pos="3854450" algn="l"/>
                <a:tab pos="5551170" algn="l"/>
                <a:tab pos="6125845" algn="l"/>
                <a:tab pos="7047865" algn="l"/>
                <a:tab pos="8872220" algn="l"/>
                <a:tab pos="9381490" algn="l"/>
              </a:tabLst>
            </a:pPr>
            <a:r>
              <a:rPr sz="2400" dirty="0">
                <a:latin typeface="Schoolbook Uralic"/>
                <a:cs typeface="Schoolbook Uralic"/>
              </a:rPr>
              <a:t>offer	a	</a:t>
            </a:r>
            <a:r>
              <a:rPr sz="2400" spc="-5" dirty="0">
                <a:latin typeface="Schoolbook Uralic"/>
                <a:cs typeface="Schoolbook Uralic"/>
              </a:rPr>
              <a:t>y</a:t>
            </a:r>
            <a:r>
              <a:rPr sz="2400" spc="-10" dirty="0">
                <a:latin typeface="Schoolbook Uralic"/>
                <a:cs typeface="Schoolbook Uralic"/>
              </a:rPr>
              <a:t>e</a:t>
            </a:r>
            <a:r>
              <a:rPr sz="2400" dirty="0">
                <a:latin typeface="Schoolbook Uralic"/>
                <a:cs typeface="Schoolbook Uralic"/>
              </a:rPr>
              <a:t>s</a:t>
            </a:r>
            <a:r>
              <a:rPr sz="2400" spc="5" dirty="0">
                <a:latin typeface="Schoolbook Uralic"/>
                <a:cs typeface="Schoolbook Uralic"/>
              </a:rPr>
              <a:t>/</a:t>
            </a:r>
            <a:r>
              <a:rPr sz="2400" dirty="0">
                <a:latin typeface="Schoolbook Uralic"/>
                <a:cs typeface="Schoolbook Uralic"/>
              </a:rPr>
              <a:t>no	</a:t>
            </a:r>
            <a:r>
              <a:rPr sz="2400" spc="-5" dirty="0">
                <a:latin typeface="Schoolbook Uralic"/>
                <a:cs typeface="Schoolbook Uralic"/>
              </a:rPr>
              <a:t>a</a:t>
            </a:r>
            <a:r>
              <a:rPr sz="2400" spc="-10" dirty="0">
                <a:latin typeface="Schoolbook Uralic"/>
                <a:cs typeface="Schoolbook Uralic"/>
              </a:rPr>
              <a:t>ns</a:t>
            </a:r>
            <a:r>
              <a:rPr sz="2400" dirty="0">
                <a:latin typeface="Schoolbook Uralic"/>
                <a:cs typeface="Schoolbook Uralic"/>
              </a:rPr>
              <a:t>wer	</a:t>
            </a:r>
            <a:r>
              <a:rPr sz="2400" spc="-5" dirty="0">
                <a:latin typeface="Schoolbook Uralic"/>
                <a:cs typeface="Schoolbook Uralic"/>
              </a:rPr>
              <a:t>dep</a:t>
            </a:r>
            <a:r>
              <a:rPr sz="2400" spc="-15" dirty="0">
                <a:latin typeface="Schoolbook Uralic"/>
                <a:cs typeface="Schoolbook Uralic"/>
              </a:rPr>
              <a:t>e</a:t>
            </a:r>
            <a:r>
              <a:rPr sz="2400" dirty="0">
                <a:latin typeface="Schoolbook Uralic"/>
                <a:cs typeface="Schoolbook Uralic"/>
              </a:rPr>
              <a:t>ndi</a:t>
            </a:r>
            <a:r>
              <a:rPr sz="2400" spc="-10" dirty="0">
                <a:latin typeface="Schoolbook Uralic"/>
                <a:cs typeface="Schoolbook Uralic"/>
              </a:rPr>
              <a:t>n</a:t>
            </a:r>
            <a:r>
              <a:rPr sz="2400" dirty="0">
                <a:latin typeface="Schoolbook Uralic"/>
                <a:cs typeface="Schoolbook Uralic"/>
              </a:rPr>
              <a:t>g	</a:t>
            </a:r>
            <a:r>
              <a:rPr sz="2400" spc="-5" dirty="0">
                <a:latin typeface="Schoolbook Uralic"/>
                <a:cs typeface="Schoolbook Uralic"/>
              </a:rPr>
              <a:t>o</a:t>
            </a:r>
            <a:r>
              <a:rPr sz="2400" dirty="0">
                <a:latin typeface="Schoolbook Uralic"/>
                <a:cs typeface="Schoolbook Uralic"/>
              </a:rPr>
              <a:t>n	</a:t>
            </a:r>
            <a:r>
              <a:rPr sz="2400" spc="-5" dirty="0">
                <a:latin typeface="Schoolbook Uralic"/>
                <a:cs typeface="Schoolbook Uralic"/>
              </a:rPr>
              <a:t>the</a:t>
            </a:r>
            <a:r>
              <a:rPr sz="2400" spc="-20" dirty="0">
                <a:latin typeface="Schoolbook Uralic"/>
                <a:cs typeface="Schoolbook Uralic"/>
              </a:rPr>
              <a:t>i</a:t>
            </a:r>
            <a:r>
              <a:rPr sz="2400" dirty="0">
                <a:latin typeface="Schoolbook Uralic"/>
                <a:cs typeface="Schoolbook Uralic"/>
              </a:rPr>
              <a:t>r	w</a:t>
            </a:r>
            <a:r>
              <a:rPr sz="2400" spc="-10" dirty="0">
                <a:latin typeface="Schoolbook Uralic"/>
                <a:cs typeface="Schoolbook Uralic"/>
              </a:rPr>
              <a:t>i</a:t>
            </a:r>
            <a:r>
              <a:rPr sz="2400" dirty="0">
                <a:latin typeface="Schoolbook Uralic"/>
                <a:cs typeface="Schoolbook Uralic"/>
              </a:rPr>
              <a:t>l</a:t>
            </a:r>
            <a:r>
              <a:rPr sz="2400" spc="-15" dirty="0">
                <a:latin typeface="Schoolbook Uralic"/>
                <a:cs typeface="Schoolbook Uralic"/>
              </a:rPr>
              <a:t>l</a:t>
            </a:r>
            <a:r>
              <a:rPr sz="2400" dirty="0">
                <a:latin typeface="Schoolbook Uralic"/>
                <a:cs typeface="Schoolbook Uralic"/>
              </a:rPr>
              <a:t>ing</a:t>
            </a:r>
            <a:r>
              <a:rPr sz="2400" spc="-10" dirty="0">
                <a:latin typeface="Schoolbook Uralic"/>
                <a:cs typeface="Schoolbook Uralic"/>
              </a:rPr>
              <a:t>n</a:t>
            </a:r>
            <a:r>
              <a:rPr sz="2400" dirty="0">
                <a:latin typeface="Schoolbook Uralic"/>
                <a:cs typeface="Schoolbook Uralic"/>
              </a:rPr>
              <a:t>ess	to	</a:t>
            </a:r>
            <a:r>
              <a:rPr sz="2400" spc="-5" dirty="0">
                <a:latin typeface="Schoolbook Uralic"/>
                <a:cs typeface="Schoolbook Uralic"/>
              </a:rPr>
              <a:t>pay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latin typeface="Schoolbook Uralic"/>
                <a:cs typeface="Schoolbook Uralic"/>
              </a:rPr>
              <a:t>(Robinson,</a:t>
            </a:r>
            <a:r>
              <a:rPr sz="2400" spc="-2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1993).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Schoolbook Uralic"/>
              <a:cs typeface="Schoolbook Uralic"/>
            </a:endParaRPr>
          </a:p>
          <a:p>
            <a:pPr marL="280670" indent="-268605">
              <a:lnSpc>
                <a:spcPct val="100000"/>
              </a:lnSpc>
              <a:spcBef>
                <a:spcPts val="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80670" algn="l"/>
                <a:tab pos="281305" algn="l"/>
              </a:tabLst>
            </a:pPr>
            <a:r>
              <a:rPr sz="2400" dirty="0">
                <a:latin typeface="Schoolbook Uralic"/>
                <a:cs typeface="Schoolbook Uralic"/>
              </a:rPr>
              <a:t>Problems </a:t>
            </a:r>
            <a:r>
              <a:rPr sz="2400" spc="-5" dirty="0">
                <a:latin typeface="Schoolbook Uralic"/>
                <a:cs typeface="Schoolbook Uralic"/>
              </a:rPr>
              <a:t>may arise because </a:t>
            </a:r>
            <a:r>
              <a:rPr sz="2400" spc="-10" dirty="0">
                <a:latin typeface="Schoolbook Uralic"/>
                <a:cs typeface="Schoolbook Uralic"/>
              </a:rPr>
              <a:t>the </a:t>
            </a:r>
            <a:r>
              <a:rPr sz="2400" spc="-5" dirty="0">
                <a:latin typeface="Schoolbook Uralic"/>
                <a:cs typeface="Schoolbook Uralic"/>
              </a:rPr>
              <a:t>amount different people are</a:t>
            </a:r>
            <a:r>
              <a:rPr sz="2400" spc="31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willing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pay for </a:t>
            </a:r>
            <a:r>
              <a:rPr sz="2400" dirty="0">
                <a:latin typeface="Schoolbook Uralic"/>
                <a:cs typeface="Schoolbook Uralic"/>
              </a:rPr>
              <a:t>a </a:t>
            </a:r>
            <a:r>
              <a:rPr sz="2400" spc="-5" dirty="0">
                <a:latin typeface="Schoolbook Uralic"/>
                <a:cs typeface="Schoolbook Uralic"/>
              </a:rPr>
              <a:t>benefit is variable and influenced by their</a:t>
            </a:r>
            <a:r>
              <a:rPr sz="2400" spc="-3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income.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34</a:t>
            </a:fld>
            <a:endParaRPr spc="8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694" y="543814"/>
            <a:ext cx="4901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</a:t>
            </a:r>
            <a:r>
              <a:rPr spc="-605" dirty="0"/>
              <a:t>V</a:t>
            </a:r>
            <a:r>
              <a:rPr spc="-5" dirty="0"/>
              <a:t>AN</a:t>
            </a:r>
            <a:r>
              <a:rPr spc="-300" dirty="0"/>
              <a:t>T</a:t>
            </a:r>
            <a:r>
              <a:rPr spc="-5" dirty="0"/>
              <a:t>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35</a:t>
            </a:fld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1811477"/>
            <a:ext cx="990092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090"/>
              <a:buFont typeface="Wingdings"/>
              <a:buChar char=""/>
              <a:tabLst>
                <a:tab pos="195580" algn="l"/>
                <a:tab pos="1211580" algn="l"/>
                <a:tab pos="2972435" algn="l"/>
                <a:tab pos="4196080" algn="l"/>
                <a:tab pos="4505325" algn="l"/>
                <a:tab pos="5264785" algn="l"/>
                <a:tab pos="6157595" algn="l"/>
                <a:tab pos="6544945" algn="l"/>
                <a:tab pos="7929245" algn="l"/>
                <a:tab pos="8315959" algn="l"/>
                <a:tab pos="9044305" algn="l"/>
              </a:tabLst>
            </a:pPr>
            <a:r>
              <a:rPr sz="2200" spc="-10" dirty="0">
                <a:latin typeface="Schoolbook Uralic"/>
                <a:cs typeface="Schoolbook Uralic"/>
              </a:rPr>
              <a:t>All</a:t>
            </a:r>
            <a:r>
              <a:rPr sz="2200" dirty="0">
                <a:latin typeface="Schoolbook Uralic"/>
                <a:cs typeface="Schoolbook Uralic"/>
              </a:rPr>
              <a:t>o</a:t>
            </a:r>
            <a:r>
              <a:rPr sz="2200" spc="-5" dirty="0">
                <a:latin typeface="Schoolbook Uralic"/>
                <a:cs typeface="Schoolbook Uralic"/>
              </a:rPr>
              <a:t>ws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co</a:t>
            </a:r>
            <a:r>
              <a:rPr sz="2200" spc="-15" dirty="0">
                <a:latin typeface="Schoolbook Uralic"/>
                <a:cs typeface="Schoolbook Uralic"/>
              </a:rPr>
              <a:t>m</a:t>
            </a:r>
            <a:r>
              <a:rPr sz="2200" spc="-10" dirty="0">
                <a:latin typeface="Schoolbook Uralic"/>
                <a:cs typeface="Schoolbook Uralic"/>
              </a:rPr>
              <a:t>pariso</a:t>
            </a:r>
            <a:r>
              <a:rPr sz="2200" spc="-5" dirty="0">
                <a:latin typeface="Schoolbook Uralic"/>
                <a:cs typeface="Schoolbook Uralic"/>
              </a:rPr>
              <a:t>ns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10" dirty="0">
                <a:latin typeface="Schoolbook Uralic"/>
                <a:cs typeface="Schoolbook Uralic"/>
              </a:rPr>
              <a:t>be</a:t>
            </a:r>
            <a:r>
              <a:rPr sz="2200" spc="-15" dirty="0">
                <a:latin typeface="Schoolbook Uralic"/>
                <a:cs typeface="Schoolbook Uralic"/>
              </a:rPr>
              <a:t>t</a:t>
            </a:r>
            <a:r>
              <a:rPr sz="2200" spc="-5" dirty="0">
                <a:latin typeface="Schoolbook Uralic"/>
                <a:cs typeface="Schoolbook Uralic"/>
              </a:rPr>
              <a:t>ween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a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wide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range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of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10" dirty="0">
                <a:latin typeface="Schoolbook Uralic"/>
                <a:cs typeface="Schoolbook Uralic"/>
              </a:rPr>
              <a:t>program</a:t>
            </a:r>
            <a:r>
              <a:rPr sz="2200" spc="-5" dirty="0">
                <a:latin typeface="Schoolbook Uralic"/>
                <a:cs typeface="Schoolbook Uralic"/>
              </a:rPr>
              <a:t>s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of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10" dirty="0">
                <a:latin typeface="Schoolbook Uralic"/>
                <a:cs typeface="Schoolbook Uralic"/>
              </a:rPr>
              <a:t>bot</a:t>
            </a:r>
            <a:r>
              <a:rPr sz="2200" spc="-5" dirty="0">
                <a:latin typeface="Schoolbook Uralic"/>
                <a:cs typeface="Schoolbook Uralic"/>
              </a:rPr>
              <a:t>h</a:t>
            </a:r>
            <a:r>
              <a:rPr sz="2200" dirty="0">
                <a:latin typeface="Schoolbook Uralic"/>
                <a:cs typeface="Schoolbook Uralic"/>
              </a:rPr>
              <a:t>	</a:t>
            </a:r>
            <a:r>
              <a:rPr sz="2200" spc="-5" dirty="0">
                <a:latin typeface="Schoolbook Uralic"/>
                <a:cs typeface="Schoolbook Uralic"/>
              </a:rPr>
              <a:t>within</a:t>
            </a:r>
            <a:endParaRPr sz="22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</a:pPr>
            <a:r>
              <a:rPr sz="2200" spc="-5" dirty="0">
                <a:latin typeface="Schoolbook Uralic"/>
                <a:cs typeface="Schoolbook Uralic"/>
              </a:rPr>
              <a:t>health sector and between </a:t>
            </a:r>
            <a:r>
              <a:rPr sz="2200" spc="-10" dirty="0">
                <a:latin typeface="Schoolbook Uralic"/>
                <a:cs typeface="Schoolbook Uralic"/>
              </a:rPr>
              <a:t>the </a:t>
            </a:r>
            <a:r>
              <a:rPr sz="2200" spc="-5" dirty="0">
                <a:latin typeface="Schoolbook Uralic"/>
                <a:cs typeface="Schoolbook Uralic"/>
              </a:rPr>
              <a:t>health and non-health</a:t>
            </a:r>
            <a:r>
              <a:rPr sz="2200" spc="95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sectors.</a:t>
            </a:r>
            <a:endParaRPr sz="2200">
              <a:latin typeface="Schoolbook Uralic"/>
              <a:cs typeface="Schoolbook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892" y="3417189"/>
            <a:ext cx="9706610" cy="245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00"/>
              </a:spcBef>
            </a:pPr>
            <a:r>
              <a:rPr sz="3300" u="heavy" spc="-4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Schoolbook Uralic"/>
                <a:cs typeface="Schoolbook Uralic"/>
              </a:rPr>
              <a:t>DISADVANTAGES</a:t>
            </a:r>
            <a:endParaRPr sz="33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4615"/>
              <a:buFont typeface="Wingdings"/>
              <a:buChar char=""/>
              <a:tabLst>
                <a:tab pos="195580" algn="l"/>
              </a:tabLst>
            </a:pPr>
            <a:r>
              <a:rPr sz="2600" dirty="0">
                <a:latin typeface="Schoolbook Uralic"/>
                <a:cs typeface="Schoolbook Uralic"/>
              </a:rPr>
              <a:t>Places monetary value on </a:t>
            </a:r>
            <a:r>
              <a:rPr sz="2600" spc="-5" dirty="0">
                <a:latin typeface="Schoolbook Uralic"/>
                <a:cs typeface="Schoolbook Uralic"/>
              </a:rPr>
              <a:t>life </a:t>
            </a:r>
            <a:r>
              <a:rPr sz="2600" dirty="0">
                <a:latin typeface="Schoolbook Uralic"/>
                <a:cs typeface="Schoolbook Uralic"/>
              </a:rPr>
              <a:t>which </a:t>
            </a:r>
            <a:r>
              <a:rPr sz="2600" spc="-5" dirty="0">
                <a:latin typeface="Schoolbook Uralic"/>
                <a:cs typeface="Schoolbook Uralic"/>
              </a:rPr>
              <a:t>is </a:t>
            </a:r>
            <a:r>
              <a:rPr sz="2600" dirty="0">
                <a:latin typeface="Schoolbook Uralic"/>
                <a:cs typeface="Schoolbook Uralic"/>
              </a:rPr>
              <a:t>considered as</a:t>
            </a:r>
            <a:r>
              <a:rPr sz="2600" spc="-50" dirty="0">
                <a:latin typeface="Schoolbook Uralic"/>
                <a:cs typeface="Schoolbook Uralic"/>
              </a:rPr>
              <a:t> </a:t>
            </a:r>
            <a:r>
              <a:rPr sz="2600" spc="-5" dirty="0">
                <a:latin typeface="Schoolbook Uralic"/>
                <a:cs typeface="Schoolbook Uralic"/>
              </a:rPr>
              <a:t>priceless.</a:t>
            </a:r>
            <a:endParaRPr sz="26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E3611"/>
              </a:buClr>
              <a:buFont typeface="Wingdings"/>
              <a:buChar char=""/>
            </a:pPr>
            <a:endParaRPr sz="375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4615"/>
              <a:buFont typeface="Wingdings"/>
              <a:buChar char=""/>
              <a:tabLst>
                <a:tab pos="195580" algn="l"/>
              </a:tabLst>
            </a:pPr>
            <a:r>
              <a:rPr sz="2600" dirty="0">
                <a:latin typeface="Schoolbook Uralic"/>
                <a:cs typeface="Schoolbook Uralic"/>
              </a:rPr>
              <a:t>Practical problems </a:t>
            </a:r>
            <a:r>
              <a:rPr sz="2600" spc="-5" dirty="0">
                <a:latin typeface="Schoolbook Uralic"/>
                <a:cs typeface="Schoolbook Uralic"/>
              </a:rPr>
              <a:t>in evaluating the </a:t>
            </a:r>
            <a:r>
              <a:rPr sz="2600" dirty="0">
                <a:latin typeface="Schoolbook Uralic"/>
                <a:cs typeface="Schoolbook Uralic"/>
              </a:rPr>
              <a:t>health.</a:t>
            </a:r>
            <a:endParaRPr sz="26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19407" y="6334150"/>
            <a:ext cx="226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87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1363421"/>
            <a:ext cx="9902190" cy="347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2065020" algn="l"/>
                <a:tab pos="2591435" algn="l"/>
                <a:tab pos="3109595" algn="l"/>
                <a:tab pos="4246245" algn="l"/>
                <a:tab pos="5540375" algn="l"/>
                <a:tab pos="6104255" algn="l"/>
                <a:tab pos="8216900" algn="l"/>
                <a:tab pos="9634855" algn="l"/>
              </a:tabLst>
            </a:pPr>
            <a:r>
              <a:rPr sz="2400" dirty="0">
                <a:latin typeface="Schoolbook Uralic"/>
                <a:cs typeface="Schoolbook Uralic"/>
              </a:rPr>
              <a:t>Drummo</a:t>
            </a:r>
            <a:r>
              <a:rPr sz="2400" spc="-20" dirty="0">
                <a:latin typeface="Schoolbook Uralic"/>
                <a:cs typeface="Schoolbook Uralic"/>
              </a:rPr>
              <a:t>n</a:t>
            </a:r>
            <a:r>
              <a:rPr sz="2400" dirty="0">
                <a:latin typeface="Schoolbook Uralic"/>
                <a:cs typeface="Schoolbook Uralic"/>
              </a:rPr>
              <a:t>d	</a:t>
            </a:r>
            <a:r>
              <a:rPr sz="2400" spc="-5" dirty="0">
                <a:latin typeface="Schoolbook Uralic"/>
                <a:cs typeface="Schoolbook Uralic"/>
              </a:rPr>
              <a:t>e</a:t>
            </a:r>
            <a:r>
              <a:rPr sz="2400" dirty="0">
                <a:latin typeface="Schoolbook Uralic"/>
                <a:cs typeface="Schoolbook Uralic"/>
              </a:rPr>
              <a:t>t	</a:t>
            </a:r>
            <a:r>
              <a:rPr sz="2400" spc="-5" dirty="0">
                <a:latin typeface="Schoolbook Uralic"/>
                <a:cs typeface="Schoolbook Uralic"/>
              </a:rPr>
              <a:t>a</a:t>
            </a:r>
            <a:r>
              <a:rPr sz="2400" dirty="0">
                <a:latin typeface="Schoolbook Uralic"/>
                <a:cs typeface="Schoolbook Uralic"/>
              </a:rPr>
              <a:t>l	(</a:t>
            </a:r>
            <a:r>
              <a:rPr sz="2400" spc="-5" dirty="0">
                <a:latin typeface="Schoolbook Uralic"/>
                <a:cs typeface="Schoolbook Uralic"/>
              </a:rPr>
              <a:t>1987</a:t>
            </a:r>
            <a:r>
              <a:rPr sz="2400" dirty="0">
                <a:latin typeface="Schoolbook Uralic"/>
                <a:cs typeface="Schoolbook Uralic"/>
              </a:rPr>
              <a:t>)	</a:t>
            </a:r>
            <a:r>
              <a:rPr sz="2400" spc="-5" dirty="0">
                <a:latin typeface="Schoolbook Uralic"/>
                <a:cs typeface="Schoolbook Uralic"/>
              </a:rPr>
              <a:t>define</a:t>
            </a:r>
            <a:r>
              <a:rPr sz="2400" dirty="0">
                <a:latin typeface="Schoolbook Uralic"/>
                <a:cs typeface="Schoolbook Uralic"/>
              </a:rPr>
              <a:t>d	</a:t>
            </a:r>
            <a:r>
              <a:rPr sz="2400" spc="-5" dirty="0">
                <a:latin typeface="Schoolbook Uralic"/>
                <a:cs typeface="Schoolbook Uralic"/>
              </a:rPr>
              <a:t>a</a:t>
            </a:r>
            <a:r>
              <a:rPr sz="2400" dirty="0">
                <a:latin typeface="Schoolbook Uralic"/>
                <a:cs typeface="Schoolbook Uralic"/>
              </a:rPr>
              <a:t>s	</a:t>
            </a:r>
            <a:r>
              <a:rPr sz="2400" spc="-5" dirty="0">
                <a:latin typeface="Schoolbook Uralic"/>
                <a:cs typeface="Schoolbook Uralic"/>
              </a:rPr>
              <a:t>“comparat</a:t>
            </a:r>
            <a:r>
              <a:rPr sz="2400" spc="-15" dirty="0">
                <a:latin typeface="Schoolbook Uralic"/>
                <a:cs typeface="Schoolbook Uralic"/>
              </a:rPr>
              <a:t>i</a:t>
            </a:r>
            <a:r>
              <a:rPr sz="2400" spc="-5" dirty="0">
                <a:latin typeface="Schoolbook Uralic"/>
                <a:cs typeface="Schoolbook Uralic"/>
              </a:rPr>
              <a:t>v</a:t>
            </a:r>
            <a:r>
              <a:rPr sz="2400" dirty="0">
                <a:latin typeface="Schoolbook Uralic"/>
                <a:cs typeface="Schoolbook Uralic"/>
              </a:rPr>
              <a:t>e	</a:t>
            </a:r>
            <a:r>
              <a:rPr sz="2400" spc="-5" dirty="0">
                <a:latin typeface="Schoolbook Uralic"/>
                <a:cs typeface="Schoolbook Uralic"/>
              </a:rPr>
              <a:t>a</a:t>
            </a:r>
            <a:r>
              <a:rPr sz="2400" spc="-10" dirty="0">
                <a:latin typeface="Schoolbook Uralic"/>
                <a:cs typeface="Schoolbook Uralic"/>
              </a:rPr>
              <a:t>n</a:t>
            </a:r>
            <a:r>
              <a:rPr sz="2400" spc="-5" dirty="0">
                <a:latin typeface="Schoolbook Uralic"/>
                <a:cs typeface="Schoolbook Uralic"/>
              </a:rPr>
              <a:t>al</a:t>
            </a:r>
            <a:r>
              <a:rPr sz="2400" spc="-10" dirty="0">
                <a:latin typeface="Schoolbook Uralic"/>
                <a:cs typeface="Schoolbook Uralic"/>
              </a:rPr>
              <a:t>y</a:t>
            </a:r>
            <a:r>
              <a:rPr sz="2400" dirty="0">
                <a:latin typeface="Schoolbook Uralic"/>
                <a:cs typeface="Schoolbook Uralic"/>
              </a:rPr>
              <a:t>sis	</a:t>
            </a:r>
            <a:r>
              <a:rPr sz="2400" spc="-5" dirty="0">
                <a:latin typeface="Schoolbook Uralic"/>
                <a:cs typeface="Schoolbook Uralic"/>
              </a:rPr>
              <a:t>of</a:t>
            </a:r>
            <a:endParaRPr sz="2400">
              <a:latin typeface="Schoolbook Uralic"/>
              <a:cs typeface="Schoolbook Uralic"/>
            </a:endParaRPr>
          </a:p>
          <a:p>
            <a:pPr marL="194945" marR="5080">
              <a:lnSpc>
                <a:spcPct val="200000"/>
              </a:lnSpc>
              <a:spcBef>
                <a:spcPts val="5"/>
              </a:spcBef>
              <a:tabLst>
                <a:tab pos="1962785" algn="l"/>
                <a:tab pos="3214370" algn="l"/>
                <a:tab pos="3679190" algn="l"/>
                <a:tab pos="4744720" algn="l"/>
                <a:tab pos="5237480" algn="l"/>
                <a:tab pos="6263005" algn="l"/>
                <a:tab pos="6727825" algn="l"/>
                <a:tab pos="7564755" algn="l"/>
                <a:tab pos="8460740" algn="l"/>
                <a:tab pos="935863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alternativ</a:t>
            </a:r>
            <a:r>
              <a:rPr sz="2400" dirty="0">
                <a:latin typeface="Schoolbook Uralic"/>
                <a:cs typeface="Schoolbook Uralic"/>
              </a:rPr>
              <a:t>e	</a:t>
            </a:r>
            <a:r>
              <a:rPr sz="2400" spc="-5" dirty="0">
                <a:latin typeface="Schoolbook Uralic"/>
                <a:cs typeface="Schoolbook Uralic"/>
              </a:rPr>
              <a:t>co</a:t>
            </a:r>
            <a:r>
              <a:rPr sz="2400" spc="-20" dirty="0">
                <a:latin typeface="Schoolbook Uralic"/>
                <a:cs typeface="Schoolbook Uralic"/>
              </a:rPr>
              <a:t>u</a:t>
            </a:r>
            <a:r>
              <a:rPr sz="2400" spc="-5" dirty="0">
                <a:latin typeface="Schoolbook Uralic"/>
                <a:cs typeface="Schoolbook Uralic"/>
              </a:rPr>
              <a:t>rses</a:t>
            </a:r>
            <a:r>
              <a:rPr sz="2400" dirty="0">
                <a:latin typeface="Schoolbook Uralic"/>
                <a:cs typeface="Schoolbook Uralic"/>
              </a:rPr>
              <a:t>	of	</a:t>
            </a:r>
            <a:r>
              <a:rPr sz="2400" spc="-5" dirty="0">
                <a:latin typeface="Schoolbook Uralic"/>
                <a:cs typeface="Schoolbook Uralic"/>
              </a:rPr>
              <a:t>acti</a:t>
            </a:r>
            <a:r>
              <a:rPr sz="2400" spc="-10" dirty="0">
                <a:latin typeface="Schoolbook Uralic"/>
                <a:cs typeface="Schoolbook Uralic"/>
              </a:rPr>
              <a:t>o</a:t>
            </a:r>
            <a:r>
              <a:rPr sz="2400" spc="-5" dirty="0">
                <a:latin typeface="Schoolbook Uralic"/>
                <a:cs typeface="Schoolbook Uralic"/>
              </a:rPr>
              <a:t>n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in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t</a:t>
            </a:r>
            <a:r>
              <a:rPr sz="2400" spc="-10" dirty="0">
                <a:latin typeface="Schoolbook Uralic"/>
                <a:cs typeface="Schoolbook Uralic"/>
              </a:rPr>
              <a:t>e</a:t>
            </a:r>
            <a:r>
              <a:rPr sz="2400" spc="-5" dirty="0">
                <a:latin typeface="Schoolbook Uralic"/>
                <a:cs typeface="Schoolbook Uralic"/>
              </a:rPr>
              <a:t>rms	of	bot</a:t>
            </a:r>
            <a:r>
              <a:rPr sz="2400" dirty="0">
                <a:latin typeface="Schoolbook Uralic"/>
                <a:cs typeface="Schoolbook Uralic"/>
              </a:rPr>
              <a:t>h	</a:t>
            </a:r>
            <a:r>
              <a:rPr sz="2400" spc="-10" dirty="0">
                <a:latin typeface="Schoolbook Uralic"/>
                <a:cs typeface="Schoolbook Uralic"/>
              </a:rPr>
              <a:t>t</a:t>
            </a:r>
            <a:r>
              <a:rPr sz="2400" spc="-5" dirty="0">
                <a:latin typeface="Schoolbook Uralic"/>
                <a:cs typeface="Schoolbook Uralic"/>
              </a:rPr>
              <a:t>heir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c</a:t>
            </a:r>
            <a:r>
              <a:rPr sz="2400" spc="-15" dirty="0">
                <a:latin typeface="Schoolbook Uralic"/>
                <a:cs typeface="Schoolbook Uralic"/>
              </a:rPr>
              <a:t>o</a:t>
            </a:r>
            <a:r>
              <a:rPr sz="2400" dirty="0">
                <a:latin typeface="Schoolbook Uralic"/>
                <a:cs typeface="Schoolbook Uralic"/>
              </a:rPr>
              <a:t>s</a:t>
            </a:r>
            <a:r>
              <a:rPr sz="2400" spc="5" dirty="0">
                <a:latin typeface="Schoolbook Uralic"/>
                <a:cs typeface="Schoolbook Uralic"/>
              </a:rPr>
              <a:t>t</a:t>
            </a:r>
            <a:r>
              <a:rPr sz="2400" spc="-5" dirty="0">
                <a:latin typeface="Schoolbook Uralic"/>
                <a:cs typeface="Schoolbook Uralic"/>
              </a:rPr>
              <a:t>s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and  </a:t>
            </a:r>
            <a:r>
              <a:rPr sz="2400" dirty="0">
                <a:latin typeface="Schoolbook Uralic"/>
                <a:cs typeface="Schoolbook Uralic"/>
              </a:rPr>
              <a:t>consequences.”</a:t>
            </a:r>
            <a:endParaRPr sz="2400">
              <a:latin typeface="Schoolbook Uralic"/>
              <a:cs typeface="Schoolbook Uralic"/>
            </a:endParaRPr>
          </a:p>
          <a:p>
            <a:pPr marL="194945" marR="6985" indent="-182880">
              <a:lnSpc>
                <a:spcPct val="200000"/>
              </a:lnSpc>
              <a:spcBef>
                <a:spcPts val="12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1678305" algn="l"/>
                <a:tab pos="3304540" algn="l"/>
                <a:tab pos="3693160" algn="l"/>
                <a:tab pos="5328920" algn="l"/>
                <a:tab pos="6807200" algn="l"/>
                <a:tab pos="7179309" algn="l"/>
                <a:tab pos="788924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Economi</a:t>
            </a:r>
            <a:r>
              <a:rPr sz="2400" dirty="0">
                <a:latin typeface="Schoolbook Uralic"/>
                <a:cs typeface="Schoolbook Uralic"/>
              </a:rPr>
              <a:t>c	ev</a:t>
            </a:r>
            <a:r>
              <a:rPr sz="2400" spc="-10" dirty="0">
                <a:latin typeface="Schoolbook Uralic"/>
                <a:cs typeface="Schoolbook Uralic"/>
              </a:rPr>
              <a:t>a</a:t>
            </a:r>
            <a:r>
              <a:rPr sz="2400" spc="-5" dirty="0">
                <a:latin typeface="Schoolbook Uralic"/>
                <a:cs typeface="Schoolbook Uralic"/>
              </a:rPr>
              <a:t>luation	of	healt</a:t>
            </a:r>
            <a:r>
              <a:rPr sz="2400" spc="-25" dirty="0">
                <a:latin typeface="Schoolbook Uralic"/>
                <a:cs typeface="Schoolbook Uralic"/>
              </a:rPr>
              <a:t>h</a:t>
            </a:r>
            <a:r>
              <a:rPr sz="2400" spc="-5" dirty="0">
                <a:latin typeface="Schoolbook Uralic"/>
                <a:cs typeface="Schoolbook Uralic"/>
              </a:rPr>
              <a:t>care	pro</a:t>
            </a:r>
            <a:r>
              <a:rPr sz="2400" spc="-15" dirty="0">
                <a:latin typeface="Schoolbook Uralic"/>
                <a:cs typeface="Schoolbook Uralic"/>
              </a:rPr>
              <a:t>gr</a:t>
            </a:r>
            <a:r>
              <a:rPr sz="2400" spc="-5" dirty="0">
                <a:latin typeface="Schoolbook Uralic"/>
                <a:cs typeface="Schoolbook Uralic"/>
              </a:rPr>
              <a:t>am</a:t>
            </a:r>
            <a:r>
              <a:rPr sz="2400" dirty="0">
                <a:latin typeface="Schoolbook Uralic"/>
                <a:cs typeface="Schoolbook Uralic"/>
              </a:rPr>
              <a:t>s	</a:t>
            </a:r>
            <a:r>
              <a:rPr sz="2400" spc="-20" dirty="0">
                <a:latin typeface="Schoolbook Uralic"/>
                <a:cs typeface="Schoolbook Uralic"/>
              </a:rPr>
              <a:t>i</a:t>
            </a:r>
            <a:r>
              <a:rPr sz="2400" spc="-5" dirty="0">
                <a:latin typeface="Schoolbook Uralic"/>
                <a:cs typeface="Schoolbook Uralic"/>
              </a:rPr>
              <a:t>s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n</a:t>
            </a:r>
            <a:r>
              <a:rPr sz="2400" spc="-20" dirty="0">
                <a:latin typeface="Schoolbook Uralic"/>
                <a:cs typeface="Schoolbook Uralic"/>
              </a:rPr>
              <a:t>o</a:t>
            </a:r>
            <a:r>
              <a:rPr sz="2400" spc="-5" dirty="0">
                <a:latin typeface="Schoolbook Uralic"/>
                <a:cs typeface="Schoolbook Uralic"/>
              </a:rPr>
              <a:t>w</a:t>
            </a:r>
            <a:r>
              <a:rPr sz="2400" dirty="0">
                <a:latin typeface="Schoolbook Uralic"/>
                <a:cs typeface="Schoolbook Uralic"/>
              </a:rPr>
              <a:t>	commo</a:t>
            </a:r>
            <a:r>
              <a:rPr sz="2400" spc="-10" dirty="0">
                <a:latin typeface="Schoolbook Uralic"/>
                <a:cs typeface="Schoolbook Uralic"/>
              </a:rPr>
              <a:t>n</a:t>
            </a:r>
            <a:r>
              <a:rPr sz="2400" dirty="0">
                <a:latin typeface="Schoolbook Uralic"/>
                <a:cs typeface="Schoolbook Uralic"/>
              </a:rPr>
              <a:t>-</a:t>
            </a:r>
            <a:r>
              <a:rPr sz="2400" spc="-5" dirty="0">
                <a:latin typeface="Schoolbook Uralic"/>
                <a:cs typeface="Schoolbook Uralic"/>
              </a:rPr>
              <a:t>place  in medicine and is becoming </a:t>
            </a:r>
            <a:r>
              <a:rPr sz="2400" dirty="0">
                <a:latin typeface="Schoolbook Uralic"/>
                <a:cs typeface="Schoolbook Uralic"/>
              </a:rPr>
              <a:t>increasingly </a:t>
            </a:r>
            <a:r>
              <a:rPr sz="2400" spc="-5" dirty="0">
                <a:latin typeface="Schoolbook Uralic"/>
                <a:cs typeface="Schoolbook Uralic"/>
              </a:rPr>
              <a:t>important in</a:t>
            </a:r>
            <a:r>
              <a:rPr sz="2400" spc="-95" dirty="0">
                <a:latin typeface="Schoolbook Uralic"/>
                <a:cs typeface="Schoolbook Uralic"/>
              </a:rPr>
              <a:t> </a:t>
            </a:r>
            <a:r>
              <a:rPr sz="2400" spc="-30" dirty="0">
                <a:latin typeface="Schoolbook Uralic"/>
                <a:cs typeface="Schoolbook Uralic"/>
              </a:rPr>
              <a:t>dentistry.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4</a:t>
            </a:fld>
            <a:endParaRPr spc="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987678"/>
            <a:ext cx="9901555" cy="484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Any</a:t>
            </a:r>
            <a:r>
              <a:rPr sz="2400" spc="10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economic</a:t>
            </a:r>
            <a:r>
              <a:rPr sz="2400" spc="11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analysis</a:t>
            </a:r>
            <a:r>
              <a:rPr sz="2400" spc="9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involves</a:t>
            </a:r>
            <a:r>
              <a:rPr sz="2400" spc="10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measurement</a:t>
            </a:r>
            <a:r>
              <a:rPr sz="2400" spc="1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114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both</a:t>
            </a:r>
            <a:r>
              <a:rPr sz="2400" spc="10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the</a:t>
            </a:r>
            <a:r>
              <a:rPr sz="2400" spc="10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benefits</a:t>
            </a:r>
            <a:r>
              <a:rPr sz="2400" spc="1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endParaRPr sz="24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  <a:spcBef>
                <a:spcPts val="2590"/>
              </a:spcBef>
            </a:pPr>
            <a:r>
              <a:rPr sz="2400" dirty="0">
                <a:latin typeface="Schoolbook Uralic"/>
                <a:cs typeface="Schoolbook Uralic"/>
              </a:rPr>
              <a:t>healthcare </a:t>
            </a:r>
            <a:r>
              <a:rPr sz="2400" spc="-5" dirty="0">
                <a:latin typeface="Schoolbook Uralic"/>
                <a:cs typeface="Schoolbook Uralic"/>
              </a:rPr>
              <a:t>and also the</a:t>
            </a:r>
            <a:r>
              <a:rPr sz="2400" spc="-3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costs.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Schoolbook Uralic"/>
              <a:cs typeface="Schoolbook Uralic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It aims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answer two main</a:t>
            </a:r>
            <a:r>
              <a:rPr sz="2400" spc="-2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questions: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E3611"/>
              </a:buClr>
              <a:buFont typeface="Wingdings"/>
              <a:buChar char=""/>
            </a:pPr>
            <a:endParaRPr sz="2600">
              <a:latin typeface="Schoolbook Uralic"/>
              <a:cs typeface="Schoolbook Uralic"/>
            </a:endParaRPr>
          </a:p>
          <a:p>
            <a:pPr marL="743585" lvl="1" indent="-183515">
              <a:lnSpc>
                <a:spcPct val="100000"/>
              </a:lnSpc>
              <a:buSzPct val="85416"/>
              <a:buFont typeface="Wingdings"/>
              <a:buChar char=""/>
              <a:tabLst>
                <a:tab pos="744220" algn="l"/>
              </a:tabLst>
            </a:pP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Is</a:t>
            </a:r>
            <a:r>
              <a:rPr sz="2400" spc="245" dirty="0">
                <a:solidFill>
                  <a:srgbClr val="9E3611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the</a:t>
            </a:r>
            <a:r>
              <a:rPr sz="2400" spc="229" dirty="0">
                <a:solidFill>
                  <a:srgbClr val="9E3611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health</a:t>
            </a:r>
            <a:r>
              <a:rPr sz="2400" spc="240" dirty="0">
                <a:solidFill>
                  <a:srgbClr val="9E3611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procedure</a:t>
            </a:r>
            <a:r>
              <a:rPr sz="2400" spc="229" dirty="0">
                <a:solidFill>
                  <a:srgbClr val="9E3611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in</a:t>
            </a:r>
            <a:r>
              <a:rPr sz="2400" spc="225" dirty="0">
                <a:solidFill>
                  <a:srgbClr val="9E3611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question</a:t>
            </a:r>
            <a:r>
              <a:rPr sz="2400" spc="225" dirty="0">
                <a:solidFill>
                  <a:srgbClr val="9E3611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worth</a:t>
            </a:r>
            <a:r>
              <a:rPr sz="2400" spc="229" dirty="0">
                <a:solidFill>
                  <a:srgbClr val="9E3611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doing</a:t>
            </a:r>
            <a:r>
              <a:rPr sz="2400" spc="225" dirty="0">
                <a:solidFill>
                  <a:srgbClr val="9E3611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compared</a:t>
            </a:r>
            <a:r>
              <a:rPr sz="2400" spc="229" dirty="0">
                <a:solidFill>
                  <a:srgbClr val="9E3611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with</a:t>
            </a:r>
            <a:endParaRPr sz="2400">
              <a:latin typeface="Schoolbook Uralic"/>
              <a:cs typeface="Schoolbook Uralic"/>
            </a:endParaRPr>
          </a:p>
          <a:p>
            <a:pPr marL="743585">
              <a:lnSpc>
                <a:spcPct val="100000"/>
              </a:lnSpc>
              <a:spcBef>
                <a:spcPts val="2595"/>
              </a:spcBef>
            </a:pP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other </a:t>
            </a:r>
            <a:r>
              <a:rPr sz="2400" spc="-10" dirty="0">
                <a:solidFill>
                  <a:srgbClr val="9E3611"/>
                </a:solidFill>
                <a:latin typeface="Schoolbook Uralic"/>
                <a:cs typeface="Schoolbook Uralic"/>
              </a:rPr>
              <a:t>things </a:t>
            </a:r>
            <a:r>
              <a:rPr sz="2400" dirty="0">
                <a:solidFill>
                  <a:srgbClr val="9E3611"/>
                </a:solidFill>
                <a:latin typeface="Schoolbook Uralic"/>
                <a:cs typeface="Schoolbook Uralic"/>
              </a:rPr>
              <a:t>we could do with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the </a:t>
            </a:r>
            <a:r>
              <a:rPr sz="2400" dirty="0">
                <a:solidFill>
                  <a:srgbClr val="9E3611"/>
                </a:solidFill>
                <a:latin typeface="Schoolbook Uralic"/>
                <a:cs typeface="Schoolbook Uralic"/>
              </a:rPr>
              <a:t>same</a:t>
            </a:r>
            <a:r>
              <a:rPr sz="2400" spc="-80" dirty="0">
                <a:solidFill>
                  <a:srgbClr val="9E3611"/>
                </a:solidFill>
                <a:latin typeface="Schoolbook Uralic"/>
                <a:cs typeface="Schoolbook Uralic"/>
              </a:rPr>
              <a:t> </a:t>
            </a:r>
            <a:r>
              <a:rPr sz="2400" dirty="0">
                <a:solidFill>
                  <a:srgbClr val="9E3611"/>
                </a:solidFill>
                <a:latin typeface="Schoolbook Uralic"/>
                <a:cs typeface="Schoolbook Uralic"/>
              </a:rPr>
              <a:t>resources?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Schoolbook Uralic"/>
              <a:cs typeface="Schoolbook Uralic"/>
            </a:endParaRPr>
          </a:p>
          <a:p>
            <a:pPr marL="743585" lvl="1" indent="-183515">
              <a:lnSpc>
                <a:spcPct val="100000"/>
              </a:lnSpc>
              <a:buSzPct val="85416"/>
              <a:buFont typeface="Wingdings"/>
              <a:buChar char=""/>
              <a:tabLst>
                <a:tab pos="744220" algn="l"/>
              </a:tabLst>
            </a:pP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Are </a:t>
            </a:r>
            <a:r>
              <a:rPr sz="2400" dirty="0">
                <a:solidFill>
                  <a:srgbClr val="9E3611"/>
                </a:solidFill>
                <a:latin typeface="Schoolbook Uralic"/>
                <a:cs typeface="Schoolbook Uralic"/>
              </a:rPr>
              <a:t>we satisfied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that the healthcare resources should be spent</a:t>
            </a:r>
            <a:r>
              <a:rPr sz="2400" spc="130" dirty="0">
                <a:solidFill>
                  <a:srgbClr val="9E3611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in</a:t>
            </a:r>
            <a:endParaRPr sz="2400">
              <a:latin typeface="Schoolbook Uralic"/>
              <a:cs typeface="Schoolbook Uralic"/>
            </a:endParaRPr>
          </a:p>
          <a:p>
            <a:pPr marL="743585">
              <a:lnSpc>
                <a:spcPct val="100000"/>
              </a:lnSpc>
              <a:spcBef>
                <a:spcPts val="2595"/>
              </a:spcBef>
            </a:pP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this </a:t>
            </a:r>
            <a:r>
              <a:rPr sz="2400" dirty="0">
                <a:solidFill>
                  <a:srgbClr val="9E3611"/>
                </a:solidFill>
                <a:latin typeface="Schoolbook Uralic"/>
                <a:cs typeface="Schoolbook Uralic"/>
              </a:rPr>
              <a:t>way </a:t>
            </a:r>
            <a:r>
              <a:rPr sz="2400" spc="-5" dirty="0">
                <a:solidFill>
                  <a:srgbClr val="9E3611"/>
                </a:solidFill>
                <a:latin typeface="Schoolbook Uralic"/>
                <a:cs typeface="Schoolbook Uralic"/>
              </a:rPr>
              <a:t>rather than in any </a:t>
            </a:r>
            <a:r>
              <a:rPr sz="2400" dirty="0">
                <a:solidFill>
                  <a:srgbClr val="9E3611"/>
                </a:solidFill>
                <a:latin typeface="Schoolbook Uralic"/>
                <a:cs typeface="Schoolbook Uralic"/>
              </a:rPr>
              <a:t>other</a:t>
            </a:r>
            <a:r>
              <a:rPr sz="2400" spc="-50" dirty="0">
                <a:solidFill>
                  <a:srgbClr val="9E3611"/>
                </a:solidFill>
                <a:latin typeface="Schoolbook Uralic"/>
                <a:cs typeface="Schoolbook Uralic"/>
              </a:rPr>
              <a:t> </a:t>
            </a:r>
            <a:r>
              <a:rPr sz="2400" dirty="0">
                <a:solidFill>
                  <a:srgbClr val="9E3611"/>
                </a:solidFill>
                <a:latin typeface="Schoolbook Uralic"/>
                <a:cs typeface="Schoolbook Uralic"/>
              </a:rPr>
              <a:t>way?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5</a:t>
            </a:fld>
            <a:endParaRPr spc="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20" y="118109"/>
            <a:ext cx="8659495" cy="80034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631314" marR="5080" indent="-1619250">
              <a:lnSpc>
                <a:spcPts val="5830"/>
              </a:lnSpc>
              <a:spcBef>
                <a:spcPts val="835"/>
              </a:spcBef>
            </a:pPr>
            <a:r>
              <a:rPr sz="3600" spc="-35" dirty="0">
                <a:solidFill>
                  <a:srgbClr val="006FC0"/>
                </a:solidFill>
              </a:rPr>
              <a:t>HISTORY </a:t>
            </a:r>
            <a:r>
              <a:rPr sz="3600" spc="-5" dirty="0">
                <a:solidFill>
                  <a:srgbClr val="006FC0"/>
                </a:solidFill>
              </a:rPr>
              <a:t>OF ECONOMIC  </a:t>
            </a:r>
            <a:r>
              <a:rPr sz="3600" spc="-85" dirty="0">
                <a:solidFill>
                  <a:srgbClr val="006FC0"/>
                </a:solidFill>
              </a:rPr>
              <a:t>EVALUATION…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908" y="1676780"/>
            <a:ext cx="9321292" cy="2686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 algn="just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Schoolbook Uralic"/>
                <a:cs typeface="Schoolbook Uralic"/>
              </a:rPr>
              <a:t>The code </a:t>
            </a:r>
            <a:r>
              <a:rPr sz="2200" spc="-10" dirty="0">
                <a:latin typeface="Schoolbook Uralic"/>
                <a:cs typeface="Schoolbook Uralic"/>
              </a:rPr>
              <a:t>of </a:t>
            </a:r>
            <a:r>
              <a:rPr sz="2200" spc="-5" dirty="0">
                <a:latin typeface="Schoolbook Uralic"/>
                <a:cs typeface="Schoolbook Uralic"/>
              </a:rPr>
              <a:t>Hammurabi in </a:t>
            </a:r>
            <a:r>
              <a:rPr sz="2200" spc="-10" dirty="0">
                <a:latin typeface="Schoolbook Uralic"/>
                <a:cs typeface="Schoolbook Uralic"/>
              </a:rPr>
              <a:t>ancient </a:t>
            </a:r>
            <a:r>
              <a:rPr sz="2200" spc="-5" dirty="0">
                <a:latin typeface="Schoolbook Uralic"/>
                <a:cs typeface="Schoolbook Uralic"/>
              </a:rPr>
              <a:t>Egypt</a:t>
            </a:r>
            <a:r>
              <a:rPr sz="2200" spc="45" dirty="0">
                <a:latin typeface="Schoolbook Uralic"/>
                <a:cs typeface="Schoolbook Uralic"/>
              </a:rPr>
              <a:t> </a:t>
            </a:r>
            <a:r>
              <a:rPr sz="2200" spc="-10" dirty="0">
                <a:latin typeface="Schoolbook Uralic"/>
                <a:cs typeface="Schoolbook Uralic"/>
              </a:rPr>
              <a:t>prescribed</a:t>
            </a:r>
            <a:r>
              <a:rPr lang="en-IN" sz="2200" spc="-1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fiduciary</a:t>
            </a:r>
            <a:r>
              <a:rPr sz="2200" spc="60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rewards  for  physicians  who  successfully  </a:t>
            </a:r>
            <a:r>
              <a:rPr sz="2200" spc="-10" dirty="0">
                <a:latin typeface="Schoolbook Uralic"/>
                <a:cs typeface="Schoolbook Uralic"/>
              </a:rPr>
              <a:t>treated</a:t>
            </a:r>
            <a:r>
              <a:rPr sz="220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patients.</a:t>
            </a:r>
            <a:endParaRPr sz="2200" dirty="0">
              <a:latin typeface="Schoolbook Uralic"/>
              <a:cs typeface="Schoolbook Uralic"/>
            </a:endParaRPr>
          </a:p>
          <a:p>
            <a:pPr marL="194945" marR="5080" indent="-182880" algn="just">
              <a:lnSpc>
                <a:spcPct val="190100"/>
              </a:lnSpc>
              <a:spcBef>
                <a:spcPts val="1195"/>
              </a:spcBef>
              <a:buClr>
                <a:srgbClr val="9E3611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Schoolbook Uralic"/>
                <a:cs typeface="Schoolbook Uralic"/>
              </a:rPr>
              <a:t>In the </a:t>
            </a:r>
            <a:r>
              <a:rPr sz="2200" dirty="0">
                <a:latin typeface="Schoolbook Uralic"/>
                <a:cs typeface="Schoolbook Uralic"/>
              </a:rPr>
              <a:t>1800s, </a:t>
            </a:r>
            <a:r>
              <a:rPr sz="2200" spc="-10" dirty="0">
                <a:latin typeface="Schoolbook Uralic"/>
                <a:cs typeface="Schoolbook Uralic"/>
              </a:rPr>
              <a:t>mortality </a:t>
            </a:r>
            <a:r>
              <a:rPr sz="2200" spc="-5" dirty="0">
                <a:latin typeface="Schoolbook Uralic"/>
                <a:cs typeface="Schoolbook Uralic"/>
              </a:rPr>
              <a:t>statistics were the primary </a:t>
            </a:r>
            <a:r>
              <a:rPr sz="2200" spc="60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outcomes reported by </a:t>
            </a:r>
            <a:r>
              <a:rPr sz="2200" spc="-10" dirty="0">
                <a:latin typeface="Schoolbook Uralic"/>
                <a:cs typeface="Schoolbook Uralic"/>
              </a:rPr>
              <a:t>the </a:t>
            </a:r>
            <a:r>
              <a:rPr sz="2200" spc="-5" dirty="0">
                <a:latin typeface="Schoolbook Uralic"/>
                <a:cs typeface="Schoolbook Uralic"/>
              </a:rPr>
              <a:t>healthcare institutions, with  no</a:t>
            </a:r>
            <a:r>
              <a:rPr sz="2200" spc="60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regard  for  the  results  </a:t>
            </a:r>
            <a:r>
              <a:rPr sz="2200" dirty="0">
                <a:latin typeface="Schoolbook Uralic"/>
                <a:cs typeface="Schoolbook Uralic"/>
              </a:rPr>
              <a:t>of </a:t>
            </a:r>
            <a:r>
              <a:rPr sz="2200" spc="-10" dirty="0">
                <a:latin typeface="Schoolbook Uralic"/>
                <a:cs typeface="Schoolbook Uralic"/>
              </a:rPr>
              <a:t>the </a:t>
            </a:r>
            <a:r>
              <a:rPr sz="2200" spc="-5" dirty="0">
                <a:latin typeface="Schoolbook Uralic"/>
                <a:cs typeface="Schoolbook Uralic"/>
              </a:rPr>
              <a:t>operations  and  interventions</a:t>
            </a:r>
            <a:r>
              <a:rPr sz="2200" spc="65" dirty="0">
                <a:latin typeface="Schoolbook Uralic"/>
                <a:cs typeface="Schoolbook Uralic"/>
              </a:rPr>
              <a:t> </a:t>
            </a:r>
            <a:r>
              <a:rPr sz="2200" spc="-10" dirty="0">
                <a:latin typeface="Schoolbook Uralic"/>
                <a:cs typeface="Schoolbook Uralic"/>
              </a:rPr>
              <a:t>that</a:t>
            </a:r>
            <a:r>
              <a:rPr sz="2200" spc="8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were</a:t>
            </a:r>
            <a:r>
              <a:rPr sz="2200" spc="7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performed</a:t>
            </a:r>
            <a:r>
              <a:rPr sz="2200" spc="75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within</a:t>
            </a:r>
            <a:r>
              <a:rPr sz="2200" spc="70" dirty="0">
                <a:latin typeface="Schoolbook Uralic"/>
                <a:cs typeface="Schoolbook Uralic"/>
              </a:rPr>
              <a:t> </a:t>
            </a:r>
            <a:r>
              <a:rPr sz="2200" spc="-5" dirty="0">
                <a:latin typeface="Schoolbook Uralic"/>
                <a:cs typeface="Schoolbook Uralic"/>
              </a:rPr>
              <a:t>their</a:t>
            </a:r>
            <a:r>
              <a:rPr lang="en-IN" sz="2200" spc="-5" dirty="0">
                <a:latin typeface="Schoolbook Uralic"/>
                <a:cs typeface="Schoolbook Uralic"/>
              </a:rPr>
              <a:t> institutions.</a:t>
            </a:r>
            <a:endParaRPr sz="22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292" y="1175080"/>
            <a:ext cx="10053955" cy="347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7180" algn="l"/>
                <a:tab pos="1336040" algn="l"/>
                <a:tab pos="2216785" algn="l"/>
                <a:tab pos="3208020" algn="l"/>
                <a:tab pos="5171440" algn="l"/>
                <a:tab pos="5671185" algn="l"/>
                <a:tab pos="7219950" algn="l"/>
                <a:tab pos="8606790" algn="l"/>
                <a:tab pos="946023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Apart	from	small	experiments	in	collecting	outcome	data	and</a:t>
            </a:r>
            <a:endParaRPr sz="2400">
              <a:latin typeface="Schoolbook Uralic"/>
              <a:cs typeface="Schoolbook Uralic"/>
            </a:endParaRPr>
          </a:p>
          <a:p>
            <a:pPr marL="296545" marR="57150">
              <a:lnSpc>
                <a:spcPct val="200000"/>
              </a:lnSpc>
              <a:spcBef>
                <a:spcPts val="5"/>
              </a:spcBef>
            </a:pPr>
            <a:r>
              <a:rPr sz="2400" dirty="0">
                <a:latin typeface="Schoolbook Uralic"/>
                <a:cs typeface="Schoolbook Uralic"/>
              </a:rPr>
              <a:t>relating it to </a:t>
            </a:r>
            <a:r>
              <a:rPr sz="2400" spc="-5" dirty="0">
                <a:latin typeface="Schoolbook Uralic"/>
                <a:cs typeface="Schoolbook Uralic"/>
              </a:rPr>
              <a:t>healthcare interventions, </a:t>
            </a:r>
            <a:r>
              <a:rPr sz="2400" spc="-10" dirty="0">
                <a:latin typeface="Schoolbook Uralic"/>
                <a:cs typeface="Schoolbook Uralic"/>
              </a:rPr>
              <a:t>very </a:t>
            </a:r>
            <a:r>
              <a:rPr sz="2400" dirty="0">
                <a:latin typeface="Schoolbook Uralic"/>
                <a:cs typeface="Schoolbook Uralic"/>
              </a:rPr>
              <a:t>few </a:t>
            </a:r>
            <a:r>
              <a:rPr sz="2400" spc="-5" dirty="0">
                <a:latin typeface="Schoolbook Uralic"/>
                <a:cs typeface="Schoolbook Uralic"/>
              </a:rPr>
              <a:t>advances were made  in the </a:t>
            </a:r>
            <a:r>
              <a:rPr sz="2400" dirty="0">
                <a:latin typeface="Schoolbook Uralic"/>
                <a:cs typeface="Schoolbook Uralic"/>
              </a:rPr>
              <a:t>first half of </a:t>
            </a:r>
            <a:r>
              <a:rPr sz="2400" spc="-5" dirty="0">
                <a:latin typeface="Schoolbook Uralic"/>
                <a:cs typeface="Schoolbook Uralic"/>
              </a:rPr>
              <a:t>the 19</a:t>
            </a:r>
            <a:r>
              <a:rPr sz="2400" spc="-7" baseline="24305" dirty="0">
                <a:latin typeface="Schoolbook Uralic"/>
                <a:cs typeface="Schoolbook Uralic"/>
              </a:rPr>
              <a:t>th</a:t>
            </a:r>
            <a:r>
              <a:rPr sz="2400" spc="254" baseline="24305" dirty="0">
                <a:latin typeface="Schoolbook Uralic"/>
                <a:cs typeface="Schoolbook Uralic"/>
              </a:rPr>
              <a:t> </a:t>
            </a:r>
            <a:r>
              <a:rPr sz="2400" spc="-35" dirty="0">
                <a:latin typeface="Schoolbook Uralic"/>
                <a:cs typeface="Schoolbook Uralic"/>
              </a:rPr>
              <a:t>century.</a:t>
            </a:r>
            <a:endParaRPr sz="2400">
              <a:latin typeface="Schoolbook Uralic"/>
              <a:cs typeface="Schoolbook Uralic"/>
            </a:endParaRPr>
          </a:p>
          <a:p>
            <a:pPr marL="296545" marR="55880" indent="-182880">
              <a:lnSpc>
                <a:spcPct val="200000"/>
              </a:lnSpc>
              <a:spcBef>
                <a:spcPts val="12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7180" algn="l"/>
                <a:tab pos="2480945" algn="l"/>
                <a:tab pos="3483610" algn="l"/>
                <a:tab pos="4331335" algn="l"/>
                <a:tab pos="5087620" algn="l"/>
                <a:tab pos="5977255" algn="l"/>
                <a:tab pos="6548755" algn="l"/>
                <a:tab pos="7734934" algn="l"/>
                <a:tab pos="8490585" algn="l"/>
              </a:tabLst>
            </a:pPr>
            <a:r>
              <a:rPr sz="2400" dirty="0">
                <a:latin typeface="Schoolbook Uralic"/>
                <a:cs typeface="Schoolbook Uralic"/>
              </a:rPr>
              <a:t>Donabedian</a:t>
            </a:r>
            <a:r>
              <a:rPr sz="2400" spc="-90" dirty="0">
                <a:latin typeface="Schoolbook Uralic"/>
                <a:cs typeface="Schoolbook Uralic"/>
              </a:rPr>
              <a:t>’</a:t>
            </a:r>
            <a:r>
              <a:rPr sz="2400" spc="-5" dirty="0">
                <a:latin typeface="Schoolbook Uralic"/>
                <a:cs typeface="Schoolbook Uralic"/>
              </a:rPr>
              <a:t>s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w</a:t>
            </a:r>
            <a:r>
              <a:rPr sz="2400" spc="-15" dirty="0">
                <a:latin typeface="Schoolbook Uralic"/>
                <a:cs typeface="Schoolbook Uralic"/>
              </a:rPr>
              <a:t>o</a:t>
            </a:r>
            <a:r>
              <a:rPr sz="2400" spc="-5" dirty="0">
                <a:latin typeface="Schoolbook Uralic"/>
                <a:cs typeface="Schoolbook Uralic"/>
              </a:rPr>
              <a:t>rk</a:t>
            </a:r>
            <a:r>
              <a:rPr sz="2400" dirty="0">
                <a:latin typeface="Schoolbook Uralic"/>
                <a:cs typeface="Schoolbook Uralic"/>
              </a:rPr>
              <a:t>	was	</a:t>
            </a:r>
            <a:r>
              <a:rPr sz="2400" spc="-5" dirty="0">
                <a:latin typeface="Schoolbook Uralic"/>
                <a:cs typeface="Schoolbook Uralic"/>
              </a:rPr>
              <a:t>t</a:t>
            </a:r>
            <a:r>
              <a:rPr sz="2400" spc="-15" dirty="0">
                <a:latin typeface="Schoolbook Uralic"/>
                <a:cs typeface="Schoolbook Uralic"/>
              </a:rPr>
              <a:t>h</a:t>
            </a:r>
            <a:r>
              <a:rPr sz="2400" dirty="0">
                <a:latin typeface="Schoolbook Uralic"/>
                <a:cs typeface="Schoolbook Uralic"/>
              </a:rPr>
              <a:t>e	f</a:t>
            </a:r>
            <a:r>
              <a:rPr sz="2400" spc="-10" dirty="0">
                <a:latin typeface="Schoolbook Uralic"/>
                <a:cs typeface="Schoolbook Uralic"/>
              </a:rPr>
              <a:t>i</a:t>
            </a:r>
            <a:r>
              <a:rPr sz="2400" spc="-15" dirty="0">
                <a:latin typeface="Schoolbook Uralic"/>
                <a:cs typeface="Schoolbook Uralic"/>
              </a:rPr>
              <a:t>r</a:t>
            </a:r>
            <a:r>
              <a:rPr sz="2400" dirty="0">
                <a:latin typeface="Schoolbook Uralic"/>
                <a:cs typeface="Schoolbook Uralic"/>
              </a:rPr>
              <a:t>st	to	</a:t>
            </a:r>
            <a:r>
              <a:rPr sz="2400" spc="-5" dirty="0">
                <a:latin typeface="Schoolbook Uralic"/>
                <a:cs typeface="Schoolbook Uralic"/>
              </a:rPr>
              <a:t>asses</a:t>
            </a:r>
            <a:r>
              <a:rPr sz="2400" dirty="0">
                <a:latin typeface="Schoolbook Uralic"/>
                <a:cs typeface="Schoolbook Uralic"/>
              </a:rPr>
              <a:t>s	</a:t>
            </a:r>
            <a:r>
              <a:rPr sz="2400" spc="-5" dirty="0">
                <a:latin typeface="Schoolbook Uralic"/>
                <a:cs typeface="Schoolbook Uralic"/>
              </a:rPr>
              <a:t>th</a:t>
            </a:r>
            <a:r>
              <a:rPr sz="2400" dirty="0">
                <a:latin typeface="Schoolbook Uralic"/>
                <a:cs typeface="Schoolbook Uralic"/>
              </a:rPr>
              <a:t>e	</a:t>
            </a:r>
            <a:r>
              <a:rPr sz="2400" spc="-5" dirty="0">
                <a:latin typeface="Schoolbook Uralic"/>
                <a:cs typeface="Schoolbook Uralic"/>
              </a:rPr>
              <a:t>h</a:t>
            </a:r>
            <a:r>
              <a:rPr sz="2400" spc="-20" dirty="0">
                <a:latin typeface="Schoolbook Uralic"/>
                <a:cs typeface="Schoolbook Uralic"/>
              </a:rPr>
              <a:t>e</a:t>
            </a:r>
            <a:r>
              <a:rPr sz="2400" spc="-5" dirty="0">
                <a:latin typeface="Schoolbook Uralic"/>
                <a:cs typeface="Schoolbook Uralic"/>
              </a:rPr>
              <a:t>althcare  interventions </a:t>
            </a:r>
            <a:r>
              <a:rPr sz="2400" dirty="0">
                <a:latin typeface="Schoolbook Uralic"/>
                <a:cs typeface="Schoolbook Uralic"/>
              </a:rPr>
              <a:t>using </a:t>
            </a:r>
            <a:r>
              <a:rPr sz="2400" spc="-5" dirty="0">
                <a:latin typeface="Schoolbook Uralic"/>
                <a:cs typeface="Schoolbook Uralic"/>
              </a:rPr>
              <a:t>the </a:t>
            </a:r>
            <a:r>
              <a:rPr sz="2400" dirty="0">
                <a:latin typeface="Schoolbook Uralic"/>
                <a:cs typeface="Schoolbook Uralic"/>
              </a:rPr>
              <a:t>concepts </a:t>
            </a:r>
            <a:r>
              <a:rPr sz="2400" spc="-5" dirty="0">
                <a:latin typeface="Schoolbook Uralic"/>
                <a:cs typeface="Schoolbook Uralic"/>
              </a:rPr>
              <a:t>of </a:t>
            </a:r>
            <a:r>
              <a:rPr sz="2400" dirty="0">
                <a:latin typeface="Schoolbook Uralic"/>
                <a:cs typeface="Schoolbook Uralic"/>
              </a:rPr>
              <a:t>structure, </a:t>
            </a:r>
            <a:r>
              <a:rPr sz="2400" spc="-5" dirty="0">
                <a:latin typeface="Schoolbook Uralic"/>
                <a:cs typeface="Schoolbook Uralic"/>
              </a:rPr>
              <a:t>process and</a:t>
            </a:r>
            <a:r>
              <a:rPr sz="2400" spc="-9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outcomes.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7</a:t>
            </a:fld>
            <a:endParaRPr spc="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1648714"/>
            <a:ext cx="9902190" cy="347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Because</a:t>
            </a:r>
            <a:r>
              <a:rPr sz="2400" spc="3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3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</a:t>
            </a:r>
            <a:r>
              <a:rPr sz="2400" spc="30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lack</a:t>
            </a:r>
            <a:r>
              <a:rPr sz="2400" spc="3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30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uniformity</a:t>
            </a:r>
            <a:r>
              <a:rPr sz="2400" spc="30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in</a:t>
            </a:r>
            <a:r>
              <a:rPr sz="2400" spc="300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approach</a:t>
            </a:r>
            <a:r>
              <a:rPr sz="2400" spc="31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,</a:t>
            </a:r>
            <a:r>
              <a:rPr sz="2400" spc="31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these</a:t>
            </a:r>
            <a:r>
              <a:rPr sz="2400" spc="30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early</a:t>
            </a:r>
            <a:r>
              <a:rPr sz="2400" spc="31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economic</a:t>
            </a:r>
            <a:endParaRPr sz="2400">
              <a:latin typeface="Schoolbook Uralic"/>
              <a:cs typeface="Schoolbook Uralic"/>
            </a:endParaRPr>
          </a:p>
          <a:p>
            <a:pPr marL="194945" marR="5080">
              <a:lnSpc>
                <a:spcPct val="200000"/>
              </a:lnSpc>
              <a:tabLst>
                <a:tab pos="1635125" algn="l"/>
                <a:tab pos="2534920" algn="l"/>
                <a:tab pos="3007360" algn="l"/>
                <a:tab pos="4231005" algn="l"/>
                <a:tab pos="4930775" algn="l"/>
                <a:tab pos="5433695" algn="l"/>
                <a:tab pos="6537325" algn="l"/>
                <a:tab pos="8032750" algn="l"/>
                <a:tab pos="9049385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an</a:t>
            </a:r>
            <a:r>
              <a:rPr sz="2400" spc="-10" dirty="0">
                <a:latin typeface="Schoolbook Uralic"/>
                <a:cs typeface="Schoolbook Uralic"/>
              </a:rPr>
              <a:t>a</a:t>
            </a:r>
            <a:r>
              <a:rPr sz="2400" spc="-5" dirty="0">
                <a:latin typeface="Schoolbook Uralic"/>
                <a:cs typeface="Schoolbook Uralic"/>
              </a:rPr>
              <a:t>lyses	were	</a:t>
            </a:r>
            <a:r>
              <a:rPr sz="2400" spc="-20" dirty="0">
                <a:latin typeface="Schoolbook Uralic"/>
                <a:cs typeface="Schoolbook Uralic"/>
              </a:rPr>
              <a:t>o</a:t>
            </a:r>
            <a:r>
              <a:rPr sz="2400" spc="-5" dirty="0">
                <a:latin typeface="Schoolbook Uralic"/>
                <a:cs typeface="Schoolbook Uralic"/>
              </a:rPr>
              <a:t>f	</a:t>
            </a:r>
            <a:r>
              <a:rPr sz="2400" spc="-20" dirty="0">
                <a:latin typeface="Schoolbook Uralic"/>
                <a:cs typeface="Schoolbook Uralic"/>
              </a:rPr>
              <a:t>l</a:t>
            </a:r>
            <a:r>
              <a:rPr sz="2400" dirty="0">
                <a:latin typeface="Schoolbook Uralic"/>
                <a:cs typeface="Schoolbook Uralic"/>
              </a:rPr>
              <a:t>imited	</a:t>
            </a:r>
            <a:r>
              <a:rPr sz="2400" spc="-5" dirty="0">
                <a:latin typeface="Schoolbook Uralic"/>
                <a:cs typeface="Schoolbook Uralic"/>
              </a:rPr>
              <a:t>u</a:t>
            </a:r>
            <a:r>
              <a:rPr sz="2400" spc="-15" dirty="0">
                <a:latin typeface="Schoolbook Uralic"/>
                <a:cs typeface="Schoolbook Uralic"/>
              </a:rPr>
              <a:t>s</a:t>
            </a:r>
            <a:r>
              <a:rPr sz="2400" dirty="0">
                <a:latin typeface="Schoolbook Uralic"/>
                <a:cs typeface="Schoolbook Uralic"/>
              </a:rPr>
              <a:t>e	</a:t>
            </a:r>
            <a:r>
              <a:rPr sz="2400" spc="-5" dirty="0">
                <a:latin typeface="Schoolbook Uralic"/>
                <a:cs typeface="Schoolbook Uralic"/>
              </a:rPr>
              <a:t>in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a</a:t>
            </a:r>
            <a:r>
              <a:rPr sz="2400" spc="-15" dirty="0">
                <a:latin typeface="Schoolbook Uralic"/>
                <a:cs typeface="Schoolbook Uralic"/>
              </a:rPr>
              <a:t>i</a:t>
            </a:r>
            <a:r>
              <a:rPr sz="2400" spc="-5" dirty="0">
                <a:latin typeface="Schoolbook Uralic"/>
                <a:cs typeface="Schoolbook Uralic"/>
              </a:rPr>
              <a:t>d</a:t>
            </a:r>
            <a:r>
              <a:rPr sz="2400" spc="-15" dirty="0">
                <a:latin typeface="Schoolbook Uralic"/>
                <a:cs typeface="Schoolbook Uralic"/>
              </a:rPr>
              <a:t>i</a:t>
            </a:r>
            <a:r>
              <a:rPr sz="2400" spc="-5" dirty="0">
                <a:latin typeface="Schoolbook Uralic"/>
                <a:cs typeface="Schoolbook Uralic"/>
              </a:rPr>
              <a:t>ng	dec</a:t>
            </a:r>
            <a:r>
              <a:rPr sz="2400" spc="-10" dirty="0">
                <a:latin typeface="Schoolbook Uralic"/>
                <a:cs typeface="Schoolbook Uralic"/>
              </a:rPr>
              <a:t>i</a:t>
            </a:r>
            <a:r>
              <a:rPr sz="2400" dirty="0">
                <a:latin typeface="Schoolbook Uralic"/>
                <a:cs typeface="Schoolbook Uralic"/>
              </a:rPr>
              <a:t>si</a:t>
            </a:r>
            <a:r>
              <a:rPr sz="2400" spc="-10" dirty="0">
                <a:latin typeface="Schoolbook Uralic"/>
                <a:cs typeface="Schoolbook Uralic"/>
              </a:rPr>
              <a:t>o</a:t>
            </a:r>
            <a:r>
              <a:rPr sz="2400" spc="-5" dirty="0">
                <a:latin typeface="Schoolbook Uralic"/>
                <a:cs typeface="Schoolbook Uralic"/>
              </a:rPr>
              <a:t>ns</a:t>
            </a:r>
            <a:r>
              <a:rPr sz="2400" dirty="0">
                <a:latin typeface="Schoolbook Uralic"/>
                <a:cs typeface="Schoolbook Uralic"/>
              </a:rPr>
              <a:t>	</a:t>
            </a:r>
            <a:r>
              <a:rPr sz="2400" spc="-5" dirty="0">
                <a:latin typeface="Schoolbook Uralic"/>
                <a:cs typeface="Schoolbook Uralic"/>
              </a:rPr>
              <a:t>abo</a:t>
            </a:r>
            <a:r>
              <a:rPr sz="2400" spc="-10" dirty="0">
                <a:latin typeface="Schoolbook Uralic"/>
                <a:cs typeface="Schoolbook Uralic"/>
              </a:rPr>
              <a:t>u</a:t>
            </a:r>
            <a:r>
              <a:rPr sz="2400" dirty="0">
                <a:latin typeface="Schoolbook Uralic"/>
                <a:cs typeface="Schoolbook Uralic"/>
              </a:rPr>
              <a:t>t	</a:t>
            </a:r>
            <a:r>
              <a:rPr sz="2400" spc="-5" dirty="0">
                <a:latin typeface="Schoolbook Uralic"/>
                <a:cs typeface="Schoolbook Uralic"/>
              </a:rPr>
              <a:t>w</a:t>
            </a:r>
            <a:r>
              <a:rPr sz="2400" spc="-15" dirty="0">
                <a:latin typeface="Schoolbook Uralic"/>
                <a:cs typeface="Schoolbook Uralic"/>
              </a:rPr>
              <a:t>h</a:t>
            </a:r>
            <a:r>
              <a:rPr sz="2400" spc="-5" dirty="0">
                <a:latin typeface="Schoolbook Uralic"/>
                <a:cs typeface="Schoolbook Uralic"/>
              </a:rPr>
              <a:t>ich  treatments </a:t>
            </a:r>
            <a:r>
              <a:rPr sz="2400" dirty="0">
                <a:latin typeface="Schoolbook Uralic"/>
                <a:cs typeface="Schoolbook Uralic"/>
              </a:rPr>
              <a:t>to fund </a:t>
            </a:r>
            <a:r>
              <a:rPr sz="2400" spc="-5" dirty="0">
                <a:latin typeface="Schoolbook Uralic"/>
                <a:cs typeface="Schoolbook Uralic"/>
              </a:rPr>
              <a:t>and for</a:t>
            </a:r>
            <a:r>
              <a:rPr sz="2400" spc="-3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whom.</a:t>
            </a:r>
            <a:endParaRPr sz="2400">
              <a:latin typeface="Schoolbook Uralic"/>
              <a:cs typeface="Schoolbook Uralic"/>
            </a:endParaRPr>
          </a:p>
          <a:p>
            <a:pPr marL="194945" marR="5080" indent="-182880">
              <a:lnSpc>
                <a:spcPct val="200000"/>
              </a:lnSpc>
              <a:spcBef>
                <a:spcPts val="120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  <a:tab pos="962025" algn="l"/>
                <a:tab pos="1901825" algn="l"/>
                <a:tab pos="2658110" algn="l"/>
                <a:tab pos="4281170" algn="l"/>
                <a:tab pos="4986020" algn="l"/>
                <a:tab pos="5464175" algn="l"/>
                <a:tab pos="6969759" algn="l"/>
                <a:tab pos="8683625" algn="l"/>
              </a:tabLst>
            </a:pPr>
            <a:r>
              <a:rPr sz="2400" dirty="0">
                <a:latin typeface="Schoolbook Uralic"/>
                <a:cs typeface="Schoolbook Uralic"/>
              </a:rPr>
              <a:t>The	early	</a:t>
            </a:r>
            <a:r>
              <a:rPr sz="2400" spc="-5" dirty="0">
                <a:latin typeface="Schoolbook Uralic"/>
                <a:cs typeface="Schoolbook Uralic"/>
              </a:rPr>
              <a:t>an</a:t>
            </a:r>
            <a:r>
              <a:rPr sz="2400" dirty="0">
                <a:latin typeface="Schoolbook Uralic"/>
                <a:cs typeface="Schoolbook Uralic"/>
              </a:rPr>
              <a:t>d	</a:t>
            </a:r>
            <a:r>
              <a:rPr sz="2400" spc="-5" dirty="0">
                <a:latin typeface="Schoolbook Uralic"/>
                <a:cs typeface="Schoolbook Uralic"/>
              </a:rPr>
              <a:t>a</a:t>
            </a:r>
            <a:r>
              <a:rPr sz="2400" spc="-15" dirty="0">
                <a:latin typeface="Schoolbook Uralic"/>
                <a:cs typeface="Schoolbook Uralic"/>
              </a:rPr>
              <a:t>m</a:t>
            </a:r>
            <a:r>
              <a:rPr sz="2400" spc="-5" dirty="0">
                <a:latin typeface="Schoolbook Uralic"/>
                <a:cs typeface="Schoolbook Uralic"/>
              </a:rPr>
              <a:t>bitiou</a:t>
            </a:r>
            <a:r>
              <a:rPr sz="2400" dirty="0">
                <a:latin typeface="Schoolbook Uralic"/>
                <a:cs typeface="Schoolbook Uralic"/>
              </a:rPr>
              <a:t>s	</a:t>
            </a:r>
            <a:r>
              <a:rPr sz="2400" spc="-5" dirty="0">
                <a:latin typeface="Schoolbook Uralic"/>
                <a:cs typeface="Schoolbook Uralic"/>
              </a:rPr>
              <a:t>u</a:t>
            </a:r>
            <a:r>
              <a:rPr sz="2400" spc="-15" dirty="0">
                <a:latin typeface="Schoolbook Uralic"/>
                <a:cs typeface="Schoolbook Uralic"/>
              </a:rPr>
              <a:t>s</a:t>
            </a:r>
            <a:r>
              <a:rPr sz="2400" dirty="0">
                <a:latin typeface="Schoolbook Uralic"/>
                <a:cs typeface="Schoolbook Uralic"/>
              </a:rPr>
              <a:t>e	of	</a:t>
            </a:r>
            <a:r>
              <a:rPr sz="2400" spc="-5" dirty="0">
                <a:latin typeface="Schoolbook Uralic"/>
                <a:cs typeface="Schoolbook Uralic"/>
              </a:rPr>
              <a:t>eco</a:t>
            </a:r>
            <a:r>
              <a:rPr sz="2400" spc="-20" dirty="0">
                <a:latin typeface="Schoolbook Uralic"/>
                <a:cs typeface="Schoolbook Uralic"/>
              </a:rPr>
              <a:t>n</a:t>
            </a:r>
            <a:r>
              <a:rPr sz="2400" dirty="0">
                <a:latin typeface="Schoolbook Uralic"/>
                <a:cs typeface="Schoolbook Uralic"/>
              </a:rPr>
              <a:t>omic	eva</a:t>
            </a:r>
            <a:r>
              <a:rPr sz="2400" spc="-15" dirty="0">
                <a:latin typeface="Schoolbook Uralic"/>
                <a:cs typeface="Schoolbook Uralic"/>
              </a:rPr>
              <a:t>l</a:t>
            </a:r>
            <a:r>
              <a:rPr sz="2400" dirty="0">
                <a:latin typeface="Schoolbook Uralic"/>
                <a:cs typeface="Schoolbook Uralic"/>
              </a:rPr>
              <a:t>uation	</a:t>
            </a:r>
            <a:r>
              <a:rPr sz="2400" spc="-5" dirty="0">
                <a:latin typeface="Schoolbook Uralic"/>
                <a:cs typeface="Schoolbook Uralic"/>
              </a:rPr>
              <a:t>o</a:t>
            </a:r>
            <a:r>
              <a:rPr sz="2400" spc="-15" dirty="0">
                <a:latin typeface="Schoolbook Uralic"/>
                <a:cs typeface="Schoolbook Uralic"/>
              </a:rPr>
              <a:t>cc</a:t>
            </a:r>
            <a:r>
              <a:rPr sz="2400" spc="-5" dirty="0">
                <a:latin typeface="Schoolbook Uralic"/>
                <a:cs typeface="Schoolbook Uralic"/>
              </a:rPr>
              <a:t>urred  through the </a:t>
            </a:r>
            <a:r>
              <a:rPr sz="2400" b="1" spc="60" dirty="0">
                <a:latin typeface="Times New Roman"/>
                <a:cs typeface="Times New Roman"/>
              </a:rPr>
              <a:t>Oregon </a:t>
            </a:r>
            <a:r>
              <a:rPr sz="2400" b="1" spc="105" dirty="0">
                <a:latin typeface="Times New Roman"/>
                <a:cs typeface="Times New Roman"/>
              </a:rPr>
              <a:t>Initiative </a:t>
            </a:r>
            <a:r>
              <a:rPr sz="2400" spc="-5" dirty="0">
                <a:latin typeface="Schoolbook Uralic"/>
                <a:cs typeface="Schoolbook Uralic"/>
              </a:rPr>
              <a:t>in</a:t>
            </a:r>
            <a:r>
              <a:rPr sz="2400" spc="-14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1989.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8</a:t>
            </a:fld>
            <a:endParaRPr spc="8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892" y="1069594"/>
            <a:ext cx="9904095" cy="508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 algn="just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Economic</a:t>
            </a:r>
            <a:r>
              <a:rPr sz="2400" spc="42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evaluation</a:t>
            </a:r>
            <a:r>
              <a:rPr sz="2400" spc="434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deals</a:t>
            </a:r>
            <a:r>
              <a:rPr sz="2400" spc="43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with</a:t>
            </a:r>
            <a:r>
              <a:rPr sz="2400" spc="43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costs</a:t>
            </a:r>
            <a:r>
              <a:rPr sz="2400" spc="440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and</a:t>
            </a:r>
            <a:r>
              <a:rPr sz="2400" spc="44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benefits</a:t>
            </a:r>
            <a:r>
              <a:rPr sz="2400" spc="45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and</a:t>
            </a:r>
            <a:r>
              <a:rPr sz="2400" spc="44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only</a:t>
            </a:r>
            <a:r>
              <a:rPr sz="2400" spc="41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when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E3611"/>
              </a:buClr>
              <a:buFont typeface="Wingdings"/>
              <a:buChar char=""/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</a:pPr>
            <a:r>
              <a:rPr sz="2400" dirty="0">
                <a:latin typeface="Schoolbook Uralic"/>
                <a:cs typeface="Schoolbook Uralic"/>
              </a:rPr>
              <a:t>information </a:t>
            </a:r>
            <a:r>
              <a:rPr sz="2400" spc="-5" dirty="0">
                <a:latin typeface="Schoolbook Uralic"/>
                <a:cs typeface="Schoolbook Uralic"/>
              </a:rPr>
              <a:t>is</a:t>
            </a:r>
            <a:r>
              <a:rPr sz="2400" spc="-5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available.</a:t>
            </a:r>
            <a:endParaRPr sz="2400">
              <a:latin typeface="Schoolbook Uralic"/>
              <a:cs typeface="Schoolbook Uralic"/>
            </a:endParaRPr>
          </a:p>
          <a:p>
            <a:pPr marL="194945" marR="6350" indent="-182880" algn="just">
              <a:lnSpc>
                <a:spcPct val="200000"/>
              </a:lnSpc>
              <a:spcBef>
                <a:spcPts val="1205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Decisions are made regarding the combination </a:t>
            </a:r>
            <a:r>
              <a:rPr sz="240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health care  interventions which should be made available </a:t>
            </a:r>
            <a:r>
              <a:rPr sz="2400" dirty="0">
                <a:latin typeface="Schoolbook Uralic"/>
                <a:cs typeface="Schoolbook Uralic"/>
              </a:rPr>
              <a:t>to </a:t>
            </a:r>
            <a:r>
              <a:rPr sz="2400" spc="-5" dirty="0">
                <a:latin typeface="Schoolbook Uralic"/>
                <a:cs typeface="Schoolbook Uralic"/>
              </a:rPr>
              <a:t>maximize benefits  </a:t>
            </a:r>
            <a:r>
              <a:rPr sz="2400" dirty="0">
                <a:latin typeface="Schoolbook Uralic"/>
                <a:cs typeface="Schoolbook Uralic"/>
              </a:rPr>
              <a:t>from </a:t>
            </a:r>
            <a:r>
              <a:rPr sz="2400" spc="-5" dirty="0">
                <a:latin typeface="Schoolbook Uralic"/>
                <a:cs typeface="Schoolbook Uralic"/>
              </a:rPr>
              <a:t>the available</a:t>
            </a:r>
            <a:r>
              <a:rPr sz="2400" spc="-1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budget.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E3611"/>
              </a:buClr>
              <a:buFont typeface="Wingdings"/>
              <a:buChar char=""/>
            </a:pPr>
            <a:endParaRPr sz="3550">
              <a:latin typeface="Schoolbook Uralic"/>
              <a:cs typeface="Schoolbook Uralic"/>
            </a:endParaRPr>
          </a:p>
          <a:p>
            <a:pPr marL="194945" indent="-182880" algn="just">
              <a:lnSpc>
                <a:spcPct val="10000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The</a:t>
            </a:r>
            <a:r>
              <a:rPr sz="2400" spc="49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basics</a:t>
            </a:r>
            <a:r>
              <a:rPr sz="2400" spc="49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involve</a:t>
            </a:r>
            <a:r>
              <a:rPr sz="2400" spc="480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identifying,</a:t>
            </a:r>
            <a:r>
              <a:rPr sz="2400" spc="49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measuring,</a:t>
            </a:r>
            <a:r>
              <a:rPr sz="2400" spc="49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valuing</a:t>
            </a:r>
            <a:r>
              <a:rPr sz="2400" spc="49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and</a:t>
            </a:r>
            <a:r>
              <a:rPr sz="2400" spc="484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comparing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Schoolbook Uralic"/>
              <a:cs typeface="Schoolbook Uralic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latin typeface="Schoolbook Uralic"/>
                <a:cs typeface="Schoolbook Uralic"/>
              </a:rPr>
              <a:t>the </a:t>
            </a:r>
            <a:r>
              <a:rPr sz="2400" dirty="0">
                <a:latin typeface="Schoolbook Uralic"/>
                <a:cs typeface="Schoolbook Uralic"/>
              </a:rPr>
              <a:t>costs </a:t>
            </a:r>
            <a:r>
              <a:rPr sz="2400" spc="-5" dirty="0">
                <a:latin typeface="Schoolbook Uralic"/>
                <a:cs typeface="Schoolbook Uralic"/>
              </a:rPr>
              <a:t>and benefits </a:t>
            </a:r>
            <a:r>
              <a:rPr sz="2400" dirty="0">
                <a:latin typeface="Schoolbook Uralic"/>
                <a:cs typeface="Schoolbook Uralic"/>
              </a:rPr>
              <a:t>of </a:t>
            </a:r>
            <a:r>
              <a:rPr sz="2400" spc="-5" dirty="0">
                <a:latin typeface="Schoolbook Uralic"/>
                <a:cs typeface="Schoolbook Uralic"/>
              </a:rPr>
              <a:t>alternatives being</a:t>
            </a:r>
            <a:r>
              <a:rPr sz="2400" spc="-5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considered.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80" dirty="0"/>
              <a:t>9</a:t>
            </a:fld>
            <a:endParaRPr spc="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A20C5886A814B95414A28A066532C" ma:contentTypeVersion="2" ma:contentTypeDescription="Create a new document." ma:contentTypeScope="" ma:versionID="78ff1e758185dfaef6f2889425662ea5">
  <xsd:schema xmlns:xsd="http://www.w3.org/2001/XMLSchema" xmlns:xs="http://www.w3.org/2001/XMLSchema" xmlns:p="http://schemas.microsoft.com/office/2006/metadata/properties" xmlns:ns2="c5d7028d-933d-47ad-9a8d-99019cafac41" targetNamespace="http://schemas.microsoft.com/office/2006/metadata/properties" ma:root="true" ma:fieldsID="d8ce6c26215beeeb0ea0f1dda4cc7b14" ns2:_="">
    <xsd:import namespace="c5d7028d-933d-47ad-9a8d-99019cafac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7028d-933d-47ad-9a8d-99019cafac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E01688-1CB8-4F38-BBFD-33D31E073434}"/>
</file>

<file path=customXml/itemProps2.xml><?xml version="1.0" encoding="utf-8"?>
<ds:datastoreItem xmlns:ds="http://schemas.openxmlformats.org/officeDocument/2006/customXml" ds:itemID="{5E936709-1DCD-48E5-BD18-7C4FE917CC1A}"/>
</file>

<file path=customXml/itemProps3.xml><?xml version="1.0" encoding="utf-8"?>
<ds:datastoreItem xmlns:ds="http://schemas.openxmlformats.org/officeDocument/2006/customXml" ds:itemID="{BF2804C6-CA68-4B68-B8BA-1DB6A870A7CE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2067</Words>
  <Application>Microsoft Office PowerPoint</Application>
  <PresentationFormat>Widescreen</PresentationFormat>
  <Paragraphs>222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Georgia</vt:lpstr>
      <vt:lpstr>Schoolbook Uralic</vt:lpstr>
      <vt:lpstr>Times New Roman</vt:lpstr>
      <vt:lpstr>Trebuchet MS</vt:lpstr>
      <vt:lpstr>Verdana</vt:lpstr>
      <vt:lpstr>Wingdings</vt:lpstr>
      <vt:lpstr>Wingdings 3</vt:lpstr>
      <vt:lpstr>Facet</vt:lpstr>
      <vt:lpstr>Economic Evaluation in Healthcare</vt:lpstr>
      <vt:lpstr>ECONOMIC EVALUATION??</vt:lpstr>
      <vt:lpstr>ECONOMIC EVALUATION  OF HEALTHCARE ?</vt:lpstr>
      <vt:lpstr>PowerPoint Presentation</vt:lpstr>
      <vt:lpstr>PowerPoint Presentation</vt:lpstr>
      <vt:lpstr>HISTORY OF ECONOMIC  EVALUATION…</vt:lpstr>
      <vt:lpstr>PowerPoint Presentation</vt:lpstr>
      <vt:lpstr>PowerPoint Presentation</vt:lpstr>
      <vt:lpstr>PowerPoint Presentation</vt:lpstr>
      <vt:lpstr>BENEFITS</vt:lpstr>
      <vt:lpstr>DIFFERENT STRUCTURES OF  ECONOMIC EVALUATION</vt:lpstr>
      <vt:lpstr>COST-MINIMIZATION ANALYSIS (CMA)</vt:lpstr>
      <vt:lpstr>EXAMPLES</vt:lpstr>
      <vt:lpstr>ADVANTAGES</vt:lpstr>
      <vt:lpstr>COST-EFFECTIVE ANALYSIS(CEA)</vt:lpstr>
      <vt:lpstr>PowerPoint Presentation</vt:lpstr>
      <vt:lpstr>PowerPoint Presentation</vt:lpstr>
      <vt:lpstr>PowerPoint Presentation</vt:lpstr>
      <vt:lpstr>EXAMPLES</vt:lpstr>
      <vt:lpstr>ADVANTAGES</vt:lpstr>
      <vt:lpstr>DISADVANTAGE</vt:lpstr>
      <vt:lpstr>COST UTILITY ANALYSIS</vt:lpstr>
      <vt:lpstr>PowerPoint Presentation</vt:lpstr>
      <vt:lpstr>PowerPoint Presentation</vt:lpstr>
      <vt:lpstr>EXAMPLE</vt:lpstr>
      <vt:lpstr>PowerPoint Presentation</vt:lpstr>
      <vt:lpstr>ADVANTAGES</vt:lpstr>
      <vt:lpstr>DISADVANTAGES</vt:lpstr>
      <vt:lpstr>COST BENEFIT ANALYSIS</vt:lpstr>
      <vt:lpstr>PowerPoint Presentation</vt:lpstr>
      <vt:lpstr>THE HUMAN CAPITAL APPROACH.</vt:lpstr>
      <vt:lpstr>PowerPoint Presentation</vt:lpstr>
      <vt:lpstr>WILLINGNESS TO PAY APPROACH</vt:lpstr>
      <vt:lpstr>PowerPoint Presentation</vt:lpstr>
      <vt:lpstr>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 EVALUATION</dc:title>
  <dc:creator>jalandhar pradhan</dc:creator>
  <cp:lastModifiedBy>jalandhar pradhan</cp:lastModifiedBy>
  <cp:revision>5</cp:revision>
  <dcterms:created xsi:type="dcterms:W3CDTF">2021-02-11T10:42:55Z</dcterms:created>
  <dcterms:modified xsi:type="dcterms:W3CDTF">2021-02-22T11:22:30Z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2021-02-11T00:00:00Z</vt:filetime>
  </property>
  <property fmtid="{D5CDD505-2E9C-101B-9397-08002B2CF9AE}" pid="5" name="ContentTypeId">
    <vt:lpwstr>0x010100DB0A20C5886A814B95414A28A066532C</vt:lpwstr>
  </property>
</Properties>
</file>