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ndhar Pradhan" userId="99228e0eacdc7234" providerId="LiveId" clId="{DAFC50BC-DA49-4676-8D11-BEF6F067512D}"/>
    <pc:docChg chg="delSld">
      <pc:chgData name="Jalandhar Pradhan" userId="99228e0eacdc7234" providerId="LiveId" clId="{DAFC50BC-DA49-4676-8D11-BEF6F067512D}" dt="2021-01-18T08:37:24.285" v="0" actId="47"/>
      <pc:docMkLst>
        <pc:docMk/>
      </pc:docMkLst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1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2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3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4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5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6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7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8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89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0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1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2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3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4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5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6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297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300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301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302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303"/>
        </pc:sldMkLst>
      </pc:sldChg>
      <pc:sldChg chg="del">
        <pc:chgData name="Jalandhar Pradhan" userId="99228e0eacdc7234" providerId="LiveId" clId="{DAFC50BC-DA49-4676-8D11-BEF6F067512D}" dt="2021-01-18T08:37:24.285" v="0" actId="47"/>
        <pc:sldMkLst>
          <pc:docMk/>
          <pc:sldMk cId="0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4365" y="248920"/>
            <a:ext cx="27952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1405890"/>
            <a:ext cx="845311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0409" y="6295722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conomics" TargetMode="External"/><Relationship Id="rId2" Type="http://schemas.openxmlformats.org/officeDocument/2006/relationships/hyperlink" Target="http://en.wikipedia.org/wiki/Wa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4869" y="627887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080" y="2517140"/>
            <a:ext cx="6087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0920" algn="l"/>
              </a:tabLst>
            </a:pPr>
            <a:r>
              <a:rPr spc="-5" dirty="0"/>
              <a:t>Demand	</a:t>
            </a:r>
            <a:r>
              <a:rPr dirty="0"/>
              <a:t>for </a:t>
            </a:r>
            <a:r>
              <a:rPr spc="-5" dirty="0"/>
              <a:t>Health</a:t>
            </a:r>
            <a:r>
              <a:rPr spc="-55" dirty="0"/>
              <a:t> </a:t>
            </a:r>
            <a:r>
              <a:rPr spc="-5" dirty="0"/>
              <a:t>Care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74320"/>
            <a:ext cx="7329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340" algn="l"/>
              </a:tabLst>
            </a:pPr>
            <a:r>
              <a:rPr sz="4000" b="1" spc="-5" dirty="0">
                <a:latin typeface="Arial"/>
                <a:cs typeface="Arial"/>
              </a:rPr>
              <a:t>Grossman’s	</a:t>
            </a:r>
            <a:r>
              <a:rPr sz="4000" b="1" spc="-10" dirty="0">
                <a:latin typeface="Arial"/>
                <a:cs typeface="Arial"/>
              </a:rPr>
              <a:t>demand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model…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69" y="1145540"/>
            <a:ext cx="7834630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025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According to </a:t>
            </a:r>
            <a:r>
              <a:rPr sz="2800" spc="-5" dirty="0">
                <a:latin typeface="Arial"/>
                <a:cs typeface="Arial"/>
              </a:rPr>
              <a:t>this model </a:t>
            </a:r>
            <a:r>
              <a:rPr sz="2800" dirty="0">
                <a:latin typeface="Arial"/>
                <a:cs typeface="Arial"/>
              </a:rPr>
              <a:t>every one </a:t>
            </a:r>
            <a:r>
              <a:rPr sz="2800" spc="-5" dirty="0">
                <a:latin typeface="Arial"/>
                <a:cs typeface="Arial"/>
              </a:rPr>
              <a:t>inherits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025"/>
              </a:lnSpc>
            </a:pPr>
            <a:r>
              <a:rPr sz="2800" b="1" spc="-5" dirty="0">
                <a:latin typeface="Arial"/>
                <a:cs typeface="Arial"/>
              </a:rPr>
              <a:t>stock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health </a:t>
            </a:r>
            <a:r>
              <a:rPr sz="2800" spc="-5" dirty="0">
                <a:latin typeface="Arial"/>
                <a:cs typeface="Arial"/>
              </a:rPr>
              <a:t>when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born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Arial"/>
              <a:cs typeface="Arial"/>
            </a:endParaRPr>
          </a:p>
          <a:p>
            <a:pPr marL="354965" marR="842644" indent="-342900">
              <a:lnSpc>
                <a:spcPct val="798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Health </a:t>
            </a:r>
            <a:r>
              <a:rPr sz="2800" b="1" spc="-5" dirty="0">
                <a:latin typeface="Arial"/>
                <a:cs typeface="Arial"/>
              </a:rPr>
              <a:t>depreciated </a:t>
            </a:r>
            <a:r>
              <a:rPr sz="2800" spc="-5" dirty="0">
                <a:latin typeface="Arial"/>
                <a:cs typeface="Arial"/>
              </a:rPr>
              <a:t>overtime, however </a:t>
            </a:r>
            <a:r>
              <a:rPr sz="2800" dirty="0">
                <a:latin typeface="Arial"/>
                <a:cs typeface="Arial"/>
              </a:rPr>
              <a:t>an  investment </a:t>
            </a:r>
            <a:r>
              <a:rPr sz="2800" spc="-5" dirty="0">
                <a:latin typeface="Arial"/>
                <a:cs typeface="Arial"/>
              </a:rPr>
              <a:t>is required </a:t>
            </a:r>
            <a:r>
              <a:rPr sz="2800" dirty="0">
                <a:latin typeface="Arial"/>
                <a:cs typeface="Arial"/>
              </a:rPr>
              <a:t>to sustain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health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354965" marR="5080" indent="-342900" algn="just">
              <a:lnSpc>
                <a:spcPts val="269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peoples’ age advances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b="1" spc="-5" dirty="0">
                <a:latin typeface="Arial"/>
                <a:cs typeface="Arial"/>
              </a:rPr>
              <a:t>increase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rate of illness and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utilization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health  </a:t>
            </a:r>
            <a:r>
              <a:rPr sz="2800" dirty="0">
                <a:latin typeface="Arial"/>
                <a:cs typeface="Arial"/>
              </a:rPr>
              <a:t>services.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354965" marR="85725" indent="-342900">
              <a:lnSpc>
                <a:spcPct val="799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stock of health can be sustained by  </a:t>
            </a:r>
            <a:r>
              <a:rPr sz="2800" b="1" spc="-5" dirty="0">
                <a:latin typeface="Arial"/>
                <a:cs typeface="Arial"/>
              </a:rPr>
              <a:t>investment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maintain </a:t>
            </a:r>
            <a:r>
              <a:rPr sz="2800" dirty="0">
                <a:latin typeface="Arial"/>
                <a:cs typeface="Arial"/>
              </a:rPr>
              <a:t>health., such as use of  </a:t>
            </a:r>
            <a:r>
              <a:rPr sz="2800" spc="-5" dirty="0">
                <a:latin typeface="Arial"/>
                <a:cs typeface="Arial"/>
              </a:rPr>
              <a:t>health </a:t>
            </a:r>
            <a:r>
              <a:rPr sz="2800" dirty="0">
                <a:latin typeface="Arial"/>
                <a:cs typeface="Arial"/>
              </a:rPr>
              <a:t>services and </a:t>
            </a:r>
            <a:r>
              <a:rPr sz="2800" spc="-5" dirty="0">
                <a:latin typeface="Arial"/>
                <a:cs typeface="Arial"/>
              </a:rPr>
              <a:t>health promoting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050" y="382270"/>
            <a:ext cx="7329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340" algn="l"/>
              </a:tabLst>
            </a:pPr>
            <a:r>
              <a:rPr sz="4000" b="1" spc="-5" dirty="0">
                <a:latin typeface="Arial"/>
                <a:cs typeface="Arial"/>
              </a:rPr>
              <a:t>Grossman’s	demand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model…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709" y="1583690"/>
            <a:ext cx="8016875" cy="4726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883919" indent="-342900">
              <a:lnSpc>
                <a:spcPct val="9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view of medical care demand being  derived from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demand </a:t>
            </a:r>
            <a:r>
              <a:rPr sz="3200" b="1" spc="-5" dirty="0">
                <a:latin typeface="Arial"/>
                <a:cs typeface="Arial"/>
              </a:rPr>
              <a:t>for health  </a:t>
            </a:r>
            <a:r>
              <a:rPr sz="3200" spc="-5" dirty="0">
                <a:latin typeface="Arial"/>
                <a:cs typeface="Arial"/>
              </a:rPr>
              <a:t>implies the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following:</a:t>
            </a:r>
            <a:endParaRPr sz="3200">
              <a:latin typeface="Arial"/>
              <a:cs typeface="Arial"/>
            </a:endParaRPr>
          </a:p>
          <a:p>
            <a:pPr marL="755650" marR="558800" lvl="1" indent="-285750" algn="just">
              <a:lnSpc>
                <a:spcPts val="302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increase in </a:t>
            </a:r>
            <a:r>
              <a:rPr sz="2800" b="1" spc="-5" dirty="0">
                <a:latin typeface="Arial"/>
                <a:cs typeface="Arial"/>
              </a:rPr>
              <a:t>age </a:t>
            </a:r>
            <a:r>
              <a:rPr sz="2800" dirty="0">
                <a:latin typeface="Arial"/>
                <a:cs typeface="Arial"/>
              </a:rPr>
              <a:t>result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an increase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rate </a:t>
            </a:r>
            <a:r>
              <a:rPr sz="2800" dirty="0">
                <a:latin typeface="Arial"/>
                <a:cs typeface="Arial"/>
              </a:rPr>
              <a:t>at which the person’s </a:t>
            </a:r>
            <a:r>
              <a:rPr sz="2800" b="1" spc="-5" dirty="0">
                <a:latin typeface="Arial"/>
                <a:cs typeface="Arial"/>
              </a:rPr>
              <a:t>stock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health  depreciates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800">
              <a:latin typeface="Arial"/>
              <a:cs typeface="Arial"/>
            </a:endParaRPr>
          </a:p>
          <a:p>
            <a:pPr marL="755650" marR="5080" lvl="1" indent="-285750">
              <a:lnSpc>
                <a:spcPct val="90000"/>
              </a:lnSpc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Over </a:t>
            </a:r>
            <a:r>
              <a:rPr sz="2800" dirty="0">
                <a:latin typeface="Arial"/>
                <a:cs typeface="Arial"/>
              </a:rPr>
              <a:t>the life cycle people </a:t>
            </a:r>
            <a:r>
              <a:rPr sz="2800" spc="-5" dirty="0">
                <a:latin typeface="Arial"/>
                <a:cs typeface="Arial"/>
              </a:rPr>
              <a:t>will attempt </a:t>
            </a:r>
            <a:r>
              <a:rPr sz="2800" dirty="0">
                <a:latin typeface="Arial"/>
                <a:cs typeface="Arial"/>
              </a:rPr>
              <a:t>to offset  </a:t>
            </a:r>
            <a:r>
              <a:rPr sz="2800" spc="-5" dirty="0">
                <a:latin typeface="Arial"/>
                <a:cs typeface="Arial"/>
              </a:rPr>
              <a:t>part </a:t>
            </a:r>
            <a:r>
              <a:rPr sz="2800" dirty="0">
                <a:latin typeface="Arial"/>
                <a:cs typeface="Arial"/>
              </a:rPr>
              <a:t>of the increased rate of </a:t>
            </a:r>
            <a:r>
              <a:rPr sz="2800" spc="-5" dirty="0">
                <a:latin typeface="Arial"/>
                <a:cs typeface="Arial"/>
              </a:rPr>
              <a:t>depreciation in  their </a:t>
            </a:r>
            <a:r>
              <a:rPr sz="2800" dirty="0">
                <a:latin typeface="Arial"/>
                <a:cs typeface="Arial"/>
              </a:rPr>
              <a:t>stock of </a:t>
            </a:r>
            <a:r>
              <a:rPr sz="2800" spc="-5" dirty="0">
                <a:latin typeface="Arial"/>
                <a:cs typeface="Arial"/>
              </a:rPr>
              <a:t>health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b="1" spc="-5" dirty="0">
                <a:latin typeface="Arial"/>
                <a:cs typeface="Arial"/>
              </a:rPr>
              <a:t>increasing </a:t>
            </a:r>
            <a:r>
              <a:rPr sz="2800" spc="-5" dirty="0">
                <a:latin typeface="Arial"/>
                <a:cs typeface="Arial"/>
              </a:rPr>
              <a:t>their  </a:t>
            </a:r>
            <a:r>
              <a:rPr sz="2800" b="1" spc="-5" dirty="0">
                <a:latin typeface="Arial"/>
                <a:cs typeface="Arial"/>
              </a:rPr>
              <a:t>expenditure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health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69339" y="1517650"/>
            <a:ext cx="7515225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730885" indent="-28575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845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demand for medical care </a:t>
            </a:r>
            <a:r>
              <a:rPr sz="3200" spc="-5" dirty="0">
                <a:latin typeface="Arial"/>
                <a:cs typeface="Arial"/>
              </a:rPr>
              <a:t>will  </a:t>
            </a:r>
            <a:r>
              <a:rPr sz="3200" dirty="0">
                <a:latin typeface="Arial"/>
                <a:cs typeface="Arial"/>
              </a:rPr>
              <a:t>increase </a:t>
            </a:r>
            <a:r>
              <a:rPr sz="3200" spc="-5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increases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b="1" dirty="0">
                <a:latin typeface="Arial"/>
                <a:cs typeface="Arial"/>
              </a:rPr>
              <a:t>person’s  </a:t>
            </a:r>
            <a:r>
              <a:rPr sz="3200" b="1" spc="-5" dirty="0">
                <a:latin typeface="Arial"/>
                <a:cs typeface="Arial"/>
              </a:rPr>
              <a:t>income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47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–"/>
              <a:tabLst>
                <a:tab pos="298450" algn="l"/>
              </a:tabLst>
            </a:pPr>
            <a:r>
              <a:rPr sz="3200" b="1" dirty="0">
                <a:latin typeface="Arial"/>
                <a:cs typeface="Arial"/>
              </a:rPr>
              <a:t>education </a:t>
            </a:r>
            <a:r>
              <a:rPr sz="3200" spc="-5" dirty="0">
                <a:latin typeface="Arial"/>
                <a:cs typeface="Arial"/>
              </a:rPr>
              <a:t>may </a:t>
            </a:r>
            <a:r>
              <a:rPr sz="3200" dirty="0">
                <a:latin typeface="Arial"/>
                <a:cs typeface="Arial"/>
              </a:rPr>
              <a:t>have a </a:t>
            </a:r>
            <a:r>
              <a:rPr sz="3200" b="1" dirty="0">
                <a:latin typeface="Arial"/>
                <a:cs typeface="Arial"/>
              </a:rPr>
              <a:t>negative </a:t>
            </a:r>
            <a:r>
              <a:rPr sz="3200" dirty="0">
                <a:latin typeface="Arial"/>
                <a:cs typeface="Arial"/>
              </a:rPr>
              <a:t>effect  on the demand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health care, because  </a:t>
            </a:r>
            <a:r>
              <a:rPr sz="3200" spc="-5" dirty="0">
                <a:latin typeface="Arial"/>
                <a:cs typeface="Arial"/>
              </a:rPr>
              <a:t>more highly </a:t>
            </a:r>
            <a:r>
              <a:rPr sz="3200" dirty="0">
                <a:latin typeface="Arial"/>
                <a:cs typeface="Arial"/>
              </a:rPr>
              <a:t>educated people are  presumed </a:t>
            </a:r>
            <a:r>
              <a:rPr sz="3200" spc="-5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more efficient in  </a:t>
            </a:r>
            <a:r>
              <a:rPr sz="3200" dirty="0">
                <a:latin typeface="Arial"/>
                <a:cs typeface="Arial"/>
              </a:rPr>
              <a:t>producing health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8050" y="382270"/>
            <a:ext cx="7329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340" algn="l"/>
              </a:tabLst>
            </a:pPr>
            <a:r>
              <a:rPr sz="4000" b="1" spc="-5" dirty="0">
                <a:latin typeface="Arial"/>
                <a:cs typeface="Arial"/>
              </a:rPr>
              <a:t>Grossman’s	demand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model…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940" y="224790"/>
            <a:ext cx="78251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6910" marR="5080" indent="-320421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Distinctive characteristics </a:t>
            </a:r>
            <a:r>
              <a:rPr sz="4000" spc="-5" dirty="0"/>
              <a:t>of health  </a:t>
            </a:r>
            <a:r>
              <a:rPr sz="4000" dirty="0"/>
              <a:t>sector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1861820"/>
            <a:ext cx="6466840" cy="354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Consumer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ignorance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41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–"/>
              <a:tabLst>
                <a:tab pos="298450" algn="l"/>
              </a:tabLst>
            </a:pPr>
            <a:r>
              <a:rPr sz="2800" b="1" spc="-5" dirty="0">
                <a:latin typeface="Arial"/>
                <a:cs typeface="Arial"/>
              </a:rPr>
              <a:t>Non-profit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motive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41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2800" spc="-5" dirty="0">
                <a:latin typeface="Arial"/>
                <a:cs typeface="Arial"/>
              </a:rPr>
              <a:t>Large components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personal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41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–"/>
              <a:tabLst>
                <a:tab pos="298450" algn="l"/>
              </a:tabLst>
            </a:pPr>
            <a:r>
              <a:rPr sz="2800" b="1" spc="-5" dirty="0">
                <a:latin typeface="Arial"/>
                <a:cs typeface="Arial"/>
              </a:rPr>
              <a:t>Restrictions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competition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940" y="224790"/>
            <a:ext cx="78251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2910" marR="5080" indent="-295021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Distinctive characteristics </a:t>
            </a:r>
            <a:r>
              <a:rPr sz="4000" spc="-5" dirty="0"/>
              <a:t>of health  </a:t>
            </a:r>
            <a:r>
              <a:rPr sz="4000" dirty="0"/>
              <a:t>sector…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2222500"/>
            <a:ext cx="7511415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–"/>
              <a:tabLst>
                <a:tab pos="29845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uneven and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unpredictable</a:t>
            </a:r>
            <a:endParaRPr sz="32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incidence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illness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–"/>
              <a:tabLst>
                <a:tab pos="298450" algn="l"/>
              </a:tabLst>
            </a:pPr>
            <a:r>
              <a:rPr sz="3200" dirty="0">
                <a:latin typeface="Arial"/>
                <a:cs typeface="Arial"/>
              </a:rPr>
              <a:t>External effects e.g. Herd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immunity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4800">
              <a:latin typeface="Arial"/>
              <a:cs typeface="Arial"/>
            </a:endParaRPr>
          </a:p>
          <a:p>
            <a:pPr marL="298450" marR="5080" indent="-285750">
              <a:lnSpc>
                <a:spcPts val="3829"/>
              </a:lnSpc>
              <a:buFont typeface="Arial"/>
              <a:buChar char="–"/>
              <a:tabLst>
                <a:tab pos="298450" algn="l"/>
              </a:tabLst>
            </a:pPr>
            <a:r>
              <a:rPr sz="3200" b="1" spc="-5" dirty="0">
                <a:latin typeface="Arial"/>
                <a:cs typeface="Arial"/>
              </a:rPr>
              <a:t>Mixture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consumption and investment  </a:t>
            </a:r>
            <a:r>
              <a:rPr sz="3200" spc="-5" dirty="0">
                <a:latin typeface="Arial"/>
                <a:cs typeface="Arial"/>
              </a:rPr>
              <a:t>elements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0" y="467359"/>
            <a:ext cx="2430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-15" dirty="0">
                <a:latin typeface="Arial"/>
                <a:cs typeface="Arial"/>
              </a:rPr>
              <a:t>e</a:t>
            </a:r>
            <a:r>
              <a:rPr sz="4800" b="1" dirty="0">
                <a:latin typeface="Arial"/>
                <a:cs typeface="Arial"/>
              </a:rPr>
              <a:t>m</a:t>
            </a:r>
            <a:r>
              <a:rPr sz="4800" b="1" spc="-5" dirty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590040"/>
            <a:ext cx="8147050" cy="42608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Demand </a:t>
            </a:r>
            <a:r>
              <a:rPr sz="2800" dirty="0">
                <a:latin typeface="Arial"/>
                <a:cs typeface="Arial"/>
              </a:rPr>
              <a:t>describes the </a:t>
            </a:r>
            <a:r>
              <a:rPr sz="2800" b="1" spc="-5" dirty="0">
                <a:latin typeface="Arial"/>
                <a:cs typeface="Arial"/>
              </a:rPr>
              <a:t>behavior </a:t>
            </a:r>
            <a:r>
              <a:rPr sz="2800" dirty="0">
                <a:latin typeface="Arial"/>
                <a:cs typeface="Arial"/>
              </a:rPr>
              <a:t>of consumers. It  does not </a:t>
            </a:r>
            <a:r>
              <a:rPr sz="2800" spc="-5" dirty="0">
                <a:latin typeface="Arial"/>
                <a:cs typeface="Arial"/>
              </a:rPr>
              <a:t>mean </a:t>
            </a:r>
            <a:r>
              <a:rPr sz="2800" dirty="0">
                <a:latin typeface="Arial"/>
                <a:cs typeface="Arial"/>
              </a:rPr>
              <a:t>the desire to obtain </a:t>
            </a:r>
            <a:r>
              <a:rPr sz="2800" spc="-5" dirty="0">
                <a:latin typeface="Arial"/>
                <a:cs typeface="Arial"/>
              </a:rPr>
              <a:t>something  (Health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care)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50">
              <a:latin typeface="Arial"/>
              <a:cs typeface="Arial"/>
            </a:endParaRPr>
          </a:p>
          <a:p>
            <a:pPr marL="355600" marR="20320" indent="-342900">
              <a:lnSpc>
                <a:spcPts val="303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hungry </a:t>
            </a:r>
            <a:r>
              <a:rPr sz="2800" spc="-5" dirty="0">
                <a:latin typeface="Arial"/>
                <a:cs typeface="Arial"/>
              </a:rPr>
              <a:t>man who </a:t>
            </a:r>
            <a:r>
              <a:rPr sz="2800" dirty="0">
                <a:latin typeface="Arial"/>
                <a:cs typeface="Arial"/>
              </a:rPr>
              <a:t>can not pay for food has no  </a:t>
            </a:r>
            <a:r>
              <a:rPr sz="2800" spc="-5" dirty="0">
                <a:latin typeface="Arial"/>
                <a:cs typeface="Arial"/>
              </a:rPr>
              <a:t>demand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Arial"/>
              <a:cs typeface="Arial"/>
            </a:endParaRPr>
          </a:p>
          <a:p>
            <a:pPr marL="355600" marR="97790" indent="-342900">
              <a:lnSpc>
                <a:spcPct val="9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 individual’s demand for </a:t>
            </a:r>
            <a:r>
              <a:rPr sz="2800" dirty="0">
                <a:latin typeface="Arial"/>
                <a:cs typeface="Arial"/>
              </a:rPr>
              <a:t>a good is the various  quantities of goods &amp; services that the consumer 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willing and able </a:t>
            </a:r>
            <a:r>
              <a:rPr sz="2800" dirty="0">
                <a:latin typeface="Arial"/>
                <a:cs typeface="Arial"/>
              </a:rPr>
              <a:t>to buy at each specific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750" y="467359"/>
            <a:ext cx="6791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Demand for </a:t>
            </a:r>
            <a:r>
              <a:rPr sz="4800" b="1" spc="-10" dirty="0">
                <a:latin typeface="Arial"/>
                <a:cs typeface="Arial"/>
              </a:rPr>
              <a:t>health</a:t>
            </a:r>
            <a:r>
              <a:rPr sz="4800" b="1" spc="-9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care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69" y="1633220"/>
            <a:ext cx="7999730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major </a:t>
            </a:r>
            <a:r>
              <a:rPr sz="3200" dirty="0">
                <a:latin typeface="Arial"/>
                <a:cs typeface="Arial"/>
              </a:rPr>
              <a:t>purpose of demand analysis for  </a:t>
            </a:r>
            <a:r>
              <a:rPr sz="3200" spc="-5" dirty="0">
                <a:latin typeface="Arial"/>
                <a:cs typeface="Arial"/>
              </a:rPr>
              <a:t>medical </a:t>
            </a:r>
            <a:r>
              <a:rPr sz="3200" dirty="0">
                <a:latin typeface="Arial"/>
                <a:cs typeface="Arial"/>
              </a:rPr>
              <a:t>care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determine </a:t>
            </a:r>
            <a:r>
              <a:rPr sz="3200" dirty="0">
                <a:latin typeface="Arial"/>
                <a:cs typeface="Arial"/>
              </a:rPr>
              <a:t>those factors  which </a:t>
            </a:r>
            <a:r>
              <a:rPr sz="3200" spc="-5" dirty="0">
                <a:latin typeface="Arial"/>
                <a:cs typeface="Arial"/>
              </a:rPr>
              <a:t>on </a:t>
            </a:r>
            <a:r>
              <a:rPr sz="3200" dirty="0">
                <a:latin typeface="Arial"/>
                <a:cs typeface="Arial"/>
              </a:rPr>
              <a:t>the average, most affect a  persons </a:t>
            </a:r>
            <a:r>
              <a:rPr sz="3200" b="1" spc="-5" dirty="0">
                <a:latin typeface="Arial"/>
                <a:cs typeface="Arial"/>
              </a:rPr>
              <a:t>utilization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medical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700">
              <a:latin typeface="Arial"/>
              <a:cs typeface="Arial"/>
            </a:endParaRPr>
          </a:p>
          <a:p>
            <a:pPr marL="354965" marR="118745" indent="-342900">
              <a:lnSpc>
                <a:spcPct val="999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Demand analysis </a:t>
            </a:r>
            <a:r>
              <a:rPr sz="3200" dirty="0">
                <a:latin typeface="Arial"/>
                <a:cs typeface="Arial"/>
              </a:rPr>
              <a:t>seeks to </a:t>
            </a:r>
            <a:r>
              <a:rPr sz="3200" spc="-5" dirty="0">
                <a:latin typeface="Arial"/>
                <a:cs typeface="Arial"/>
              </a:rPr>
              <a:t>identify </a:t>
            </a:r>
            <a:r>
              <a:rPr sz="3200" dirty="0">
                <a:latin typeface="Arial"/>
                <a:cs typeface="Arial"/>
              </a:rPr>
              <a:t>which  factors are most </a:t>
            </a:r>
            <a:r>
              <a:rPr sz="3200" spc="-5" dirty="0">
                <a:latin typeface="Arial"/>
                <a:cs typeface="Arial"/>
              </a:rPr>
              <a:t>influential in determining  </a:t>
            </a:r>
            <a:r>
              <a:rPr sz="3200" dirty="0">
                <a:latin typeface="Arial"/>
                <a:cs typeface="Arial"/>
              </a:rPr>
              <a:t>how much care </a:t>
            </a:r>
            <a:r>
              <a:rPr sz="3200" spc="-5" dirty="0">
                <a:latin typeface="Arial"/>
                <a:cs typeface="Arial"/>
              </a:rPr>
              <a:t>people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b="1" dirty="0">
                <a:latin typeface="Arial"/>
                <a:cs typeface="Arial"/>
              </a:rPr>
              <a:t>willing to  purchase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900" y="304800"/>
            <a:ext cx="312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Need </a:t>
            </a:r>
            <a:r>
              <a:rPr sz="3600" b="1" spc="-5" dirty="0">
                <a:latin typeface="Arial"/>
                <a:cs typeface="Arial"/>
              </a:rPr>
              <a:t>Vs.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want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709" y="1229359"/>
            <a:ext cx="8530590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51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need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something that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necessary for </a:t>
            </a:r>
            <a:r>
              <a:rPr sz="2800" spc="-5" dirty="0">
                <a:latin typeface="Arial"/>
                <a:cs typeface="Arial"/>
              </a:rPr>
              <a:t>humans  </a:t>
            </a:r>
            <a:r>
              <a:rPr sz="2800" dirty="0">
                <a:latin typeface="Arial"/>
                <a:cs typeface="Arial"/>
              </a:rPr>
              <a:t>to live a </a:t>
            </a:r>
            <a:r>
              <a:rPr sz="2800" spc="-5" dirty="0">
                <a:latin typeface="Arial"/>
                <a:cs typeface="Arial"/>
              </a:rPr>
              <a:t>healthy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life.</a:t>
            </a:r>
            <a:endParaRPr sz="2800">
              <a:latin typeface="Arial"/>
              <a:cs typeface="Arial"/>
            </a:endParaRPr>
          </a:p>
          <a:p>
            <a:pPr marL="355600" marR="323850" indent="-342900">
              <a:lnSpc>
                <a:spcPct val="999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Needs are </a:t>
            </a:r>
            <a:r>
              <a:rPr sz="2800" dirty="0">
                <a:latin typeface="Arial"/>
                <a:cs typeface="Arial"/>
              </a:rPr>
              <a:t>distinguished from </a:t>
            </a:r>
            <a:r>
              <a:rPr sz="2800" spc="-5" dirty="0">
                <a:solidFill>
                  <a:srgbClr val="009898"/>
                </a:solidFill>
                <a:latin typeface="Arial"/>
                <a:cs typeface="Arial"/>
                <a:hlinkClick r:id="rId2"/>
              </a:rPr>
              <a:t>wants </a:t>
            </a:r>
            <a:r>
              <a:rPr sz="2800" dirty="0">
                <a:latin typeface="Arial"/>
                <a:cs typeface="Arial"/>
              </a:rPr>
              <a:t>because a  deficiency </a:t>
            </a:r>
            <a:r>
              <a:rPr sz="2800" spc="-5" dirty="0">
                <a:latin typeface="Arial"/>
                <a:cs typeface="Arial"/>
              </a:rPr>
              <a:t>would </a:t>
            </a:r>
            <a:r>
              <a:rPr sz="2800" dirty="0">
                <a:latin typeface="Arial"/>
                <a:cs typeface="Arial"/>
              </a:rPr>
              <a:t>cause a clear negative </a:t>
            </a:r>
            <a:r>
              <a:rPr sz="2800" spc="-5" dirty="0">
                <a:latin typeface="Arial"/>
                <a:cs typeface="Arial"/>
              </a:rPr>
              <a:t>outcome, 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spc="5" dirty="0">
                <a:latin typeface="Arial"/>
                <a:cs typeface="Arial"/>
              </a:rPr>
              <a:t>as </a:t>
            </a:r>
            <a:r>
              <a:rPr sz="2800" dirty="0">
                <a:latin typeface="Arial"/>
                <a:cs typeface="Arial"/>
              </a:rPr>
              <a:t>dysfunction </a:t>
            </a:r>
            <a:r>
              <a:rPr sz="2800" spc="5" dirty="0">
                <a:latin typeface="Arial"/>
                <a:cs typeface="Arial"/>
              </a:rPr>
              <a:t>or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death.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9898"/>
                </a:solidFill>
                <a:latin typeface="Arial"/>
                <a:cs typeface="Arial"/>
                <a:hlinkClick r:id="rId3"/>
              </a:rPr>
              <a:t>economics</a:t>
            </a:r>
            <a:r>
              <a:rPr sz="2800" dirty="0">
                <a:latin typeface="Arial"/>
                <a:cs typeface="Arial"/>
              </a:rPr>
              <a:t>, a </a:t>
            </a:r>
            <a:r>
              <a:rPr sz="2800" b="1" spc="-5" dirty="0">
                <a:latin typeface="Arial"/>
                <a:cs typeface="Arial"/>
              </a:rPr>
              <a:t>want </a:t>
            </a:r>
            <a:r>
              <a:rPr sz="2800" spc="-5" dirty="0">
                <a:latin typeface="Arial"/>
                <a:cs typeface="Arial"/>
              </a:rPr>
              <a:t>is something </a:t>
            </a:r>
            <a:r>
              <a:rPr sz="2800" dirty="0">
                <a:latin typeface="Arial"/>
                <a:cs typeface="Arial"/>
              </a:rPr>
              <a:t>that is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desired.</a:t>
            </a:r>
            <a:endParaRPr sz="2800">
              <a:latin typeface="Arial"/>
              <a:cs typeface="Arial"/>
            </a:endParaRPr>
          </a:p>
          <a:p>
            <a:pPr marL="355600" marR="87820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said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people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unlimited wants, </a:t>
            </a:r>
            <a:r>
              <a:rPr sz="2800" dirty="0">
                <a:latin typeface="Arial"/>
                <a:cs typeface="Arial"/>
              </a:rPr>
              <a:t>but  </a:t>
            </a:r>
            <a:r>
              <a:rPr sz="2800" spc="-5" dirty="0">
                <a:latin typeface="Arial"/>
                <a:cs typeface="Arial"/>
              </a:rPr>
              <a:t>limited</a:t>
            </a:r>
            <a:r>
              <a:rPr sz="2800" dirty="0">
                <a:latin typeface="Arial"/>
                <a:cs typeface="Arial"/>
              </a:rPr>
              <a:t> resources.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Thus, </a:t>
            </a:r>
            <a:r>
              <a:rPr sz="2800" dirty="0">
                <a:latin typeface="Arial"/>
                <a:cs typeface="Arial"/>
              </a:rPr>
              <a:t>people cannot have everything they </a:t>
            </a:r>
            <a:r>
              <a:rPr sz="2800" spc="-5" dirty="0">
                <a:latin typeface="Arial"/>
                <a:cs typeface="Arial"/>
              </a:rPr>
              <a:t>want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must look </a:t>
            </a:r>
            <a:r>
              <a:rPr sz="2800" dirty="0">
                <a:latin typeface="Arial"/>
                <a:cs typeface="Arial"/>
              </a:rPr>
              <a:t>for the best </a:t>
            </a:r>
            <a:r>
              <a:rPr sz="2800" spc="-5" dirty="0">
                <a:latin typeface="Arial"/>
                <a:cs typeface="Arial"/>
              </a:rPr>
              <a:t>alternatives which </a:t>
            </a:r>
            <a:r>
              <a:rPr sz="2800" dirty="0">
                <a:latin typeface="Arial"/>
                <a:cs typeface="Arial"/>
              </a:rPr>
              <a:t>they can  afford.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570" y="311150"/>
            <a:ext cx="4850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Need </a:t>
            </a:r>
            <a:r>
              <a:rPr sz="4000" dirty="0"/>
              <a:t>versus</a:t>
            </a:r>
            <a:r>
              <a:rPr sz="4000" spc="-65" dirty="0"/>
              <a:t> </a:t>
            </a:r>
            <a:r>
              <a:rPr sz="4000" spc="-10" dirty="0"/>
              <a:t>demand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5669" y="1861185"/>
          <a:ext cx="6870699" cy="355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7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4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Need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  <a:lnT w="19050">
                      <a:solidFill>
                        <a:srgbClr val="ABA798"/>
                      </a:solidFill>
                      <a:prstDash val="solid"/>
                    </a:lnT>
                    <a:lnB w="19050">
                      <a:solidFill>
                        <a:srgbClr val="ABA7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Demand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59054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  <a:lnT w="19050">
                      <a:solidFill>
                        <a:srgbClr val="ABA798"/>
                      </a:solidFill>
                      <a:prstDash val="solid"/>
                    </a:lnT>
                    <a:lnB w="19050">
                      <a:solidFill>
                        <a:srgbClr val="ABA7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39">
                <a:tc>
                  <a:txBody>
                    <a:bodyPr/>
                    <a:lstStyle/>
                    <a:p>
                      <a:pPr marL="76835">
                        <a:lnSpc>
                          <a:spcPts val="2585"/>
                        </a:lnSpc>
                        <a:spcBef>
                          <a:spcPts val="470"/>
                        </a:spcBef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Someone's subjective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  <a:lnT w="19050">
                      <a:solidFill>
                        <a:srgbClr val="ABA7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585"/>
                        </a:lnSpc>
                        <a:spcBef>
                          <a:spcPts val="470"/>
                        </a:spcBef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Objectively observable</a:t>
                      </a:r>
                      <a:r>
                        <a:rPr sz="22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10" dirty="0">
                          <a:latin typeface="Georgia"/>
                          <a:cs typeface="Georgia"/>
                        </a:rPr>
                        <a:t>as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  <a:lnT w="19050">
                      <a:solidFill>
                        <a:srgbClr val="ABA7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76835">
                        <a:lnSpc>
                          <a:spcPts val="2445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idea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5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behavior </a:t>
                      </a:r>
                      <a:r>
                        <a:rPr sz="2200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2200" spc="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22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market.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79">
                <a:tc>
                  <a:txBody>
                    <a:bodyPr/>
                    <a:lstStyle/>
                    <a:p>
                      <a:pPr marL="76835">
                        <a:lnSpc>
                          <a:spcPts val="2440"/>
                        </a:lnSpc>
                      </a:pPr>
                      <a:r>
                        <a:rPr sz="2200" dirty="0">
                          <a:latin typeface="Georgia"/>
                          <a:cs typeface="Georgia"/>
                        </a:rPr>
                        <a:t>(may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be based </a:t>
                      </a:r>
                      <a:r>
                        <a:rPr sz="2200" spc="5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22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dirty="0">
                          <a:latin typeface="Georgia"/>
                          <a:cs typeface="Georgia"/>
                        </a:rPr>
                        <a:t>a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0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Money </a:t>
                      </a:r>
                      <a:r>
                        <a:rPr sz="2200" dirty="0">
                          <a:latin typeface="Georgia"/>
                          <a:cs typeface="Georgia"/>
                        </a:rPr>
                        <a:t>is a </a:t>
                      </a:r>
                      <a:r>
                        <a:rPr sz="2200" spc="-10" dirty="0">
                          <a:latin typeface="Georgia"/>
                          <a:cs typeface="Georgia"/>
                        </a:rPr>
                        <a:t>key</a:t>
                      </a:r>
                      <a:r>
                        <a:rPr sz="2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factor.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76835">
                        <a:lnSpc>
                          <a:spcPts val="2430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formula</a:t>
                      </a:r>
                      <a:r>
                        <a:rPr sz="22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applied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30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"Demand" </a:t>
                      </a:r>
                      <a:r>
                        <a:rPr sz="2200" dirty="0">
                          <a:latin typeface="Georgia"/>
                          <a:cs typeface="Georgia"/>
                        </a:rPr>
                        <a:t>is also</a:t>
                      </a:r>
                      <a:r>
                        <a:rPr sz="22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called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44">
                <a:tc>
                  <a:txBody>
                    <a:bodyPr/>
                    <a:lstStyle/>
                    <a:p>
                      <a:pPr marL="76835">
                        <a:lnSpc>
                          <a:spcPts val="2435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objectively, but </a:t>
                      </a:r>
                      <a:r>
                        <a:rPr sz="2200" spc="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22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choice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35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"effective</a:t>
                      </a:r>
                      <a:r>
                        <a:rPr sz="22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demand,"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76835">
                        <a:lnSpc>
                          <a:spcPts val="2445"/>
                        </a:lnSpc>
                      </a:pPr>
                      <a:r>
                        <a:rPr sz="2200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2200" spc="-10" dirty="0">
                          <a:latin typeface="Georgia"/>
                          <a:cs typeface="Georgia"/>
                        </a:rPr>
                        <a:t>use </a:t>
                      </a:r>
                      <a:r>
                        <a:rPr sz="2200" spc="5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2200" spc="-10" dirty="0">
                          <a:latin typeface="Georgia"/>
                          <a:cs typeface="Georgia"/>
                        </a:rPr>
                        <a:t>formula</a:t>
                      </a:r>
                      <a:r>
                        <a:rPr sz="22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5" dirty="0">
                          <a:latin typeface="Georgia"/>
                          <a:cs typeface="Georgia"/>
                        </a:rPr>
                        <a:t>was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5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because it's</a:t>
                      </a:r>
                      <a:r>
                        <a:rPr sz="22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expressed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17">
                <a:tc>
                  <a:txBody>
                    <a:bodyPr/>
                    <a:lstStyle/>
                    <a:p>
                      <a:pPr marL="76835">
                        <a:lnSpc>
                          <a:spcPts val="2445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someone's</a:t>
                      </a:r>
                      <a:r>
                        <a:rPr sz="22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subjective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445"/>
                        </a:lnSpc>
                      </a:pPr>
                      <a:r>
                        <a:rPr sz="2200" spc="-10" dirty="0">
                          <a:latin typeface="Georgia"/>
                          <a:cs typeface="Georgia"/>
                        </a:rPr>
                        <a:t>only </a:t>
                      </a:r>
                      <a:r>
                        <a:rPr sz="2200" dirty="0">
                          <a:latin typeface="Georgia"/>
                          <a:cs typeface="Georgia"/>
                        </a:rPr>
                        <a:t>by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spending</a:t>
                      </a:r>
                      <a:r>
                        <a:rPr sz="22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money.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237">
                <a:tc>
                  <a:txBody>
                    <a:bodyPr/>
                    <a:lstStyle/>
                    <a:p>
                      <a:pPr marL="76835">
                        <a:lnSpc>
                          <a:spcPts val="2420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idea.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955">
                <a:tc>
                  <a:txBody>
                    <a:bodyPr/>
                    <a:lstStyle/>
                    <a:p>
                      <a:pPr marL="76835">
                        <a:lnSpc>
                          <a:spcPts val="2485"/>
                        </a:lnSpc>
                      </a:pPr>
                      <a:r>
                        <a:rPr sz="2200" spc="-5" dirty="0">
                          <a:latin typeface="Georgia"/>
                          <a:cs typeface="Georgia"/>
                        </a:rPr>
                        <a:t>Money </a:t>
                      </a:r>
                      <a:r>
                        <a:rPr sz="2200" dirty="0">
                          <a:latin typeface="Georgia"/>
                          <a:cs typeface="Georgia"/>
                        </a:rPr>
                        <a:t>is not a</a:t>
                      </a:r>
                      <a:r>
                        <a:rPr sz="22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200" spc="-5" dirty="0">
                          <a:latin typeface="Georgia"/>
                          <a:cs typeface="Georgia"/>
                        </a:rPr>
                        <a:t>factor.</a:t>
                      </a:r>
                      <a:endParaRPr sz="22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9050">
                      <a:solidFill>
                        <a:srgbClr val="EBE8D7"/>
                      </a:solidFill>
                      <a:prstDash val="solid"/>
                    </a:lnL>
                    <a:lnR w="19050">
                      <a:solidFill>
                        <a:srgbClr val="ABA798"/>
                      </a:solidFill>
                      <a:prstDash val="solid"/>
                    </a:lnR>
                    <a:lnB w="19050">
                      <a:solidFill>
                        <a:srgbClr val="ABA7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BA798"/>
                      </a:solidFill>
                      <a:prstDash val="solid"/>
                    </a:lnL>
                    <a:lnR w="19050">
                      <a:solidFill>
                        <a:srgbClr val="EBE8D7"/>
                      </a:solidFill>
                      <a:prstDash val="solid"/>
                    </a:lnR>
                    <a:lnB w="19050">
                      <a:solidFill>
                        <a:srgbClr val="ABA7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274320"/>
            <a:ext cx="535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Need </a:t>
            </a:r>
            <a:r>
              <a:rPr sz="4000" spc="-5" dirty="0"/>
              <a:t>versus</a:t>
            </a:r>
            <a:r>
              <a:rPr sz="4000" spc="-35" dirty="0"/>
              <a:t> </a:t>
            </a:r>
            <a:r>
              <a:rPr sz="4000" spc="-5" dirty="0"/>
              <a:t>demand…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7369" y="1109979"/>
            <a:ext cx="7795259" cy="51676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4965" marR="344170" indent="-342900">
              <a:lnSpc>
                <a:spcPts val="345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Health plans that focus on need and  ignore demand </a:t>
            </a:r>
            <a:r>
              <a:rPr sz="3200" spc="-5" dirty="0">
                <a:latin typeface="Arial"/>
                <a:cs typeface="Arial"/>
              </a:rPr>
              <a:t>will </a:t>
            </a:r>
            <a:r>
              <a:rPr sz="3200" dirty="0">
                <a:latin typeface="Arial"/>
                <a:cs typeface="Arial"/>
              </a:rPr>
              <a:t>face under- or over-  </a:t>
            </a:r>
            <a:r>
              <a:rPr sz="3200" spc="-5" dirty="0">
                <a:latin typeface="Arial"/>
                <a:cs typeface="Arial"/>
              </a:rPr>
              <a:t>utilization </a:t>
            </a:r>
            <a:r>
              <a:rPr sz="3200" dirty="0">
                <a:latin typeface="Arial"/>
                <a:cs typeface="Arial"/>
              </a:rPr>
              <a:t>of service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capacity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350">
              <a:latin typeface="Arial"/>
              <a:cs typeface="Arial"/>
            </a:endParaRPr>
          </a:p>
          <a:p>
            <a:pPr marL="354965" marR="5080" indent="-342900">
              <a:lnSpc>
                <a:spcPct val="899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If one believes </a:t>
            </a:r>
            <a:r>
              <a:rPr sz="3200" spc="-5" dirty="0">
                <a:latin typeface="Arial"/>
                <a:cs typeface="Arial"/>
              </a:rPr>
              <a:t>quantity </a:t>
            </a:r>
            <a:r>
              <a:rPr sz="3200" dirty="0">
                <a:latin typeface="Arial"/>
                <a:cs typeface="Arial"/>
              </a:rPr>
              <a:t>demanded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too  </a:t>
            </a:r>
            <a:r>
              <a:rPr sz="3200" spc="-5" dirty="0">
                <a:latin typeface="Arial"/>
                <a:cs typeface="Arial"/>
              </a:rPr>
              <a:t>little or </a:t>
            </a:r>
            <a:r>
              <a:rPr sz="3200" dirty="0">
                <a:latin typeface="Arial"/>
                <a:cs typeface="Arial"/>
              </a:rPr>
              <a:t>too much (e.g. under-use or over-  use of emergency room) </a:t>
            </a:r>
            <a:r>
              <a:rPr sz="3200" spc="-5" dirty="0">
                <a:latin typeface="Arial"/>
                <a:cs typeface="Arial"/>
              </a:rPr>
              <a:t>relative to </a:t>
            </a:r>
            <a:r>
              <a:rPr sz="3200" dirty="0">
                <a:latin typeface="Arial"/>
                <a:cs typeface="Arial"/>
              </a:rPr>
              <a:t>need,  then </a:t>
            </a:r>
            <a:r>
              <a:rPr sz="3200" spc="-5" dirty="0">
                <a:latin typeface="Arial"/>
                <a:cs typeface="Arial"/>
              </a:rPr>
              <a:t>quantity </a:t>
            </a:r>
            <a:r>
              <a:rPr sz="3200" dirty="0">
                <a:latin typeface="Arial"/>
                <a:cs typeface="Arial"/>
              </a:rPr>
              <a:t>demanded must </a:t>
            </a:r>
            <a:r>
              <a:rPr sz="3200" spc="-5" dirty="0">
                <a:latin typeface="Arial"/>
                <a:cs typeface="Arial"/>
              </a:rPr>
              <a:t>be  manipulated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changing,</a:t>
            </a:r>
            <a:endParaRPr sz="3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5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price or other costs to buyer,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6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demand through marketing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de-marketing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80" y="163829"/>
            <a:ext cx="611124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0805" marR="5080" indent="-134874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r>
              <a:rPr b="1" dirty="0">
                <a:latin typeface="Arial"/>
                <a:cs typeface="Arial"/>
              </a:rPr>
              <a:t>A	</a:t>
            </a:r>
            <a:r>
              <a:rPr b="1" spc="-5" dirty="0">
                <a:latin typeface="Arial"/>
                <a:cs typeface="Arial"/>
              </a:rPr>
              <a:t>model </a:t>
            </a:r>
            <a:r>
              <a:rPr b="1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demand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for </a:t>
            </a:r>
            <a:r>
              <a:rPr lang="en-IN" b="1" spc="-5" dirty="0">
                <a:latin typeface="Arial"/>
                <a:cs typeface="Arial"/>
              </a:rPr>
              <a:t>health </a:t>
            </a:r>
            <a:r>
              <a:rPr b="1" spc="-5" dirty="0">
                <a:latin typeface="Arial"/>
                <a:cs typeface="Arial"/>
              </a:rPr>
              <a:t>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29" y="1590040"/>
            <a:ext cx="8331834" cy="47332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481965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Consumer </a:t>
            </a:r>
            <a:r>
              <a:rPr sz="2800" dirty="0">
                <a:latin typeface="Arial"/>
                <a:cs typeface="Arial"/>
              </a:rPr>
              <a:t>purchase goods and services for the  </a:t>
            </a:r>
            <a:r>
              <a:rPr sz="2800" spc="-5" dirty="0">
                <a:latin typeface="Arial"/>
                <a:cs typeface="Arial"/>
              </a:rPr>
              <a:t>utility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75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the </a:t>
            </a:r>
            <a:r>
              <a:rPr sz="2800" spc="-5" dirty="0">
                <a:latin typeface="Arial"/>
                <a:cs typeface="Arial"/>
              </a:rPr>
              <a:t>commodity demanded by </a:t>
            </a:r>
            <a:r>
              <a:rPr sz="2800" dirty="0">
                <a:latin typeface="Arial"/>
                <a:cs typeface="Arial"/>
              </a:rPr>
              <a:t>consumers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good  </a:t>
            </a:r>
            <a:r>
              <a:rPr sz="2800" spc="-5" dirty="0">
                <a:latin typeface="Arial"/>
                <a:cs typeface="Arial"/>
              </a:rPr>
              <a:t>health, </a:t>
            </a:r>
            <a:r>
              <a:rPr sz="2800" dirty="0">
                <a:latin typeface="Arial"/>
                <a:cs typeface="Arial"/>
              </a:rPr>
              <a:t>then health can be produced by goods and  services purchased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market as </a:t>
            </a:r>
            <a:r>
              <a:rPr sz="2800" spc="-5" dirty="0">
                <a:latin typeface="Arial"/>
                <a:cs typeface="Arial"/>
              </a:rPr>
              <a:t>well </a:t>
            </a:r>
            <a:r>
              <a:rPr sz="2800" dirty="0">
                <a:latin typeface="Arial"/>
                <a:cs typeface="Arial"/>
              </a:rPr>
              <a:t>as by the 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devoted </a:t>
            </a:r>
            <a:r>
              <a:rPr sz="2800" spc="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preventive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355600" marR="50165" indent="-342900">
              <a:lnSpc>
                <a:spcPts val="302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Demand </a:t>
            </a:r>
            <a:r>
              <a:rPr sz="2800" dirty="0">
                <a:latin typeface="Arial"/>
                <a:cs typeface="Arial"/>
              </a:rPr>
              <a:t>for medical care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derived from the more  basic </a:t>
            </a:r>
            <a:r>
              <a:rPr sz="2800" b="1" spc="-5" dirty="0">
                <a:latin typeface="Arial"/>
                <a:cs typeface="Arial"/>
              </a:rPr>
              <a:t>demand for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health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50" y="224790"/>
            <a:ext cx="75838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4345" marR="5080" indent="-300228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4000" b="1" dirty="0">
                <a:latin typeface="Arial"/>
                <a:cs typeface="Arial"/>
              </a:rPr>
              <a:t>A	</a:t>
            </a:r>
            <a:r>
              <a:rPr sz="4000" b="1" spc="-10" dirty="0">
                <a:latin typeface="Arial"/>
                <a:cs typeface="Arial"/>
              </a:rPr>
              <a:t>model of demand </a:t>
            </a:r>
            <a:r>
              <a:rPr sz="4000" b="1" spc="-5" dirty="0">
                <a:latin typeface="Arial"/>
                <a:cs typeface="Arial"/>
              </a:rPr>
              <a:t>for medical  care…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861820"/>
            <a:ext cx="827849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92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According to Michel Grossman, consumers  have a demand </a:t>
            </a:r>
            <a:r>
              <a:rPr sz="3200" spc="-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health </a:t>
            </a:r>
            <a:r>
              <a:rPr sz="3200" spc="-5" dirty="0">
                <a:latin typeface="Arial"/>
                <a:cs typeface="Arial"/>
              </a:rPr>
              <a:t>for two</a:t>
            </a:r>
            <a:r>
              <a:rPr sz="3200" dirty="0">
                <a:latin typeface="Arial"/>
                <a:cs typeface="Arial"/>
              </a:rPr>
              <a:t> reasons: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0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Health 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consumption </a:t>
            </a:r>
            <a:r>
              <a:rPr sz="2800" spc="-5" dirty="0">
                <a:latin typeface="Arial"/>
                <a:cs typeface="Arial"/>
              </a:rPr>
              <a:t>commodity—it makes 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consumer </a:t>
            </a:r>
            <a:r>
              <a:rPr sz="2800" b="1" dirty="0">
                <a:latin typeface="Arial"/>
                <a:cs typeface="Arial"/>
              </a:rPr>
              <a:t>feel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better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4100">
              <a:latin typeface="Arial"/>
              <a:cs typeface="Arial"/>
            </a:endParaRPr>
          </a:p>
          <a:p>
            <a:pPr marL="755650" marR="1651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Health is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b="1" spc="-5" dirty="0">
                <a:latin typeface="Arial"/>
                <a:cs typeface="Arial"/>
              </a:rPr>
              <a:t>investment </a:t>
            </a:r>
            <a:r>
              <a:rPr sz="2800" spc="-5" dirty="0">
                <a:latin typeface="Arial"/>
                <a:cs typeface="Arial"/>
              </a:rPr>
              <a:t>commodity—a </a:t>
            </a:r>
            <a:r>
              <a:rPr sz="2800" dirty="0">
                <a:latin typeface="Arial"/>
                <a:cs typeface="Arial"/>
              </a:rPr>
              <a:t>state of  </a:t>
            </a:r>
            <a:r>
              <a:rPr sz="2800" spc="-5" dirty="0">
                <a:latin typeface="Arial"/>
                <a:cs typeface="Arial"/>
              </a:rPr>
              <a:t>health will determine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amount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time  available </a:t>
            </a:r>
            <a:r>
              <a:rPr sz="2800" dirty="0">
                <a:latin typeface="Arial"/>
                <a:cs typeface="Arial"/>
              </a:rPr>
              <a:t>to the consumer for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productivity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311150"/>
            <a:ext cx="6819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340" algn="l"/>
              </a:tabLst>
            </a:pPr>
            <a:r>
              <a:rPr sz="4000" b="1" spc="-5" dirty="0">
                <a:latin typeface="Arial"/>
                <a:cs typeface="Arial"/>
              </a:rPr>
              <a:t>Grossman’s	</a:t>
            </a:r>
            <a:r>
              <a:rPr sz="4000" b="1" spc="-10" dirty="0">
                <a:latin typeface="Arial"/>
                <a:cs typeface="Arial"/>
              </a:rPr>
              <a:t>demand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model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9929" y="1447800"/>
            <a:ext cx="4968240" cy="1066800"/>
          </a:xfrm>
          <a:custGeom>
            <a:avLst/>
            <a:gdLst/>
            <a:ahLst/>
            <a:cxnLst/>
            <a:rect l="l" t="t" r="r" b="b"/>
            <a:pathLst>
              <a:path w="4968240" h="1066800">
                <a:moveTo>
                  <a:pt x="248412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4968240" y="0"/>
                </a:lnTo>
                <a:lnTo>
                  <a:pt x="4968240" y="1066800"/>
                </a:lnTo>
                <a:lnTo>
                  <a:pt x="2484120" y="1066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5970" y="1602740"/>
            <a:ext cx="4834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Individual/client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factors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[age, </a:t>
            </a:r>
            <a:r>
              <a:rPr sz="2400" b="1" spc="-10" dirty="0">
                <a:latin typeface="Arial"/>
                <a:cs typeface="Arial"/>
              </a:rPr>
              <a:t>sex, </a:t>
            </a:r>
            <a:r>
              <a:rPr sz="2400" b="1" spc="-5" dirty="0">
                <a:latin typeface="Arial"/>
                <a:cs typeface="Arial"/>
              </a:rPr>
              <a:t>education, occupation]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781300"/>
            <a:ext cx="3347720" cy="1447800"/>
          </a:xfrm>
          <a:custGeom>
            <a:avLst/>
            <a:gdLst/>
            <a:ahLst/>
            <a:cxnLst/>
            <a:rect l="l" t="t" r="r" b="b"/>
            <a:pathLst>
              <a:path w="3347720" h="1447800">
                <a:moveTo>
                  <a:pt x="1673860" y="1447800"/>
                </a:moveTo>
                <a:lnTo>
                  <a:pt x="0" y="1447800"/>
                </a:lnTo>
                <a:lnTo>
                  <a:pt x="0" y="0"/>
                </a:lnTo>
                <a:lnTo>
                  <a:pt x="3347720" y="0"/>
                </a:lnTo>
                <a:lnTo>
                  <a:pt x="3347720" y="1447800"/>
                </a:lnTo>
                <a:lnTo>
                  <a:pt x="1673860" y="1447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69" y="2943859"/>
            <a:ext cx="3244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Environmental factors  (physical, economic,  social,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cultural)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0379" y="2781300"/>
            <a:ext cx="3563620" cy="1367790"/>
          </a:xfrm>
          <a:custGeom>
            <a:avLst/>
            <a:gdLst/>
            <a:ahLst/>
            <a:cxnLst/>
            <a:rect l="l" t="t" r="r" b="b"/>
            <a:pathLst>
              <a:path w="3563620" h="1367789">
                <a:moveTo>
                  <a:pt x="1781810" y="1367789"/>
                </a:moveTo>
                <a:lnTo>
                  <a:pt x="0" y="1367789"/>
                </a:lnTo>
                <a:lnTo>
                  <a:pt x="0" y="0"/>
                </a:lnTo>
                <a:lnTo>
                  <a:pt x="3563620" y="0"/>
                </a:lnTo>
                <a:lnTo>
                  <a:pt x="3563620" y="1367789"/>
                </a:lnTo>
                <a:lnTo>
                  <a:pt x="1781810" y="13677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95570" y="2721609"/>
            <a:ext cx="3672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spc="-5" dirty="0">
                <a:latin typeface="Arial"/>
                <a:cs typeface="Arial"/>
              </a:rPr>
              <a:t>Health care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7850" y="3087370"/>
            <a:ext cx="292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factors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 supply,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access,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7850" y="3818890"/>
            <a:ext cx="1871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acceptability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75739" y="4724400"/>
            <a:ext cx="5975350" cy="1600200"/>
          </a:xfrm>
          <a:custGeom>
            <a:avLst/>
            <a:gdLst/>
            <a:ahLst/>
            <a:cxnLst/>
            <a:rect l="l" t="t" r="r" b="b"/>
            <a:pathLst>
              <a:path w="5975350" h="1600200">
                <a:moveTo>
                  <a:pt x="298831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5975350" y="0"/>
                </a:lnTo>
                <a:lnTo>
                  <a:pt x="5975350" y="1600200"/>
                </a:lnTo>
                <a:lnTo>
                  <a:pt x="2988310" y="1600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3210" y="4780279"/>
            <a:ext cx="57518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Prepayment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factors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 private insurance, </a:t>
            </a:r>
            <a:r>
              <a:rPr sz="2400" b="1" dirty="0">
                <a:latin typeface="Arial"/>
                <a:cs typeface="Arial"/>
              </a:rPr>
              <a:t>tax </a:t>
            </a:r>
            <a:r>
              <a:rPr sz="2400" b="1" spc="-5" dirty="0">
                <a:latin typeface="Arial"/>
                <a:cs typeface="Arial"/>
              </a:rPr>
              <a:t>based health  Insurance, national health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 of </a:t>
            </a:r>
            <a:r>
              <a:rPr sz="2400" b="1" spc="-5" dirty="0">
                <a:latin typeface="Arial"/>
                <a:cs typeface="Arial"/>
              </a:rPr>
              <a:t>pocket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payment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7147" y="3137217"/>
            <a:ext cx="1303655" cy="542925"/>
            <a:chOff x="3847147" y="3137217"/>
            <a:chExt cx="1303655" cy="542925"/>
          </a:xfrm>
        </p:grpSpPr>
        <p:sp>
          <p:nvSpPr>
            <p:cNvPr id="14" name="object 14"/>
            <p:cNvSpPr/>
            <p:nvPr/>
          </p:nvSpPr>
          <p:spPr>
            <a:xfrm>
              <a:off x="3851909" y="3141979"/>
              <a:ext cx="1294130" cy="533400"/>
            </a:xfrm>
            <a:custGeom>
              <a:avLst/>
              <a:gdLst/>
              <a:ahLst/>
              <a:cxnLst/>
              <a:rect l="l" t="t" r="r" b="b"/>
              <a:pathLst>
                <a:path w="1294129" h="533400">
                  <a:moveTo>
                    <a:pt x="129412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94129" y="53340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1909" y="3141979"/>
              <a:ext cx="1294130" cy="533400"/>
            </a:xfrm>
            <a:custGeom>
              <a:avLst/>
              <a:gdLst/>
              <a:ahLst/>
              <a:cxnLst/>
              <a:rect l="l" t="t" r="r" b="b"/>
              <a:pathLst>
                <a:path w="1294129" h="533400">
                  <a:moveTo>
                    <a:pt x="646429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294129" y="0"/>
                  </a:lnTo>
                  <a:lnTo>
                    <a:pt x="1294129" y="533400"/>
                  </a:lnTo>
                  <a:lnTo>
                    <a:pt x="646429" y="5334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86200" y="3213100"/>
            <a:ext cx="122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spc="-10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7720" y="2491739"/>
            <a:ext cx="1875789" cy="2233930"/>
          </a:xfrm>
          <a:custGeom>
            <a:avLst/>
            <a:gdLst/>
            <a:ahLst/>
            <a:cxnLst/>
            <a:rect l="l" t="t" r="r" b="b"/>
            <a:pathLst>
              <a:path w="1875789" h="2233929">
                <a:moveTo>
                  <a:pt x="533400" y="866140"/>
                </a:moveTo>
                <a:lnTo>
                  <a:pt x="458470" y="828040"/>
                </a:lnTo>
                <a:lnTo>
                  <a:pt x="458470" y="861060"/>
                </a:lnTo>
                <a:lnTo>
                  <a:pt x="0" y="861060"/>
                </a:lnTo>
                <a:lnTo>
                  <a:pt x="0" y="871220"/>
                </a:lnTo>
                <a:lnTo>
                  <a:pt x="458470" y="871220"/>
                </a:lnTo>
                <a:lnTo>
                  <a:pt x="458470" y="904240"/>
                </a:lnTo>
                <a:lnTo>
                  <a:pt x="533400" y="866140"/>
                </a:lnTo>
                <a:close/>
              </a:path>
              <a:path w="1875789" h="2233929">
                <a:moveTo>
                  <a:pt x="1117600" y="1228090"/>
                </a:moveTo>
                <a:lnTo>
                  <a:pt x="1079500" y="1153160"/>
                </a:lnTo>
                <a:lnTo>
                  <a:pt x="1042670" y="1228090"/>
                </a:lnTo>
                <a:lnTo>
                  <a:pt x="1075690" y="1228090"/>
                </a:lnTo>
                <a:lnTo>
                  <a:pt x="1075690" y="2233930"/>
                </a:lnTo>
                <a:lnTo>
                  <a:pt x="1084580" y="2233930"/>
                </a:lnTo>
                <a:lnTo>
                  <a:pt x="1084580" y="1228090"/>
                </a:lnTo>
                <a:lnTo>
                  <a:pt x="1117600" y="1228090"/>
                </a:lnTo>
                <a:close/>
              </a:path>
              <a:path w="1875789" h="2233929">
                <a:moveTo>
                  <a:pt x="1117600" y="607060"/>
                </a:moveTo>
                <a:lnTo>
                  <a:pt x="1084580" y="607060"/>
                </a:lnTo>
                <a:lnTo>
                  <a:pt x="1084580" y="0"/>
                </a:lnTo>
                <a:lnTo>
                  <a:pt x="1075690" y="0"/>
                </a:lnTo>
                <a:lnTo>
                  <a:pt x="1075690" y="607060"/>
                </a:lnTo>
                <a:lnTo>
                  <a:pt x="1042670" y="607060"/>
                </a:lnTo>
                <a:lnTo>
                  <a:pt x="1079500" y="683260"/>
                </a:lnTo>
                <a:lnTo>
                  <a:pt x="1117600" y="607060"/>
                </a:lnTo>
                <a:close/>
              </a:path>
              <a:path w="1875789" h="2233929">
                <a:moveTo>
                  <a:pt x="1875790" y="828040"/>
                </a:moveTo>
                <a:lnTo>
                  <a:pt x="1800860" y="866140"/>
                </a:lnTo>
                <a:lnTo>
                  <a:pt x="1875790" y="904240"/>
                </a:lnTo>
                <a:lnTo>
                  <a:pt x="1875790" y="828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89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A20C5886A814B95414A28A066532C" ma:contentTypeVersion="0" ma:contentTypeDescription="Create a new document." ma:contentTypeScope="" ma:versionID="597dbada7f3a04d23026a1c9d824f84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072E81-82A3-4729-A1FD-BF1C967E532B}"/>
</file>

<file path=customXml/itemProps2.xml><?xml version="1.0" encoding="utf-8"?>
<ds:datastoreItem xmlns:ds="http://schemas.openxmlformats.org/officeDocument/2006/customXml" ds:itemID="{6BACFE70-C099-405B-B34E-6DD86BB8B7D0}"/>
</file>

<file path=customXml/itemProps3.xml><?xml version="1.0" encoding="utf-8"?>
<ds:datastoreItem xmlns:ds="http://schemas.openxmlformats.org/officeDocument/2006/customXml" ds:itemID="{9FD49C5A-6CF6-4EB5-8C30-018905EC61F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771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Wingdings</vt:lpstr>
      <vt:lpstr>Office Theme</vt:lpstr>
      <vt:lpstr>Demand for Health Care</vt:lpstr>
      <vt:lpstr>Demand</vt:lpstr>
      <vt:lpstr>Demand for health care</vt:lpstr>
      <vt:lpstr>Need Vs. want</vt:lpstr>
      <vt:lpstr>Need versus demand</vt:lpstr>
      <vt:lpstr>Need versus demand…</vt:lpstr>
      <vt:lpstr>A model of demand for health care</vt:lpstr>
      <vt:lpstr>A model of demand for medical  care…</vt:lpstr>
      <vt:lpstr>Grossman’s demand model</vt:lpstr>
      <vt:lpstr>Grossman’s demand model…</vt:lpstr>
      <vt:lpstr>Grossman’s demand model…</vt:lpstr>
      <vt:lpstr>Grossman’s demand model…</vt:lpstr>
      <vt:lpstr>Distinctive characteristics of health  sector</vt:lpstr>
      <vt:lpstr>Distinctive characteristics of health  sector…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 Health Care</dc:title>
  <dc:creator>user</dc:creator>
  <cp:lastModifiedBy>jalandhar pradhan</cp:lastModifiedBy>
  <cp:revision>3</cp:revision>
  <dcterms:created xsi:type="dcterms:W3CDTF">2020-12-21T10:42:07Z</dcterms:created>
  <dcterms:modified xsi:type="dcterms:W3CDTF">2021-01-18T08:37:30Z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2011-12-20T00:00:00Z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2020-12-21T00:00:00Z</vt:filetime>
  </property>
  <property fmtid="{D5CDD505-2E9C-101B-9397-08002B2CF9AE}" pid="5" name="ContentTypeId">
    <vt:lpwstr>0x010100DB0A20C5886A814B95414A28A066532C</vt:lpwstr>
  </property>
</Properties>
</file>