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5" r:id="rId5"/>
    <p:sldId id="259" r:id="rId6"/>
    <p:sldId id="260" r:id="rId7"/>
    <p:sldId id="273" r:id="rId8"/>
    <p:sldId id="274" r:id="rId9"/>
    <p:sldId id="261" r:id="rId10"/>
    <p:sldId id="263"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51113A-198B-4CF1-9F88-5FFC19BCC9AB}"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707B-A96C-42DD-BD6B-57DBFBFBBD4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51113A-198B-4CF1-9F88-5FFC19BCC9AB}"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1113A-198B-4CF1-9F88-5FFC19BCC9AB}"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51113A-198B-4CF1-9F88-5FFC19BCC9AB}"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1113A-198B-4CF1-9F88-5FFC19BCC9AB}"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707B-A96C-42DD-BD6B-57DBFBFBBD4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51113A-198B-4CF1-9F88-5FFC19BCC9AB}"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51113A-198B-4CF1-9F88-5FFC19BCC9AB}" type="datetimeFigureOut">
              <a:rPr lang="en-IN" smtClean="0"/>
              <a:t>16-11-2020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CB707B-A96C-42DD-BD6B-57DBFBFBBD4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51113A-198B-4CF1-9F88-5FFC19BCC9AB}" type="datetimeFigureOut">
              <a:rPr lang="en-IN" smtClean="0"/>
              <a:t>16-11-2020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1113A-198B-4CF1-9F88-5FFC19BCC9AB}" type="datetimeFigureOut">
              <a:rPr lang="en-IN" smtClean="0"/>
              <a:t>16-11-2020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51113A-198B-4CF1-9F88-5FFC19BCC9AB}"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B707B-A96C-42DD-BD6B-57DBFBFBBD4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51113A-198B-4CF1-9F88-5FFC19BCC9AB}"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B707B-A96C-42DD-BD6B-57DBFBFBBD4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51113A-198B-4CF1-9F88-5FFC19BCC9AB}" type="datetimeFigureOut">
              <a:rPr lang="en-IN" smtClean="0"/>
              <a:t>16-11-2020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DCB707B-A96C-42DD-BD6B-57DBFBFBBD4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International Trade </a:t>
            </a:r>
          </a:p>
        </p:txBody>
      </p:sp>
      <p:sp>
        <p:nvSpPr>
          <p:cNvPr id="3" name="Subtitle 2"/>
          <p:cNvSpPr>
            <a:spLocks noGrp="1"/>
          </p:cNvSpPr>
          <p:nvPr>
            <p:ph type="subTitle" idx="1"/>
          </p:nvPr>
        </p:nvSpPr>
        <p:spPr/>
        <p:txBody>
          <a:bodyPr/>
          <a:lstStyle/>
          <a:p>
            <a:r>
              <a:rPr lang="en-IN" dirty="0"/>
              <a:t>Absolute Cost Advantage Theory </a:t>
            </a:r>
          </a:p>
        </p:txBody>
      </p:sp>
    </p:spTree>
    <p:extLst>
      <p:ext uri="{BB962C8B-B14F-4D97-AF65-F5344CB8AC3E}">
        <p14:creationId xmlns:p14="http://schemas.microsoft.com/office/powerpoint/2010/main" val="307905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496944" cy="6336704"/>
          </a:xfrm>
        </p:spPr>
        <p:txBody>
          <a:bodyPr>
            <a:normAutofit lnSpcReduction="10000"/>
          </a:bodyPr>
          <a:lstStyle/>
          <a:p>
            <a:pPr marL="0" indent="0" algn="just">
              <a:buNone/>
            </a:pPr>
            <a:r>
              <a:rPr lang="en-IN" sz="3200" b="1" dirty="0">
                <a:latin typeface="Cambria" pitchFamily="18" charset="0"/>
              </a:rPr>
              <a:t>Advantages of this Theory:</a:t>
            </a:r>
          </a:p>
          <a:p>
            <a:pPr algn="just"/>
            <a:r>
              <a:rPr lang="en-IN" dirty="0">
                <a:latin typeface="Cambria" pitchFamily="18" charset="0"/>
              </a:rPr>
              <a:t>Specialization : Specialization of labour leads to higher productivity and allows to achieve less labour cost per unit of output. </a:t>
            </a:r>
          </a:p>
          <a:p>
            <a:pPr algn="just"/>
            <a:r>
              <a:rPr lang="en-IN" dirty="0">
                <a:latin typeface="Cambria" pitchFamily="18" charset="0"/>
              </a:rPr>
              <a:t>Suitability : Suitability of the skills of labour of the country in producing certain products </a:t>
            </a:r>
          </a:p>
          <a:p>
            <a:pPr algn="just"/>
            <a:r>
              <a:rPr lang="en-IN" dirty="0">
                <a:latin typeface="Cambria" pitchFamily="18" charset="0"/>
              </a:rPr>
              <a:t>Economies of  scale: Economies of Scale helps to reduce Scale the labour cost per unit of output</a:t>
            </a:r>
          </a:p>
          <a:p>
            <a:pPr marL="0" indent="0" algn="just">
              <a:buNone/>
            </a:pPr>
            <a:r>
              <a:rPr lang="en-IN" sz="3200" b="1" dirty="0">
                <a:latin typeface="Cambria" pitchFamily="18" charset="0"/>
              </a:rPr>
              <a:t>Significance of this Theory:</a:t>
            </a:r>
          </a:p>
          <a:p>
            <a:pPr algn="just"/>
            <a:r>
              <a:rPr lang="en-IN" dirty="0">
                <a:latin typeface="Cambria" pitchFamily="18" charset="0"/>
              </a:rPr>
              <a:t>More quantity of both products </a:t>
            </a:r>
          </a:p>
          <a:p>
            <a:pPr algn="just"/>
            <a:r>
              <a:rPr lang="en-IN" dirty="0">
                <a:latin typeface="Cambria" pitchFamily="18" charset="0"/>
              </a:rPr>
              <a:t>Increased standard of living for both countries</a:t>
            </a:r>
          </a:p>
          <a:p>
            <a:pPr algn="just"/>
            <a:r>
              <a:rPr lang="en-IN" dirty="0">
                <a:latin typeface="Cambria" pitchFamily="18" charset="0"/>
              </a:rPr>
              <a:t>Increased production efficiency </a:t>
            </a:r>
          </a:p>
          <a:p>
            <a:pPr algn="just"/>
            <a:r>
              <a:rPr lang="en-IN" dirty="0">
                <a:latin typeface="Cambria" pitchFamily="18" charset="0"/>
              </a:rPr>
              <a:t>Increase in global efficiency and effectiveness </a:t>
            </a:r>
          </a:p>
          <a:p>
            <a:pPr algn="just"/>
            <a:r>
              <a:rPr lang="en-IN" dirty="0">
                <a:latin typeface="Cambria" pitchFamily="18" charset="0"/>
              </a:rPr>
              <a:t>Maximization of global productivity and other resources productivity.</a:t>
            </a:r>
          </a:p>
          <a:p>
            <a:endParaRPr lang="en-IN" dirty="0"/>
          </a:p>
        </p:txBody>
      </p:sp>
    </p:spTree>
    <p:extLst>
      <p:ext uri="{BB962C8B-B14F-4D97-AF65-F5344CB8AC3E}">
        <p14:creationId xmlns:p14="http://schemas.microsoft.com/office/powerpoint/2010/main" val="260955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Cambria" pitchFamily="18" charset="0"/>
              </a:rPr>
              <a:t>Limitations</a:t>
            </a:r>
          </a:p>
        </p:txBody>
      </p:sp>
      <p:sp>
        <p:nvSpPr>
          <p:cNvPr id="3" name="Content Placeholder 2"/>
          <p:cNvSpPr>
            <a:spLocks noGrp="1"/>
          </p:cNvSpPr>
          <p:nvPr>
            <p:ph idx="1"/>
          </p:nvPr>
        </p:nvSpPr>
        <p:spPr>
          <a:xfrm>
            <a:off x="179512" y="1268760"/>
            <a:ext cx="8712968" cy="5328592"/>
          </a:xfrm>
        </p:spPr>
        <p:txBody>
          <a:bodyPr>
            <a:normAutofit/>
          </a:bodyPr>
          <a:lstStyle/>
          <a:p>
            <a:pPr algn="just"/>
            <a:r>
              <a:rPr lang="en-IN" sz="2800" dirty="0">
                <a:latin typeface="Cambria" pitchFamily="18" charset="0"/>
              </a:rPr>
              <a:t>No absolute advantages for many countries </a:t>
            </a:r>
          </a:p>
          <a:p>
            <a:pPr algn="just"/>
            <a:r>
              <a:rPr lang="en-IN" sz="2800" dirty="0">
                <a:latin typeface="Cambria" pitchFamily="18" charset="0"/>
              </a:rPr>
              <a:t>Country size varies </a:t>
            </a:r>
          </a:p>
          <a:p>
            <a:pPr algn="just"/>
            <a:r>
              <a:rPr lang="en-IN" sz="2800" dirty="0">
                <a:latin typeface="Cambria" pitchFamily="18" charset="0"/>
              </a:rPr>
              <a:t>Country by country differences in specializations</a:t>
            </a:r>
          </a:p>
          <a:p>
            <a:pPr algn="just"/>
            <a:r>
              <a:rPr lang="en-IN" sz="2800" dirty="0">
                <a:latin typeface="Cambria" pitchFamily="18" charset="0"/>
              </a:rPr>
              <a:t>Deals with labour only and neglects other factors of production</a:t>
            </a:r>
          </a:p>
          <a:p>
            <a:pPr algn="just"/>
            <a:r>
              <a:rPr lang="en-IN" sz="2800" dirty="0">
                <a:latin typeface="Cambria" pitchFamily="18" charset="0"/>
              </a:rPr>
              <a:t>Neglected Transport cost </a:t>
            </a:r>
          </a:p>
          <a:p>
            <a:pPr algn="just"/>
            <a:r>
              <a:rPr lang="en-IN" sz="2800" dirty="0">
                <a:latin typeface="Cambria" pitchFamily="18" charset="0"/>
              </a:rPr>
              <a:t>Theory is based on an assumption that Exchange rates are stable and fixed. </a:t>
            </a:r>
          </a:p>
          <a:p>
            <a:pPr algn="just"/>
            <a:r>
              <a:rPr lang="en-IN" sz="2800" dirty="0">
                <a:latin typeface="Cambria" pitchFamily="18" charset="0"/>
              </a:rPr>
              <a:t>It also assumes that labour can switch between products easily and they will work with same efficiency which in reality cannot happen.</a:t>
            </a:r>
          </a:p>
        </p:txBody>
      </p:sp>
    </p:spTree>
    <p:extLst>
      <p:ext uri="{BB962C8B-B14F-4D97-AF65-F5344CB8AC3E}">
        <p14:creationId xmlns:p14="http://schemas.microsoft.com/office/powerpoint/2010/main" val="21547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dirty="0">
                <a:latin typeface="Cambria" pitchFamily="18" charset="0"/>
              </a:rPr>
              <a:t>Conclusion</a:t>
            </a:r>
            <a:r>
              <a:rPr lang="en-IN" dirty="0"/>
              <a:t> </a:t>
            </a:r>
          </a:p>
        </p:txBody>
      </p:sp>
      <p:sp>
        <p:nvSpPr>
          <p:cNvPr id="3" name="Content Placeholder 2"/>
          <p:cNvSpPr>
            <a:spLocks noGrp="1"/>
          </p:cNvSpPr>
          <p:nvPr>
            <p:ph idx="1"/>
          </p:nvPr>
        </p:nvSpPr>
        <p:spPr>
          <a:xfrm>
            <a:off x="179512" y="1052736"/>
            <a:ext cx="8712968" cy="5544616"/>
          </a:xfrm>
        </p:spPr>
        <p:txBody>
          <a:bodyPr>
            <a:normAutofit fontScale="92500" lnSpcReduction="10000"/>
          </a:bodyPr>
          <a:lstStyle/>
          <a:p>
            <a:pPr algn="just"/>
            <a:r>
              <a:rPr lang="en-IN" sz="3000" b="1" dirty="0">
                <a:latin typeface="Cambria" pitchFamily="18" charset="0"/>
              </a:rPr>
              <a:t>Absolute advantage</a:t>
            </a:r>
            <a:r>
              <a:rPr lang="en-IN" sz="3000" dirty="0">
                <a:latin typeface="Cambria" pitchFamily="18" charset="0"/>
              </a:rPr>
              <a:t>, however, </a:t>
            </a:r>
            <a:r>
              <a:rPr lang="en-IN" sz="3000" b="1" dirty="0">
                <a:latin typeface="Cambria" pitchFamily="18" charset="0"/>
              </a:rPr>
              <a:t>can explain only a very small part of world trade today</a:t>
            </a:r>
            <a:r>
              <a:rPr lang="en-IN" sz="3000" dirty="0">
                <a:latin typeface="Cambria" pitchFamily="18" charset="0"/>
              </a:rPr>
              <a:t>, such as some of the trade between developed and developing countries.</a:t>
            </a:r>
          </a:p>
          <a:p>
            <a:pPr algn="just"/>
            <a:r>
              <a:rPr lang="en-IN" sz="3000" dirty="0">
                <a:latin typeface="Cambria" pitchFamily="18" charset="0"/>
              </a:rPr>
              <a:t>Most of world trade, especially trade among developed countries, could not be explained by absolute advantage.</a:t>
            </a:r>
          </a:p>
          <a:p>
            <a:pPr algn="just"/>
            <a:r>
              <a:rPr lang="en-IN" sz="3000" dirty="0">
                <a:latin typeface="Cambria" pitchFamily="18" charset="0"/>
              </a:rPr>
              <a:t>It remained for </a:t>
            </a:r>
            <a:r>
              <a:rPr lang="en-IN" sz="3000" b="1" dirty="0">
                <a:latin typeface="Cambria" pitchFamily="18" charset="0"/>
              </a:rPr>
              <a:t>David Ricardo</a:t>
            </a:r>
            <a:r>
              <a:rPr lang="en-IN" sz="3000" dirty="0">
                <a:latin typeface="Cambria" pitchFamily="18" charset="0"/>
              </a:rPr>
              <a:t>, with the law of comparative advantage, to truly explain the basis for and the gains from trade.</a:t>
            </a:r>
          </a:p>
          <a:p>
            <a:pPr algn="just"/>
            <a:r>
              <a:rPr lang="en-IN" sz="3000" dirty="0">
                <a:latin typeface="Cambria" pitchFamily="18" charset="0"/>
              </a:rPr>
              <a:t> Indeed, absolute advantage will be seen to be only a special case of the more general theory of comparative advantage</a:t>
            </a:r>
            <a:r>
              <a:rPr lang="en-IN" dirty="0"/>
              <a:t>.</a:t>
            </a:r>
          </a:p>
        </p:txBody>
      </p:sp>
    </p:spTree>
    <p:extLst>
      <p:ext uri="{BB962C8B-B14F-4D97-AF65-F5344CB8AC3E}">
        <p14:creationId xmlns:p14="http://schemas.microsoft.com/office/powerpoint/2010/main" val="21582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856984" cy="1080120"/>
          </a:xfrm>
        </p:spPr>
        <p:txBody>
          <a:bodyPr>
            <a:normAutofit/>
          </a:bodyPr>
          <a:lstStyle/>
          <a:p>
            <a:r>
              <a:rPr lang="en-IN" sz="4000" dirty="0">
                <a:latin typeface="Cambria" pitchFamily="18" charset="0"/>
              </a:rPr>
              <a:t>Introduction</a:t>
            </a:r>
            <a:r>
              <a:rPr lang="en-IN" sz="4000" dirty="0"/>
              <a:t> </a:t>
            </a:r>
          </a:p>
        </p:txBody>
      </p:sp>
      <p:sp>
        <p:nvSpPr>
          <p:cNvPr id="3" name="Content Placeholder 2"/>
          <p:cNvSpPr>
            <a:spLocks noGrp="1"/>
          </p:cNvSpPr>
          <p:nvPr>
            <p:ph idx="1"/>
          </p:nvPr>
        </p:nvSpPr>
        <p:spPr>
          <a:xfrm>
            <a:off x="179512" y="980728"/>
            <a:ext cx="8712968" cy="5688632"/>
          </a:xfrm>
        </p:spPr>
        <p:txBody>
          <a:bodyPr>
            <a:normAutofit lnSpcReduction="10000"/>
          </a:bodyPr>
          <a:lstStyle/>
          <a:p>
            <a:pPr algn="just"/>
            <a:r>
              <a:rPr lang="en-IN" sz="2800" b="1" dirty="0">
                <a:latin typeface="Cambria" pitchFamily="18" charset="0"/>
              </a:rPr>
              <a:t>International trade </a:t>
            </a:r>
            <a:r>
              <a:rPr lang="en-IN" sz="2600" dirty="0">
                <a:latin typeface="Cambria" pitchFamily="18" charset="0"/>
              </a:rPr>
              <a:t>is the exchange of capital, goods, and services across international borders or territories. international trade has existed throughout history, its economic, social, and political importance has been on the rise in recent centuries</a:t>
            </a:r>
            <a:r>
              <a:rPr lang="en-IN" sz="2800" dirty="0">
                <a:latin typeface="Cambria" pitchFamily="18" charset="0"/>
              </a:rPr>
              <a:t>.</a:t>
            </a:r>
          </a:p>
          <a:p>
            <a:pPr algn="just"/>
            <a:endParaRPr lang="en-IN" sz="2800" dirty="0">
              <a:latin typeface="Cambria" pitchFamily="18" charset="0"/>
            </a:endParaRPr>
          </a:p>
          <a:p>
            <a:pPr algn="just"/>
            <a:r>
              <a:rPr lang="en-IN" sz="2600" dirty="0">
                <a:latin typeface="Cambria" pitchFamily="18" charset="0"/>
              </a:rPr>
              <a:t>To understand the pattern in international trade, Different trade </a:t>
            </a:r>
            <a:r>
              <a:rPr lang="en-IN" sz="2600" b="1" dirty="0">
                <a:latin typeface="Cambria" pitchFamily="18" charset="0"/>
              </a:rPr>
              <a:t>theories are postulated</a:t>
            </a:r>
            <a:r>
              <a:rPr lang="en-IN" sz="2600" dirty="0">
                <a:latin typeface="Cambria" pitchFamily="18" charset="0"/>
              </a:rPr>
              <a:t>. Some famous trade theories are:</a:t>
            </a:r>
          </a:p>
          <a:p>
            <a:pPr marL="0" indent="0" algn="just">
              <a:buNone/>
            </a:pPr>
            <a:r>
              <a:rPr lang="en-IN" sz="2600" dirty="0">
                <a:latin typeface="Cambria" pitchFamily="18" charset="0"/>
              </a:rPr>
              <a:t> </a:t>
            </a:r>
          </a:p>
          <a:p>
            <a:pPr marL="571500" indent="-571500" algn="just">
              <a:buFont typeface="+mj-lt"/>
              <a:buAutoNum type="romanUcPeriod"/>
            </a:pPr>
            <a:r>
              <a:rPr lang="en-IN" sz="2400" dirty="0">
                <a:latin typeface="Cambria" pitchFamily="18" charset="0"/>
              </a:rPr>
              <a:t>Absolute Advantage Theory</a:t>
            </a:r>
          </a:p>
          <a:p>
            <a:pPr marL="571500" indent="-571500" algn="just">
              <a:buFont typeface="+mj-lt"/>
              <a:buAutoNum type="romanUcPeriod"/>
            </a:pPr>
            <a:r>
              <a:rPr lang="en-IN" sz="2400" dirty="0">
                <a:latin typeface="Cambria" pitchFamily="18" charset="0"/>
              </a:rPr>
              <a:t>Comparative Advantage Theory </a:t>
            </a:r>
          </a:p>
          <a:p>
            <a:pPr marL="571500" indent="-571500" algn="just">
              <a:buFont typeface="+mj-lt"/>
              <a:buAutoNum type="romanUcPeriod"/>
            </a:pPr>
            <a:r>
              <a:rPr lang="en-IN" sz="2400" dirty="0" err="1">
                <a:latin typeface="Cambria" pitchFamily="18" charset="0"/>
              </a:rPr>
              <a:t>Hecksher</a:t>
            </a:r>
            <a:r>
              <a:rPr lang="en-IN" sz="2400" dirty="0">
                <a:latin typeface="Cambria" pitchFamily="18" charset="0"/>
              </a:rPr>
              <a:t>-Ohlin Factor endowment theory</a:t>
            </a:r>
          </a:p>
        </p:txBody>
      </p:sp>
    </p:spTree>
    <p:extLst>
      <p:ext uri="{BB962C8B-B14F-4D97-AF65-F5344CB8AC3E}">
        <p14:creationId xmlns:p14="http://schemas.microsoft.com/office/powerpoint/2010/main" val="117411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68952" cy="936104"/>
          </a:xfrm>
        </p:spPr>
        <p:txBody>
          <a:bodyPr>
            <a:normAutofit fontScale="90000"/>
          </a:bodyPr>
          <a:lstStyle/>
          <a:p>
            <a:r>
              <a:rPr lang="en-IN" dirty="0">
                <a:latin typeface="Cambria" pitchFamily="18" charset="0"/>
              </a:rPr>
              <a:t>Absolute Advantage Theory</a:t>
            </a:r>
            <a:br>
              <a:rPr lang="en-IN" dirty="0">
                <a:latin typeface="Cambria" pitchFamily="18" charset="0"/>
              </a:rPr>
            </a:br>
            <a:endParaRPr lang="en-IN" dirty="0"/>
          </a:p>
        </p:txBody>
      </p:sp>
      <p:sp>
        <p:nvSpPr>
          <p:cNvPr id="3" name="Content Placeholder 2"/>
          <p:cNvSpPr>
            <a:spLocks noGrp="1"/>
          </p:cNvSpPr>
          <p:nvPr>
            <p:ph idx="1"/>
          </p:nvPr>
        </p:nvSpPr>
        <p:spPr>
          <a:xfrm>
            <a:off x="179512" y="836712"/>
            <a:ext cx="8712968" cy="5832648"/>
          </a:xfrm>
        </p:spPr>
        <p:txBody>
          <a:bodyPr>
            <a:normAutofit fontScale="85000" lnSpcReduction="20000"/>
          </a:bodyPr>
          <a:lstStyle/>
          <a:p>
            <a:pPr marL="0" indent="0" algn="just">
              <a:buNone/>
            </a:pPr>
            <a:r>
              <a:rPr lang="en-IN" sz="3000" b="1" dirty="0">
                <a:latin typeface="Cambria" pitchFamily="18" charset="0"/>
              </a:rPr>
              <a:t>Origin of the theory</a:t>
            </a:r>
          </a:p>
          <a:p>
            <a:pPr algn="just"/>
            <a:r>
              <a:rPr lang="en-IN" sz="2800" dirty="0">
                <a:latin typeface="Cambria" pitchFamily="18" charset="0"/>
              </a:rPr>
              <a:t>The main concept of absolute advantage is generally attributed </a:t>
            </a:r>
            <a:r>
              <a:rPr lang="en-IN" sz="2800" b="1" dirty="0">
                <a:latin typeface="Cambria" pitchFamily="18" charset="0"/>
              </a:rPr>
              <a:t>to Adam Smith for his 1776 </a:t>
            </a:r>
            <a:r>
              <a:rPr lang="en-IN" sz="2800" dirty="0">
                <a:latin typeface="Cambria" pitchFamily="18" charset="0"/>
              </a:rPr>
              <a:t>publication “</a:t>
            </a:r>
            <a:r>
              <a:rPr lang="en-IN" sz="2800" b="1" dirty="0">
                <a:latin typeface="Cambria" pitchFamily="18" charset="0"/>
              </a:rPr>
              <a:t>An Inquiry into the Nature and Causes of the Wealth of Nations</a:t>
            </a:r>
            <a:r>
              <a:rPr lang="en-IN" sz="2800" dirty="0">
                <a:latin typeface="Cambria" pitchFamily="18" charset="0"/>
              </a:rPr>
              <a:t>”, in which he countered mercantilist ideas.</a:t>
            </a:r>
          </a:p>
          <a:p>
            <a:pPr algn="just"/>
            <a:r>
              <a:rPr lang="en-IN" sz="2800" dirty="0">
                <a:latin typeface="Cambria" pitchFamily="18" charset="0"/>
              </a:rPr>
              <a:t>Smith argued that it was impossible for all nations to become rich simultaneously by following </a:t>
            </a:r>
            <a:r>
              <a:rPr lang="en-IN" sz="2800" b="1" dirty="0">
                <a:latin typeface="Cambria" pitchFamily="18" charset="0"/>
              </a:rPr>
              <a:t>mercantilism</a:t>
            </a:r>
            <a:r>
              <a:rPr lang="en-IN" sz="2800" dirty="0">
                <a:latin typeface="Cambria" pitchFamily="18" charset="0"/>
              </a:rPr>
              <a:t>. </a:t>
            </a:r>
          </a:p>
          <a:p>
            <a:pPr algn="just"/>
            <a:r>
              <a:rPr lang="en-IN" sz="2800" dirty="0">
                <a:latin typeface="Cambria" pitchFamily="18" charset="0"/>
              </a:rPr>
              <a:t>Because the export of one nation is another nation’s import and instead stated that all nations would gain simultaneously if they practiced free trade and specialized in accordance with their absolute advantage.</a:t>
            </a:r>
          </a:p>
          <a:p>
            <a:pPr algn="just"/>
            <a:r>
              <a:rPr lang="en-IN" sz="2800" dirty="0">
                <a:latin typeface="Cambria" pitchFamily="18" charset="0"/>
              </a:rPr>
              <a:t>Smith also stated that the wealth of nations depends upon the goods and services available to their citizens, rather than their gold reserves. </a:t>
            </a:r>
          </a:p>
          <a:p>
            <a:pPr algn="just"/>
            <a:r>
              <a:rPr lang="en-IN" sz="2800" dirty="0">
                <a:latin typeface="Cambria" pitchFamily="18" charset="0"/>
              </a:rPr>
              <a:t>While there are possible gains from trade with absolute advantage, the gains may not be mutually beneficial. Comparative advantage focuses on the range of possible mutually beneficial exchanges.</a:t>
            </a:r>
          </a:p>
        </p:txBody>
      </p:sp>
    </p:spTree>
    <p:extLst>
      <p:ext uri="{BB962C8B-B14F-4D97-AF65-F5344CB8AC3E}">
        <p14:creationId xmlns:p14="http://schemas.microsoft.com/office/powerpoint/2010/main" val="29141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dirty="0">
                <a:latin typeface="Cambria" pitchFamily="18" charset="0"/>
              </a:rPr>
              <a:t>Drawbacks of Mercantilism Theory</a:t>
            </a:r>
          </a:p>
        </p:txBody>
      </p:sp>
      <p:sp>
        <p:nvSpPr>
          <p:cNvPr id="3" name="Content Placeholder 2"/>
          <p:cNvSpPr>
            <a:spLocks noGrp="1"/>
          </p:cNvSpPr>
          <p:nvPr>
            <p:ph idx="1"/>
          </p:nvPr>
        </p:nvSpPr>
        <p:spPr>
          <a:xfrm>
            <a:off x="457200" y="1196752"/>
            <a:ext cx="8229600" cy="4929411"/>
          </a:xfrm>
        </p:spPr>
        <p:txBody>
          <a:bodyPr>
            <a:normAutofit fontScale="92500" lnSpcReduction="10000"/>
          </a:bodyPr>
          <a:lstStyle/>
          <a:p>
            <a:pPr algn="just"/>
            <a:r>
              <a:rPr lang="en-IN" sz="2800" dirty="0">
                <a:latin typeface="Cambria" pitchFamily="18" charset="0"/>
              </a:rPr>
              <a:t>Mercantilism weakens a country.</a:t>
            </a:r>
          </a:p>
          <a:p>
            <a:pPr algn="just"/>
            <a:endParaRPr lang="en-IN" sz="2800" dirty="0">
              <a:latin typeface="Cambria" pitchFamily="18" charset="0"/>
            </a:endParaRPr>
          </a:p>
          <a:p>
            <a:pPr algn="just"/>
            <a:r>
              <a:rPr lang="en-IN" sz="2800" dirty="0">
                <a:latin typeface="Cambria" pitchFamily="18" charset="0"/>
              </a:rPr>
              <a:t>Restrictions on free trade decreases country’s wealth.</a:t>
            </a:r>
          </a:p>
          <a:p>
            <a:pPr algn="just"/>
            <a:endParaRPr lang="en-IN" sz="2800" dirty="0">
              <a:latin typeface="Cambria" pitchFamily="18" charset="0"/>
            </a:endParaRPr>
          </a:p>
          <a:p>
            <a:pPr algn="just"/>
            <a:r>
              <a:rPr lang="en-IN" sz="2800" dirty="0">
                <a:latin typeface="Cambria" pitchFamily="18" charset="0"/>
              </a:rPr>
              <a:t> Overlooks other factors such as natural resources, manpower and its skill level, capital etc.</a:t>
            </a:r>
          </a:p>
          <a:p>
            <a:pPr algn="just"/>
            <a:endParaRPr lang="en-IN" sz="2800" dirty="0">
              <a:latin typeface="Cambria" pitchFamily="18" charset="0"/>
            </a:endParaRPr>
          </a:p>
          <a:p>
            <a:pPr algn="just"/>
            <a:r>
              <a:rPr lang="en-IN" sz="2800" dirty="0">
                <a:latin typeface="Cambria" pitchFamily="18" charset="0"/>
              </a:rPr>
              <a:t>Restrictive Policies promoting exports and restrict imports creating trade barriers.</a:t>
            </a:r>
          </a:p>
          <a:p>
            <a:pPr algn="just"/>
            <a:endParaRPr lang="en-IN" sz="2800" dirty="0">
              <a:latin typeface="Cambria" pitchFamily="18" charset="0"/>
            </a:endParaRPr>
          </a:p>
          <a:p>
            <a:pPr algn="just"/>
            <a:r>
              <a:rPr lang="en-IN" sz="2800" dirty="0">
                <a:latin typeface="Cambria" pitchFamily="18" charset="0"/>
              </a:rPr>
              <a:t>Colonial Exploitation.</a:t>
            </a:r>
          </a:p>
        </p:txBody>
      </p:sp>
    </p:spTree>
    <p:extLst>
      <p:ext uri="{BB962C8B-B14F-4D97-AF65-F5344CB8AC3E}">
        <p14:creationId xmlns:p14="http://schemas.microsoft.com/office/powerpoint/2010/main" val="136544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p:spPr>
        <p:txBody>
          <a:bodyPr/>
          <a:lstStyle/>
          <a:p>
            <a:r>
              <a:rPr lang="en-IN" dirty="0">
                <a:latin typeface="Cambria" pitchFamily="18" charset="0"/>
              </a:rPr>
              <a:t>Assumptions</a:t>
            </a:r>
          </a:p>
        </p:txBody>
      </p:sp>
      <p:sp>
        <p:nvSpPr>
          <p:cNvPr id="3" name="Content Placeholder 2"/>
          <p:cNvSpPr>
            <a:spLocks noGrp="1"/>
          </p:cNvSpPr>
          <p:nvPr>
            <p:ph idx="1"/>
          </p:nvPr>
        </p:nvSpPr>
        <p:spPr>
          <a:xfrm>
            <a:off x="251520" y="1268760"/>
            <a:ext cx="8640960" cy="5328592"/>
          </a:xfrm>
        </p:spPr>
        <p:txBody>
          <a:bodyPr>
            <a:normAutofit lnSpcReduction="10000"/>
          </a:bodyPr>
          <a:lstStyle/>
          <a:p>
            <a:r>
              <a:rPr lang="en-IN" sz="3000" dirty="0">
                <a:latin typeface="Cambria" pitchFamily="18" charset="0"/>
              </a:rPr>
              <a:t>Two Commodities are traded.</a:t>
            </a:r>
          </a:p>
          <a:p>
            <a:r>
              <a:rPr lang="en-IN" sz="3000" dirty="0">
                <a:latin typeface="Cambria" pitchFamily="18" charset="0"/>
              </a:rPr>
              <a:t>Trade is between two countries.</a:t>
            </a:r>
          </a:p>
          <a:p>
            <a:r>
              <a:rPr lang="en-IN" sz="3000" dirty="0">
                <a:latin typeface="Cambria" pitchFamily="18" charset="0"/>
              </a:rPr>
              <a:t>Assumes total world production and emphasis on efficiency.</a:t>
            </a:r>
          </a:p>
          <a:p>
            <a:r>
              <a:rPr lang="en-IN" sz="3000" dirty="0">
                <a:latin typeface="Cambria" pitchFamily="18" charset="0"/>
              </a:rPr>
              <a:t>No transportation cost between and within the country.</a:t>
            </a:r>
          </a:p>
          <a:p>
            <a:r>
              <a:rPr lang="en-IN" sz="3000" dirty="0">
                <a:latin typeface="Cambria" pitchFamily="18" charset="0"/>
              </a:rPr>
              <a:t>Factors are easily mobile within a country and immobile between the countries.</a:t>
            </a:r>
          </a:p>
          <a:p>
            <a:r>
              <a:rPr lang="en-IN" sz="3000" dirty="0">
                <a:latin typeface="Cambria" pitchFamily="18" charset="0"/>
              </a:rPr>
              <a:t>Full employment.</a:t>
            </a:r>
          </a:p>
          <a:p>
            <a:r>
              <a:rPr lang="en-IN" sz="3000" dirty="0">
                <a:latin typeface="Cambria" pitchFamily="18" charset="0"/>
              </a:rPr>
              <a:t>Free Trade exists between the countries.</a:t>
            </a:r>
          </a:p>
          <a:p>
            <a:r>
              <a:rPr lang="en-IN" sz="3000" dirty="0">
                <a:latin typeface="Cambria" pitchFamily="18" charset="0"/>
              </a:rPr>
              <a:t>The only element of cost of production is labour.</a:t>
            </a:r>
          </a:p>
          <a:p>
            <a:endParaRPr lang="en-IN" dirty="0"/>
          </a:p>
          <a:p>
            <a:endParaRPr lang="en-IN" dirty="0"/>
          </a:p>
        </p:txBody>
      </p:sp>
    </p:spTree>
    <p:extLst>
      <p:ext uri="{BB962C8B-B14F-4D97-AF65-F5344CB8AC3E}">
        <p14:creationId xmlns:p14="http://schemas.microsoft.com/office/powerpoint/2010/main" val="20694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568952" cy="6408712"/>
          </a:xfrm>
        </p:spPr>
        <p:txBody>
          <a:bodyPr>
            <a:normAutofit/>
          </a:bodyPr>
          <a:lstStyle/>
          <a:p>
            <a:pPr algn="just"/>
            <a:r>
              <a:rPr lang="en-IN" sz="2400" dirty="0">
                <a:latin typeface="Cambria" pitchFamily="18" charset="0"/>
              </a:rPr>
              <a:t>Adam Smith argued that a country has an absolute advantage in the production of a product when it is more efficient than any other country producing it.</a:t>
            </a:r>
          </a:p>
          <a:p>
            <a:pPr algn="just"/>
            <a:r>
              <a:rPr lang="en-IN" sz="2400" dirty="0">
                <a:latin typeface="Cambria" pitchFamily="18" charset="0"/>
              </a:rPr>
              <a:t>Countries should specialize in the production of goods for which they have an absolute advantage and then trade these goods for the goods produced by other countries.</a:t>
            </a:r>
          </a:p>
          <a:p>
            <a:pPr algn="just"/>
            <a:r>
              <a:rPr lang="en-IN" sz="2400" dirty="0">
                <a:latin typeface="Cambria" pitchFamily="18" charset="0"/>
              </a:rPr>
              <a:t>In economics, principle of absolute advantage refers to the ability of a party (an individual, or firm, or country) to produce more of a good or service than competitors, using the same amount of resources.</a:t>
            </a:r>
          </a:p>
          <a:p>
            <a:pPr marL="0" indent="0" algn="just">
              <a:buNone/>
            </a:pPr>
            <a:r>
              <a:rPr lang="en-IN" sz="2400" b="1" dirty="0">
                <a:latin typeface="Cambria" pitchFamily="18" charset="0"/>
              </a:rPr>
              <a:t>An Example: </a:t>
            </a:r>
          </a:p>
          <a:p>
            <a:pPr marL="0" indent="0" algn="just">
              <a:buNone/>
            </a:pPr>
            <a:endParaRPr lang="en-IN" sz="2400" b="1" dirty="0">
              <a:latin typeface="Cambria"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44398417"/>
              </p:ext>
            </p:extLst>
          </p:nvPr>
        </p:nvGraphicFramePr>
        <p:xfrm>
          <a:off x="1403648" y="4941168"/>
          <a:ext cx="6096000" cy="138176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IN" dirty="0"/>
                    </a:p>
                  </a:txBody>
                  <a:tcPr/>
                </a:tc>
                <a:tc>
                  <a:txBody>
                    <a:bodyPr/>
                    <a:lstStyle/>
                    <a:p>
                      <a:r>
                        <a:rPr lang="en-IN" dirty="0"/>
                        <a:t>US</a:t>
                      </a:r>
                    </a:p>
                  </a:txBody>
                  <a:tcPr/>
                </a:tc>
                <a:tc>
                  <a:txBody>
                    <a:bodyPr/>
                    <a:lstStyle/>
                    <a:p>
                      <a:r>
                        <a:rPr lang="en-IN" dirty="0"/>
                        <a:t>UK</a:t>
                      </a:r>
                    </a:p>
                  </a:txBody>
                  <a:tcPr/>
                </a:tc>
                <a:extLst>
                  <a:ext uri="{0D108BD9-81ED-4DB2-BD59-A6C34878D82A}">
                    <a16:rowId xmlns:a16="http://schemas.microsoft.com/office/drawing/2014/main" val="10000"/>
                  </a:ext>
                </a:extLst>
              </a:tr>
              <a:tr h="370840">
                <a:tc>
                  <a:txBody>
                    <a:bodyPr/>
                    <a:lstStyle/>
                    <a:p>
                      <a:r>
                        <a:rPr lang="en-IN" dirty="0"/>
                        <a:t>Wheat (</a:t>
                      </a:r>
                      <a:r>
                        <a:rPr lang="en-IN" sz="1800" u="none" strike="noStrike" kern="1200" baseline="0" dirty="0"/>
                        <a:t>bushels/hour)</a:t>
                      </a:r>
                      <a:endParaRPr lang="en-IN" dirty="0"/>
                    </a:p>
                  </a:txBody>
                  <a:tcPr/>
                </a:tc>
                <a:tc>
                  <a:txBody>
                    <a:bodyPr/>
                    <a:lstStyle/>
                    <a:p>
                      <a:r>
                        <a:rPr lang="en-IN" dirty="0"/>
                        <a:t>6</a:t>
                      </a:r>
                    </a:p>
                  </a:txBody>
                  <a:tcPr/>
                </a:tc>
                <a:tc>
                  <a:txBody>
                    <a:bodyPr/>
                    <a:lstStyle/>
                    <a:p>
                      <a:r>
                        <a:rPr lang="en-IN" dirty="0"/>
                        <a:t>1</a:t>
                      </a:r>
                    </a:p>
                  </a:txBody>
                  <a:tcPr/>
                </a:tc>
                <a:extLst>
                  <a:ext uri="{0D108BD9-81ED-4DB2-BD59-A6C34878D82A}">
                    <a16:rowId xmlns:a16="http://schemas.microsoft.com/office/drawing/2014/main" val="10001"/>
                  </a:ext>
                </a:extLst>
              </a:tr>
              <a:tr h="370840">
                <a:tc>
                  <a:txBody>
                    <a:bodyPr/>
                    <a:lstStyle/>
                    <a:p>
                      <a:r>
                        <a:rPr lang="en-IN" dirty="0"/>
                        <a:t>Cloth </a:t>
                      </a:r>
                      <a:r>
                        <a:rPr lang="en-IN" sz="1800" u="none" strike="noStrike" kern="1200" baseline="0" dirty="0"/>
                        <a:t>(yards/hour)</a:t>
                      </a:r>
                      <a:endParaRPr lang="en-IN" dirty="0"/>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5148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568952" cy="6264696"/>
          </a:xfrm>
        </p:spPr>
        <p:txBody>
          <a:bodyPr>
            <a:noAutofit/>
          </a:bodyPr>
          <a:lstStyle/>
          <a:p>
            <a:pPr algn="just"/>
            <a:r>
              <a:rPr lang="en-IN" sz="2400" dirty="0">
                <a:latin typeface="Cambria" pitchFamily="18" charset="0"/>
              </a:rPr>
              <a:t>Table shows that one hour of labour time produces 6 bushels of wheat in the US but only one in the UK. On the other hand, one hour of labour time produces 5 yards of cloth in the UK but only four in the US.</a:t>
            </a:r>
          </a:p>
          <a:p>
            <a:pPr algn="just"/>
            <a:endParaRPr lang="en-IN" sz="2400" dirty="0">
              <a:latin typeface="Cambria" pitchFamily="18" charset="0"/>
            </a:endParaRPr>
          </a:p>
          <a:p>
            <a:pPr algn="just"/>
            <a:r>
              <a:rPr lang="en-IN" sz="2400" dirty="0">
                <a:latin typeface="Cambria" pitchFamily="18" charset="0"/>
              </a:rPr>
              <a:t>Thus the US is more efficient than, or has an absolute advantage over, the UK in the production of wheat, whereas the UK is more efficient than, or has an absolute advantage over, the US in the production of cloth. </a:t>
            </a:r>
          </a:p>
          <a:p>
            <a:pPr algn="just"/>
            <a:endParaRPr lang="en-IN" sz="2400" dirty="0">
              <a:latin typeface="Cambria" pitchFamily="18" charset="0"/>
            </a:endParaRPr>
          </a:p>
          <a:p>
            <a:pPr algn="just"/>
            <a:r>
              <a:rPr lang="en-IN" sz="2400" dirty="0">
                <a:latin typeface="Cambria" pitchFamily="18" charset="0"/>
              </a:rPr>
              <a:t>With trade, the US would specialize in the production of wheat and exchange part of it for British cloth. The opposite is true for the UK. If the US exchanges six bushels of wheat (6W) for six yards of British cloth (6C), the United States gains 2C or saves 1</a:t>
            </a:r>
            <a:r>
              <a:rPr lang="en-IN" sz="2400" i="1" dirty="0">
                <a:latin typeface="Cambria" pitchFamily="18" charset="0"/>
              </a:rPr>
              <a:t>/</a:t>
            </a:r>
            <a:r>
              <a:rPr lang="en-IN" sz="2400" dirty="0">
                <a:latin typeface="Cambria" pitchFamily="18" charset="0"/>
              </a:rPr>
              <a:t>2 hour or 30 minutes of labour time. </a:t>
            </a:r>
          </a:p>
        </p:txBody>
      </p:sp>
    </p:spTree>
    <p:extLst>
      <p:ext uri="{BB962C8B-B14F-4D97-AF65-F5344CB8AC3E}">
        <p14:creationId xmlns:p14="http://schemas.microsoft.com/office/powerpoint/2010/main" val="294889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496944" cy="6192688"/>
          </a:xfrm>
        </p:spPr>
        <p:txBody>
          <a:bodyPr>
            <a:normAutofit/>
          </a:bodyPr>
          <a:lstStyle/>
          <a:p>
            <a:pPr algn="just"/>
            <a:r>
              <a:rPr lang="en-IN" sz="2400" dirty="0">
                <a:latin typeface="Cambria" pitchFamily="18" charset="0"/>
              </a:rPr>
              <a:t>Similarly, the 6W that the UK receives from the United States is equivalent to or would require six hours of labour time to produce in the United Kingdom. These same six hours can produce 30C in the UK(6 hours times 5 yards of cloth per hour). </a:t>
            </a:r>
          </a:p>
          <a:p>
            <a:pPr algn="just"/>
            <a:endParaRPr lang="en-IN" sz="2400" dirty="0">
              <a:latin typeface="Cambria" pitchFamily="18" charset="0"/>
            </a:endParaRPr>
          </a:p>
          <a:p>
            <a:pPr algn="just"/>
            <a:r>
              <a:rPr lang="en-IN" sz="2400" dirty="0">
                <a:latin typeface="Cambria" pitchFamily="18" charset="0"/>
              </a:rPr>
              <a:t>By being able to exchange 6C for 6W with the US, the UK gains 24C, or saves almost five labour - hours.</a:t>
            </a:r>
          </a:p>
          <a:p>
            <a:pPr algn="just"/>
            <a:endParaRPr lang="en-IN" sz="2400" dirty="0">
              <a:latin typeface="Cambria" pitchFamily="18" charset="0"/>
            </a:endParaRPr>
          </a:p>
          <a:p>
            <a:pPr algn="just"/>
            <a:r>
              <a:rPr lang="en-IN" sz="2400" dirty="0">
                <a:latin typeface="Cambria" pitchFamily="18" charset="0"/>
              </a:rPr>
              <a:t>The fact that the United Kingdom gains much more than the United States is not important at this time. What is important is that </a:t>
            </a:r>
            <a:r>
              <a:rPr lang="en-IN" sz="2400" i="1" dirty="0">
                <a:latin typeface="Cambria" pitchFamily="18" charset="0"/>
              </a:rPr>
              <a:t>both </a:t>
            </a:r>
            <a:r>
              <a:rPr lang="en-IN" sz="2400" dirty="0">
                <a:latin typeface="Cambria" pitchFamily="18" charset="0"/>
              </a:rPr>
              <a:t>nations can gain from specialization in production and trade.</a:t>
            </a:r>
          </a:p>
          <a:p>
            <a:endParaRPr lang="en-IN" dirty="0"/>
          </a:p>
        </p:txBody>
      </p:sp>
    </p:spTree>
    <p:extLst>
      <p:ext uri="{BB962C8B-B14F-4D97-AF65-F5344CB8AC3E}">
        <p14:creationId xmlns:p14="http://schemas.microsoft.com/office/powerpoint/2010/main" val="420893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568952" cy="6264696"/>
          </a:xfrm>
        </p:spPr>
        <p:txBody>
          <a:bodyPr>
            <a:normAutofit fontScale="92500" lnSpcReduction="10000"/>
          </a:bodyPr>
          <a:lstStyle/>
          <a:p>
            <a:pPr algn="just"/>
            <a:r>
              <a:rPr lang="en-IN" sz="2800" dirty="0">
                <a:latin typeface="Cambria" pitchFamily="18" charset="0"/>
              </a:rPr>
              <a:t>This theory is based upon </a:t>
            </a:r>
            <a:r>
              <a:rPr lang="en-IN" sz="2800" b="1" dirty="0">
                <a:latin typeface="Cambria" pitchFamily="18" charset="0"/>
              </a:rPr>
              <a:t>principle of division of labour.</a:t>
            </a:r>
          </a:p>
          <a:p>
            <a:pPr algn="just"/>
            <a:r>
              <a:rPr lang="en-IN" sz="2800" dirty="0">
                <a:latin typeface="Cambria" pitchFamily="18" charset="0"/>
              </a:rPr>
              <a:t>Free Trade among countries </a:t>
            </a:r>
            <a:r>
              <a:rPr lang="en-IN" sz="2800" b="1" dirty="0">
                <a:latin typeface="Cambria" pitchFamily="18" charset="0"/>
              </a:rPr>
              <a:t>can increase a country’s wealth. </a:t>
            </a:r>
          </a:p>
          <a:p>
            <a:pPr algn="just"/>
            <a:r>
              <a:rPr lang="en-IN" sz="2800" b="1" dirty="0">
                <a:latin typeface="Cambria" pitchFamily="18" charset="0"/>
              </a:rPr>
              <a:t>Free Trade </a:t>
            </a:r>
            <a:r>
              <a:rPr lang="en-IN" sz="2800" dirty="0">
                <a:latin typeface="Cambria" pitchFamily="18" charset="0"/>
              </a:rPr>
              <a:t>enables a country to provide a variety of goods and services to its people </a:t>
            </a:r>
            <a:r>
              <a:rPr lang="en-IN" sz="2800" b="1" dirty="0">
                <a:latin typeface="Cambria" pitchFamily="18" charset="0"/>
              </a:rPr>
              <a:t>by specializing </a:t>
            </a:r>
            <a:r>
              <a:rPr lang="en-IN" sz="2800" dirty="0">
                <a:latin typeface="Cambria" pitchFamily="18" charset="0"/>
              </a:rPr>
              <a:t>in the production of some goods and services and importing others.</a:t>
            </a:r>
          </a:p>
          <a:p>
            <a:pPr algn="just"/>
            <a:r>
              <a:rPr lang="en-IN" sz="2800" dirty="0">
                <a:latin typeface="Cambria" pitchFamily="18" charset="0"/>
              </a:rPr>
              <a:t>Every country should specialize in producing those products at </a:t>
            </a:r>
            <a:r>
              <a:rPr lang="en-IN" sz="2800" b="1" dirty="0">
                <a:latin typeface="Cambria" pitchFamily="18" charset="0"/>
              </a:rPr>
              <a:t>cost less than that of other countries </a:t>
            </a:r>
            <a:r>
              <a:rPr lang="en-IN" sz="2800" dirty="0">
                <a:latin typeface="Cambria" pitchFamily="18" charset="0"/>
              </a:rPr>
              <a:t>and exchange these products with other products produced cheaply by others.</a:t>
            </a:r>
          </a:p>
          <a:p>
            <a:pPr algn="just"/>
            <a:r>
              <a:rPr lang="en-IN" sz="2800" dirty="0">
                <a:latin typeface="Cambria" pitchFamily="18" charset="0"/>
              </a:rPr>
              <a:t>When one country produces a product at a lower cost and another country produces another product at a lower cost, both can exchange required quantity and can enjoy benefits of absolute cost advantage</a:t>
            </a:r>
            <a:r>
              <a:rPr lang="en-IN" dirty="0">
                <a:latin typeface="Cambria" pitchFamily="18" charset="0"/>
              </a:rPr>
              <a:t>.</a:t>
            </a:r>
          </a:p>
        </p:txBody>
      </p:sp>
    </p:spTree>
    <p:extLst>
      <p:ext uri="{BB962C8B-B14F-4D97-AF65-F5344CB8AC3E}">
        <p14:creationId xmlns:p14="http://schemas.microsoft.com/office/powerpoint/2010/main" val="4077254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8146AA4725DB49ADA8625CD98B2DB2" ma:contentTypeVersion="2" ma:contentTypeDescription="Create a new document." ma:contentTypeScope="" ma:versionID="13468e4cab31541390cbde2bbdc127cc">
  <xsd:schema xmlns:xsd="http://www.w3.org/2001/XMLSchema" xmlns:xs="http://www.w3.org/2001/XMLSchema" xmlns:p="http://schemas.microsoft.com/office/2006/metadata/properties" xmlns:ns2="4f751da9-df57-4d67-b67e-cdd469de1b64" targetNamespace="http://schemas.microsoft.com/office/2006/metadata/properties" ma:root="true" ma:fieldsID="b7ee9cf8557ed31966ad97f4ebc41696" ns2:_="">
    <xsd:import namespace="4f751da9-df57-4d67-b67e-cdd469de1b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751da9-df57-4d67-b67e-cdd469de1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FE4DC5-8D8E-4A23-A970-01E1F4E84110}"/>
</file>

<file path=customXml/itemProps2.xml><?xml version="1.0" encoding="utf-8"?>
<ds:datastoreItem xmlns:ds="http://schemas.openxmlformats.org/officeDocument/2006/customXml" ds:itemID="{8AD1330C-A1D8-438A-A64A-53C1692732D9}"/>
</file>

<file path=customXml/itemProps3.xml><?xml version="1.0" encoding="utf-8"?>
<ds:datastoreItem xmlns:ds="http://schemas.openxmlformats.org/officeDocument/2006/customXml" ds:itemID="{41A7C972-E1F9-4D3E-86C1-31A5D3263214}"/>
</file>

<file path=docProps/app.xml><?xml version="1.0" encoding="utf-8"?>
<Properties xmlns="http://schemas.openxmlformats.org/officeDocument/2006/extended-properties" xmlns:vt="http://schemas.openxmlformats.org/officeDocument/2006/docPropsVTypes">
  <Template>Clarity</Template>
  <TotalTime>73</TotalTime>
  <Words>1104</Words>
  <PresentationFormat>On-screen Show (4:3)</PresentationFormat>
  <Paragraphs>86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Cambria</vt:lpstr>
      <vt:lpstr>Clarity</vt:lpstr>
      <vt:lpstr>International Trade </vt:lpstr>
      <vt:lpstr>Introduction </vt:lpstr>
      <vt:lpstr>Absolute Advantage Theory </vt:lpstr>
      <vt:lpstr>Drawbacks of Mercantilism Theory</vt:lpstr>
      <vt:lpstr>Assumptions</vt:lpstr>
      <vt:lpstr>PowerPoint Presentation</vt:lpstr>
      <vt:lpstr>PowerPoint Presentation</vt:lpstr>
      <vt:lpstr>PowerPoint Presentation</vt:lpstr>
      <vt:lpstr>PowerPoint Presentation</vt:lpstr>
      <vt:lpstr>PowerPoint Presentation</vt:lpstr>
      <vt:lpstr>Limitations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2020-11-15T09:29:25Z</dcterms:created>
  <dcterms:modified xsi:type="dcterms:W3CDTF">2020-11-16T10:50:57Z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0x010100FB8146AA4725DB49ADA8625CD98B2DB2</vt:lpwstr>
  </property>
</Properties>
</file>