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04" y="5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g object 17"/>
          <p:cNvSpPr/>
          <p:nvPr/>
        </p:nvSpPr>
        <p:spPr>
          <a:xfrm>
            <a:off x="0" y="6333744"/>
            <a:ext cx="12189460" cy="64135"/>
          </a:xfrm>
          <a:custGeom>
            <a:avLst/>
            <a:gdLst/>
            <a:ahLst/>
            <a:cxnLst/>
            <a:rect l="l" t="t" r="r" b="b"/>
            <a:pathLst>
              <a:path w="12189460" h="64135">
                <a:moveTo>
                  <a:pt x="12188952" y="0"/>
                </a:moveTo>
                <a:lnTo>
                  <a:pt x="0" y="0"/>
                </a:lnTo>
                <a:lnTo>
                  <a:pt x="0" y="64007"/>
                </a:lnTo>
                <a:lnTo>
                  <a:pt x="12188952" y="64007"/>
                </a:lnTo>
                <a:lnTo>
                  <a:pt x="12188952" y="0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96771" y="2486085"/>
            <a:ext cx="9998456" cy="24428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955"/>
              </a:lnSpc>
            </a:pPr>
            <a:r>
              <a:rPr dirty="0"/>
              <a:t>LECTURE </a:t>
            </a:r>
            <a:r>
              <a:rPr spc="-5" dirty="0"/>
              <a:t>NOTES </a:t>
            </a:r>
            <a:r>
              <a:rPr dirty="0"/>
              <a:t>BY PARUL</a:t>
            </a:r>
            <a:r>
              <a:rPr spc="-130" dirty="0"/>
              <a:t> </a:t>
            </a:r>
            <a:r>
              <a:rPr spc="-5" dirty="0"/>
              <a:t>JAIN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11/19/2020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 u="sng">
                <a:solidFill>
                  <a:srgbClr val="404040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40404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955"/>
              </a:lnSpc>
            </a:pPr>
            <a:r>
              <a:rPr dirty="0"/>
              <a:t>LECTURE </a:t>
            </a:r>
            <a:r>
              <a:rPr spc="-5" dirty="0"/>
              <a:t>NOTES </a:t>
            </a:r>
            <a:r>
              <a:rPr dirty="0"/>
              <a:t>BY PARUL</a:t>
            </a:r>
            <a:r>
              <a:rPr spc="-130" dirty="0"/>
              <a:t> </a:t>
            </a:r>
            <a:r>
              <a:rPr spc="-5" dirty="0"/>
              <a:t>JAIN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11/19/2020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 u="sng">
                <a:solidFill>
                  <a:srgbClr val="404040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955"/>
              </a:lnSpc>
            </a:pPr>
            <a:r>
              <a:rPr dirty="0"/>
              <a:t>LECTURE </a:t>
            </a:r>
            <a:r>
              <a:rPr spc="-5" dirty="0"/>
              <a:t>NOTES </a:t>
            </a:r>
            <a:r>
              <a:rPr dirty="0"/>
              <a:t>BY PARUL</a:t>
            </a:r>
            <a:r>
              <a:rPr spc="-130" dirty="0"/>
              <a:t> </a:t>
            </a:r>
            <a:r>
              <a:rPr spc="-5" dirty="0"/>
              <a:t>JAIN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11/19/2020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 u="sng">
                <a:solidFill>
                  <a:srgbClr val="404040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955"/>
              </a:lnSpc>
            </a:pPr>
            <a:r>
              <a:rPr dirty="0"/>
              <a:t>LECTURE </a:t>
            </a:r>
            <a:r>
              <a:rPr spc="-5" dirty="0"/>
              <a:t>NOTES </a:t>
            </a:r>
            <a:r>
              <a:rPr dirty="0"/>
              <a:t>BY PARUL</a:t>
            </a:r>
            <a:r>
              <a:rPr spc="-130" dirty="0"/>
              <a:t> </a:t>
            </a:r>
            <a:r>
              <a:rPr spc="-5" dirty="0"/>
              <a:t>JAIN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11/19/2020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955"/>
              </a:lnSpc>
            </a:pPr>
            <a:r>
              <a:rPr dirty="0"/>
              <a:t>LECTURE </a:t>
            </a:r>
            <a:r>
              <a:rPr spc="-5" dirty="0"/>
              <a:t>NOTES </a:t>
            </a:r>
            <a:r>
              <a:rPr dirty="0"/>
              <a:t>BY PARUL</a:t>
            </a:r>
            <a:r>
              <a:rPr spc="-130" dirty="0"/>
              <a:t> </a:t>
            </a:r>
            <a:r>
              <a:rPr spc="-5" dirty="0"/>
              <a:t>JAIN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11/19/2020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00799"/>
            <a:ext cx="12192000" cy="457200"/>
          </a:xfrm>
          <a:custGeom>
            <a:avLst/>
            <a:gdLst/>
            <a:ahLst/>
            <a:cxnLst/>
            <a:rect l="l" t="t" r="r" b="b"/>
            <a:pathLst>
              <a:path w="12192000" h="457200">
                <a:moveTo>
                  <a:pt x="12192000" y="0"/>
                </a:moveTo>
                <a:lnTo>
                  <a:pt x="0" y="0"/>
                </a:lnTo>
                <a:lnTo>
                  <a:pt x="0" y="457199"/>
                </a:lnTo>
                <a:lnTo>
                  <a:pt x="12192000" y="4571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BC57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4"/>
            <a:ext cx="12192000" cy="67310"/>
          </a:xfrm>
          <a:custGeom>
            <a:avLst/>
            <a:gdLst/>
            <a:ahLst/>
            <a:cxnLst/>
            <a:rect l="l" t="t" r="r" b="b"/>
            <a:pathLst>
              <a:path w="12192000" h="67310">
                <a:moveTo>
                  <a:pt x="12192000" y="0"/>
                </a:moveTo>
                <a:lnTo>
                  <a:pt x="0" y="0"/>
                </a:lnTo>
                <a:lnTo>
                  <a:pt x="0" y="67055"/>
                </a:lnTo>
                <a:lnTo>
                  <a:pt x="12192000" y="67055"/>
                </a:lnTo>
                <a:lnTo>
                  <a:pt x="12192000" y="0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18870" y="914146"/>
            <a:ext cx="10154259" cy="7569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 u="sng">
                <a:solidFill>
                  <a:srgbClr val="404040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76324" y="1813686"/>
            <a:ext cx="9993630" cy="16040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40404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358765" y="6583400"/>
            <a:ext cx="1478915" cy="1397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955"/>
              </a:lnSpc>
            </a:pPr>
            <a:r>
              <a:rPr dirty="0"/>
              <a:t>LECTURE </a:t>
            </a:r>
            <a:r>
              <a:rPr spc="-5" dirty="0"/>
              <a:t>NOTES </a:t>
            </a:r>
            <a:r>
              <a:rPr dirty="0"/>
              <a:t>BY PARUL</a:t>
            </a:r>
            <a:r>
              <a:rPr spc="-130" dirty="0"/>
              <a:t> </a:t>
            </a:r>
            <a:r>
              <a:rPr spc="-5" dirty="0"/>
              <a:t>JAIN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11/19/2020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94308" y="2486085"/>
            <a:ext cx="9900920" cy="3511859"/>
          </a:xfrm>
          <a:prstGeom prst="rect">
            <a:avLst/>
          </a:prstGeom>
        </p:spPr>
        <p:txBody>
          <a:bodyPr vert="horz" wrap="square" lIns="0" tIns="51879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085"/>
              </a:spcBef>
              <a:tabLst>
                <a:tab pos="956310" algn="l"/>
                <a:tab pos="9874885" algn="l"/>
              </a:tabLst>
            </a:pPr>
            <a:r>
              <a:rPr sz="8000" spc="-45" dirty="0">
                <a:solidFill>
                  <a:srgbClr val="0070C0"/>
                </a:solidFill>
                <a:uFill>
                  <a:solidFill>
                    <a:srgbClr val="7E7E7E"/>
                  </a:solidFill>
                </a:uFill>
                <a:latin typeface="Calibri Light"/>
                <a:cs typeface="Calibri Light"/>
              </a:rPr>
              <a:t>Balance </a:t>
            </a:r>
            <a:r>
              <a:rPr sz="8000" spc="-25" dirty="0">
                <a:solidFill>
                  <a:srgbClr val="0070C0"/>
                </a:solidFill>
                <a:uFill>
                  <a:solidFill>
                    <a:srgbClr val="7E7E7E"/>
                  </a:solidFill>
                </a:uFill>
                <a:latin typeface="Calibri Light"/>
                <a:cs typeface="Calibri Light"/>
              </a:rPr>
              <a:t>of</a:t>
            </a:r>
            <a:r>
              <a:rPr sz="8000" spc="-254" dirty="0">
                <a:solidFill>
                  <a:srgbClr val="0070C0"/>
                </a:solidFill>
                <a:uFill>
                  <a:solidFill>
                    <a:srgbClr val="7E7E7E"/>
                  </a:solidFill>
                </a:uFill>
                <a:latin typeface="Calibri Light"/>
                <a:cs typeface="Calibri Light"/>
              </a:rPr>
              <a:t> </a:t>
            </a:r>
            <a:r>
              <a:rPr sz="8000" spc="-100" dirty="0">
                <a:solidFill>
                  <a:srgbClr val="0070C0"/>
                </a:solidFill>
                <a:uFill>
                  <a:solidFill>
                    <a:srgbClr val="7E7E7E"/>
                  </a:solidFill>
                </a:uFill>
                <a:latin typeface="Calibri Light"/>
                <a:cs typeface="Calibri Light"/>
              </a:rPr>
              <a:t>Payment</a:t>
            </a:r>
            <a:endParaRPr lang="en-IN" sz="8000" spc="-100" dirty="0">
              <a:solidFill>
                <a:srgbClr val="0070C0"/>
              </a:solidFill>
              <a:uFill>
                <a:solidFill>
                  <a:srgbClr val="7E7E7E"/>
                </a:solidFill>
              </a:uFill>
              <a:latin typeface="Calibri Light"/>
              <a:cs typeface="Calibri Light"/>
            </a:endParaRPr>
          </a:p>
          <a:p>
            <a:pPr algn="ctr">
              <a:lnSpc>
                <a:spcPct val="100000"/>
              </a:lnSpc>
              <a:spcBef>
                <a:spcPts val="4085"/>
              </a:spcBef>
              <a:tabLst>
                <a:tab pos="956310" algn="l"/>
                <a:tab pos="9874885" algn="l"/>
              </a:tabLst>
            </a:pPr>
            <a:endParaRPr sz="8000" dirty="0">
              <a:latin typeface="Calibri Light"/>
              <a:cs typeface="Calibri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9545">
              <a:lnSpc>
                <a:spcPct val="100000"/>
              </a:lnSpc>
              <a:spcBef>
                <a:spcPts val="100"/>
              </a:spcBef>
              <a:tabLst>
                <a:tab pos="10140950" algn="l"/>
              </a:tabLst>
            </a:pPr>
            <a:r>
              <a:rPr spc="-75" dirty="0">
                <a:solidFill>
                  <a:srgbClr val="0070C0"/>
                </a:solidFill>
              </a:rPr>
              <a:t>Errors </a:t>
            </a:r>
            <a:r>
              <a:rPr dirty="0">
                <a:solidFill>
                  <a:srgbClr val="0070C0"/>
                </a:solidFill>
              </a:rPr>
              <a:t>&amp;</a:t>
            </a:r>
            <a:r>
              <a:rPr spc="-200" dirty="0">
                <a:solidFill>
                  <a:srgbClr val="0070C0"/>
                </a:solidFill>
              </a:rPr>
              <a:t> </a:t>
            </a:r>
            <a:r>
              <a:rPr spc="-50" dirty="0">
                <a:solidFill>
                  <a:srgbClr val="0070C0"/>
                </a:solidFill>
              </a:rPr>
              <a:t>Omissions</a:t>
            </a:r>
            <a:r>
              <a:rPr spc="-50" dirty="0"/>
              <a:t>	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dirty="0"/>
              <a:t>LECTURE </a:t>
            </a:r>
            <a:r>
              <a:rPr spc="-5" dirty="0"/>
              <a:t>NOTES </a:t>
            </a:r>
            <a:r>
              <a:rPr dirty="0"/>
              <a:t>BY PARUL</a:t>
            </a:r>
            <a:r>
              <a:rPr spc="-130" dirty="0"/>
              <a:t> </a:t>
            </a:r>
            <a:r>
              <a:rPr spc="-5" dirty="0"/>
              <a:t>JAIN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76324" y="1813686"/>
            <a:ext cx="9993630" cy="234505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2700" marR="5080">
              <a:lnSpc>
                <a:spcPts val="3020"/>
              </a:lnSpc>
              <a:spcBef>
                <a:spcPts val="480"/>
              </a:spcBef>
              <a:tabLst>
                <a:tab pos="739140" algn="l"/>
                <a:tab pos="1929764" algn="l"/>
                <a:tab pos="2983230" algn="l"/>
                <a:tab pos="3700779" algn="l"/>
                <a:tab pos="4612005" algn="l"/>
                <a:tab pos="5638165" algn="l"/>
                <a:tab pos="6790055" algn="l"/>
                <a:tab pos="7284084" algn="l"/>
                <a:tab pos="8228965" algn="l"/>
                <a:tab pos="8965565" algn="l"/>
                <a:tab pos="9713595" algn="l"/>
              </a:tabLst>
            </a:pP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Th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	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800" spc="-35" dirty="0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tries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	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u</a:t>
            </a:r>
            <a:r>
              <a:rPr sz="2800" spc="5" dirty="0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de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	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this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	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hea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d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	</a:t>
            </a:r>
            <a:r>
              <a:rPr sz="2800" spc="-45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el</a:t>
            </a:r>
            <a:r>
              <a:rPr sz="2800" spc="-25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800" spc="-40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	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main</a:t>
            </a:r>
            <a:r>
              <a:rPr sz="2800" spc="-20" dirty="0">
                <a:solidFill>
                  <a:srgbClr val="404040"/>
                </a:solidFill>
                <a:latin typeface="Calibri"/>
                <a:cs typeface="Calibri"/>
              </a:rPr>
              <a:t>l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y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	</a:t>
            </a:r>
            <a:r>
              <a:rPr sz="2800" spc="-30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	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le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d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	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800" spc="5" dirty="0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d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	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lags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	</a:t>
            </a:r>
            <a:r>
              <a:rPr sz="2800" spc="-15" dirty="0">
                <a:solidFill>
                  <a:srgbClr val="404040"/>
                </a:solidFill>
                <a:latin typeface="Calibri"/>
                <a:cs typeface="Calibri"/>
              </a:rPr>
              <a:t>in 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reporting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of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transactions</a:t>
            </a:r>
            <a:r>
              <a:rPr sz="2800" spc="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800">
              <a:latin typeface="Calibri"/>
              <a:cs typeface="Calibri"/>
            </a:endParaRPr>
          </a:p>
          <a:p>
            <a:pPr marL="12700" marR="5715" indent="80645">
              <a:lnSpc>
                <a:spcPts val="3020"/>
              </a:lnSpc>
              <a:spcBef>
                <a:spcPts val="2425"/>
              </a:spcBef>
            </a:pP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It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is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of a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balancing entry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and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is needed </a:t>
            </a:r>
            <a:r>
              <a:rPr sz="2800" spc="-15" dirty="0">
                <a:solidFill>
                  <a:srgbClr val="404040"/>
                </a:solidFill>
                <a:latin typeface="Calibri"/>
                <a:cs typeface="Calibri"/>
              </a:rPr>
              <a:t>to </a:t>
            </a:r>
            <a:r>
              <a:rPr sz="2800" spc="-20" dirty="0">
                <a:solidFill>
                  <a:srgbClr val="404040"/>
                </a:solidFill>
                <a:latin typeface="Calibri"/>
                <a:cs typeface="Calibri"/>
              </a:rPr>
              <a:t>offset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sz="2800" spc="-25" dirty="0">
                <a:solidFill>
                  <a:srgbClr val="404040"/>
                </a:solidFill>
                <a:latin typeface="Calibri"/>
                <a:cs typeface="Calibri"/>
              </a:rPr>
              <a:t>overstated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or  </a:t>
            </a:r>
            <a:r>
              <a:rPr sz="2800" spc="-25" dirty="0">
                <a:solidFill>
                  <a:srgbClr val="404040"/>
                </a:solidFill>
                <a:latin typeface="Calibri"/>
                <a:cs typeface="Calibri"/>
              </a:rPr>
              <a:t>understated</a:t>
            </a:r>
            <a:r>
              <a:rPr sz="2800" spc="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components.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324" y="978153"/>
            <a:ext cx="938085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u="none" spc="-45" dirty="0">
                <a:solidFill>
                  <a:srgbClr val="0070C0"/>
                </a:solidFill>
              </a:rPr>
              <a:t>Disequilibrium </a:t>
            </a:r>
            <a:r>
              <a:rPr sz="4400" u="none" spc="-25" dirty="0">
                <a:solidFill>
                  <a:srgbClr val="0070C0"/>
                </a:solidFill>
              </a:rPr>
              <a:t>In </a:t>
            </a:r>
            <a:r>
              <a:rPr sz="4400" u="none" spc="-35" dirty="0">
                <a:solidFill>
                  <a:srgbClr val="0070C0"/>
                </a:solidFill>
              </a:rPr>
              <a:t>The </a:t>
            </a:r>
            <a:r>
              <a:rPr sz="4400" u="none" spc="-45" dirty="0">
                <a:solidFill>
                  <a:srgbClr val="0070C0"/>
                </a:solidFill>
              </a:rPr>
              <a:t>Balance </a:t>
            </a:r>
            <a:r>
              <a:rPr sz="4400" u="none" spc="-25" dirty="0">
                <a:solidFill>
                  <a:srgbClr val="0070C0"/>
                </a:solidFill>
              </a:rPr>
              <a:t>Of</a:t>
            </a:r>
            <a:r>
              <a:rPr sz="4400" u="none" spc="-415" dirty="0">
                <a:solidFill>
                  <a:srgbClr val="0070C0"/>
                </a:solidFill>
              </a:rPr>
              <a:t> </a:t>
            </a:r>
            <a:r>
              <a:rPr sz="4400" u="none" spc="-75" dirty="0">
                <a:solidFill>
                  <a:srgbClr val="0070C0"/>
                </a:solidFill>
              </a:rPr>
              <a:t>Payments</a:t>
            </a:r>
            <a:endParaRPr sz="4400" dirty="0">
              <a:solidFill>
                <a:srgbClr val="0070C0"/>
              </a:solidFill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dirty="0"/>
              <a:t>LECTURE </a:t>
            </a:r>
            <a:r>
              <a:rPr spc="-5" dirty="0"/>
              <a:t>NOTES </a:t>
            </a:r>
            <a:r>
              <a:rPr dirty="0"/>
              <a:t>BY PARUL</a:t>
            </a:r>
            <a:r>
              <a:rPr spc="-130" dirty="0"/>
              <a:t> </a:t>
            </a:r>
            <a:r>
              <a:rPr spc="-5" dirty="0"/>
              <a:t>JAIN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76324" y="1813686"/>
            <a:ext cx="9996170" cy="385254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2700" marR="8255">
              <a:lnSpc>
                <a:spcPts val="3020"/>
              </a:lnSpc>
              <a:spcBef>
                <a:spcPts val="480"/>
              </a:spcBef>
              <a:tabLst>
                <a:tab pos="347345" algn="l"/>
                <a:tab pos="2542540" algn="l"/>
                <a:tab pos="2940050" algn="l"/>
                <a:tab pos="3552825" algn="l"/>
                <a:tab pos="4805680" algn="l"/>
                <a:tab pos="5231130" algn="l"/>
                <a:tab pos="6633209" algn="l"/>
                <a:tab pos="7720330" algn="l"/>
                <a:tab pos="8189595" algn="l"/>
                <a:tab pos="9683115" algn="l"/>
              </a:tabLst>
            </a:pP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A	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dis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qui</a:t>
            </a:r>
            <a:r>
              <a:rPr sz="2800" spc="-20" dirty="0">
                <a:solidFill>
                  <a:srgbClr val="404040"/>
                </a:solidFill>
                <a:latin typeface="Calibri"/>
                <a:cs typeface="Calibri"/>
              </a:rPr>
              <a:t>l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ibri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u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m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	i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	t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h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	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balan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c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	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	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p</a:t>
            </a:r>
            <a:r>
              <a:rPr sz="2800" spc="-55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y</a:t>
            </a:r>
            <a:r>
              <a:rPr sz="2800" spc="-15" dirty="0">
                <a:solidFill>
                  <a:srgbClr val="404040"/>
                </a:solidFill>
                <a:latin typeface="Calibri"/>
                <a:cs typeface="Calibri"/>
              </a:rPr>
              <a:t>m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800" spc="-35" dirty="0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	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mea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	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its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	</a:t>
            </a:r>
            <a:r>
              <a:rPr sz="2800" spc="-25" dirty="0">
                <a:solidFill>
                  <a:srgbClr val="404040"/>
                </a:solidFill>
                <a:latin typeface="Calibri"/>
                <a:cs typeface="Calibri"/>
              </a:rPr>
              <a:t>c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ditio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	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of 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Surplus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Or</a:t>
            </a:r>
            <a:r>
              <a:rPr sz="2800" spc="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deficit.</a:t>
            </a:r>
            <a:endParaRPr sz="2800">
              <a:latin typeface="Calibri"/>
              <a:cs typeface="Calibri"/>
            </a:endParaRPr>
          </a:p>
          <a:p>
            <a:pPr marL="12700" marR="7620" indent="80645">
              <a:lnSpc>
                <a:spcPts val="3020"/>
              </a:lnSpc>
              <a:spcBef>
                <a:spcPts val="1415"/>
              </a:spcBef>
              <a:tabLst>
                <a:tab pos="474345" algn="l"/>
                <a:tab pos="1720850" algn="l"/>
                <a:tab pos="2162810" algn="l"/>
                <a:tab pos="2821305" algn="l"/>
                <a:tab pos="3609340" algn="l"/>
                <a:tab pos="4720590" algn="l"/>
                <a:tab pos="5700395" algn="l"/>
                <a:tab pos="6570980" algn="l"/>
                <a:tab pos="7960995" algn="l"/>
                <a:tab pos="9283700" algn="l"/>
              </a:tabLst>
            </a:pP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A	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urpl</a:t>
            </a:r>
            <a:r>
              <a:rPr sz="2800" spc="5" dirty="0">
                <a:solidFill>
                  <a:srgbClr val="404040"/>
                </a:solidFill>
                <a:latin typeface="Calibri"/>
                <a:cs typeface="Calibri"/>
              </a:rPr>
              <a:t>u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	</a:t>
            </a:r>
            <a:r>
              <a:rPr sz="2800" spc="-15" dirty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	</a:t>
            </a:r>
            <a:r>
              <a:rPr sz="2800" spc="5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h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	</a:t>
            </a:r>
            <a:r>
              <a:rPr sz="2800" spc="5" dirty="0">
                <a:solidFill>
                  <a:srgbClr val="404040"/>
                </a:solidFill>
                <a:latin typeface="Calibri"/>
                <a:cs typeface="Calibri"/>
              </a:rPr>
              <a:t>B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P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	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oc</a:t>
            </a:r>
            <a:r>
              <a:rPr sz="2800" spc="15" dirty="0">
                <a:solidFill>
                  <a:srgbClr val="404040"/>
                </a:solidFill>
                <a:latin typeface="Calibri"/>
                <a:cs typeface="Calibri"/>
              </a:rPr>
              <a:t>c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u</a:t>
            </a:r>
            <a:r>
              <a:rPr sz="2800" spc="-55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	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when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	</a:t>
            </a:r>
            <a:r>
              <a:rPr sz="2800" spc="-254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2800" spc="-40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al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	</a:t>
            </a:r>
            <a:r>
              <a:rPr sz="2800" spc="-50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ecei</a:t>
            </a:r>
            <a:r>
              <a:rPr sz="2800" spc="-25" dirty="0">
                <a:solidFill>
                  <a:srgbClr val="404040"/>
                </a:solidFill>
                <a:latin typeface="Calibri"/>
                <a:cs typeface="Calibri"/>
              </a:rPr>
              <a:t>p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ts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	</a:t>
            </a:r>
            <a:r>
              <a:rPr sz="2800" spc="-55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800" spc="-65" dirty="0">
                <a:solidFill>
                  <a:srgbClr val="404040"/>
                </a:solidFill>
                <a:latin typeface="Calibri"/>
                <a:cs typeface="Calibri"/>
              </a:rPr>
              <a:t>x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cee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d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	</a:t>
            </a:r>
            <a:r>
              <a:rPr sz="2800" spc="-250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2800" spc="-35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al  </a:t>
            </a:r>
            <a:r>
              <a:rPr sz="2800" spc="-20" dirty="0">
                <a:solidFill>
                  <a:srgbClr val="404040"/>
                </a:solidFill>
                <a:latin typeface="Calibri"/>
                <a:cs typeface="Calibri"/>
              </a:rPr>
              <a:t>Payments.</a:t>
            </a:r>
            <a:endParaRPr sz="2800">
              <a:latin typeface="Calibri"/>
              <a:cs typeface="Calibri"/>
            </a:endParaRPr>
          </a:p>
          <a:p>
            <a:pPr marL="93345">
              <a:lnSpc>
                <a:spcPct val="100000"/>
              </a:lnSpc>
              <a:spcBef>
                <a:spcPts val="1025"/>
              </a:spcBef>
            </a:pP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Thus</a:t>
            </a:r>
            <a:r>
              <a:rPr sz="2800" b="1" spc="-10" dirty="0">
                <a:solidFill>
                  <a:srgbClr val="404040"/>
                </a:solidFill>
                <a:latin typeface="Calibri"/>
                <a:cs typeface="Calibri"/>
              </a:rPr>
              <a:t>, </a:t>
            </a:r>
            <a:r>
              <a:rPr sz="2800" b="1" spc="-5" dirty="0">
                <a:solidFill>
                  <a:srgbClr val="404040"/>
                </a:solidFill>
                <a:latin typeface="Calibri"/>
                <a:cs typeface="Calibri"/>
              </a:rPr>
              <a:t>BOP=</a:t>
            </a:r>
            <a:r>
              <a:rPr sz="2800" b="1" spc="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404040"/>
                </a:solidFill>
                <a:latin typeface="Calibri"/>
                <a:cs typeface="Calibri"/>
              </a:rPr>
              <a:t>CREDIT&gt;DEBIT</a:t>
            </a:r>
            <a:endParaRPr sz="2800">
              <a:latin typeface="Calibri"/>
              <a:cs typeface="Calibri"/>
            </a:endParaRPr>
          </a:p>
          <a:p>
            <a:pPr marL="12700" marR="5080" indent="80645">
              <a:lnSpc>
                <a:spcPts val="3020"/>
              </a:lnSpc>
              <a:spcBef>
                <a:spcPts val="1445"/>
              </a:spcBef>
              <a:tabLst>
                <a:tab pos="469265" algn="l"/>
                <a:tab pos="1572895" algn="l"/>
                <a:tab pos="2010410" algn="l"/>
                <a:tab pos="2664460" algn="l"/>
                <a:tab pos="3448050" algn="l"/>
                <a:tab pos="4554220" algn="l"/>
                <a:tab pos="5528310" algn="l"/>
                <a:tab pos="6395720" algn="l"/>
                <a:tab pos="7968615" algn="l"/>
                <a:tab pos="9286875" algn="l"/>
              </a:tabLst>
            </a:pP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A	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D</a:t>
            </a:r>
            <a:r>
              <a:rPr sz="2800" spc="-35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fic</a:t>
            </a:r>
            <a:r>
              <a:rPr sz="2800" spc="-15" dirty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	</a:t>
            </a:r>
            <a:r>
              <a:rPr sz="2800" spc="-15" dirty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	t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h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	</a:t>
            </a:r>
            <a:r>
              <a:rPr sz="2800" spc="5" dirty="0">
                <a:solidFill>
                  <a:srgbClr val="404040"/>
                </a:solidFill>
                <a:latin typeface="Calibri"/>
                <a:cs typeface="Calibri"/>
              </a:rPr>
              <a:t>B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P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	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oc</a:t>
            </a:r>
            <a:r>
              <a:rPr sz="2800" spc="15" dirty="0">
                <a:solidFill>
                  <a:srgbClr val="404040"/>
                </a:solidFill>
                <a:latin typeface="Calibri"/>
                <a:cs typeface="Calibri"/>
              </a:rPr>
              <a:t>c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u</a:t>
            </a:r>
            <a:r>
              <a:rPr sz="2800" spc="-55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	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when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	</a:t>
            </a:r>
            <a:r>
              <a:rPr sz="2800" spc="-254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2800" spc="5" dirty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2800" spc="-45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al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	</a:t>
            </a:r>
            <a:r>
              <a:rPr sz="2800" spc="-70" dirty="0">
                <a:solidFill>
                  <a:srgbClr val="404040"/>
                </a:solidFill>
                <a:latin typeface="Calibri"/>
                <a:cs typeface="Calibri"/>
              </a:rPr>
              <a:t>P</a:t>
            </a:r>
            <a:r>
              <a:rPr sz="2800" spc="-5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y</a:t>
            </a:r>
            <a:r>
              <a:rPr sz="2800" spc="-15" dirty="0">
                <a:solidFill>
                  <a:srgbClr val="404040"/>
                </a:solidFill>
                <a:latin typeface="Calibri"/>
                <a:cs typeface="Calibri"/>
              </a:rPr>
              <a:t>m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800" spc="-35" dirty="0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	</a:t>
            </a:r>
            <a:r>
              <a:rPr sz="2800" spc="-55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800" spc="-65" dirty="0">
                <a:solidFill>
                  <a:srgbClr val="404040"/>
                </a:solidFill>
                <a:latin typeface="Calibri"/>
                <a:cs typeface="Calibri"/>
              </a:rPr>
              <a:t>x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cee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d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	</a:t>
            </a:r>
            <a:r>
              <a:rPr sz="2800" spc="-250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2800" spc="-35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al 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Receipts.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25"/>
              </a:spcBef>
            </a:pP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Thus, </a:t>
            </a:r>
            <a:r>
              <a:rPr sz="2800" b="1" spc="-5" dirty="0">
                <a:solidFill>
                  <a:srgbClr val="404040"/>
                </a:solidFill>
                <a:latin typeface="Calibri"/>
                <a:cs typeface="Calibri"/>
              </a:rPr>
              <a:t>BOP=</a:t>
            </a:r>
            <a:r>
              <a:rPr sz="2800" b="1" spc="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404040"/>
                </a:solidFill>
                <a:latin typeface="Calibri"/>
                <a:cs typeface="Calibri"/>
              </a:rPr>
              <a:t>CREDIT&lt;DEBIT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9545">
              <a:lnSpc>
                <a:spcPct val="100000"/>
              </a:lnSpc>
              <a:spcBef>
                <a:spcPts val="100"/>
              </a:spcBef>
              <a:tabLst>
                <a:tab pos="10140950" algn="l"/>
              </a:tabLst>
            </a:pPr>
            <a:r>
              <a:rPr spc="-45" dirty="0">
                <a:solidFill>
                  <a:srgbClr val="0070C0"/>
                </a:solidFill>
              </a:rPr>
              <a:t>Causes </a:t>
            </a:r>
            <a:r>
              <a:rPr spc="-25" dirty="0">
                <a:solidFill>
                  <a:srgbClr val="0070C0"/>
                </a:solidFill>
              </a:rPr>
              <a:t>of </a:t>
            </a:r>
            <a:r>
              <a:rPr spc="-50" dirty="0">
                <a:solidFill>
                  <a:srgbClr val="0070C0"/>
                </a:solidFill>
              </a:rPr>
              <a:t>Disequilibrium </a:t>
            </a:r>
            <a:r>
              <a:rPr spc="-25" dirty="0">
                <a:solidFill>
                  <a:srgbClr val="0070C0"/>
                </a:solidFill>
              </a:rPr>
              <a:t>In </a:t>
            </a:r>
            <a:r>
              <a:rPr spc="-35" dirty="0">
                <a:solidFill>
                  <a:srgbClr val="0070C0"/>
                </a:solidFill>
              </a:rPr>
              <a:t>The</a:t>
            </a:r>
            <a:r>
              <a:rPr spc="-335" dirty="0">
                <a:solidFill>
                  <a:srgbClr val="0070C0"/>
                </a:solidFill>
              </a:rPr>
              <a:t> </a:t>
            </a:r>
            <a:r>
              <a:rPr spc="-35" dirty="0">
                <a:solidFill>
                  <a:srgbClr val="0070C0"/>
                </a:solidFill>
              </a:rPr>
              <a:t>BOP	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dirty="0"/>
              <a:t>LECTURE </a:t>
            </a:r>
            <a:r>
              <a:rPr spc="-5" dirty="0"/>
              <a:t>NOTES </a:t>
            </a:r>
            <a:r>
              <a:rPr dirty="0"/>
              <a:t>BY PARUL</a:t>
            </a:r>
            <a:r>
              <a:rPr spc="-130" dirty="0"/>
              <a:t> </a:t>
            </a:r>
            <a:r>
              <a:rPr spc="-5" dirty="0"/>
              <a:t>JAIN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580" y="1681099"/>
            <a:ext cx="4368165" cy="3575685"/>
          </a:xfrm>
          <a:prstGeom prst="rect">
            <a:avLst/>
          </a:prstGeom>
        </p:spPr>
        <p:txBody>
          <a:bodyPr vert="horz" wrap="square" lIns="0" tIns="154305" rIns="0" bIns="0" rtlCol="0">
            <a:spAutoFit/>
          </a:bodyPr>
          <a:lstStyle/>
          <a:p>
            <a:pPr marL="284480" indent="-272415">
              <a:lnSpc>
                <a:spcPct val="100000"/>
              </a:lnSpc>
              <a:spcBef>
                <a:spcPts val="1215"/>
              </a:spcBef>
              <a:buClr>
                <a:srgbClr val="E38312"/>
              </a:buClr>
              <a:buSzPct val="95833"/>
              <a:buFont typeface="Wingdings"/>
              <a:buChar char=""/>
              <a:tabLst>
                <a:tab pos="285115" algn="l"/>
              </a:tabLst>
            </a:pP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Cyclical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fluctuations</a:t>
            </a:r>
            <a:endParaRPr sz="2400">
              <a:latin typeface="Calibri"/>
              <a:cs typeface="Calibri"/>
            </a:endParaRPr>
          </a:p>
          <a:p>
            <a:pPr marL="284480" indent="-272415">
              <a:lnSpc>
                <a:spcPct val="100000"/>
              </a:lnSpc>
              <a:spcBef>
                <a:spcPts val="1115"/>
              </a:spcBef>
              <a:buClr>
                <a:srgbClr val="E38312"/>
              </a:buClr>
              <a:buSzPct val="95833"/>
              <a:buFont typeface="Wingdings"/>
              <a:buChar char=""/>
              <a:tabLst>
                <a:tab pos="285115" algn="l"/>
              </a:tabLst>
            </a:pP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Short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fall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in the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exports</a:t>
            </a:r>
            <a:endParaRPr sz="2400">
              <a:latin typeface="Calibri"/>
              <a:cs typeface="Calibri"/>
            </a:endParaRPr>
          </a:p>
          <a:p>
            <a:pPr marL="284480" indent="-272415">
              <a:lnSpc>
                <a:spcPct val="100000"/>
              </a:lnSpc>
              <a:spcBef>
                <a:spcPts val="1120"/>
              </a:spcBef>
              <a:buClr>
                <a:srgbClr val="E38312"/>
              </a:buClr>
              <a:buSzPct val="95833"/>
              <a:buFont typeface="Wingdings"/>
              <a:buChar char=""/>
              <a:tabLst>
                <a:tab pos="285115" algn="l"/>
              </a:tabLst>
            </a:pP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Economic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Development</a:t>
            </a:r>
            <a:endParaRPr sz="2400">
              <a:latin typeface="Calibri"/>
              <a:cs typeface="Calibri"/>
            </a:endParaRPr>
          </a:p>
          <a:p>
            <a:pPr marL="284480" indent="-272415">
              <a:lnSpc>
                <a:spcPct val="100000"/>
              </a:lnSpc>
              <a:spcBef>
                <a:spcPts val="1100"/>
              </a:spcBef>
              <a:buClr>
                <a:srgbClr val="E38312"/>
              </a:buClr>
              <a:buSzPct val="95833"/>
              <a:buFont typeface="Wingdings"/>
              <a:buChar char=""/>
              <a:tabLst>
                <a:tab pos="285115" algn="l"/>
              </a:tabLst>
            </a:pP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Rapid increase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population</a:t>
            </a:r>
            <a:endParaRPr sz="2400">
              <a:latin typeface="Calibri"/>
              <a:cs typeface="Calibri"/>
            </a:endParaRPr>
          </a:p>
          <a:p>
            <a:pPr marL="284480" indent="-272415">
              <a:lnSpc>
                <a:spcPct val="100000"/>
              </a:lnSpc>
              <a:spcBef>
                <a:spcPts val="1120"/>
              </a:spcBef>
              <a:buClr>
                <a:srgbClr val="E38312"/>
              </a:buClr>
              <a:buSzPct val="95833"/>
              <a:buFont typeface="Wingdings"/>
              <a:buChar char=""/>
              <a:tabLst>
                <a:tab pos="285115" algn="l"/>
              </a:tabLst>
            </a:pP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Structural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Changes</a:t>
            </a:r>
            <a:endParaRPr sz="2400">
              <a:latin typeface="Calibri"/>
              <a:cs typeface="Calibri"/>
            </a:endParaRPr>
          </a:p>
          <a:p>
            <a:pPr marL="284480" indent="-272415">
              <a:lnSpc>
                <a:spcPct val="100000"/>
              </a:lnSpc>
              <a:spcBef>
                <a:spcPts val="1115"/>
              </a:spcBef>
              <a:buClr>
                <a:srgbClr val="E38312"/>
              </a:buClr>
              <a:buSzPct val="95833"/>
              <a:buFont typeface="Wingdings"/>
              <a:buChar char=""/>
              <a:tabLst>
                <a:tab pos="285115" algn="l"/>
              </a:tabLst>
            </a:pP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Natural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Calamites</a:t>
            </a:r>
            <a:endParaRPr sz="2400">
              <a:latin typeface="Calibri"/>
              <a:cs typeface="Calibri"/>
            </a:endParaRPr>
          </a:p>
          <a:p>
            <a:pPr marL="284480" indent="-272415">
              <a:lnSpc>
                <a:spcPct val="100000"/>
              </a:lnSpc>
              <a:spcBef>
                <a:spcPts val="1105"/>
              </a:spcBef>
              <a:buClr>
                <a:srgbClr val="E38312"/>
              </a:buClr>
              <a:buSzPct val="95833"/>
              <a:buFont typeface="Wingdings"/>
              <a:buChar char=""/>
              <a:tabLst>
                <a:tab pos="285115" algn="l"/>
              </a:tabLst>
            </a:pP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International Capital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Movements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9545">
              <a:lnSpc>
                <a:spcPct val="100000"/>
              </a:lnSpc>
              <a:spcBef>
                <a:spcPts val="100"/>
              </a:spcBef>
              <a:tabLst>
                <a:tab pos="10140950" algn="l"/>
              </a:tabLst>
            </a:pPr>
            <a:r>
              <a:rPr spc="-110" dirty="0">
                <a:solidFill>
                  <a:srgbClr val="0070C0"/>
                </a:solidFill>
              </a:rPr>
              <a:t>Trends </a:t>
            </a:r>
            <a:r>
              <a:rPr spc="-30" dirty="0">
                <a:solidFill>
                  <a:srgbClr val="0070C0"/>
                </a:solidFill>
              </a:rPr>
              <a:t>in </a:t>
            </a:r>
            <a:r>
              <a:rPr spc="-45" dirty="0">
                <a:solidFill>
                  <a:srgbClr val="0070C0"/>
                </a:solidFill>
              </a:rPr>
              <a:t>Balance </a:t>
            </a:r>
            <a:r>
              <a:rPr spc="-25" dirty="0">
                <a:solidFill>
                  <a:srgbClr val="0070C0"/>
                </a:solidFill>
              </a:rPr>
              <a:t>of </a:t>
            </a:r>
            <a:r>
              <a:rPr spc="-80" dirty="0">
                <a:solidFill>
                  <a:srgbClr val="0070C0"/>
                </a:solidFill>
              </a:rPr>
              <a:t>Payment </a:t>
            </a:r>
            <a:r>
              <a:rPr spc="-25" dirty="0">
                <a:solidFill>
                  <a:srgbClr val="0070C0"/>
                </a:solidFill>
              </a:rPr>
              <a:t>in</a:t>
            </a:r>
            <a:r>
              <a:rPr spc="-265" dirty="0">
                <a:solidFill>
                  <a:srgbClr val="0070C0"/>
                </a:solidFill>
              </a:rPr>
              <a:t> </a:t>
            </a:r>
            <a:r>
              <a:rPr spc="-40" dirty="0">
                <a:solidFill>
                  <a:srgbClr val="0070C0"/>
                </a:solidFill>
              </a:rPr>
              <a:t>India	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dirty="0"/>
              <a:t>LECTURE </a:t>
            </a:r>
            <a:r>
              <a:rPr spc="-5" dirty="0"/>
              <a:t>NOTES </a:t>
            </a:r>
            <a:r>
              <a:rPr dirty="0"/>
              <a:t>BY PARUL</a:t>
            </a:r>
            <a:r>
              <a:rPr spc="-130" dirty="0"/>
              <a:t> </a:t>
            </a:r>
            <a:r>
              <a:rPr spc="-5" dirty="0"/>
              <a:t>JAIN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580" y="1684756"/>
            <a:ext cx="10086975" cy="3576954"/>
          </a:xfrm>
          <a:prstGeom prst="rect">
            <a:avLst/>
          </a:prstGeom>
        </p:spPr>
        <p:txBody>
          <a:bodyPr vert="horz" wrap="square" lIns="0" tIns="160020" rIns="0" bIns="0" rtlCol="0">
            <a:spAutoFit/>
          </a:bodyPr>
          <a:lstStyle/>
          <a:p>
            <a:pPr marL="240029" indent="-227965">
              <a:lnSpc>
                <a:spcPct val="100000"/>
              </a:lnSpc>
              <a:spcBef>
                <a:spcPts val="1260"/>
              </a:spcBef>
              <a:buClr>
                <a:srgbClr val="E38312"/>
              </a:buClr>
              <a:buSzPct val="95000"/>
              <a:buFont typeface="Wingdings"/>
              <a:buChar char=""/>
              <a:tabLst>
                <a:tab pos="240665" algn="l"/>
              </a:tabLst>
            </a:pP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BOP </a:t>
            </a:r>
            <a:r>
              <a:rPr sz="2000" b="1" spc="-5" dirty="0">
                <a:solidFill>
                  <a:srgbClr val="404040"/>
                </a:solidFill>
                <a:latin typeface="Calibri"/>
                <a:cs typeface="Calibri"/>
              </a:rPr>
              <a:t>Position </a:t>
            </a: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in the</a:t>
            </a:r>
            <a:r>
              <a:rPr sz="2000" b="1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50s</a:t>
            </a:r>
            <a:endParaRPr sz="2000">
              <a:latin typeface="Calibri"/>
              <a:cs typeface="Calibri"/>
            </a:endParaRPr>
          </a:p>
          <a:p>
            <a:pPr marL="469900" marR="5080" indent="-457834" algn="just">
              <a:lnSpc>
                <a:spcPct val="90000"/>
              </a:lnSpc>
              <a:spcBef>
                <a:spcPts val="1405"/>
              </a:spcBef>
              <a:buClr>
                <a:srgbClr val="E38312"/>
              </a:buClr>
              <a:buFont typeface="Calibri"/>
              <a:buAutoNum type="arabicPeriod"/>
              <a:tabLst>
                <a:tab pos="528320" algn="l"/>
              </a:tabLst>
            </a:pPr>
            <a:r>
              <a:rPr dirty="0"/>
              <a:t>	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In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early 1950s when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India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launched its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economic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planning, the balance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of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payments 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position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was more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or less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comfortable.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India witnessed surplus in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current account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and 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surplus in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BOP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position in the year 1952-53 and 1953-54.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As a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result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India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experienced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an 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increase in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official reserves</a:t>
            </a:r>
            <a:r>
              <a:rPr sz="2000" spc="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position.</a:t>
            </a:r>
            <a:endParaRPr sz="2000">
              <a:latin typeface="Calibri"/>
              <a:cs typeface="Calibri"/>
            </a:endParaRPr>
          </a:p>
          <a:p>
            <a:pPr marL="469900" marR="6350" indent="-457834" algn="just">
              <a:lnSpc>
                <a:spcPct val="90000"/>
              </a:lnSpc>
              <a:spcBef>
                <a:spcPts val="1395"/>
              </a:spcBef>
              <a:buClr>
                <a:srgbClr val="E38312"/>
              </a:buClr>
              <a:buFont typeface="Calibri"/>
              <a:buAutoNum type="arabicPeriod"/>
              <a:tabLst>
                <a:tab pos="528320" algn="l"/>
              </a:tabLst>
            </a:pPr>
            <a:r>
              <a:rPr dirty="0"/>
              <a:t>	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During the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second five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year plan, 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trade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deficit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was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much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more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than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net surplus 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on 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invisible 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transfers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surplus on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capital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account. India experienced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an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outflow 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from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 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official reserves account 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towards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meeting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balance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of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payments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requirements.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The  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foreign exchange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reserves of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country declined sharply during this period. The basic  reason of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significant deficit in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BOP 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was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that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country embarked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upon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planned 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development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in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fifties.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9545">
              <a:lnSpc>
                <a:spcPct val="100000"/>
              </a:lnSpc>
              <a:spcBef>
                <a:spcPts val="100"/>
              </a:spcBef>
              <a:tabLst>
                <a:tab pos="10140950" algn="l"/>
              </a:tabLst>
            </a:pPr>
            <a:r>
              <a:rPr spc="-110" dirty="0">
                <a:solidFill>
                  <a:srgbClr val="0070C0"/>
                </a:solidFill>
              </a:rPr>
              <a:t>Trends </a:t>
            </a:r>
            <a:r>
              <a:rPr spc="-30" dirty="0">
                <a:solidFill>
                  <a:srgbClr val="0070C0"/>
                </a:solidFill>
              </a:rPr>
              <a:t>in </a:t>
            </a:r>
            <a:r>
              <a:rPr spc="-45" dirty="0">
                <a:solidFill>
                  <a:srgbClr val="0070C0"/>
                </a:solidFill>
              </a:rPr>
              <a:t>Balance </a:t>
            </a:r>
            <a:r>
              <a:rPr spc="-25" dirty="0">
                <a:solidFill>
                  <a:srgbClr val="0070C0"/>
                </a:solidFill>
              </a:rPr>
              <a:t>of </a:t>
            </a:r>
            <a:r>
              <a:rPr spc="-80" dirty="0">
                <a:solidFill>
                  <a:srgbClr val="0070C0"/>
                </a:solidFill>
              </a:rPr>
              <a:t>Payment </a:t>
            </a:r>
            <a:r>
              <a:rPr spc="-25" dirty="0">
                <a:solidFill>
                  <a:srgbClr val="0070C0"/>
                </a:solidFill>
              </a:rPr>
              <a:t>in</a:t>
            </a:r>
            <a:r>
              <a:rPr spc="-265" dirty="0">
                <a:solidFill>
                  <a:srgbClr val="0070C0"/>
                </a:solidFill>
              </a:rPr>
              <a:t> </a:t>
            </a:r>
            <a:r>
              <a:rPr spc="-40" dirty="0">
                <a:solidFill>
                  <a:srgbClr val="0070C0"/>
                </a:solidFill>
              </a:rPr>
              <a:t>India	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dirty="0"/>
              <a:t>LECTURE </a:t>
            </a:r>
            <a:r>
              <a:rPr spc="-5" dirty="0"/>
              <a:t>NOTES </a:t>
            </a:r>
            <a:r>
              <a:rPr dirty="0"/>
              <a:t>BY PARUL</a:t>
            </a:r>
            <a:r>
              <a:rPr spc="-130" dirty="0"/>
              <a:t> </a:t>
            </a:r>
            <a:r>
              <a:rPr spc="-5" dirty="0"/>
              <a:t>JAIN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580" y="1684756"/>
            <a:ext cx="10041255" cy="4110354"/>
          </a:xfrm>
          <a:prstGeom prst="rect">
            <a:avLst/>
          </a:prstGeom>
        </p:spPr>
        <p:txBody>
          <a:bodyPr vert="horz" wrap="square" lIns="0" tIns="160020" rIns="0" bIns="0" rtlCol="0">
            <a:spAutoFit/>
          </a:bodyPr>
          <a:lstStyle/>
          <a:p>
            <a:pPr marL="240029" indent="-227965">
              <a:lnSpc>
                <a:spcPct val="100000"/>
              </a:lnSpc>
              <a:spcBef>
                <a:spcPts val="1260"/>
              </a:spcBef>
              <a:buClr>
                <a:srgbClr val="E38312"/>
              </a:buClr>
              <a:buSzPct val="95000"/>
              <a:buFont typeface="Wingdings"/>
              <a:buChar char=""/>
              <a:tabLst>
                <a:tab pos="240665" algn="l"/>
              </a:tabLst>
            </a:pP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BOP </a:t>
            </a:r>
            <a:r>
              <a:rPr sz="2000" b="1" spc="-5" dirty="0">
                <a:solidFill>
                  <a:srgbClr val="404040"/>
                </a:solidFill>
                <a:latin typeface="Calibri"/>
                <a:cs typeface="Calibri"/>
              </a:rPr>
              <a:t>Position </a:t>
            </a: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in the</a:t>
            </a:r>
            <a:r>
              <a:rPr sz="2000" b="1" spc="-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spc="5" dirty="0">
                <a:solidFill>
                  <a:srgbClr val="404040"/>
                </a:solidFill>
                <a:latin typeface="Calibri"/>
                <a:cs typeface="Calibri"/>
              </a:rPr>
              <a:t>60s</a:t>
            </a:r>
            <a:endParaRPr sz="2000">
              <a:latin typeface="Calibri"/>
              <a:cs typeface="Calibri"/>
            </a:endParaRPr>
          </a:p>
          <a:p>
            <a:pPr marL="526415" indent="-514350">
              <a:lnSpc>
                <a:spcPts val="2280"/>
              </a:lnSpc>
              <a:spcBef>
                <a:spcPts val="1165"/>
              </a:spcBef>
              <a:buClr>
                <a:srgbClr val="E38312"/>
              </a:buClr>
              <a:buFont typeface="Calibri"/>
              <a:buAutoNum type="arabicPeriod"/>
              <a:tabLst>
                <a:tab pos="526415" algn="l"/>
                <a:tab pos="527050" algn="l"/>
              </a:tabLst>
            </a:pP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During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 decade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of 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60’s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 balance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on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current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account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was 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unfavorable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mainly</a:t>
            </a:r>
            <a:r>
              <a:rPr sz="2000" spc="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because</a:t>
            </a:r>
            <a:endParaRPr sz="2000">
              <a:latin typeface="Calibri"/>
              <a:cs typeface="Calibri"/>
            </a:endParaRPr>
          </a:p>
          <a:p>
            <a:pPr marL="469900">
              <a:lnSpc>
                <a:spcPts val="2280"/>
              </a:lnSpc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of 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steep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rise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in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imports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of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food grains,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machinery and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equipments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and sluggish</a:t>
            </a:r>
            <a:r>
              <a:rPr sz="2000" spc="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exports.</a:t>
            </a:r>
            <a:endParaRPr sz="2000">
              <a:latin typeface="Calibri"/>
              <a:cs typeface="Calibri"/>
            </a:endParaRPr>
          </a:p>
          <a:p>
            <a:pPr marL="469900" marR="5080" indent="-457834">
              <a:lnSpc>
                <a:spcPts val="2160"/>
              </a:lnSpc>
              <a:spcBef>
                <a:spcPts val="1425"/>
              </a:spcBef>
              <a:buClr>
                <a:srgbClr val="E38312"/>
              </a:buClr>
              <a:buAutoNum type="arabicPeriod" startAt="2"/>
              <a:tabLst>
                <a:tab pos="526415" algn="l"/>
                <a:tab pos="527050" algn="l"/>
              </a:tabLst>
            </a:pP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Heavy trade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deficits, debt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obligations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and a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sharp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fall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in 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foreign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exchange reserves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led 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to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 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devaluation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of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 rupee in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1966.</a:t>
            </a:r>
            <a:endParaRPr sz="2000">
              <a:latin typeface="Calibri"/>
              <a:cs typeface="Calibri"/>
            </a:endParaRPr>
          </a:p>
          <a:p>
            <a:pPr marL="240029" indent="-227965">
              <a:lnSpc>
                <a:spcPct val="100000"/>
              </a:lnSpc>
              <a:spcBef>
                <a:spcPts val="1135"/>
              </a:spcBef>
              <a:buClr>
                <a:srgbClr val="E38312"/>
              </a:buClr>
              <a:buSzPct val="95000"/>
              <a:buFont typeface="Wingdings"/>
              <a:buChar char=""/>
              <a:tabLst>
                <a:tab pos="240665" algn="l"/>
              </a:tabLst>
            </a:pP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BOP </a:t>
            </a:r>
            <a:r>
              <a:rPr sz="2000" b="1" spc="-5" dirty="0">
                <a:solidFill>
                  <a:srgbClr val="404040"/>
                </a:solidFill>
                <a:latin typeface="Calibri"/>
                <a:cs typeface="Calibri"/>
              </a:rPr>
              <a:t>Position </a:t>
            </a: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in the</a:t>
            </a:r>
            <a:r>
              <a:rPr sz="2000" b="1" spc="-8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spc="5" dirty="0">
                <a:solidFill>
                  <a:srgbClr val="404040"/>
                </a:solidFill>
                <a:latin typeface="Calibri"/>
                <a:cs typeface="Calibri"/>
              </a:rPr>
              <a:t>70s</a:t>
            </a:r>
            <a:endParaRPr sz="2000">
              <a:latin typeface="Calibri"/>
              <a:cs typeface="Calibri"/>
            </a:endParaRPr>
          </a:p>
          <a:p>
            <a:pPr marL="469900" indent="-457834">
              <a:lnSpc>
                <a:spcPts val="2280"/>
              </a:lnSpc>
              <a:spcBef>
                <a:spcPts val="1165"/>
              </a:spcBef>
              <a:buClr>
                <a:srgbClr val="E38312"/>
              </a:buClr>
              <a:buAutoNum type="arabicPeriod"/>
              <a:tabLst>
                <a:tab pos="469900" algn="l"/>
                <a:tab pos="470534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In the early 70s, though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exports grew more 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significantly,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larger increase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in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imports led</a:t>
            </a:r>
            <a:r>
              <a:rPr sz="2000" spc="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endParaRPr sz="2000">
              <a:latin typeface="Calibri"/>
              <a:cs typeface="Calibri"/>
            </a:endParaRPr>
          </a:p>
          <a:p>
            <a:pPr marL="469900">
              <a:lnSpc>
                <a:spcPts val="2280"/>
              </a:lnSpc>
            </a:pP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continued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trade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deficits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India had deficits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even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in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terms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of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invisible</a:t>
            </a:r>
            <a:r>
              <a:rPr sz="2000" spc="8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transfers.</a:t>
            </a:r>
            <a:endParaRPr sz="2000">
              <a:latin typeface="Calibri"/>
              <a:cs typeface="Calibri"/>
            </a:endParaRPr>
          </a:p>
          <a:p>
            <a:pPr marL="469900" marR="332105" indent="-457834">
              <a:lnSpc>
                <a:spcPts val="2160"/>
              </a:lnSpc>
              <a:spcBef>
                <a:spcPts val="1420"/>
              </a:spcBef>
              <a:buClr>
                <a:srgbClr val="E38312"/>
              </a:buClr>
              <a:buAutoNum type="arabicPeriod" startAt="2"/>
              <a:tabLst>
                <a:tab pos="469900" algn="l"/>
                <a:tab pos="470534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In the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year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1973-74,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country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faced pressure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on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balance of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payments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as the import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bill  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rose 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dramatically.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As a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result,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India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went 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huge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external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assistance 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to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tide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over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 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balance of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payment problems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that become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regular 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feature</a:t>
            </a:r>
            <a:r>
              <a:rPr sz="2000" spc="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thereafter.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9545">
              <a:lnSpc>
                <a:spcPct val="100000"/>
              </a:lnSpc>
              <a:spcBef>
                <a:spcPts val="100"/>
              </a:spcBef>
              <a:tabLst>
                <a:tab pos="10140950" algn="l"/>
              </a:tabLst>
            </a:pPr>
            <a:r>
              <a:rPr spc="-110" dirty="0">
                <a:solidFill>
                  <a:srgbClr val="0070C0"/>
                </a:solidFill>
              </a:rPr>
              <a:t>Trends </a:t>
            </a:r>
            <a:r>
              <a:rPr spc="-30" dirty="0">
                <a:solidFill>
                  <a:srgbClr val="0070C0"/>
                </a:solidFill>
              </a:rPr>
              <a:t>in </a:t>
            </a:r>
            <a:r>
              <a:rPr spc="-45" dirty="0">
                <a:solidFill>
                  <a:srgbClr val="0070C0"/>
                </a:solidFill>
              </a:rPr>
              <a:t>Balance </a:t>
            </a:r>
            <a:r>
              <a:rPr spc="-25" dirty="0">
                <a:solidFill>
                  <a:srgbClr val="0070C0"/>
                </a:solidFill>
              </a:rPr>
              <a:t>of </a:t>
            </a:r>
            <a:r>
              <a:rPr spc="-80" dirty="0">
                <a:solidFill>
                  <a:srgbClr val="0070C0"/>
                </a:solidFill>
              </a:rPr>
              <a:t>Payment </a:t>
            </a:r>
            <a:r>
              <a:rPr spc="-25" dirty="0">
                <a:solidFill>
                  <a:srgbClr val="0070C0"/>
                </a:solidFill>
              </a:rPr>
              <a:t>in</a:t>
            </a:r>
            <a:r>
              <a:rPr spc="-265" dirty="0">
                <a:solidFill>
                  <a:srgbClr val="0070C0"/>
                </a:solidFill>
              </a:rPr>
              <a:t> </a:t>
            </a:r>
            <a:r>
              <a:rPr spc="-40" dirty="0">
                <a:solidFill>
                  <a:srgbClr val="0070C0"/>
                </a:solidFill>
              </a:rPr>
              <a:t>India	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dirty="0"/>
              <a:t>LECTURE </a:t>
            </a:r>
            <a:r>
              <a:rPr spc="-5" dirty="0"/>
              <a:t>NOTES </a:t>
            </a:r>
            <a:r>
              <a:rPr dirty="0"/>
              <a:t>BY PARUL</a:t>
            </a:r>
            <a:r>
              <a:rPr spc="-130" dirty="0"/>
              <a:t> </a:t>
            </a:r>
            <a:r>
              <a:rPr spc="-5" dirty="0"/>
              <a:t>JAIN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580" y="1684756"/>
            <a:ext cx="10085705" cy="3933825"/>
          </a:xfrm>
          <a:prstGeom prst="rect">
            <a:avLst/>
          </a:prstGeom>
        </p:spPr>
        <p:txBody>
          <a:bodyPr vert="horz" wrap="square" lIns="0" tIns="160020" rIns="0" bIns="0" rtlCol="0">
            <a:spAutoFit/>
          </a:bodyPr>
          <a:lstStyle/>
          <a:p>
            <a:pPr marL="240029" indent="-227965">
              <a:lnSpc>
                <a:spcPct val="100000"/>
              </a:lnSpc>
              <a:spcBef>
                <a:spcPts val="1260"/>
              </a:spcBef>
              <a:buClr>
                <a:srgbClr val="E38312"/>
              </a:buClr>
              <a:buSzPct val="95000"/>
              <a:buFont typeface="Wingdings"/>
              <a:buChar char=""/>
              <a:tabLst>
                <a:tab pos="240665" algn="l"/>
              </a:tabLst>
            </a:pP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BOP </a:t>
            </a:r>
            <a:r>
              <a:rPr sz="2000" b="1" spc="-5" dirty="0">
                <a:solidFill>
                  <a:srgbClr val="404040"/>
                </a:solidFill>
                <a:latin typeface="Calibri"/>
                <a:cs typeface="Calibri"/>
              </a:rPr>
              <a:t>Position </a:t>
            </a: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in the</a:t>
            </a:r>
            <a:r>
              <a:rPr sz="2000" b="1" spc="-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spc="5" dirty="0">
                <a:solidFill>
                  <a:srgbClr val="404040"/>
                </a:solidFill>
                <a:latin typeface="Calibri"/>
                <a:cs typeface="Calibri"/>
              </a:rPr>
              <a:t>80s</a:t>
            </a:r>
            <a:endParaRPr sz="2000">
              <a:latin typeface="Calibri"/>
              <a:cs typeface="Calibri"/>
            </a:endParaRPr>
          </a:p>
          <a:p>
            <a:pPr marL="469900" marR="5080" indent="-457834" algn="just">
              <a:lnSpc>
                <a:spcPct val="90000"/>
              </a:lnSpc>
              <a:spcBef>
                <a:spcPts val="1405"/>
              </a:spcBef>
              <a:buClr>
                <a:srgbClr val="E38312"/>
              </a:buClr>
              <a:buFont typeface="Calibri"/>
              <a:buAutoNum type="arabicPeriod"/>
              <a:tabLst>
                <a:tab pos="528320" algn="l"/>
              </a:tabLst>
            </a:pPr>
            <a:r>
              <a:rPr dirty="0"/>
              <a:t>	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In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year 1979-80 India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faced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second oil shock that had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 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far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more 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severe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impact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on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  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economy’s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balance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of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payment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than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that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of the 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first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shock. Increase in oil prices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substantially 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increased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import bill while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exports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failed 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cope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up with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 rising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imports. Export  performance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was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depressed by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severe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international recession of</a:t>
            </a:r>
            <a:r>
              <a:rPr sz="2000" spc="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1980-83.</a:t>
            </a:r>
            <a:endParaRPr sz="2000">
              <a:latin typeface="Calibri"/>
              <a:cs typeface="Calibri"/>
            </a:endParaRPr>
          </a:p>
          <a:p>
            <a:pPr marL="469900" marR="5080" indent="-457834">
              <a:lnSpc>
                <a:spcPts val="2160"/>
              </a:lnSpc>
              <a:spcBef>
                <a:spcPts val="1425"/>
              </a:spcBef>
              <a:buClr>
                <a:srgbClr val="E38312"/>
              </a:buClr>
              <a:buAutoNum type="arabicPeriod"/>
              <a:tabLst>
                <a:tab pos="469900" algn="l"/>
                <a:tab pos="470534" algn="l"/>
              </a:tabLst>
            </a:pP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Exports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grew 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by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about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3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percent,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in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terms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of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volume.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As a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result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trade deficit widened during 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entire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decade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of 1980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barring three 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years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 1982-85.</a:t>
            </a:r>
            <a:endParaRPr sz="2000">
              <a:latin typeface="Calibri"/>
              <a:cs typeface="Calibri"/>
            </a:endParaRPr>
          </a:p>
          <a:p>
            <a:pPr marL="469900" marR="6985" indent="-457834">
              <a:lnSpc>
                <a:spcPts val="2160"/>
              </a:lnSpc>
              <a:spcBef>
                <a:spcPts val="1405"/>
              </a:spcBef>
              <a:buClr>
                <a:srgbClr val="E38312"/>
              </a:buClr>
              <a:buAutoNum type="arabicPeriod"/>
              <a:tabLst>
                <a:tab pos="469900" algn="l"/>
                <a:tab pos="470534" algn="l"/>
              </a:tabLst>
            </a:pP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However,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during the 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latter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half of 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1980’s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trade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deficit reached new highs that put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strains 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on  </a:t>
            </a:r>
            <a:r>
              <a:rPr sz="2000" spc="-65" dirty="0">
                <a:solidFill>
                  <a:srgbClr val="404040"/>
                </a:solidFill>
                <a:latin typeface="Calibri"/>
                <a:cs typeface="Calibri"/>
              </a:rPr>
              <a:t>BOP.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volume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imports 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rose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sharper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than the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volume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000" spc="1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exports.</a:t>
            </a:r>
            <a:endParaRPr sz="2000">
              <a:latin typeface="Calibri"/>
              <a:cs typeface="Calibri"/>
            </a:endParaRPr>
          </a:p>
          <a:p>
            <a:pPr marL="469900" marR="7620" indent="-457834">
              <a:lnSpc>
                <a:spcPts val="2160"/>
              </a:lnSpc>
              <a:spcBef>
                <a:spcPts val="1405"/>
              </a:spcBef>
              <a:buClr>
                <a:srgbClr val="E38312"/>
              </a:buClr>
              <a:buFont typeface="Calibri"/>
              <a:buAutoNum type="arabicPeriod"/>
              <a:tabLst>
                <a:tab pos="527685" algn="l"/>
                <a:tab pos="528320" algn="l"/>
              </a:tabLst>
            </a:pPr>
            <a:r>
              <a:rPr dirty="0"/>
              <a:t>	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During 1981-90,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current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account deficit 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averaged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2.4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percent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of </a:t>
            </a:r>
            <a:r>
              <a:rPr sz="2000" spc="-70" dirty="0">
                <a:solidFill>
                  <a:srgbClr val="404040"/>
                </a:solidFill>
                <a:latin typeface="Calibri"/>
                <a:cs typeface="Calibri"/>
              </a:rPr>
              <a:t>GDP.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repayments 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to 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I.M.F during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period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put added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pressure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on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balance of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payments.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9545">
              <a:lnSpc>
                <a:spcPct val="100000"/>
              </a:lnSpc>
              <a:spcBef>
                <a:spcPts val="100"/>
              </a:spcBef>
              <a:tabLst>
                <a:tab pos="10140950" algn="l"/>
              </a:tabLst>
            </a:pPr>
            <a:r>
              <a:rPr spc="-110" dirty="0">
                <a:solidFill>
                  <a:srgbClr val="0070C0"/>
                </a:solidFill>
              </a:rPr>
              <a:t>Trends </a:t>
            </a:r>
            <a:r>
              <a:rPr spc="-30" dirty="0">
                <a:solidFill>
                  <a:srgbClr val="0070C0"/>
                </a:solidFill>
              </a:rPr>
              <a:t>in </a:t>
            </a:r>
            <a:r>
              <a:rPr spc="-45" dirty="0">
                <a:solidFill>
                  <a:srgbClr val="0070C0"/>
                </a:solidFill>
              </a:rPr>
              <a:t>Balance </a:t>
            </a:r>
            <a:r>
              <a:rPr spc="-25" dirty="0">
                <a:solidFill>
                  <a:srgbClr val="0070C0"/>
                </a:solidFill>
              </a:rPr>
              <a:t>of </a:t>
            </a:r>
            <a:r>
              <a:rPr spc="-80" dirty="0">
                <a:solidFill>
                  <a:srgbClr val="0070C0"/>
                </a:solidFill>
              </a:rPr>
              <a:t>Payment </a:t>
            </a:r>
            <a:r>
              <a:rPr spc="-25" dirty="0">
                <a:solidFill>
                  <a:srgbClr val="0070C0"/>
                </a:solidFill>
              </a:rPr>
              <a:t>in</a:t>
            </a:r>
            <a:r>
              <a:rPr spc="-265" dirty="0">
                <a:solidFill>
                  <a:srgbClr val="0070C0"/>
                </a:solidFill>
              </a:rPr>
              <a:t> </a:t>
            </a:r>
            <a:r>
              <a:rPr spc="-40" dirty="0">
                <a:solidFill>
                  <a:srgbClr val="0070C0"/>
                </a:solidFill>
              </a:rPr>
              <a:t>India	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dirty="0"/>
              <a:t>LECTURE </a:t>
            </a:r>
            <a:r>
              <a:rPr spc="-5" dirty="0"/>
              <a:t>NOTES </a:t>
            </a:r>
            <a:r>
              <a:rPr dirty="0"/>
              <a:t>BY PARUL</a:t>
            </a:r>
            <a:r>
              <a:rPr spc="-130" dirty="0"/>
              <a:t> </a:t>
            </a:r>
            <a:r>
              <a:rPr spc="-5" dirty="0"/>
              <a:t>JAIN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580" y="1691157"/>
            <a:ext cx="10314305" cy="3641090"/>
          </a:xfrm>
          <a:prstGeom prst="rect">
            <a:avLst/>
          </a:prstGeom>
        </p:spPr>
        <p:txBody>
          <a:bodyPr vert="horz" wrap="square" lIns="0" tIns="132715" rIns="0" bIns="0" rtlCol="0">
            <a:spAutoFit/>
          </a:bodyPr>
          <a:lstStyle/>
          <a:p>
            <a:pPr marL="227329" indent="-215265">
              <a:lnSpc>
                <a:spcPct val="100000"/>
              </a:lnSpc>
              <a:spcBef>
                <a:spcPts val="1045"/>
              </a:spcBef>
              <a:buClr>
                <a:srgbClr val="E38312"/>
              </a:buClr>
              <a:buSzPct val="94736"/>
              <a:buFont typeface="Wingdings"/>
              <a:buChar char=""/>
              <a:tabLst>
                <a:tab pos="227965" algn="l"/>
              </a:tabLst>
            </a:pPr>
            <a:r>
              <a:rPr sz="1900" b="1" spc="-5" dirty="0">
                <a:solidFill>
                  <a:srgbClr val="404040"/>
                </a:solidFill>
                <a:latin typeface="Calibri"/>
                <a:cs typeface="Calibri"/>
              </a:rPr>
              <a:t>BOP </a:t>
            </a:r>
            <a:r>
              <a:rPr sz="1900" b="1" spc="-10" dirty="0">
                <a:solidFill>
                  <a:srgbClr val="404040"/>
                </a:solidFill>
                <a:latin typeface="Calibri"/>
                <a:cs typeface="Calibri"/>
              </a:rPr>
              <a:t>Position </a:t>
            </a:r>
            <a:r>
              <a:rPr sz="1900" b="1" spc="-5" dirty="0">
                <a:solidFill>
                  <a:srgbClr val="404040"/>
                </a:solidFill>
                <a:latin typeface="Calibri"/>
                <a:cs typeface="Calibri"/>
              </a:rPr>
              <a:t>in the</a:t>
            </a:r>
            <a:r>
              <a:rPr sz="1900" b="1" spc="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b="1" spc="-5" dirty="0">
                <a:solidFill>
                  <a:srgbClr val="404040"/>
                </a:solidFill>
                <a:latin typeface="Calibri"/>
                <a:cs typeface="Calibri"/>
              </a:rPr>
              <a:t>90s</a:t>
            </a:r>
            <a:endParaRPr sz="1900">
              <a:latin typeface="Calibri"/>
              <a:cs typeface="Calibri"/>
            </a:endParaRPr>
          </a:p>
          <a:p>
            <a:pPr marL="469900" marR="5080" indent="-457834">
              <a:lnSpc>
                <a:spcPts val="1820"/>
              </a:lnSpc>
              <a:spcBef>
                <a:spcPts val="1395"/>
              </a:spcBef>
              <a:buClr>
                <a:srgbClr val="E38312"/>
              </a:buClr>
              <a:buAutoNum type="arabicPeriod"/>
              <a:tabLst>
                <a:tab pos="469900" algn="l"/>
                <a:tab pos="470534" algn="l"/>
              </a:tabLst>
            </a:pPr>
            <a:r>
              <a:rPr sz="1900" spc="-5" dirty="0">
                <a:solidFill>
                  <a:srgbClr val="404040"/>
                </a:solidFill>
                <a:latin typeface="Calibri"/>
                <a:cs typeface="Calibri"/>
              </a:rPr>
              <a:t>In the </a:t>
            </a:r>
            <a:r>
              <a:rPr sz="1900" spc="-10" dirty="0">
                <a:solidFill>
                  <a:srgbClr val="404040"/>
                </a:solidFill>
                <a:latin typeface="Calibri"/>
                <a:cs typeface="Calibri"/>
              </a:rPr>
              <a:t>year 1991, </a:t>
            </a:r>
            <a:r>
              <a:rPr sz="1900" spc="-5" dirty="0">
                <a:solidFill>
                  <a:srgbClr val="404040"/>
                </a:solidFill>
                <a:latin typeface="Calibri"/>
                <a:cs typeface="Calibri"/>
              </a:rPr>
              <a:t>India experienced the </a:t>
            </a:r>
            <a:r>
              <a:rPr sz="1900" spc="-20" dirty="0">
                <a:solidFill>
                  <a:srgbClr val="404040"/>
                </a:solidFill>
                <a:latin typeface="Calibri"/>
                <a:cs typeface="Calibri"/>
              </a:rPr>
              <a:t>worst </a:t>
            </a:r>
            <a:r>
              <a:rPr sz="1900" spc="-10" dirty="0">
                <a:solidFill>
                  <a:srgbClr val="404040"/>
                </a:solidFill>
                <a:latin typeface="Calibri"/>
                <a:cs typeface="Calibri"/>
              </a:rPr>
              <a:t>ever </a:t>
            </a:r>
            <a:r>
              <a:rPr sz="1900" spc="-5" dirty="0">
                <a:solidFill>
                  <a:srgbClr val="404040"/>
                </a:solidFill>
                <a:latin typeface="Calibri"/>
                <a:cs typeface="Calibri"/>
              </a:rPr>
              <a:t>BOP crisis </a:t>
            </a:r>
            <a:r>
              <a:rPr sz="1900" spc="-10" dirty="0">
                <a:solidFill>
                  <a:srgbClr val="404040"/>
                </a:solidFill>
                <a:latin typeface="Calibri"/>
                <a:cs typeface="Calibri"/>
              </a:rPr>
              <a:t>since </a:t>
            </a:r>
            <a:r>
              <a:rPr sz="1900" spc="-5" dirty="0">
                <a:solidFill>
                  <a:srgbClr val="404040"/>
                </a:solidFill>
                <a:latin typeface="Calibri"/>
                <a:cs typeface="Calibri"/>
              </a:rPr>
              <a:t>independence. The </a:t>
            </a:r>
            <a:r>
              <a:rPr sz="1900" spc="-10" dirty="0">
                <a:solidFill>
                  <a:srgbClr val="404040"/>
                </a:solidFill>
                <a:latin typeface="Calibri"/>
                <a:cs typeface="Calibri"/>
              </a:rPr>
              <a:t>year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1990-91  </a:t>
            </a:r>
            <a:r>
              <a:rPr sz="1900" spc="-5" dirty="0">
                <a:solidFill>
                  <a:srgbClr val="404040"/>
                </a:solidFill>
                <a:latin typeface="Calibri"/>
                <a:cs typeface="Calibri"/>
              </a:rPr>
              <a:t>witnessed </a:t>
            </a:r>
            <a:r>
              <a:rPr sz="1900" spc="-10" dirty="0">
                <a:solidFill>
                  <a:srgbClr val="404040"/>
                </a:solidFill>
                <a:latin typeface="Calibri"/>
                <a:cs typeface="Calibri"/>
              </a:rPr>
              <a:t>three </a:t>
            </a:r>
            <a:r>
              <a:rPr sz="1900" spc="-5" dirty="0">
                <a:solidFill>
                  <a:srgbClr val="404040"/>
                </a:solidFill>
                <a:latin typeface="Calibri"/>
                <a:cs typeface="Calibri"/>
              </a:rPr>
              <a:t>major </a:t>
            </a:r>
            <a:r>
              <a:rPr sz="1900" spc="-10" dirty="0">
                <a:solidFill>
                  <a:srgbClr val="404040"/>
                </a:solidFill>
                <a:latin typeface="Calibri"/>
                <a:cs typeface="Calibri"/>
              </a:rPr>
              <a:t>developments </a:t>
            </a:r>
            <a:r>
              <a:rPr sz="1900" spc="-5" dirty="0">
                <a:solidFill>
                  <a:srgbClr val="404040"/>
                </a:solidFill>
                <a:latin typeface="Calibri"/>
                <a:cs typeface="Calibri"/>
              </a:rPr>
              <a:t>which </a:t>
            </a:r>
            <a:r>
              <a:rPr sz="1900" spc="-10" dirty="0">
                <a:solidFill>
                  <a:srgbClr val="404040"/>
                </a:solidFill>
                <a:latin typeface="Calibri"/>
                <a:cs typeface="Calibri"/>
              </a:rPr>
              <a:t>contributed </a:t>
            </a:r>
            <a:r>
              <a:rPr sz="1900" spc="-15" dirty="0">
                <a:solidFill>
                  <a:srgbClr val="404040"/>
                </a:solidFill>
                <a:latin typeface="Calibri"/>
                <a:cs typeface="Calibri"/>
              </a:rPr>
              <a:t>to </a:t>
            </a:r>
            <a:r>
              <a:rPr sz="1900" spc="-5" dirty="0">
                <a:solidFill>
                  <a:srgbClr val="404040"/>
                </a:solidFill>
                <a:latin typeface="Calibri"/>
                <a:cs typeface="Calibri"/>
              </a:rPr>
              <a:t>this</a:t>
            </a:r>
            <a:r>
              <a:rPr sz="1900" spc="1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Calibri"/>
                <a:cs typeface="Calibri"/>
              </a:rPr>
              <a:t>crisis-</a:t>
            </a:r>
            <a:endParaRPr sz="1900">
              <a:latin typeface="Calibri"/>
              <a:cs typeface="Calibri"/>
            </a:endParaRPr>
          </a:p>
          <a:p>
            <a:pPr marL="12700" marR="6350" lvl="1" indent="54610">
              <a:lnSpc>
                <a:spcPct val="80000"/>
              </a:lnSpc>
              <a:spcBef>
                <a:spcPts val="1415"/>
              </a:spcBef>
              <a:buAutoNum type="romanLcParenR"/>
              <a:tabLst>
                <a:tab pos="254000" algn="l"/>
              </a:tabLst>
            </a:pPr>
            <a:r>
              <a:rPr sz="1900" spc="-10" dirty="0">
                <a:solidFill>
                  <a:srgbClr val="404040"/>
                </a:solidFill>
                <a:latin typeface="Calibri"/>
                <a:cs typeface="Calibri"/>
              </a:rPr>
              <a:t>substantial increase </a:t>
            </a:r>
            <a:r>
              <a:rPr sz="1900" spc="-5" dirty="0">
                <a:solidFill>
                  <a:srgbClr val="404040"/>
                </a:solidFill>
                <a:latin typeface="Calibri"/>
                <a:cs typeface="Calibri"/>
              </a:rPr>
              <a:t>in oil price </a:t>
            </a:r>
            <a:r>
              <a:rPr sz="1900" spc="-10" dirty="0">
                <a:solidFill>
                  <a:srgbClr val="404040"/>
                </a:solidFill>
                <a:latin typeface="Calibri"/>
                <a:cs typeface="Calibri"/>
              </a:rPr>
              <a:t>following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Gulf </a:t>
            </a:r>
            <a:r>
              <a:rPr sz="1900" spc="-15" dirty="0">
                <a:solidFill>
                  <a:srgbClr val="404040"/>
                </a:solidFill>
                <a:latin typeface="Calibri"/>
                <a:cs typeface="Calibri"/>
              </a:rPr>
              <a:t>war </a:t>
            </a:r>
            <a:r>
              <a:rPr sz="1900" spc="-5" dirty="0">
                <a:solidFill>
                  <a:srgbClr val="404040"/>
                </a:solidFill>
                <a:latin typeface="Calibri"/>
                <a:cs typeface="Calibri"/>
              </a:rPr>
              <a:t>that led </a:t>
            </a:r>
            <a:r>
              <a:rPr sz="1900" spc="-15" dirty="0">
                <a:solidFill>
                  <a:srgbClr val="404040"/>
                </a:solidFill>
                <a:latin typeface="Calibri"/>
                <a:cs typeface="Calibri"/>
              </a:rPr>
              <a:t>to </a:t>
            </a:r>
            <a:r>
              <a:rPr sz="1900" spc="-10" dirty="0">
                <a:solidFill>
                  <a:srgbClr val="404040"/>
                </a:solidFill>
                <a:latin typeface="Calibri"/>
                <a:cs typeface="Calibri"/>
              </a:rPr>
              <a:t>substantial </a:t>
            </a:r>
            <a:r>
              <a:rPr sz="1900" spc="-5" dirty="0">
                <a:solidFill>
                  <a:srgbClr val="404040"/>
                </a:solidFill>
                <a:latin typeface="Calibri"/>
                <a:cs typeface="Calibri"/>
              </a:rPr>
              <a:t>increase in the </a:t>
            </a:r>
            <a:r>
              <a:rPr sz="1900" spc="-15" dirty="0">
                <a:solidFill>
                  <a:srgbClr val="404040"/>
                </a:solidFill>
                <a:latin typeface="Calibri"/>
                <a:cs typeface="Calibri"/>
              </a:rPr>
              <a:t>import’s </a:t>
            </a:r>
            <a:r>
              <a:rPr sz="1900" spc="-5" dirty="0">
                <a:solidFill>
                  <a:srgbClr val="404040"/>
                </a:solidFill>
                <a:latin typeface="Calibri"/>
                <a:cs typeface="Calibri"/>
              </a:rPr>
              <a:t>bill </a:t>
            </a:r>
            <a:r>
              <a:rPr sz="1900" spc="-10" dirty="0">
                <a:solidFill>
                  <a:srgbClr val="404040"/>
                </a:solidFill>
                <a:latin typeface="Calibri"/>
                <a:cs typeface="Calibri"/>
              </a:rPr>
              <a:t>of  </a:t>
            </a:r>
            <a:r>
              <a:rPr sz="1900" spc="-5" dirty="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sz="1900" spc="-20" dirty="0">
                <a:solidFill>
                  <a:srgbClr val="404040"/>
                </a:solidFill>
                <a:latin typeface="Calibri"/>
                <a:cs typeface="Calibri"/>
              </a:rPr>
              <a:t>country. </a:t>
            </a:r>
            <a:r>
              <a:rPr sz="1900" spc="-10" dirty="0">
                <a:solidFill>
                  <a:srgbClr val="404040"/>
                </a:solidFill>
                <a:latin typeface="Calibri"/>
                <a:cs typeface="Calibri"/>
              </a:rPr>
              <a:t>Further </a:t>
            </a:r>
            <a:r>
              <a:rPr sz="1900" spc="-5" dirty="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sz="1900" spc="-10" dirty="0">
                <a:solidFill>
                  <a:srgbClr val="404040"/>
                </a:solidFill>
                <a:latin typeface="Calibri"/>
                <a:cs typeface="Calibri"/>
              </a:rPr>
              <a:t>remittances </a:t>
            </a:r>
            <a:r>
              <a:rPr sz="1900" spc="-20" dirty="0">
                <a:solidFill>
                  <a:srgbClr val="404040"/>
                </a:solidFill>
                <a:latin typeface="Calibri"/>
                <a:cs typeface="Calibri"/>
              </a:rPr>
              <a:t>from </a:t>
            </a:r>
            <a:r>
              <a:rPr sz="1900" spc="-5" dirty="0">
                <a:solidFill>
                  <a:srgbClr val="404040"/>
                </a:solidFill>
                <a:latin typeface="Calibri"/>
                <a:cs typeface="Calibri"/>
              </a:rPr>
              <a:t>Indian </a:t>
            </a:r>
            <a:r>
              <a:rPr sz="1900" spc="-25" dirty="0">
                <a:solidFill>
                  <a:srgbClr val="404040"/>
                </a:solidFill>
                <a:latin typeface="Calibri"/>
                <a:cs typeface="Calibri"/>
              </a:rPr>
              <a:t>workers </a:t>
            </a:r>
            <a:r>
              <a:rPr sz="1900" spc="-10" dirty="0">
                <a:solidFill>
                  <a:srgbClr val="404040"/>
                </a:solidFill>
                <a:latin typeface="Calibri"/>
                <a:cs typeface="Calibri"/>
              </a:rPr>
              <a:t>employed </a:t>
            </a:r>
            <a:r>
              <a:rPr sz="1900" spc="-5" dirty="0">
                <a:solidFill>
                  <a:srgbClr val="404040"/>
                </a:solidFill>
                <a:latin typeface="Calibri"/>
                <a:cs typeface="Calibri"/>
              </a:rPr>
              <a:t>in </a:t>
            </a:r>
            <a:r>
              <a:rPr sz="1900" spc="-15" dirty="0">
                <a:solidFill>
                  <a:srgbClr val="404040"/>
                </a:solidFill>
                <a:latin typeface="Calibri"/>
                <a:cs typeface="Calibri"/>
              </a:rPr>
              <a:t>Kuwait </a:t>
            </a:r>
            <a:r>
              <a:rPr sz="1900" spc="-5" dirty="0">
                <a:solidFill>
                  <a:srgbClr val="404040"/>
                </a:solidFill>
                <a:latin typeface="Calibri"/>
                <a:cs typeface="Calibri"/>
              </a:rPr>
              <a:t>also</a:t>
            </a:r>
            <a:r>
              <a:rPr sz="1900" spc="2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spc="-15" dirty="0">
                <a:solidFill>
                  <a:srgbClr val="404040"/>
                </a:solidFill>
                <a:latin typeface="Calibri"/>
                <a:cs typeface="Calibri"/>
              </a:rPr>
              <a:t>stopped;</a:t>
            </a:r>
            <a:endParaRPr sz="1900">
              <a:latin typeface="Calibri"/>
              <a:cs typeface="Calibri"/>
            </a:endParaRPr>
          </a:p>
          <a:p>
            <a:pPr marL="305435" lvl="1" indent="-240029">
              <a:lnSpc>
                <a:spcPct val="100000"/>
              </a:lnSpc>
              <a:spcBef>
                <a:spcPts val="944"/>
              </a:spcBef>
              <a:buAutoNum type="romanLcParenR"/>
              <a:tabLst>
                <a:tab pos="306070" algn="l"/>
              </a:tabLst>
            </a:pPr>
            <a:r>
              <a:rPr sz="1900" spc="-10" dirty="0">
                <a:solidFill>
                  <a:srgbClr val="404040"/>
                </a:solidFill>
                <a:latin typeface="Calibri"/>
                <a:cs typeface="Calibri"/>
              </a:rPr>
              <a:t>decline </a:t>
            </a:r>
            <a:r>
              <a:rPr sz="1900" spc="-5" dirty="0">
                <a:solidFill>
                  <a:srgbClr val="404040"/>
                </a:solidFill>
                <a:latin typeface="Calibri"/>
                <a:cs typeface="Calibri"/>
              </a:rPr>
              <a:t>in </a:t>
            </a:r>
            <a:r>
              <a:rPr sz="1900" spc="-10" dirty="0">
                <a:solidFill>
                  <a:srgbClr val="404040"/>
                </a:solidFill>
                <a:latin typeface="Calibri"/>
                <a:cs typeface="Calibri"/>
              </a:rPr>
              <a:t>exports due </a:t>
            </a:r>
            <a:r>
              <a:rPr sz="1900" spc="-15" dirty="0">
                <a:solidFill>
                  <a:srgbClr val="404040"/>
                </a:solidFill>
                <a:latin typeface="Calibri"/>
                <a:cs typeface="Calibri"/>
              </a:rPr>
              <a:t>to disintegration </a:t>
            </a:r>
            <a:r>
              <a:rPr sz="1900" spc="-5" dirty="0">
                <a:solidFill>
                  <a:srgbClr val="404040"/>
                </a:solidFill>
                <a:latin typeface="Calibri"/>
                <a:cs typeface="Calibri"/>
              </a:rPr>
              <a:t>of USSR</a:t>
            </a:r>
            <a:r>
              <a:rPr sz="1900" spc="1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endParaRPr sz="1900">
              <a:latin typeface="Calibri"/>
              <a:cs typeface="Calibri"/>
            </a:endParaRPr>
          </a:p>
          <a:p>
            <a:pPr marL="343535" lvl="1" indent="-331470">
              <a:lnSpc>
                <a:spcPts val="2050"/>
              </a:lnSpc>
              <a:spcBef>
                <a:spcPts val="950"/>
              </a:spcBef>
              <a:buAutoNum type="romanLcParenR"/>
              <a:tabLst>
                <a:tab pos="344170" algn="l"/>
                <a:tab pos="3787775" algn="l"/>
              </a:tabLst>
            </a:pPr>
            <a:r>
              <a:rPr sz="1900" spc="-10" dirty="0">
                <a:solidFill>
                  <a:srgbClr val="404040"/>
                </a:solidFill>
                <a:latin typeface="Calibri"/>
                <a:cs typeface="Calibri"/>
              </a:rPr>
              <a:t>problems 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on  </a:t>
            </a:r>
            <a:r>
              <a:rPr sz="1900" spc="-5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900" spc="114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404040"/>
                </a:solidFill>
                <a:latin typeface="Calibri"/>
                <a:cs typeface="Calibri"/>
              </a:rPr>
              <a:t>domestic</a:t>
            </a:r>
            <a:r>
              <a:rPr sz="1900" spc="3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spc="-20" dirty="0">
                <a:solidFill>
                  <a:srgbClr val="404040"/>
                </a:solidFill>
                <a:latin typeface="Calibri"/>
                <a:cs typeface="Calibri"/>
              </a:rPr>
              <a:t>front	(like</a:t>
            </a:r>
            <a:r>
              <a:rPr sz="1900" spc="3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Calibri"/>
                <a:cs typeface="Calibri"/>
              </a:rPr>
              <a:t>fiscal</a:t>
            </a:r>
            <a:r>
              <a:rPr sz="1900" spc="30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Calibri"/>
                <a:cs typeface="Calibri"/>
              </a:rPr>
              <a:t>imbalance,</a:t>
            </a:r>
            <a:r>
              <a:rPr sz="1900" spc="3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Calibri"/>
                <a:cs typeface="Calibri"/>
              </a:rPr>
              <a:t>double</a:t>
            </a:r>
            <a:r>
              <a:rPr sz="1900" spc="30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Calibri"/>
                <a:cs typeface="Calibri"/>
              </a:rPr>
              <a:t>digit</a:t>
            </a:r>
            <a:r>
              <a:rPr sz="1900" spc="3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Calibri"/>
                <a:cs typeface="Calibri"/>
              </a:rPr>
              <a:t>inflation,</a:t>
            </a:r>
            <a:r>
              <a:rPr sz="1900" spc="3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Calibri"/>
                <a:cs typeface="Calibri"/>
              </a:rPr>
              <a:t>political</a:t>
            </a:r>
            <a:r>
              <a:rPr sz="1900" spc="3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404040"/>
                </a:solidFill>
                <a:latin typeface="Calibri"/>
                <a:cs typeface="Calibri"/>
              </a:rPr>
              <a:t>uncertainty</a:t>
            </a:r>
            <a:endParaRPr sz="1900">
              <a:latin typeface="Calibri"/>
              <a:cs typeface="Calibri"/>
            </a:endParaRPr>
          </a:p>
          <a:p>
            <a:pPr marL="12700">
              <a:lnSpc>
                <a:spcPts val="2050"/>
              </a:lnSpc>
            </a:pPr>
            <a:r>
              <a:rPr sz="1900" spc="-10" dirty="0">
                <a:solidFill>
                  <a:srgbClr val="404040"/>
                </a:solidFill>
                <a:latin typeface="Calibri"/>
                <a:cs typeface="Calibri"/>
              </a:rPr>
              <a:t>etc.).</a:t>
            </a:r>
            <a:endParaRPr sz="1900">
              <a:latin typeface="Calibri"/>
              <a:cs typeface="Calibri"/>
            </a:endParaRPr>
          </a:p>
          <a:p>
            <a:pPr marL="12700" marR="5715" algn="just">
              <a:lnSpc>
                <a:spcPct val="80000"/>
              </a:lnSpc>
              <a:spcBef>
                <a:spcPts val="1395"/>
              </a:spcBef>
            </a:pPr>
            <a:r>
              <a:rPr sz="1900" spc="-5" dirty="0">
                <a:solidFill>
                  <a:srgbClr val="404040"/>
                </a:solidFill>
                <a:latin typeface="Calibri"/>
                <a:cs typeface="Calibri"/>
              </a:rPr>
              <a:t>2. </a:t>
            </a:r>
            <a:r>
              <a:rPr sz="1900" spc="-15" dirty="0">
                <a:solidFill>
                  <a:srgbClr val="404040"/>
                </a:solidFill>
                <a:latin typeface="Calibri"/>
                <a:cs typeface="Calibri"/>
              </a:rPr>
              <a:t>By </a:t>
            </a:r>
            <a:r>
              <a:rPr sz="1900" spc="-5" dirty="0">
                <a:solidFill>
                  <a:srgbClr val="404040"/>
                </a:solidFill>
                <a:latin typeface="Calibri"/>
                <a:cs typeface="Calibri"/>
              </a:rPr>
              <a:t>June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1991, </a:t>
            </a:r>
            <a:r>
              <a:rPr sz="1900" spc="-5" dirty="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sz="1900" spc="-10" dirty="0">
                <a:solidFill>
                  <a:srgbClr val="404040"/>
                </a:solidFill>
                <a:latin typeface="Calibri"/>
                <a:cs typeface="Calibri"/>
              </a:rPr>
              <a:t>level </a:t>
            </a:r>
            <a:r>
              <a:rPr sz="1900" spc="-5" dirty="0">
                <a:solidFill>
                  <a:srgbClr val="404040"/>
                </a:solidFill>
                <a:latin typeface="Calibri"/>
                <a:cs typeface="Calibri"/>
              </a:rPr>
              <a:t>of </a:t>
            </a:r>
            <a:r>
              <a:rPr sz="1900" spc="-15" dirty="0">
                <a:solidFill>
                  <a:srgbClr val="404040"/>
                </a:solidFill>
                <a:latin typeface="Calibri"/>
                <a:cs typeface="Calibri"/>
              </a:rPr>
              <a:t>foreign exchange </a:t>
            </a:r>
            <a:r>
              <a:rPr sz="1900" spc="-5" dirty="0">
                <a:solidFill>
                  <a:srgbClr val="404040"/>
                </a:solidFill>
                <a:latin typeface="Calibri"/>
                <a:cs typeface="Calibri"/>
              </a:rPr>
              <a:t>reserves </a:t>
            </a:r>
            <a:r>
              <a:rPr sz="1900" spc="-15" dirty="0">
                <a:solidFill>
                  <a:srgbClr val="404040"/>
                </a:solidFill>
                <a:latin typeface="Calibri"/>
                <a:cs typeface="Calibri"/>
              </a:rPr>
              <a:t>dropped to </a:t>
            </a:r>
            <a:r>
              <a:rPr sz="1900" spc="-5" dirty="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sz="1900" spc="-15" dirty="0">
                <a:solidFill>
                  <a:srgbClr val="404040"/>
                </a:solidFill>
                <a:latin typeface="Calibri"/>
                <a:cs typeface="Calibri"/>
              </a:rPr>
              <a:t>extent </a:t>
            </a:r>
            <a:r>
              <a:rPr sz="1900" spc="-5" dirty="0">
                <a:solidFill>
                  <a:srgbClr val="404040"/>
                </a:solidFill>
                <a:latin typeface="Calibri"/>
                <a:cs typeface="Calibri"/>
              </a:rPr>
              <a:t>that they </a:t>
            </a:r>
            <a:r>
              <a:rPr sz="1900" spc="-15" dirty="0">
                <a:solidFill>
                  <a:srgbClr val="404040"/>
                </a:solidFill>
                <a:latin typeface="Calibri"/>
                <a:cs typeface="Calibri"/>
              </a:rPr>
              <a:t>were </a:t>
            </a:r>
            <a:r>
              <a:rPr sz="1900" spc="-10" dirty="0">
                <a:solidFill>
                  <a:srgbClr val="404040"/>
                </a:solidFill>
                <a:latin typeface="Calibri"/>
                <a:cs typeface="Calibri"/>
              </a:rPr>
              <a:t>barely  sufficient </a:t>
            </a:r>
            <a:r>
              <a:rPr sz="1900" spc="-15" dirty="0">
                <a:solidFill>
                  <a:srgbClr val="404040"/>
                </a:solidFill>
                <a:latin typeface="Calibri"/>
                <a:cs typeface="Calibri"/>
              </a:rPr>
              <a:t>to </a:t>
            </a:r>
            <a:r>
              <a:rPr sz="1900" spc="-5" dirty="0">
                <a:solidFill>
                  <a:srgbClr val="404040"/>
                </a:solidFill>
                <a:latin typeface="Calibri"/>
                <a:cs typeface="Calibri"/>
              </a:rPr>
              <a:t>finance </a:t>
            </a:r>
            <a:r>
              <a:rPr sz="1900" spc="-10" dirty="0">
                <a:solidFill>
                  <a:srgbClr val="404040"/>
                </a:solidFill>
                <a:latin typeface="Calibri"/>
                <a:cs typeface="Calibri"/>
              </a:rPr>
              <a:t>imports </a:t>
            </a:r>
            <a:r>
              <a:rPr sz="1900" spc="-20" dirty="0">
                <a:solidFill>
                  <a:srgbClr val="404040"/>
                </a:solidFill>
                <a:latin typeface="Calibri"/>
                <a:cs typeface="Calibri"/>
              </a:rPr>
              <a:t>for </a:t>
            </a:r>
            <a:r>
              <a:rPr sz="1900" spc="-5" dirty="0">
                <a:solidFill>
                  <a:srgbClr val="404040"/>
                </a:solidFill>
                <a:latin typeface="Calibri"/>
                <a:cs typeface="Calibri"/>
              </a:rPr>
              <a:t>a </a:t>
            </a:r>
            <a:r>
              <a:rPr sz="1900" spc="-10" dirty="0">
                <a:solidFill>
                  <a:srgbClr val="404040"/>
                </a:solidFill>
                <a:latin typeface="Calibri"/>
                <a:cs typeface="Calibri"/>
              </a:rPr>
              <a:t>fortnight. </a:t>
            </a:r>
            <a:r>
              <a:rPr sz="1900" spc="-5" dirty="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sz="1900" spc="-10" dirty="0">
                <a:solidFill>
                  <a:srgbClr val="404040"/>
                </a:solidFill>
                <a:latin typeface="Calibri"/>
                <a:cs typeface="Calibri"/>
              </a:rPr>
              <a:t>Government </a:t>
            </a:r>
            <a:r>
              <a:rPr sz="1900" spc="-5" dirty="0">
                <a:solidFill>
                  <a:srgbClr val="404040"/>
                </a:solidFill>
                <a:latin typeface="Calibri"/>
                <a:cs typeface="Calibri"/>
              </a:rPr>
              <a:t>of India </a:t>
            </a:r>
            <a:r>
              <a:rPr sz="1900" spc="-15" dirty="0">
                <a:solidFill>
                  <a:srgbClr val="404040"/>
                </a:solidFill>
                <a:latin typeface="Calibri"/>
                <a:cs typeface="Calibri"/>
              </a:rPr>
              <a:t>was </a:t>
            </a:r>
            <a:r>
              <a:rPr sz="1900" spc="-5" dirty="0">
                <a:solidFill>
                  <a:srgbClr val="404040"/>
                </a:solidFill>
                <a:latin typeface="Calibri"/>
                <a:cs typeface="Calibri"/>
              </a:rPr>
              <a:t>on the </a:t>
            </a:r>
            <a:r>
              <a:rPr sz="1900" spc="-15" dirty="0">
                <a:solidFill>
                  <a:srgbClr val="404040"/>
                </a:solidFill>
                <a:latin typeface="Calibri"/>
                <a:cs typeface="Calibri"/>
              </a:rPr>
              <a:t>verge </a:t>
            </a:r>
            <a:r>
              <a:rPr sz="1900" spc="-5" dirty="0">
                <a:solidFill>
                  <a:srgbClr val="404040"/>
                </a:solidFill>
                <a:latin typeface="Calibri"/>
                <a:cs typeface="Calibri"/>
              </a:rPr>
              <a:t>of </a:t>
            </a:r>
            <a:r>
              <a:rPr sz="1900" spc="-10" dirty="0">
                <a:solidFill>
                  <a:srgbClr val="404040"/>
                </a:solidFill>
                <a:latin typeface="Calibri"/>
                <a:cs typeface="Calibri"/>
              </a:rPr>
              <a:t>default on  payment </a:t>
            </a:r>
            <a:r>
              <a:rPr sz="1900" spc="-5" dirty="0">
                <a:solidFill>
                  <a:srgbClr val="404040"/>
                </a:solidFill>
                <a:latin typeface="Calibri"/>
                <a:cs typeface="Calibri"/>
              </a:rPr>
              <a:t>of </a:t>
            </a:r>
            <a:r>
              <a:rPr sz="1900" spc="-10" dirty="0">
                <a:solidFill>
                  <a:srgbClr val="404040"/>
                </a:solidFill>
                <a:latin typeface="Calibri"/>
                <a:cs typeface="Calibri"/>
              </a:rPr>
              <a:t>external </a:t>
            </a:r>
            <a:r>
              <a:rPr sz="1900" spc="-15" dirty="0">
                <a:solidFill>
                  <a:srgbClr val="404040"/>
                </a:solidFill>
                <a:latin typeface="Calibri"/>
                <a:cs typeface="Calibri"/>
              </a:rPr>
              <a:t>borrowings </a:t>
            </a:r>
            <a:r>
              <a:rPr sz="1900" spc="-5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1900" spc="9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Calibri"/>
                <a:cs typeface="Calibri"/>
              </a:rPr>
              <a:t>June1991.</a:t>
            </a:r>
            <a:endParaRPr sz="19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9545">
              <a:lnSpc>
                <a:spcPct val="100000"/>
              </a:lnSpc>
              <a:spcBef>
                <a:spcPts val="100"/>
              </a:spcBef>
              <a:tabLst>
                <a:tab pos="10140950" algn="l"/>
              </a:tabLst>
            </a:pPr>
            <a:r>
              <a:rPr spc="-110" dirty="0">
                <a:solidFill>
                  <a:srgbClr val="0070C0"/>
                </a:solidFill>
              </a:rPr>
              <a:t>Trends </a:t>
            </a:r>
            <a:r>
              <a:rPr spc="-30" dirty="0">
                <a:solidFill>
                  <a:srgbClr val="0070C0"/>
                </a:solidFill>
              </a:rPr>
              <a:t>in </a:t>
            </a:r>
            <a:r>
              <a:rPr spc="-45" dirty="0">
                <a:solidFill>
                  <a:srgbClr val="0070C0"/>
                </a:solidFill>
              </a:rPr>
              <a:t>Balance </a:t>
            </a:r>
            <a:r>
              <a:rPr spc="-25" dirty="0">
                <a:solidFill>
                  <a:srgbClr val="0070C0"/>
                </a:solidFill>
              </a:rPr>
              <a:t>of </a:t>
            </a:r>
            <a:r>
              <a:rPr spc="-80" dirty="0">
                <a:solidFill>
                  <a:srgbClr val="0070C0"/>
                </a:solidFill>
              </a:rPr>
              <a:t>Payment </a:t>
            </a:r>
            <a:r>
              <a:rPr spc="-25" dirty="0">
                <a:solidFill>
                  <a:srgbClr val="0070C0"/>
                </a:solidFill>
              </a:rPr>
              <a:t>in</a:t>
            </a:r>
            <a:r>
              <a:rPr spc="-265" dirty="0">
                <a:solidFill>
                  <a:srgbClr val="0070C0"/>
                </a:solidFill>
              </a:rPr>
              <a:t> </a:t>
            </a:r>
            <a:r>
              <a:rPr spc="-40" dirty="0">
                <a:solidFill>
                  <a:srgbClr val="0070C0"/>
                </a:solidFill>
              </a:rPr>
              <a:t>India	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dirty="0"/>
              <a:t>LECTURE </a:t>
            </a:r>
            <a:r>
              <a:rPr spc="-5" dirty="0"/>
              <a:t>NOTES </a:t>
            </a:r>
            <a:r>
              <a:rPr dirty="0"/>
              <a:t>BY PARUL</a:t>
            </a:r>
            <a:r>
              <a:rPr spc="-130" dirty="0"/>
              <a:t> </a:t>
            </a:r>
            <a:r>
              <a:rPr spc="-5" dirty="0"/>
              <a:t>JAIN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580" y="1831975"/>
            <a:ext cx="31902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0029" indent="-227965">
              <a:lnSpc>
                <a:spcPct val="100000"/>
              </a:lnSpc>
              <a:spcBef>
                <a:spcPts val="105"/>
              </a:spcBef>
              <a:buClr>
                <a:srgbClr val="E38312"/>
              </a:buClr>
              <a:buSzPct val="95000"/>
              <a:buFont typeface="Wingdings"/>
              <a:buChar char=""/>
              <a:tabLst>
                <a:tab pos="240665" algn="l"/>
              </a:tabLst>
            </a:pP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BOP </a:t>
            </a:r>
            <a:r>
              <a:rPr sz="2000" b="1" spc="-5" dirty="0">
                <a:solidFill>
                  <a:srgbClr val="404040"/>
                </a:solidFill>
                <a:latin typeface="Calibri"/>
                <a:cs typeface="Calibri"/>
              </a:rPr>
              <a:t>Position </a:t>
            </a: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in the</a:t>
            </a:r>
            <a:r>
              <a:rPr sz="2000" b="1" spc="-1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1992-95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84580" y="2284602"/>
            <a:ext cx="103143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527685" algn="l"/>
                <a:tab pos="1387475" algn="l"/>
                <a:tab pos="2071370" algn="l"/>
                <a:tab pos="2588260" algn="l"/>
                <a:tab pos="3761740" algn="l"/>
                <a:tab pos="4740275" algn="l"/>
                <a:tab pos="5302885" algn="l"/>
                <a:tab pos="7205345" algn="l"/>
                <a:tab pos="8613775" algn="l"/>
                <a:tab pos="9782810" algn="l"/>
              </a:tabLst>
            </a:pPr>
            <a:r>
              <a:rPr sz="2000" spc="5" dirty="0">
                <a:solidFill>
                  <a:srgbClr val="E38312"/>
                </a:solidFill>
                <a:latin typeface="Calibri"/>
                <a:cs typeface="Calibri"/>
              </a:rPr>
              <a:t>1</a:t>
            </a:r>
            <a:r>
              <a:rPr sz="2000" dirty="0">
                <a:solidFill>
                  <a:srgbClr val="E38312"/>
                </a:solidFill>
                <a:latin typeface="Calibri"/>
                <a:cs typeface="Calibri"/>
              </a:rPr>
              <a:t>.	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D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urin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g	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1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991	the	e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c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om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c	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f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or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m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	</a:t>
            </a:r>
            <a:r>
              <a:rPr sz="2000" spc="1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nd	mac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o-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c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nom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c	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abili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z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tion	m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000" spc="1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su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es	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w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84580" y="2412555"/>
            <a:ext cx="10314940" cy="2479040"/>
          </a:xfrm>
          <a:prstGeom prst="rect">
            <a:avLst/>
          </a:prstGeom>
        </p:spPr>
        <p:txBody>
          <a:bodyPr vert="horz" wrap="square" lIns="0" tIns="159385" rIns="0" bIns="0" rtlCol="0">
            <a:spAutoFit/>
          </a:bodyPr>
          <a:lstStyle/>
          <a:p>
            <a:pPr marL="469900">
              <a:lnSpc>
                <a:spcPct val="100000"/>
              </a:lnSpc>
              <a:spcBef>
                <a:spcPts val="1255"/>
              </a:spcBef>
            </a:pP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introduced to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tide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over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 BOP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crisis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0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1991.</a:t>
            </a:r>
            <a:endParaRPr sz="2000">
              <a:latin typeface="Calibri"/>
              <a:cs typeface="Calibri"/>
            </a:endParaRPr>
          </a:p>
          <a:p>
            <a:pPr marL="469900" marR="5080" indent="-457834" algn="just">
              <a:lnSpc>
                <a:spcPts val="2160"/>
              </a:lnSpc>
              <a:spcBef>
                <a:spcPts val="1425"/>
              </a:spcBef>
              <a:buClr>
                <a:srgbClr val="E38312"/>
              </a:buClr>
              <a:buFont typeface="Calibri"/>
              <a:buAutoNum type="arabicPeriod" startAt="2"/>
              <a:tabLst>
                <a:tab pos="528320" algn="l"/>
              </a:tabLst>
            </a:pPr>
            <a:r>
              <a:rPr dirty="0"/>
              <a:t>	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During 1993-94,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balance of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payments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position 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improves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significantly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due 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growth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in 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exports, fall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in international prices of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crude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oil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and the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slack in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growth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of non-oil imports.  The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trade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deficit reduced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dramatically.</a:t>
            </a:r>
            <a:endParaRPr sz="2000">
              <a:latin typeface="Calibri"/>
              <a:cs typeface="Calibri"/>
            </a:endParaRPr>
          </a:p>
          <a:p>
            <a:pPr marL="469900" marR="5080" indent="-457834" algn="just">
              <a:lnSpc>
                <a:spcPct val="90100"/>
              </a:lnSpc>
              <a:spcBef>
                <a:spcPts val="1370"/>
              </a:spcBef>
              <a:buClr>
                <a:srgbClr val="E38312"/>
              </a:buClr>
              <a:buFont typeface="Calibri"/>
              <a:buAutoNum type="arabicPeriod" startAt="2"/>
              <a:tabLst>
                <a:tab pos="528320" algn="l"/>
              </a:tabLst>
            </a:pPr>
            <a:r>
              <a:rPr dirty="0"/>
              <a:t>	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During 1994-95, both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exports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imports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grew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significantly: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exports 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grew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by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18.4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percent,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in  US dollar terms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imports by 22.9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percent. Invisible payments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also 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rose considerably.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As a 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result,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current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account deficit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widened.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9545">
              <a:lnSpc>
                <a:spcPct val="100000"/>
              </a:lnSpc>
              <a:spcBef>
                <a:spcPts val="100"/>
              </a:spcBef>
              <a:tabLst>
                <a:tab pos="10140950" algn="l"/>
              </a:tabLst>
            </a:pPr>
            <a:r>
              <a:rPr spc="-110" dirty="0">
                <a:solidFill>
                  <a:srgbClr val="0070C0"/>
                </a:solidFill>
              </a:rPr>
              <a:t>Trends </a:t>
            </a:r>
            <a:r>
              <a:rPr spc="-30" dirty="0">
                <a:solidFill>
                  <a:srgbClr val="0070C0"/>
                </a:solidFill>
              </a:rPr>
              <a:t>in </a:t>
            </a:r>
            <a:r>
              <a:rPr spc="-45" dirty="0">
                <a:solidFill>
                  <a:srgbClr val="0070C0"/>
                </a:solidFill>
              </a:rPr>
              <a:t>Balance </a:t>
            </a:r>
            <a:r>
              <a:rPr spc="-25" dirty="0">
                <a:solidFill>
                  <a:srgbClr val="0070C0"/>
                </a:solidFill>
              </a:rPr>
              <a:t>of </a:t>
            </a:r>
            <a:r>
              <a:rPr spc="-80" dirty="0">
                <a:solidFill>
                  <a:srgbClr val="0070C0"/>
                </a:solidFill>
              </a:rPr>
              <a:t>Payment </a:t>
            </a:r>
            <a:r>
              <a:rPr spc="-25" dirty="0">
                <a:solidFill>
                  <a:srgbClr val="0070C0"/>
                </a:solidFill>
              </a:rPr>
              <a:t>in</a:t>
            </a:r>
            <a:r>
              <a:rPr spc="-265" dirty="0">
                <a:solidFill>
                  <a:srgbClr val="0070C0"/>
                </a:solidFill>
              </a:rPr>
              <a:t> </a:t>
            </a:r>
            <a:r>
              <a:rPr spc="-40" dirty="0">
                <a:solidFill>
                  <a:srgbClr val="0070C0"/>
                </a:solidFill>
              </a:rPr>
              <a:t>India	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dirty="0"/>
              <a:t>LECTURE </a:t>
            </a:r>
            <a:r>
              <a:rPr spc="-5" dirty="0"/>
              <a:t>NOTES </a:t>
            </a:r>
            <a:r>
              <a:rPr dirty="0"/>
              <a:t>BY PARUL</a:t>
            </a:r>
            <a:r>
              <a:rPr spc="-130" dirty="0"/>
              <a:t> </a:t>
            </a:r>
            <a:r>
              <a:rPr spc="-5" dirty="0"/>
              <a:t>JAIN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580" y="1690852"/>
            <a:ext cx="10316210" cy="4263390"/>
          </a:xfrm>
          <a:prstGeom prst="rect">
            <a:avLst/>
          </a:prstGeom>
        </p:spPr>
        <p:txBody>
          <a:bodyPr vert="horz" wrap="square" lIns="0" tIns="129539" rIns="0" bIns="0" rtlCol="0">
            <a:spAutoFit/>
          </a:bodyPr>
          <a:lstStyle/>
          <a:p>
            <a:pPr marL="240029" indent="-227965">
              <a:lnSpc>
                <a:spcPct val="100000"/>
              </a:lnSpc>
              <a:spcBef>
                <a:spcPts val="1019"/>
              </a:spcBef>
              <a:buClr>
                <a:srgbClr val="E38312"/>
              </a:buClr>
              <a:buSzPct val="95000"/>
              <a:buFont typeface="Wingdings"/>
              <a:buChar char=""/>
              <a:tabLst>
                <a:tab pos="240665" algn="l"/>
              </a:tabLst>
            </a:pP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BOP </a:t>
            </a:r>
            <a:r>
              <a:rPr sz="2000" b="1" spc="-5" dirty="0">
                <a:solidFill>
                  <a:srgbClr val="404040"/>
                </a:solidFill>
                <a:latin typeface="Calibri"/>
                <a:cs typeface="Calibri"/>
              </a:rPr>
              <a:t>Position </a:t>
            </a: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in the</a:t>
            </a:r>
            <a:r>
              <a:rPr sz="2000" b="1" spc="-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1995-2007</a:t>
            </a:r>
            <a:endParaRPr sz="2000">
              <a:latin typeface="Calibri"/>
              <a:cs typeface="Calibri"/>
            </a:endParaRPr>
          </a:p>
          <a:p>
            <a:pPr marL="527685" indent="-515620">
              <a:lnSpc>
                <a:spcPts val="2160"/>
              </a:lnSpc>
              <a:spcBef>
                <a:spcPts val="925"/>
              </a:spcBef>
              <a:buClr>
                <a:srgbClr val="E38312"/>
              </a:buClr>
              <a:buAutoNum type="arabicPeriod"/>
              <a:tabLst>
                <a:tab pos="527685" algn="l"/>
                <a:tab pos="528320" algn="l"/>
              </a:tabLst>
            </a:pP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2000" spc="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year</a:t>
            </a:r>
            <a:r>
              <a:rPr sz="2000" spc="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1995-96</a:t>
            </a:r>
            <a:r>
              <a:rPr sz="2000" spc="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surge</a:t>
            </a:r>
            <a:r>
              <a:rPr sz="2000" spc="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2000" spc="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exports</a:t>
            </a:r>
            <a:r>
              <a:rPr sz="2000" spc="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000" spc="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imports</a:t>
            </a:r>
            <a:r>
              <a:rPr sz="2000" spc="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continued.</a:t>
            </a:r>
            <a:r>
              <a:rPr sz="2000" spc="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However</a:t>
            </a:r>
            <a:r>
              <a:rPr sz="2000" spc="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current</a:t>
            </a:r>
            <a:r>
              <a:rPr sz="2000" spc="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account</a:t>
            </a:r>
            <a:endParaRPr sz="2000">
              <a:latin typeface="Calibri"/>
              <a:cs typeface="Calibri"/>
            </a:endParaRPr>
          </a:p>
          <a:p>
            <a:pPr marL="469900">
              <a:lnSpc>
                <a:spcPts val="2160"/>
              </a:lnSpc>
            </a:pP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deficit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grew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tremendously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to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1.7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percent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65" dirty="0">
                <a:solidFill>
                  <a:srgbClr val="404040"/>
                </a:solidFill>
                <a:latin typeface="Calibri"/>
                <a:cs typeface="Calibri"/>
              </a:rPr>
              <a:t>GDP.</a:t>
            </a:r>
            <a:endParaRPr sz="2000">
              <a:latin typeface="Calibri"/>
              <a:cs typeface="Calibri"/>
            </a:endParaRPr>
          </a:p>
          <a:p>
            <a:pPr marL="469900" marR="5715" indent="-457834" algn="just">
              <a:lnSpc>
                <a:spcPct val="80000"/>
              </a:lnSpc>
              <a:spcBef>
                <a:spcPts val="1395"/>
              </a:spcBef>
              <a:buClr>
                <a:srgbClr val="E38312"/>
              </a:buClr>
              <a:buAutoNum type="arabicPeriod" startAt="2"/>
              <a:tabLst>
                <a:tab pos="470534" algn="l"/>
              </a:tabLst>
            </a:pP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The balance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of payments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(BOP) has been in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an 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overall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surplus since 1996-97, with reserves  rising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  <a:p>
            <a:pPr marL="469900" marR="5080" indent="-457834" algn="just">
              <a:lnSpc>
                <a:spcPct val="80000"/>
              </a:lnSpc>
              <a:spcBef>
                <a:spcPts val="1405"/>
              </a:spcBef>
              <a:buClr>
                <a:srgbClr val="E38312"/>
              </a:buClr>
              <a:buAutoNum type="arabicPeriod" startAt="2"/>
              <a:tabLst>
                <a:tab pos="528320" algn="l"/>
              </a:tabLst>
            </a:pP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India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witnessed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surplus in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current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account 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three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consecutive 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years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i.e. 2001-02, 2002- 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03, and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2003-04. This surplus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was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accompanied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by 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strong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net capital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inflows.</a:t>
            </a:r>
            <a:endParaRPr sz="2000">
              <a:latin typeface="Calibri"/>
              <a:cs typeface="Calibri"/>
            </a:endParaRPr>
          </a:p>
          <a:p>
            <a:pPr marL="469900" marR="5080" indent="-457834" algn="just">
              <a:lnSpc>
                <a:spcPct val="80000"/>
              </a:lnSpc>
              <a:spcBef>
                <a:spcPts val="1405"/>
              </a:spcBef>
              <a:buClr>
                <a:srgbClr val="E38312"/>
              </a:buClr>
              <a:buAutoNum type="arabicPeriod" startAt="2"/>
              <a:tabLst>
                <a:tab pos="528320" algn="l"/>
              </a:tabLst>
            </a:pP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current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account 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recorded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deficit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since 2004-05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that is increasing. The deficit was caused  by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burgeoning 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excess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of merchandise imports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over exports,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which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was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left uncompensated  by the net surplus in invisibles. The increase in imports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occurs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due 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increase in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 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international price of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crude and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other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major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items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of imports 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like</a:t>
            </a:r>
            <a:r>
              <a:rPr sz="2000" spc="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gold.</a:t>
            </a:r>
            <a:endParaRPr sz="2000">
              <a:latin typeface="Calibri"/>
              <a:cs typeface="Calibri"/>
            </a:endParaRPr>
          </a:p>
          <a:p>
            <a:pPr marL="469900" indent="-457834" algn="just">
              <a:lnSpc>
                <a:spcPts val="2160"/>
              </a:lnSpc>
              <a:spcBef>
                <a:spcPts val="910"/>
              </a:spcBef>
              <a:buClr>
                <a:srgbClr val="E38312"/>
              </a:buClr>
              <a:buAutoNum type="arabicPeriod" startAt="2"/>
              <a:tabLst>
                <a:tab pos="470534" algn="l"/>
              </a:tabLst>
            </a:pP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trade</a:t>
            </a:r>
            <a:r>
              <a:rPr sz="2000" spc="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000" spc="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current</a:t>
            </a:r>
            <a:r>
              <a:rPr sz="2000" spc="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account</a:t>
            </a:r>
            <a:r>
              <a:rPr sz="2000" spc="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deficit</a:t>
            </a:r>
            <a:r>
              <a:rPr sz="2000" spc="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widened</a:t>
            </a:r>
            <a:r>
              <a:rPr sz="2000" spc="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000" spc="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7.7</a:t>
            </a:r>
            <a:r>
              <a:rPr sz="2000" spc="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per</a:t>
            </a:r>
            <a:r>
              <a:rPr sz="2000" spc="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cent</a:t>
            </a:r>
            <a:r>
              <a:rPr sz="2000" spc="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000" spc="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1.5</a:t>
            </a:r>
            <a:r>
              <a:rPr sz="2000" spc="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percent</a:t>
            </a:r>
            <a:r>
              <a:rPr sz="2000" spc="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000" spc="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GDP</a:t>
            </a:r>
            <a:r>
              <a:rPr sz="2000" spc="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2000" spc="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2007-</a:t>
            </a:r>
            <a:endParaRPr sz="2000">
              <a:latin typeface="Calibri"/>
              <a:cs typeface="Calibri"/>
            </a:endParaRPr>
          </a:p>
          <a:p>
            <a:pPr marL="469900">
              <a:lnSpc>
                <a:spcPts val="2160"/>
              </a:lnSpc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08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324" y="1042161"/>
            <a:ext cx="927036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u="none" spc="-55" dirty="0">
                <a:solidFill>
                  <a:srgbClr val="0070C0"/>
                </a:solidFill>
              </a:rPr>
              <a:t>Measures </a:t>
            </a:r>
            <a:r>
              <a:rPr sz="4000" u="none" spc="-210" dirty="0">
                <a:solidFill>
                  <a:srgbClr val="0070C0"/>
                </a:solidFill>
              </a:rPr>
              <a:t>To </a:t>
            </a:r>
            <a:r>
              <a:rPr sz="4000" u="none" spc="-55" dirty="0">
                <a:solidFill>
                  <a:srgbClr val="0070C0"/>
                </a:solidFill>
              </a:rPr>
              <a:t>Correct </a:t>
            </a:r>
            <a:r>
              <a:rPr sz="4000" u="none" spc="-50" dirty="0">
                <a:solidFill>
                  <a:srgbClr val="0070C0"/>
                </a:solidFill>
              </a:rPr>
              <a:t>Disequilibrium </a:t>
            </a:r>
            <a:r>
              <a:rPr sz="4000" u="none" spc="-25" dirty="0">
                <a:solidFill>
                  <a:srgbClr val="0070C0"/>
                </a:solidFill>
              </a:rPr>
              <a:t>in </a:t>
            </a:r>
            <a:r>
              <a:rPr sz="4000" u="none" spc="-40" dirty="0">
                <a:solidFill>
                  <a:srgbClr val="0070C0"/>
                </a:solidFill>
              </a:rPr>
              <a:t>the</a:t>
            </a:r>
            <a:r>
              <a:rPr sz="4000" u="none" spc="-300" dirty="0">
                <a:solidFill>
                  <a:srgbClr val="0070C0"/>
                </a:solidFill>
              </a:rPr>
              <a:t> </a:t>
            </a:r>
            <a:r>
              <a:rPr sz="4000" u="none" spc="-40" dirty="0">
                <a:solidFill>
                  <a:srgbClr val="0070C0"/>
                </a:solidFill>
              </a:rPr>
              <a:t>BOP</a:t>
            </a:r>
            <a:endParaRPr sz="4000" dirty="0">
              <a:solidFill>
                <a:srgbClr val="0070C0"/>
              </a:solidFill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dirty="0"/>
              <a:t>LECTURE </a:t>
            </a:r>
            <a:r>
              <a:rPr spc="-5" dirty="0"/>
              <a:t>NOTES </a:t>
            </a:r>
            <a:r>
              <a:rPr dirty="0"/>
              <a:t>BY PARUL</a:t>
            </a:r>
            <a:r>
              <a:rPr spc="-130" dirty="0"/>
              <a:t> </a:t>
            </a:r>
            <a:r>
              <a:rPr spc="-5" dirty="0"/>
              <a:t>JAIN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84580" y="1681099"/>
            <a:ext cx="10087610" cy="3523615"/>
          </a:xfrm>
          <a:prstGeom prst="rect">
            <a:avLst/>
          </a:prstGeom>
        </p:spPr>
        <p:txBody>
          <a:bodyPr vert="horz" wrap="square" lIns="0" tIns="154305" rIns="0" bIns="0" rtlCol="0">
            <a:spAutoFit/>
          </a:bodyPr>
          <a:lstStyle/>
          <a:p>
            <a:pPr marL="469900" indent="-457834" algn="just">
              <a:lnSpc>
                <a:spcPct val="100000"/>
              </a:lnSpc>
              <a:spcBef>
                <a:spcPts val="1215"/>
              </a:spcBef>
              <a:buClr>
                <a:srgbClr val="E38312"/>
              </a:buClr>
              <a:buAutoNum type="arabicPeriod"/>
              <a:tabLst>
                <a:tab pos="470534" algn="l"/>
              </a:tabLst>
            </a:pP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Policy </a:t>
            </a:r>
            <a:r>
              <a:rPr sz="2400" b="1" spc="-5" dirty="0">
                <a:solidFill>
                  <a:srgbClr val="404040"/>
                </a:solidFill>
                <a:latin typeface="Calibri"/>
                <a:cs typeface="Calibri"/>
              </a:rPr>
              <a:t>Measures</a:t>
            </a:r>
            <a:r>
              <a:rPr sz="2400" b="1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:-</a:t>
            </a:r>
            <a:endParaRPr sz="2400" dirty="0">
              <a:latin typeface="Calibri"/>
              <a:cs typeface="Calibri"/>
            </a:endParaRPr>
          </a:p>
          <a:p>
            <a:pPr marL="12700" marR="5080" lvl="1" indent="68580" algn="just">
              <a:lnSpc>
                <a:spcPct val="90000"/>
              </a:lnSpc>
              <a:spcBef>
                <a:spcPts val="1405"/>
              </a:spcBef>
              <a:buAutoNum type="alphaLcParenR"/>
              <a:tabLst>
                <a:tab pos="426084" algn="l"/>
              </a:tabLst>
            </a:pP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Monetary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Policy: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The monetary policy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is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concerned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with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money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supply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and  credit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in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sz="2400" spc="-30" dirty="0">
                <a:solidFill>
                  <a:srgbClr val="404040"/>
                </a:solidFill>
                <a:latin typeface="Calibri"/>
                <a:cs typeface="Calibri"/>
              </a:rPr>
              <a:t>economy.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Central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Bank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may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expand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or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contract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the money  supply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in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economy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through appropriate measures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which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will 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affect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the  prices.</a:t>
            </a:r>
            <a:endParaRPr sz="2400" dirty="0">
              <a:latin typeface="Calibri"/>
              <a:cs typeface="Calibri"/>
            </a:endParaRPr>
          </a:p>
          <a:p>
            <a:pPr marL="12700" marR="5080" lvl="1" indent="68580" algn="just">
              <a:lnSpc>
                <a:spcPct val="90000"/>
              </a:lnSpc>
              <a:spcBef>
                <a:spcPts val="1400"/>
              </a:spcBef>
              <a:buAutoNum type="alphaLcParenR"/>
              <a:tabLst>
                <a:tab pos="424815" algn="l"/>
              </a:tabLst>
            </a:pP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Fiscal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Policy: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Fiscal policy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is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government's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policy on income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and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expenditure.  Government incurs development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and non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-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development expenditure,.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It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gets 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income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through 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taxation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and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non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- 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tax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sources.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Depending upon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situation 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governments expenditure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may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be increased or</a:t>
            </a:r>
            <a:r>
              <a:rPr sz="24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decreased.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9545">
              <a:lnSpc>
                <a:spcPct val="100000"/>
              </a:lnSpc>
              <a:spcBef>
                <a:spcPts val="100"/>
              </a:spcBef>
              <a:tabLst>
                <a:tab pos="10140950" algn="l"/>
              </a:tabLst>
            </a:pPr>
            <a:r>
              <a:rPr spc="-45" dirty="0">
                <a:solidFill>
                  <a:srgbClr val="0070C0"/>
                </a:solidFill>
              </a:rPr>
              <a:t>Balance </a:t>
            </a:r>
            <a:r>
              <a:rPr spc="-25" dirty="0">
                <a:solidFill>
                  <a:srgbClr val="0070C0"/>
                </a:solidFill>
              </a:rPr>
              <a:t>of</a:t>
            </a:r>
            <a:r>
              <a:rPr spc="-235" dirty="0">
                <a:solidFill>
                  <a:srgbClr val="0070C0"/>
                </a:solidFill>
              </a:rPr>
              <a:t> </a:t>
            </a:r>
            <a:r>
              <a:rPr spc="-80" dirty="0">
                <a:solidFill>
                  <a:srgbClr val="0070C0"/>
                </a:solidFill>
              </a:rPr>
              <a:t>Payment</a:t>
            </a:r>
            <a:r>
              <a:rPr spc="-80" dirty="0"/>
              <a:t>	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dirty="0"/>
              <a:t>LECTURE </a:t>
            </a:r>
            <a:r>
              <a:rPr spc="-5" dirty="0"/>
              <a:t>NOTES </a:t>
            </a:r>
            <a:r>
              <a:rPr dirty="0"/>
              <a:t>BY PARUL</a:t>
            </a:r>
            <a:r>
              <a:rPr spc="-130" dirty="0"/>
              <a:t> </a:t>
            </a:r>
            <a:r>
              <a:rPr spc="-5" dirty="0"/>
              <a:t>JAIN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580" y="1813686"/>
            <a:ext cx="10274935" cy="3881120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12700" marR="5715" algn="just">
              <a:lnSpc>
                <a:spcPct val="90000"/>
              </a:lnSpc>
              <a:spcBef>
                <a:spcPts val="430"/>
              </a:spcBef>
            </a:pP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According </a:t>
            </a:r>
            <a:r>
              <a:rPr sz="2800" spc="-15" dirty="0">
                <a:solidFill>
                  <a:srgbClr val="404040"/>
                </a:solidFill>
                <a:latin typeface="Calibri"/>
                <a:cs typeface="Calibri"/>
              </a:rPr>
              <a:t>to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Kindle </a:t>
            </a:r>
            <a:r>
              <a:rPr sz="2800" spc="-50" dirty="0">
                <a:solidFill>
                  <a:srgbClr val="404040"/>
                </a:solidFill>
                <a:latin typeface="Calibri"/>
                <a:cs typeface="Calibri"/>
              </a:rPr>
              <a:t>Berger,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"The balance of </a:t>
            </a:r>
            <a:r>
              <a:rPr sz="2800" spc="-15" dirty="0">
                <a:solidFill>
                  <a:srgbClr val="404040"/>
                </a:solidFill>
                <a:latin typeface="Calibri"/>
                <a:cs typeface="Calibri"/>
              </a:rPr>
              <a:t>payments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of a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country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is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a  </a:t>
            </a:r>
            <a:r>
              <a:rPr sz="2800" spc="-20" dirty="0">
                <a:solidFill>
                  <a:srgbClr val="404040"/>
                </a:solidFill>
                <a:latin typeface="Calibri"/>
                <a:cs typeface="Calibri"/>
              </a:rPr>
              <a:t>systematic record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of all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economic transactions between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sz="2800" spc="-15" dirty="0">
                <a:solidFill>
                  <a:srgbClr val="404040"/>
                </a:solidFill>
                <a:latin typeface="Calibri"/>
                <a:cs typeface="Calibri"/>
              </a:rPr>
              <a:t>residents 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of the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reporting country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and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residents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of </a:t>
            </a:r>
            <a:r>
              <a:rPr sz="2800" spc="-20" dirty="0">
                <a:solidFill>
                  <a:srgbClr val="404040"/>
                </a:solidFill>
                <a:latin typeface="Calibri"/>
                <a:cs typeface="Calibri"/>
              </a:rPr>
              <a:t>foreign </a:t>
            </a:r>
            <a:r>
              <a:rPr sz="2800" spc="-15" dirty="0">
                <a:solidFill>
                  <a:srgbClr val="404040"/>
                </a:solidFill>
                <a:latin typeface="Calibri"/>
                <a:cs typeface="Calibri"/>
              </a:rPr>
              <a:t>countries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during a 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given period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800" spc="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time".</a:t>
            </a:r>
            <a:endParaRPr sz="2800" dirty="0">
              <a:latin typeface="Calibri"/>
              <a:cs typeface="Calibri"/>
            </a:endParaRPr>
          </a:p>
          <a:p>
            <a:pPr marL="12700" marR="5080" indent="80645" algn="just">
              <a:lnSpc>
                <a:spcPct val="90000"/>
              </a:lnSpc>
              <a:spcBef>
                <a:spcPts val="1405"/>
              </a:spcBef>
            </a:pP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It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is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a double entry </a:t>
            </a:r>
            <a:r>
              <a:rPr sz="2800" spc="-30" dirty="0">
                <a:solidFill>
                  <a:srgbClr val="404040"/>
                </a:solidFill>
                <a:latin typeface="Calibri"/>
                <a:cs typeface="Calibri"/>
              </a:rPr>
              <a:t>system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of </a:t>
            </a:r>
            <a:r>
              <a:rPr sz="2800" spc="-20" dirty="0">
                <a:solidFill>
                  <a:srgbClr val="404040"/>
                </a:solidFill>
                <a:latin typeface="Calibri"/>
                <a:cs typeface="Calibri"/>
              </a:rPr>
              <a:t>record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of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all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economic transactions  between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residents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of the country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and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sz="2800" spc="-20" dirty="0">
                <a:solidFill>
                  <a:srgbClr val="404040"/>
                </a:solidFill>
                <a:latin typeface="Calibri"/>
                <a:cs typeface="Calibri"/>
              </a:rPr>
              <a:t>rest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of the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world carried  out in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a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specific period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800" spc="1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time.</a:t>
            </a:r>
            <a:endParaRPr sz="2800" dirty="0">
              <a:latin typeface="Calibri"/>
              <a:cs typeface="Calibri"/>
            </a:endParaRPr>
          </a:p>
          <a:p>
            <a:pPr marL="12700" marR="8255" indent="80645" algn="just">
              <a:lnSpc>
                <a:spcPts val="3020"/>
              </a:lnSpc>
              <a:spcBef>
                <a:spcPts val="1450"/>
              </a:spcBef>
            </a:pP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when </a:t>
            </a:r>
            <a:r>
              <a:rPr sz="2800" spc="-15" dirty="0">
                <a:solidFill>
                  <a:srgbClr val="404040"/>
                </a:solidFill>
                <a:latin typeface="Calibri"/>
                <a:cs typeface="Calibri"/>
              </a:rPr>
              <a:t>we </a:t>
            </a:r>
            <a:r>
              <a:rPr sz="2800" spc="-25" dirty="0">
                <a:solidFill>
                  <a:srgbClr val="404040"/>
                </a:solidFill>
                <a:latin typeface="Calibri"/>
                <a:cs typeface="Calibri"/>
              </a:rPr>
              <a:t>say </a:t>
            </a:r>
            <a:r>
              <a:rPr sz="2800" spc="-40" dirty="0">
                <a:solidFill>
                  <a:srgbClr val="404040"/>
                </a:solidFill>
                <a:latin typeface="Calibri"/>
                <a:cs typeface="Calibri"/>
              </a:rPr>
              <a:t>“a </a:t>
            </a:r>
            <a:r>
              <a:rPr sz="2800" spc="-20" dirty="0">
                <a:solidFill>
                  <a:srgbClr val="404040"/>
                </a:solidFill>
                <a:latin typeface="Calibri"/>
                <a:cs typeface="Calibri"/>
              </a:rPr>
              <a:t>country’s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balance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of </a:t>
            </a:r>
            <a:r>
              <a:rPr sz="2800" spc="-15" dirty="0">
                <a:solidFill>
                  <a:srgbClr val="404040"/>
                </a:solidFill>
                <a:latin typeface="Calibri"/>
                <a:cs typeface="Calibri"/>
              </a:rPr>
              <a:t>payments” we </a:t>
            </a:r>
            <a:r>
              <a:rPr sz="2800" spc="-20" dirty="0">
                <a:solidFill>
                  <a:srgbClr val="404040"/>
                </a:solidFill>
                <a:latin typeface="Calibri"/>
                <a:cs typeface="Calibri"/>
              </a:rPr>
              <a:t>are </a:t>
            </a:r>
            <a:r>
              <a:rPr sz="2800" spc="-25" dirty="0">
                <a:solidFill>
                  <a:srgbClr val="404040"/>
                </a:solidFill>
                <a:latin typeface="Calibri"/>
                <a:cs typeface="Calibri"/>
              </a:rPr>
              <a:t>referring </a:t>
            </a:r>
            <a:r>
              <a:rPr sz="2800" spc="-30" dirty="0">
                <a:solidFill>
                  <a:srgbClr val="404040"/>
                </a:solidFill>
                <a:latin typeface="Calibri"/>
                <a:cs typeface="Calibri"/>
              </a:rPr>
              <a:t>to 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transactions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of its </a:t>
            </a:r>
            <a:r>
              <a:rPr sz="2800" spc="-15" dirty="0">
                <a:solidFill>
                  <a:srgbClr val="404040"/>
                </a:solidFill>
                <a:latin typeface="Calibri"/>
                <a:cs typeface="Calibri"/>
              </a:rPr>
              <a:t>citizens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800" spc="10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404040"/>
                </a:solidFill>
                <a:latin typeface="Calibri"/>
                <a:cs typeface="Calibri"/>
              </a:rPr>
              <a:t>government.</a:t>
            </a:r>
            <a:endParaRPr sz="2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324" y="1042161"/>
            <a:ext cx="927036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u="none" spc="-55" dirty="0">
                <a:solidFill>
                  <a:srgbClr val="0070C0"/>
                </a:solidFill>
              </a:rPr>
              <a:t>Measures </a:t>
            </a:r>
            <a:r>
              <a:rPr sz="4000" u="none" spc="-210" dirty="0">
                <a:solidFill>
                  <a:srgbClr val="0070C0"/>
                </a:solidFill>
              </a:rPr>
              <a:t>To </a:t>
            </a:r>
            <a:r>
              <a:rPr sz="4000" u="none" spc="-55" dirty="0">
                <a:solidFill>
                  <a:srgbClr val="0070C0"/>
                </a:solidFill>
              </a:rPr>
              <a:t>Correct </a:t>
            </a:r>
            <a:r>
              <a:rPr sz="4000" u="none" spc="-50" dirty="0">
                <a:solidFill>
                  <a:srgbClr val="0070C0"/>
                </a:solidFill>
              </a:rPr>
              <a:t>Disequilibrium </a:t>
            </a:r>
            <a:r>
              <a:rPr sz="4000" u="none" spc="-25" dirty="0">
                <a:solidFill>
                  <a:srgbClr val="0070C0"/>
                </a:solidFill>
              </a:rPr>
              <a:t>in </a:t>
            </a:r>
            <a:r>
              <a:rPr sz="4000" u="none" spc="-40" dirty="0">
                <a:solidFill>
                  <a:srgbClr val="0070C0"/>
                </a:solidFill>
              </a:rPr>
              <a:t>the</a:t>
            </a:r>
            <a:r>
              <a:rPr sz="4000" u="none" spc="-300" dirty="0">
                <a:solidFill>
                  <a:srgbClr val="0070C0"/>
                </a:solidFill>
              </a:rPr>
              <a:t> </a:t>
            </a:r>
            <a:r>
              <a:rPr sz="4000" u="none" spc="-40" dirty="0">
                <a:solidFill>
                  <a:srgbClr val="0070C0"/>
                </a:solidFill>
              </a:rPr>
              <a:t>BOP</a:t>
            </a:r>
            <a:endParaRPr sz="4000" dirty="0">
              <a:solidFill>
                <a:srgbClr val="0070C0"/>
              </a:solidFill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dirty="0"/>
              <a:t>LECTURE </a:t>
            </a:r>
            <a:r>
              <a:rPr spc="-5" dirty="0"/>
              <a:t>NOTES </a:t>
            </a:r>
            <a:r>
              <a:rPr dirty="0"/>
              <a:t>BY PARUL</a:t>
            </a:r>
            <a:r>
              <a:rPr spc="-130" dirty="0"/>
              <a:t> </a:t>
            </a:r>
            <a:r>
              <a:rPr spc="-5" dirty="0"/>
              <a:t>JAIN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12700" marR="5080" algn="just">
              <a:lnSpc>
                <a:spcPct val="90000"/>
              </a:lnSpc>
              <a:spcBef>
                <a:spcPts val="430"/>
              </a:spcBef>
            </a:pPr>
            <a:r>
              <a:rPr dirty="0"/>
              <a:t>c) </a:t>
            </a:r>
            <a:r>
              <a:rPr spc="-15" dirty="0"/>
              <a:t>Exchange</a:t>
            </a:r>
            <a:r>
              <a:rPr spc="600" dirty="0"/>
              <a:t> </a:t>
            </a:r>
            <a:r>
              <a:rPr spc="-20" dirty="0"/>
              <a:t>Rate </a:t>
            </a:r>
            <a:r>
              <a:rPr spc="-10" dirty="0"/>
              <a:t>Depreciation: </a:t>
            </a:r>
            <a:r>
              <a:rPr spc="-15" dirty="0"/>
              <a:t>By  </a:t>
            </a:r>
            <a:r>
              <a:rPr spc="-10" dirty="0"/>
              <a:t>reducing </a:t>
            </a:r>
            <a:r>
              <a:rPr spc="-5" dirty="0"/>
              <a:t>the </a:t>
            </a:r>
            <a:r>
              <a:rPr spc="-10" dirty="0"/>
              <a:t>value </a:t>
            </a:r>
            <a:r>
              <a:rPr spc="-5" dirty="0"/>
              <a:t>of the  </a:t>
            </a:r>
            <a:r>
              <a:rPr spc="-10" dirty="0"/>
              <a:t>domestic </a:t>
            </a:r>
            <a:r>
              <a:rPr spc="-30" dirty="0"/>
              <a:t>currency, </a:t>
            </a:r>
            <a:r>
              <a:rPr spc="-15" dirty="0"/>
              <a:t>government </a:t>
            </a:r>
            <a:r>
              <a:rPr spc="-10" dirty="0"/>
              <a:t>can </a:t>
            </a:r>
            <a:r>
              <a:rPr spc="-15" dirty="0"/>
              <a:t>correct </a:t>
            </a:r>
            <a:r>
              <a:rPr spc="-5" dirty="0"/>
              <a:t>the disequilibrium </a:t>
            </a:r>
            <a:r>
              <a:rPr spc="-10" dirty="0"/>
              <a:t>in </a:t>
            </a:r>
            <a:r>
              <a:rPr spc="-5" dirty="0"/>
              <a:t>the  BoP </a:t>
            </a:r>
            <a:r>
              <a:rPr dirty="0"/>
              <a:t>in </a:t>
            </a:r>
            <a:r>
              <a:rPr spc="-5" dirty="0"/>
              <a:t>the </a:t>
            </a:r>
            <a:r>
              <a:rPr spc="-40" dirty="0"/>
              <a:t>economy. </a:t>
            </a:r>
            <a:r>
              <a:rPr spc="-15" dirty="0"/>
              <a:t>Exchange </a:t>
            </a:r>
            <a:r>
              <a:rPr spc="-30" dirty="0"/>
              <a:t>rate </a:t>
            </a:r>
            <a:r>
              <a:rPr spc="-10" dirty="0"/>
              <a:t>depreciation reduces </a:t>
            </a:r>
            <a:r>
              <a:rPr spc="-5" dirty="0"/>
              <a:t>the </a:t>
            </a:r>
            <a:r>
              <a:rPr spc="-15" dirty="0"/>
              <a:t>value </a:t>
            </a:r>
            <a:r>
              <a:rPr spc="-5" dirty="0"/>
              <a:t>of  </a:t>
            </a:r>
            <a:r>
              <a:rPr spc="-10" dirty="0"/>
              <a:t>home</a:t>
            </a:r>
            <a:r>
              <a:rPr spc="495" dirty="0"/>
              <a:t> </a:t>
            </a:r>
            <a:r>
              <a:rPr spc="-10" dirty="0"/>
              <a:t>currency</a:t>
            </a:r>
            <a:r>
              <a:rPr spc="505" dirty="0"/>
              <a:t> </a:t>
            </a:r>
            <a:r>
              <a:rPr dirty="0"/>
              <a:t>in</a:t>
            </a:r>
            <a:r>
              <a:rPr spc="495" dirty="0"/>
              <a:t> </a:t>
            </a:r>
            <a:r>
              <a:rPr spc="-10" dirty="0"/>
              <a:t>relation</a:t>
            </a:r>
            <a:r>
              <a:rPr spc="490" dirty="0"/>
              <a:t> </a:t>
            </a:r>
            <a:r>
              <a:rPr spc="-15" dirty="0"/>
              <a:t>to</a:t>
            </a:r>
            <a:r>
              <a:rPr spc="500" dirty="0"/>
              <a:t> </a:t>
            </a:r>
            <a:r>
              <a:rPr spc="-20" dirty="0"/>
              <a:t>foreign</a:t>
            </a:r>
            <a:r>
              <a:rPr spc="490" dirty="0"/>
              <a:t> </a:t>
            </a:r>
            <a:r>
              <a:rPr spc="-30" dirty="0"/>
              <a:t>currency.</a:t>
            </a:r>
            <a:r>
              <a:rPr spc="509" dirty="0"/>
              <a:t> </a:t>
            </a:r>
            <a:r>
              <a:rPr spc="-5" dirty="0"/>
              <a:t>As</a:t>
            </a:r>
            <a:r>
              <a:rPr spc="520" dirty="0"/>
              <a:t> </a:t>
            </a:r>
            <a:r>
              <a:rPr spc="-5" dirty="0"/>
              <a:t>a</a:t>
            </a:r>
            <a:r>
              <a:rPr spc="505" dirty="0"/>
              <a:t> </a:t>
            </a:r>
            <a:r>
              <a:rPr spc="-10" dirty="0"/>
              <a:t>result,</a:t>
            </a:r>
            <a:r>
              <a:rPr spc="500" dirty="0"/>
              <a:t> </a:t>
            </a:r>
            <a:r>
              <a:rPr spc="-5" dirty="0"/>
              <a:t>import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76324" y="3350133"/>
            <a:ext cx="99904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522730" algn="l"/>
                <a:tab pos="2785110" algn="l"/>
                <a:tab pos="3540760" algn="l"/>
                <a:tab pos="4696460" algn="l"/>
                <a:tab pos="6064885" algn="l"/>
                <a:tab pos="7502525" algn="l"/>
                <a:tab pos="7921625" algn="l"/>
                <a:tab pos="8709025" algn="l"/>
                <a:tab pos="9674225" algn="l"/>
              </a:tabLst>
            </a:pP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be</a:t>
            </a:r>
            <a:r>
              <a:rPr sz="2800" spc="-30" dirty="0">
                <a:solidFill>
                  <a:srgbClr val="404040"/>
                </a:solidFill>
                <a:latin typeface="Calibri"/>
                <a:cs typeface="Calibri"/>
              </a:rPr>
              <a:t>c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ome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	</a:t>
            </a:r>
            <a:r>
              <a:rPr sz="2800" spc="-25" dirty="0">
                <a:solidFill>
                  <a:srgbClr val="404040"/>
                </a:solidFill>
                <a:latin typeface="Calibri"/>
                <a:cs typeface="Calibri"/>
              </a:rPr>
              <a:t>c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2800" spc="-40" dirty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tl</a:t>
            </a:r>
            <a:r>
              <a:rPr sz="2800" spc="-20" dirty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er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	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800" spc="5" dirty="0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d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	</a:t>
            </a:r>
            <a:r>
              <a:rPr sz="2800" spc="-55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xp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rt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	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be</a:t>
            </a:r>
            <a:r>
              <a:rPr sz="2800" spc="-30" dirty="0">
                <a:solidFill>
                  <a:srgbClr val="404040"/>
                </a:solidFill>
                <a:latin typeface="Calibri"/>
                <a:cs typeface="Calibri"/>
              </a:rPr>
              <a:t>c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om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	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cheape</a:t>
            </a:r>
            <a:r>
              <a:rPr sz="2800" spc="-285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	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It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	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also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	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le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d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	</a:t>
            </a:r>
            <a:r>
              <a:rPr sz="2800" spc="-2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76324" y="3597554"/>
            <a:ext cx="9992995" cy="2303145"/>
          </a:xfrm>
          <a:prstGeom prst="rect">
            <a:avLst/>
          </a:prstGeom>
        </p:spPr>
        <p:txBody>
          <a:bodyPr vert="horz" wrap="square" lIns="0" tIns="14859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170"/>
              </a:spcBef>
            </a:pP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inflationary trends in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800" spc="8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35" dirty="0">
                <a:solidFill>
                  <a:srgbClr val="404040"/>
                </a:solidFill>
                <a:latin typeface="Calibri"/>
                <a:cs typeface="Calibri"/>
              </a:rPr>
              <a:t>country,</a:t>
            </a:r>
            <a:endParaRPr sz="2800">
              <a:latin typeface="Calibri"/>
              <a:cs typeface="Calibri"/>
            </a:endParaRPr>
          </a:p>
          <a:p>
            <a:pPr marL="12700" marR="5080" algn="just">
              <a:lnSpc>
                <a:spcPts val="3020"/>
              </a:lnSpc>
              <a:spcBef>
                <a:spcPts val="1455"/>
              </a:spcBef>
            </a:pP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d) Devaluation: devaluation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is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lowering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sz="2800" spc="-25" dirty="0">
                <a:solidFill>
                  <a:srgbClr val="404040"/>
                </a:solidFill>
                <a:latin typeface="Calibri"/>
                <a:cs typeface="Calibri"/>
              </a:rPr>
              <a:t>exchange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value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of the 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official </a:t>
            </a:r>
            <a:r>
              <a:rPr sz="2800" spc="-30" dirty="0">
                <a:solidFill>
                  <a:srgbClr val="404040"/>
                </a:solidFill>
                <a:latin typeface="Calibri"/>
                <a:cs typeface="Calibri"/>
              </a:rPr>
              <a:t>currency.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When a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country devalues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its </a:t>
            </a:r>
            <a:r>
              <a:rPr sz="2800" spc="-30" dirty="0">
                <a:solidFill>
                  <a:srgbClr val="404040"/>
                </a:solidFill>
                <a:latin typeface="Calibri"/>
                <a:cs typeface="Calibri"/>
              </a:rPr>
              <a:t>currency,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exports  becomes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cheaper and imports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become </a:t>
            </a:r>
            <a:r>
              <a:rPr sz="2800" spc="-15" dirty="0">
                <a:solidFill>
                  <a:srgbClr val="404040"/>
                </a:solidFill>
                <a:latin typeface="Calibri"/>
                <a:cs typeface="Calibri"/>
              </a:rPr>
              <a:t>expensive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which causes a 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reduction in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the BOP</a:t>
            </a:r>
            <a:r>
              <a:rPr sz="2800" spc="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deficit.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324" y="1042161"/>
            <a:ext cx="927036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u="none" spc="-55" dirty="0">
                <a:solidFill>
                  <a:srgbClr val="0070C0"/>
                </a:solidFill>
              </a:rPr>
              <a:t>Measures </a:t>
            </a:r>
            <a:r>
              <a:rPr sz="4000" u="none" spc="-210" dirty="0">
                <a:solidFill>
                  <a:srgbClr val="0070C0"/>
                </a:solidFill>
              </a:rPr>
              <a:t>To </a:t>
            </a:r>
            <a:r>
              <a:rPr sz="4000" u="none" spc="-55" dirty="0">
                <a:solidFill>
                  <a:srgbClr val="0070C0"/>
                </a:solidFill>
              </a:rPr>
              <a:t>Correct </a:t>
            </a:r>
            <a:r>
              <a:rPr sz="4000" u="none" spc="-50" dirty="0">
                <a:solidFill>
                  <a:srgbClr val="0070C0"/>
                </a:solidFill>
              </a:rPr>
              <a:t>Disequilibrium </a:t>
            </a:r>
            <a:r>
              <a:rPr sz="4000" u="none" spc="-25" dirty="0">
                <a:solidFill>
                  <a:srgbClr val="0070C0"/>
                </a:solidFill>
              </a:rPr>
              <a:t>in </a:t>
            </a:r>
            <a:r>
              <a:rPr sz="4000" u="none" spc="-40" dirty="0">
                <a:solidFill>
                  <a:srgbClr val="0070C0"/>
                </a:solidFill>
              </a:rPr>
              <a:t>the</a:t>
            </a:r>
            <a:r>
              <a:rPr sz="4000" u="none" spc="-300" dirty="0">
                <a:solidFill>
                  <a:srgbClr val="0070C0"/>
                </a:solidFill>
              </a:rPr>
              <a:t> </a:t>
            </a:r>
            <a:r>
              <a:rPr sz="4000" u="none" spc="-40" dirty="0">
                <a:solidFill>
                  <a:srgbClr val="0070C0"/>
                </a:solidFill>
              </a:rPr>
              <a:t>BOP</a:t>
            </a:r>
            <a:endParaRPr sz="4000" dirty="0">
              <a:solidFill>
                <a:srgbClr val="0070C0"/>
              </a:solidFill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dirty="0"/>
              <a:t>LECTURE </a:t>
            </a:r>
            <a:r>
              <a:rPr spc="-5" dirty="0"/>
              <a:t>NOTES </a:t>
            </a:r>
            <a:r>
              <a:rPr dirty="0"/>
              <a:t>BY PARUL</a:t>
            </a:r>
            <a:r>
              <a:rPr spc="-130" dirty="0"/>
              <a:t> </a:t>
            </a:r>
            <a:r>
              <a:rPr spc="-5" dirty="0"/>
              <a:t>JAIN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76324" y="1813686"/>
            <a:ext cx="9994900" cy="4087495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12700" marR="6350" algn="just">
              <a:lnSpc>
                <a:spcPct val="90000"/>
              </a:lnSpc>
              <a:spcBef>
                <a:spcPts val="430"/>
              </a:spcBef>
              <a:buAutoNum type="alphaLcParenR" startAt="5"/>
              <a:tabLst>
                <a:tab pos="415290" algn="l"/>
              </a:tabLst>
            </a:pPr>
            <a:r>
              <a:rPr sz="2800" spc="-15" dirty="0">
                <a:solidFill>
                  <a:srgbClr val="404040"/>
                </a:solidFill>
                <a:latin typeface="Calibri"/>
                <a:cs typeface="Calibri"/>
              </a:rPr>
              <a:t>Deflation: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Deflation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is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reduction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in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quantity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of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money </a:t>
            </a:r>
            <a:r>
              <a:rPr sz="2800" spc="-30" dirty="0">
                <a:solidFill>
                  <a:srgbClr val="404040"/>
                </a:solidFill>
                <a:latin typeface="Calibri"/>
                <a:cs typeface="Calibri"/>
              </a:rPr>
              <a:t>to 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reduce prices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and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incomes.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In the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domestic </a:t>
            </a:r>
            <a:r>
              <a:rPr sz="2800" spc="-15" dirty="0">
                <a:solidFill>
                  <a:srgbClr val="404040"/>
                </a:solidFill>
                <a:latin typeface="Calibri"/>
                <a:cs typeface="Calibri"/>
              </a:rPr>
              <a:t>market,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when the 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currency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is </a:t>
            </a:r>
            <a:r>
              <a:rPr sz="2800" spc="-15" dirty="0">
                <a:solidFill>
                  <a:srgbClr val="404040"/>
                </a:solidFill>
                <a:latin typeface="Calibri"/>
                <a:cs typeface="Calibri"/>
              </a:rPr>
              <a:t>deflated, there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is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a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decrease in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the income of the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people.  This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puts curb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on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consumption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and </a:t>
            </a:r>
            <a:r>
              <a:rPr sz="2800" spc="-15" dirty="0">
                <a:solidFill>
                  <a:srgbClr val="404040"/>
                </a:solidFill>
                <a:latin typeface="Calibri"/>
                <a:cs typeface="Calibri"/>
              </a:rPr>
              <a:t>government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can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increase exports 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and earn </a:t>
            </a:r>
            <a:r>
              <a:rPr sz="2800" spc="-15" dirty="0">
                <a:solidFill>
                  <a:srgbClr val="404040"/>
                </a:solidFill>
                <a:latin typeface="Calibri"/>
                <a:cs typeface="Calibri"/>
              </a:rPr>
              <a:t>more </a:t>
            </a:r>
            <a:r>
              <a:rPr sz="2800" spc="-20" dirty="0">
                <a:solidFill>
                  <a:srgbClr val="404040"/>
                </a:solidFill>
                <a:latin typeface="Calibri"/>
                <a:cs typeface="Calibri"/>
              </a:rPr>
              <a:t>foreign</a:t>
            </a:r>
            <a:r>
              <a:rPr sz="28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404040"/>
                </a:solidFill>
                <a:latin typeface="Calibri"/>
                <a:cs typeface="Calibri"/>
              </a:rPr>
              <a:t>exchange.</a:t>
            </a:r>
            <a:endParaRPr sz="2800">
              <a:latin typeface="Calibri"/>
              <a:cs typeface="Calibri"/>
            </a:endParaRPr>
          </a:p>
          <a:p>
            <a:pPr marL="12700" marR="5080" algn="just">
              <a:lnSpc>
                <a:spcPct val="90000"/>
              </a:lnSpc>
              <a:spcBef>
                <a:spcPts val="1405"/>
              </a:spcBef>
              <a:buAutoNum type="alphaLcParenR" startAt="5"/>
              <a:tabLst>
                <a:tab pos="410845" algn="l"/>
              </a:tabLst>
            </a:pPr>
            <a:r>
              <a:rPr sz="2800" spc="-15" dirty="0">
                <a:solidFill>
                  <a:srgbClr val="404040"/>
                </a:solidFill>
                <a:latin typeface="Calibri"/>
                <a:cs typeface="Calibri"/>
              </a:rPr>
              <a:t>Exchange Control: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All </a:t>
            </a:r>
            <a:r>
              <a:rPr sz="2800" spc="-20" dirty="0">
                <a:solidFill>
                  <a:srgbClr val="404040"/>
                </a:solidFill>
                <a:latin typeface="Calibri"/>
                <a:cs typeface="Calibri"/>
              </a:rPr>
              <a:t>exporters </a:t>
            </a:r>
            <a:r>
              <a:rPr sz="2800" spc="-15" dirty="0">
                <a:solidFill>
                  <a:srgbClr val="404040"/>
                </a:solidFill>
                <a:latin typeface="Calibri"/>
                <a:cs typeface="Calibri"/>
              </a:rPr>
              <a:t>are directed by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monetary 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authority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to surrender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their </a:t>
            </a:r>
            <a:r>
              <a:rPr sz="2800" spc="-20" dirty="0">
                <a:solidFill>
                  <a:srgbClr val="404040"/>
                </a:solidFill>
                <a:latin typeface="Calibri"/>
                <a:cs typeface="Calibri"/>
              </a:rPr>
              <a:t>foreign exchange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earnings,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and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sz="2800" spc="-15" dirty="0">
                <a:solidFill>
                  <a:srgbClr val="404040"/>
                </a:solidFill>
                <a:latin typeface="Calibri"/>
                <a:cs typeface="Calibri"/>
              </a:rPr>
              <a:t>total  available </a:t>
            </a:r>
            <a:r>
              <a:rPr sz="2800" spc="-20" dirty="0">
                <a:solidFill>
                  <a:srgbClr val="404040"/>
                </a:solidFill>
                <a:latin typeface="Calibri"/>
                <a:cs typeface="Calibri"/>
              </a:rPr>
              <a:t>foreign exchange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is </a:t>
            </a:r>
            <a:r>
              <a:rPr sz="2800" spc="-15" dirty="0">
                <a:solidFill>
                  <a:srgbClr val="404040"/>
                </a:solidFill>
                <a:latin typeface="Calibri"/>
                <a:cs typeface="Calibri"/>
              </a:rPr>
              <a:t>rationed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among the licensed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importers.  The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license-holder can import </a:t>
            </a:r>
            <a:r>
              <a:rPr sz="2800" spc="-20" dirty="0">
                <a:solidFill>
                  <a:srgbClr val="404040"/>
                </a:solidFill>
                <a:latin typeface="Calibri"/>
                <a:cs typeface="Calibri"/>
              </a:rPr>
              <a:t>any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good but amount if </a:t>
            </a:r>
            <a:r>
              <a:rPr sz="2800" spc="-20" dirty="0">
                <a:solidFill>
                  <a:srgbClr val="404040"/>
                </a:solidFill>
                <a:latin typeface="Calibri"/>
                <a:cs typeface="Calibri"/>
              </a:rPr>
              <a:t>fixed </a:t>
            </a:r>
            <a:r>
              <a:rPr sz="2800" spc="-25" dirty="0">
                <a:solidFill>
                  <a:srgbClr val="404040"/>
                </a:solidFill>
                <a:latin typeface="Calibri"/>
                <a:cs typeface="Calibri"/>
              </a:rPr>
              <a:t>by 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monetary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404040"/>
                </a:solidFill>
                <a:latin typeface="Calibri"/>
                <a:cs typeface="Calibri"/>
              </a:rPr>
              <a:t>authority.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324" y="1042161"/>
            <a:ext cx="927036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u="none" spc="-55" dirty="0">
                <a:solidFill>
                  <a:srgbClr val="0070C0"/>
                </a:solidFill>
              </a:rPr>
              <a:t>Measures </a:t>
            </a:r>
            <a:r>
              <a:rPr sz="4000" u="none" spc="-210" dirty="0">
                <a:solidFill>
                  <a:srgbClr val="0070C0"/>
                </a:solidFill>
              </a:rPr>
              <a:t>To </a:t>
            </a:r>
            <a:r>
              <a:rPr sz="4000" u="none" spc="-55" dirty="0">
                <a:solidFill>
                  <a:srgbClr val="0070C0"/>
                </a:solidFill>
              </a:rPr>
              <a:t>Correct </a:t>
            </a:r>
            <a:r>
              <a:rPr sz="4000" u="none" spc="-50" dirty="0">
                <a:solidFill>
                  <a:srgbClr val="0070C0"/>
                </a:solidFill>
              </a:rPr>
              <a:t>Disequilibrium </a:t>
            </a:r>
            <a:r>
              <a:rPr sz="4000" u="none" spc="-25" dirty="0">
                <a:solidFill>
                  <a:srgbClr val="0070C0"/>
                </a:solidFill>
              </a:rPr>
              <a:t>in </a:t>
            </a:r>
            <a:r>
              <a:rPr sz="4000" u="none" spc="-40" dirty="0">
                <a:solidFill>
                  <a:srgbClr val="0070C0"/>
                </a:solidFill>
              </a:rPr>
              <a:t>the</a:t>
            </a:r>
            <a:r>
              <a:rPr sz="4000" u="none" spc="-300" dirty="0">
                <a:solidFill>
                  <a:srgbClr val="0070C0"/>
                </a:solidFill>
              </a:rPr>
              <a:t> </a:t>
            </a:r>
            <a:r>
              <a:rPr sz="4000" u="none" spc="-40" dirty="0">
                <a:solidFill>
                  <a:srgbClr val="0070C0"/>
                </a:solidFill>
              </a:rPr>
              <a:t>BOP</a:t>
            </a:r>
            <a:endParaRPr sz="4000" dirty="0">
              <a:solidFill>
                <a:srgbClr val="0070C0"/>
              </a:solidFill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dirty="0"/>
              <a:t>LECTURE </a:t>
            </a:r>
            <a:r>
              <a:rPr spc="-5" dirty="0"/>
              <a:t>NOTES </a:t>
            </a:r>
            <a:r>
              <a:rPr dirty="0"/>
              <a:t>BY PARUL</a:t>
            </a:r>
            <a:r>
              <a:rPr spc="-130" dirty="0"/>
              <a:t> </a:t>
            </a:r>
            <a:r>
              <a:rPr spc="-5" dirty="0"/>
              <a:t>JAIN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84580" y="1684756"/>
            <a:ext cx="10084435" cy="3561715"/>
          </a:xfrm>
          <a:prstGeom prst="rect">
            <a:avLst/>
          </a:prstGeom>
        </p:spPr>
        <p:txBody>
          <a:bodyPr vert="horz" wrap="square" lIns="0" tIns="160020" rIns="0" bIns="0" rtlCol="0">
            <a:spAutoFit/>
          </a:bodyPr>
          <a:lstStyle/>
          <a:p>
            <a:pPr marL="104139">
              <a:lnSpc>
                <a:spcPct val="100000"/>
              </a:lnSpc>
              <a:spcBef>
                <a:spcPts val="1260"/>
              </a:spcBef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2. </a:t>
            </a: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Non- </a:t>
            </a:r>
            <a:r>
              <a:rPr sz="2000" b="1" spc="-5" dirty="0">
                <a:solidFill>
                  <a:srgbClr val="404040"/>
                </a:solidFill>
                <a:latin typeface="Calibri"/>
                <a:cs typeface="Calibri"/>
              </a:rPr>
              <a:t>Monetary measures</a:t>
            </a:r>
            <a:r>
              <a:rPr sz="2000" b="1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:-</a:t>
            </a:r>
            <a:endParaRPr sz="2000">
              <a:latin typeface="Calibri"/>
              <a:cs typeface="Calibri"/>
            </a:endParaRPr>
          </a:p>
          <a:p>
            <a:pPr marL="104139">
              <a:lnSpc>
                <a:spcPts val="2280"/>
              </a:lnSpc>
              <a:spcBef>
                <a:spcPts val="1165"/>
              </a:spcBef>
            </a:pP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a)</a:t>
            </a:r>
            <a:r>
              <a:rPr sz="2000" spc="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Export</a:t>
            </a:r>
            <a:r>
              <a:rPr sz="2000" spc="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Promotion</a:t>
            </a:r>
            <a:r>
              <a:rPr sz="2000" spc="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95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000" spc="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control</a:t>
            </a:r>
            <a:r>
              <a:rPr sz="2000" spc="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export</a:t>
            </a:r>
            <a:r>
              <a:rPr sz="2000" spc="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promotions</a:t>
            </a:r>
            <a:r>
              <a:rPr sz="2000" spc="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country</a:t>
            </a:r>
            <a:r>
              <a:rPr sz="2000" spc="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may</a:t>
            </a:r>
            <a:r>
              <a:rPr sz="2000" spc="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adopt</a:t>
            </a:r>
            <a:r>
              <a:rPr sz="2000" spc="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measures</a:t>
            </a:r>
            <a:r>
              <a:rPr sz="2000" spc="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000" spc="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stimulate</a:t>
            </a:r>
            <a:endParaRPr sz="2000">
              <a:latin typeface="Calibri"/>
              <a:cs typeface="Calibri"/>
            </a:endParaRPr>
          </a:p>
          <a:p>
            <a:pPr marL="104139">
              <a:lnSpc>
                <a:spcPts val="2280"/>
              </a:lnSpc>
            </a:pP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exports 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like:</a:t>
            </a:r>
            <a:endParaRPr sz="2000">
              <a:latin typeface="Calibri"/>
              <a:cs typeface="Calibri"/>
            </a:endParaRPr>
          </a:p>
          <a:p>
            <a:pPr marL="527685" indent="-515620">
              <a:lnSpc>
                <a:spcPct val="100000"/>
              </a:lnSpc>
              <a:spcBef>
                <a:spcPts val="1155"/>
              </a:spcBef>
              <a:buClr>
                <a:srgbClr val="E38312"/>
              </a:buClr>
              <a:buAutoNum type="romanLcPeriod"/>
              <a:tabLst>
                <a:tab pos="527685" algn="l"/>
                <a:tab pos="528320" algn="l"/>
              </a:tabLst>
            </a:pP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export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duties 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may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reduced 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boost</a:t>
            </a:r>
            <a:r>
              <a:rPr sz="20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exports</a:t>
            </a:r>
            <a:endParaRPr sz="2000">
              <a:latin typeface="Calibri"/>
              <a:cs typeface="Calibri"/>
            </a:endParaRPr>
          </a:p>
          <a:p>
            <a:pPr marL="584200" indent="-572135">
              <a:lnSpc>
                <a:spcPct val="100000"/>
              </a:lnSpc>
              <a:spcBef>
                <a:spcPts val="1165"/>
              </a:spcBef>
              <a:buClr>
                <a:srgbClr val="E38312"/>
              </a:buClr>
              <a:buAutoNum type="romanLcPeriod"/>
              <a:tabLst>
                <a:tab pos="584200" algn="l"/>
                <a:tab pos="584835" algn="l"/>
              </a:tabLst>
            </a:pP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cash assistance, subsidies can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given 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to exporters to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increase</a:t>
            </a:r>
            <a:r>
              <a:rPr sz="2000" spc="8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exports</a:t>
            </a:r>
            <a:endParaRPr sz="2000">
              <a:latin typeface="Calibri"/>
              <a:cs typeface="Calibri"/>
            </a:endParaRPr>
          </a:p>
          <a:p>
            <a:pPr marL="584200" indent="-572135">
              <a:lnSpc>
                <a:spcPct val="100000"/>
              </a:lnSpc>
              <a:spcBef>
                <a:spcPts val="1165"/>
              </a:spcBef>
              <a:buClr>
                <a:srgbClr val="E38312"/>
              </a:buClr>
              <a:buAutoNum type="romanLcPeriod"/>
              <a:tabLst>
                <a:tab pos="584200" algn="l"/>
                <a:tab pos="584835" algn="l"/>
              </a:tabLst>
            </a:pP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goods meant 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exports can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exempted 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from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all types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000" spc="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taxes.</a:t>
            </a:r>
            <a:endParaRPr sz="2000">
              <a:latin typeface="Calibri"/>
              <a:cs typeface="Calibri"/>
            </a:endParaRPr>
          </a:p>
          <a:p>
            <a:pPr marL="12700" marR="5080" indent="57785" algn="just">
              <a:lnSpc>
                <a:spcPts val="2160"/>
              </a:lnSpc>
              <a:spcBef>
                <a:spcPts val="1425"/>
              </a:spcBef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b)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Import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Substitutes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Steps 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may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taken 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encourage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production of import substitutes.  This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will 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save foreign exchange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in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short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run 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by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replacing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use of imports by these import 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substitutes.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324" y="1042161"/>
            <a:ext cx="927036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u="none" spc="-55" dirty="0">
                <a:solidFill>
                  <a:srgbClr val="0070C0"/>
                </a:solidFill>
              </a:rPr>
              <a:t>Measures </a:t>
            </a:r>
            <a:r>
              <a:rPr sz="4000" u="none" spc="-210" dirty="0">
                <a:solidFill>
                  <a:srgbClr val="0070C0"/>
                </a:solidFill>
              </a:rPr>
              <a:t>To </a:t>
            </a:r>
            <a:r>
              <a:rPr sz="4000" u="none" spc="-55" dirty="0">
                <a:solidFill>
                  <a:srgbClr val="0070C0"/>
                </a:solidFill>
              </a:rPr>
              <a:t>Correct </a:t>
            </a:r>
            <a:r>
              <a:rPr sz="4000" u="none" spc="-50" dirty="0">
                <a:solidFill>
                  <a:srgbClr val="0070C0"/>
                </a:solidFill>
              </a:rPr>
              <a:t>Disequilibrium </a:t>
            </a:r>
            <a:r>
              <a:rPr sz="4000" u="none" spc="-25" dirty="0">
                <a:solidFill>
                  <a:srgbClr val="0070C0"/>
                </a:solidFill>
              </a:rPr>
              <a:t>in </a:t>
            </a:r>
            <a:r>
              <a:rPr sz="4000" u="none" spc="-40" dirty="0">
                <a:solidFill>
                  <a:srgbClr val="0070C0"/>
                </a:solidFill>
              </a:rPr>
              <a:t>the</a:t>
            </a:r>
            <a:r>
              <a:rPr sz="4000" u="none" spc="-300" dirty="0">
                <a:solidFill>
                  <a:srgbClr val="0070C0"/>
                </a:solidFill>
              </a:rPr>
              <a:t> </a:t>
            </a:r>
            <a:r>
              <a:rPr sz="4000" u="none" spc="-40" dirty="0">
                <a:solidFill>
                  <a:srgbClr val="0070C0"/>
                </a:solidFill>
              </a:rPr>
              <a:t>BOP</a:t>
            </a:r>
            <a:endParaRPr sz="4000" dirty="0">
              <a:solidFill>
                <a:srgbClr val="0070C0"/>
              </a:solidFill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dirty="0"/>
              <a:t>LECTURE </a:t>
            </a:r>
            <a:r>
              <a:rPr spc="-5" dirty="0"/>
              <a:t>NOTES </a:t>
            </a:r>
            <a:r>
              <a:rPr dirty="0"/>
              <a:t>BY PARUL</a:t>
            </a:r>
            <a:r>
              <a:rPr spc="-130" dirty="0"/>
              <a:t> </a:t>
            </a:r>
            <a:r>
              <a:rPr spc="-5" dirty="0"/>
              <a:t>JAIN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76324" y="1822830"/>
            <a:ext cx="9995535" cy="437007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 marR="5080" algn="just">
              <a:lnSpc>
                <a:spcPct val="90000"/>
              </a:lnSpc>
              <a:spcBef>
                <a:spcPts val="385"/>
              </a:spcBef>
              <a:buAutoNum type="alphaLcParenR" startAt="3"/>
              <a:tabLst>
                <a:tab pos="322580" algn="l"/>
              </a:tabLst>
            </a:pP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Import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Control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:Import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may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be 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kept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in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check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through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the adoption of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 wide 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variety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of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measures 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like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quotas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and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tariffs.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Under the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quota 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system,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the 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government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fixes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the maximum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quantity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of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goods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and services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that can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be  imported during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particular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time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period.</a:t>
            </a:r>
            <a:endParaRPr sz="2400">
              <a:latin typeface="Calibri"/>
              <a:cs typeface="Calibri"/>
            </a:endParaRPr>
          </a:p>
          <a:p>
            <a:pPr marL="12700" marR="5080" lvl="1" indent="68580" algn="just">
              <a:lnSpc>
                <a:spcPct val="90000"/>
              </a:lnSpc>
              <a:spcBef>
                <a:spcPts val="1405"/>
              </a:spcBef>
              <a:buAutoNum type="arabicPeriod"/>
              <a:tabLst>
                <a:tab pos="414020" algn="l"/>
              </a:tabLst>
            </a:pP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Quotas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– Under the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quota 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system,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government 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may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fix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and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permit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the 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maximum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quantity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or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value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of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commodity 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to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be imported during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given 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period.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By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restricting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imports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through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quota 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system,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deficit is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reduced 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and the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balance of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payments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position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4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improved.</a:t>
            </a:r>
            <a:endParaRPr sz="2400">
              <a:latin typeface="Calibri"/>
              <a:cs typeface="Calibri"/>
            </a:endParaRPr>
          </a:p>
          <a:p>
            <a:pPr marL="12700" marR="6985" lvl="1" algn="just">
              <a:lnSpc>
                <a:spcPct val="90000"/>
              </a:lnSpc>
              <a:spcBef>
                <a:spcPts val="1405"/>
              </a:spcBef>
              <a:buAutoNum type="arabicPeriod"/>
              <a:tabLst>
                <a:tab pos="395605" algn="l"/>
              </a:tabLst>
            </a:pP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Tariffs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– 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Tariffs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are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duties 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(taxes)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imposed on imports.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When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tariffs are 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imposed, the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prices of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imports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would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increase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to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extent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of 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tariff.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The  increased prices will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reduced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demand 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for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imported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goods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and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at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same 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time induce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domestic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producers to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produce more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of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import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substitutes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7BC1D432-3130-441A-821F-406762BB58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870" y="838200"/>
            <a:ext cx="9725330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722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9545">
              <a:lnSpc>
                <a:spcPct val="100000"/>
              </a:lnSpc>
              <a:spcBef>
                <a:spcPts val="100"/>
              </a:spcBef>
              <a:tabLst>
                <a:tab pos="10140950" algn="l"/>
              </a:tabLst>
            </a:pPr>
            <a:r>
              <a:rPr spc="-70" dirty="0">
                <a:solidFill>
                  <a:srgbClr val="0070C0"/>
                </a:solidFill>
              </a:rPr>
              <a:t>Features</a:t>
            </a:r>
            <a:r>
              <a:rPr spc="-70" dirty="0"/>
              <a:t>	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dirty="0"/>
              <a:t>LECTURE </a:t>
            </a:r>
            <a:r>
              <a:rPr spc="-5" dirty="0"/>
              <a:t>NOTES </a:t>
            </a:r>
            <a:r>
              <a:rPr dirty="0"/>
              <a:t>BY PARUL</a:t>
            </a:r>
            <a:r>
              <a:rPr spc="-130" dirty="0"/>
              <a:t> </a:t>
            </a:r>
            <a:r>
              <a:rPr spc="-5" dirty="0"/>
              <a:t>JAIN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580" y="1822830"/>
            <a:ext cx="10085705" cy="290068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04139" marR="5080" indent="-92075" algn="just">
              <a:lnSpc>
                <a:spcPts val="2590"/>
              </a:lnSpc>
              <a:spcBef>
                <a:spcPts val="425"/>
              </a:spcBef>
              <a:buClr>
                <a:srgbClr val="E38312"/>
              </a:buClr>
              <a:buSzPct val="95833"/>
              <a:buFont typeface="Wingdings"/>
              <a:buChar char=""/>
              <a:tabLst>
                <a:tab pos="285115" algn="l"/>
              </a:tabLst>
            </a:pP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It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is a 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systematic record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of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all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economic transactions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between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one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country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and  the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rest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of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 world.</a:t>
            </a:r>
            <a:endParaRPr sz="2400">
              <a:latin typeface="Calibri"/>
              <a:cs typeface="Calibri"/>
            </a:endParaRPr>
          </a:p>
          <a:p>
            <a:pPr marL="284480" indent="-272415" algn="just">
              <a:lnSpc>
                <a:spcPct val="100000"/>
              </a:lnSpc>
              <a:spcBef>
                <a:spcPts val="1085"/>
              </a:spcBef>
              <a:buClr>
                <a:srgbClr val="E38312"/>
              </a:buClr>
              <a:buSzPct val="95833"/>
              <a:buFont typeface="Wingdings"/>
              <a:buChar char=""/>
              <a:tabLst>
                <a:tab pos="285115" algn="l"/>
              </a:tabLst>
            </a:pP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It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includes all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transactions, visible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as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well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as</a:t>
            </a:r>
            <a:r>
              <a:rPr sz="24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invisible.</a:t>
            </a:r>
            <a:endParaRPr sz="2400">
              <a:latin typeface="Calibri"/>
              <a:cs typeface="Calibri"/>
            </a:endParaRPr>
          </a:p>
          <a:p>
            <a:pPr marL="284480" indent="-272415" algn="just">
              <a:lnSpc>
                <a:spcPct val="100000"/>
              </a:lnSpc>
              <a:spcBef>
                <a:spcPts val="1115"/>
              </a:spcBef>
              <a:buClr>
                <a:srgbClr val="E38312"/>
              </a:buClr>
              <a:buSzPct val="95833"/>
              <a:buFont typeface="Wingdings"/>
              <a:buChar char=""/>
              <a:tabLst>
                <a:tab pos="285115" algn="l"/>
              </a:tabLst>
            </a:pP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It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relates to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period of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time. 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Generally,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it is an annual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statement.</a:t>
            </a:r>
            <a:endParaRPr sz="2400">
              <a:latin typeface="Calibri"/>
              <a:cs typeface="Calibri"/>
            </a:endParaRPr>
          </a:p>
          <a:p>
            <a:pPr marL="104139" marR="5080" indent="-92075" algn="just">
              <a:lnSpc>
                <a:spcPct val="90100"/>
              </a:lnSpc>
              <a:spcBef>
                <a:spcPts val="1390"/>
              </a:spcBef>
              <a:buClr>
                <a:srgbClr val="E38312"/>
              </a:buClr>
              <a:buSzPct val="95833"/>
              <a:buFont typeface="Wingdings"/>
              <a:buChar char=""/>
              <a:tabLst>
                <a:tab pos="285115" algn="l"/>
              </a:tabLst>
            </a:pP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It adopts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double-entry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book-keeping 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system.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It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has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two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sides: credit side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and 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debit side.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Receipts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are recorded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on the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credit side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and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payments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on the debit  side.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9545">
              <a:lnSpc>
                <a:spcPct val="100000"/>
              </a:lnSpc>
              <a:spcBef>
                <a:spcPts val="100"/>
              </a:spcBef>
              <a:tabLst>
                <a:tab pos="10140950" algn="l"/>
              </a:tabLst>
            </a:pPr>
            <a:r>
              <a:rPr spc="-45" dirty="0">
                <a:solidFill>
                  <a:srgbClr val="0070C0"/>
                </a:solidFill>
              </a:rPr>
              <a:t>Balance </a:t>
            </a:r>
            <a:r>
              <a:rPr spc="-25" dirty="0">
                <a:solidFill>
                  <a:srgbClr val="0070C0"/>
                </a:solidFill>
              </a:rPr>
              <a:t>of</a:t>
            </a:r>
            <a:r>
              <a:rPr spc="-220" dirty="0">
                <a:solidFill>
                  <a:srgbClr val="0070C0"/>
                </a:solidFill>
              </a:rPr>
              <a:t> </a:t>
            </a:r>
            <a:r>
              <a:rPr spc="-130" dirty="0">
                <a:solidFill>
                  <a:srgbClr val="0070C0"/>
                </a:solidFill>
              </a:rPr>
              <a:t>Trade</a:t>
            </a:r>
            <a:r>
              <a:rPr spc="-130" dirty="0"/>
              <a:t>	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dirty="0"/>
              <a:t>LECTURE </a:t>
            </a:r>
            <a:r>
              <a:rPr spc="-5" dirty="0"/>
              <a:t>NOTES </a:t>
            </a:r>
            <a:r>
              <a:rPr dirty="0"/>
              <a:t>BY PARUL</a:t>
            </a:r>
            <a:r>
              <a:rPr spc="-130" dirty="0"/>
              <a:t> </a:t>
            </a:r>
            <a:r>
              <a:rPr spc="-5" dirty="0"/>
              <a:t>JAIN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76324" y="1813686"/>
            <a:ext cx="99942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800" spc="1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404040"/>
                </a:solidFill>
                <a:latin typeface="Calibri"/>
                <a:cs typeface="Calibri"/>
              </a:rPr>
              <a:t>difference</a:t>
            </a:r>
            <a:r>
              <a:rPr sz="2800" spc="1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between</a:t>
            </a:r>
            <a:r>
              <a:rPr sz="2800" spc="1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800" spc="1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country's</a:t>
            </a:r>
            <a:r>
              <a:rPr sz="2800" spc="1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imports</a:t>
            </a:r>
            <a:r>
              <a:rPr sz="2800" spc="1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800" spc="1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its</a:t>
            </a:r>
            <a:r>
              <a:rPr sz="2800" spc="1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exports.</a:t>
            </a:r>
            <a:r>
              <a:rPr sz="2800" spc="18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Balance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6324" y="2197735"/>
            <a:ext cx="99929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44195" algn="l"/>
                <a:tab pos="1548765" algn="l"/>
                <a:tab pos="2004060" algn="l"/>
                <a:tab pos="2724150" algn="l"/>
                <a:tab pos="3924935" algn="l"/>
                <a:tab pos="5821045" algn="l"/>
                <a:tab pos="6354445" algn="l"/>
                <a:tab pos="6761480" algn="l"/>
                <a:tab pos="8325484" algn="l"/>
                <a:tab pos="9683115" algn="l"/>
              </a:tabLst>
            </a:pP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of	t</a:t>
            </a:r>
            <a:r>
              <a:rPr sz="2800" spc="-70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ade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	</a:t>
            </a:r>
            <a:r>
              <a:rPr sz="2800" spc="-15" dirty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	t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h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	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la</a:t>
            </a:r>
            <a:r>
              <a:rPr sz="2800" spc="-50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2800" spc="-25" dirty="0">
                <a:solidFill>
                  <a:srgbClr val="404040"/>
                </a:solidFill>
                <a:latin typeface="Calibri"/>
                <a:cs typeface="Calibri"/>
              </a:rPr>
              <a:t>g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800" spc="-45" dirty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	</a:t>
            </a:r>
            <a:r>
              <a:rPr sz="2800" spc="-25" dirty="0">
                <a:solidFill>
                  <a:srgbClr val="404040"/>
                </a:solidFill>
                <a:latin typeface="Calibri"/>
                <a:cs typeface="Calibri"/>
              </a:rPr>
              <a:t>c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m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p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ne</a:t>
            </a:r>
            <a:r>
              <a:rPr sz="2800" spc="-40" dirty="0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	</a:t>
            </a:r>
            <a:r>
              <a:rPr sz="2800" spc="5" dirty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f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	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	</a:t>
            </a:r>
            <a:r>
              <a:rPr sz="2800" spc="-25" dirty="0">
                <a:solidFill>
                  <a:srgbClr val="404040"/>
                </a:solidFill>
                <a:latin typeface="Calibri"/>
                <a:cs typeface="Calibri"/>
              </a:rPr>
              <a:t>c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ou</a:t>
            </a:r>
            <a:r>
              <a:rPr sz="2800" spc="-25" dirty="0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try's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	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balanc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	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76324" y="2444922"/>
            <a:ext cx="9992360" cy="3427095"/>
          </a:xfrm>
          <a:prstGeom prst="rect">
            <a:avLst/>
          </a:prstGeom>
        </p:spPr>
        <p:txBody>
          <a:bodyPr vert="horz" wrap="square" lIns="0" tIns="148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70"/>
              </a:spcBef>
            </a:pPr>
            <a:r>
              <a:rPr sz="2800" spc="-15" dirty="0">
                <a:solidFill>
                  <a:srgbClr val="404040"/>
                </a:solidFill>
                <a:latin typeface="Calibri"/>
                <a:cs typeface="Calibri"/>
              </a:rPr>
              <a:t>payments.</a:t>
            </a:r>
            <a:endParaRPr sz="2800" dirty="0">
              <a:latin typeface="Calibri"/>
              <a:cs typeface="Calibri"/>
            </a:endParaRPr>
          </a:p>
          <a:p>
            <a:pPr marL="12700" marR="5080" indent="80645">
              <a:lnSpc>
                <a:spcPts val="3020"/>
              </a:lnSpc>
              <a:spcBef>
                <a:spcPts val="1455"/>
              </a:spcBef>
            </a:pP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Debit items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include imports, </a:t>
            </a:r>
            <a:r>
              <a:rPr sz="2800" spc="-20" dirty="0">
                <a:solidFill>
                  <a:srgbClr val="404040"/>
                </a:solidFill>
                <a:latin typeface="Calibri"/>
                <a:cs typeface="Calibri"/>
              </a:rPr>
              <a:t>foreign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aid,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domestic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spending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abroad 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and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domestic </a:t>
            </a:r>
            <a:r>
              <a:rPr sz="2800" spc="-20" dirty="0">
                <a:solidFill>
                  <a:srgbClr val="404040"/>
                </a:solidFill>
                <a:latin typeface="Calibri"/>
                <a:cs typeface="Calibri"/>
              </a:rPr>
              <a:t>investments</a:t>
            </a:r>
            <a:r>
              <a:rPr sz="2800" spc="8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404040"/>
                </a:solidFill>
                <a:latin typeface="Calibri"/>
                <a:cs typeface="Calibri"/>
              </a:rPr>
              <a:t>abroad.</a:t>
            </a:r>
            <a:endParaRPr sz="2800" dirty="0">
              <a:latin typeface="Calibri"/>
              <a:cs typeface="Calibri"/>
            </a:endParaRPr>
          </a:p>
          <a:p>
            <a:pPr marL="12700" marR="5080" indent="80645">
              <a:lnSpc>
                <a:spcPts val="3030"/>
              </a:lnSpc>
              <a:spcBef>
                <a:spcPts val="1405"/>
              </a:spcBef>
              <a:tabLst>
                <a:tab pos="1162685" algn="l"/>
                <a:tab pos="2158365" algn="l"/>
                <a:tab pos="3411220" algn="l"/>
                <a:tab pos="4781550" algn="l"/>
                <a:tab pos="5997575" algn="l"/>
                <a:tab pos="7510145" algn="l"/>
                <a:tab pos="7977505" algn="l"/>
                <a:tab pos="8660765" algn="l"/>
              </a:tabLst>
            </a:pP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C</a:t>
            </a:r>
            <a:r>
              <a:rPr sz="2800" spc="-55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ed</a:t>
            </a:r>
            <a:r>
              <a:rPr sz="2800" spc="-20" dirty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	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2800" spc="-40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ems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	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c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l</a:t>
            </a:r>
            <a:r>
              <a:rPr sz="2800" spc="10" dirty="0">
                <a:solidFill>
                  <a:srgbClr val="404040"/>
                </a:solidFill>
                <a:latin typeface="Calibri"/>
                <a:cs typeface="Calibri"/>
              </a:rPr>
              <a:t>u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de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	</a:t>
            </a:r>
            <a:r>
              <a:rPr sz="2800" spc="-55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xpor</a:t>
            </a:r>
            <a:r>
              <a:rPr sz="2800" spc="-15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,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	</a:t>
            </a:r>
            <a:r>
              <a:rPr sz="2800" spc="-70" dirty="0">
                <a:solidFill>
                  <a:srgbClr val="404040"/>
                </a:solidFill>
                <a:latin typeface="Calibri"/>
                <a:cs typeface="Calibri"/>
              </a:rPr>
              <a:t>f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2800" spc="-50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800" spc="-15" dirty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gn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	s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pendin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g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	i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	t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h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	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dome</a:t>
            </a:r>
            <a:r>
              <a:rPr sz="2800" spc="-45" dirty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2800" spc="-15" dirty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c  </a:t>
            </a:r>
            <a:r>
              <a:rPr sz="2800" spc="-15" dirty="0">
                <a:solidFill>
                  <a:srgbClr val="404040"/>
                </a:solidFill>
                <a:latin typeface="Calibri"/>
                <a:cs typeface="Calibri"/>
              </a:rPr>
              <a:t>economy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and </a:t>
            </a:r>
            <a:r>
              <a:rPr sz="2800" spc="-20" dirty="0">
                <a:solidFill>
                  <a:srgbClr val="404040"/>
                </a:solidFill>
                <a:latin typeface="Calibri"/>
                <a:cs typeface="Calibri"/>
              </a:rPr>
              <a:t>foreign investments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in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domestic</a:t>
            </a:r>
            <a:r>
              <a:rPr sz="2800" spc="18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40" dirty="0">
                <a:solidFill>
                  <a:srgbClr val="404040"/>
                </a:solidFill>
                <a:latin typeface="Calibri"/>
                <a:cs typeface="Calibri"/>
              </a:rPr>
              <a:t>economy.</a:t>
            </a:r>
            <a:endParaRPr sz="2800" dirty="0">
              <a:latin typeface="Calibri"/>
              <a:cs typeface="Calibri"/>
            </a:endParaRPr>
          </a:p>
          <a:p>
            <a:pPr marL="12700" marR="5080">
              <a:lnSpc>
                <a:spcPts val="3020"/>
              </a:lnSpc>
              <a:spcBef>
                <a:spcPts val="1390"/>
              </a:spcBef>
            </a:pP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When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exports </a:t>
            </a:r>
            <a:r>
              <a:rPr sz="2800" spc="-15" dirty="0">
                <a:solidFill>
                  <a:srgbClr val="404040"/>
                </a:solidFill>
                <a:latin typeface="Calibri"/>
                <a:cs typeface="Calibri"/>
              </a:rPr>
              <a:t>are </a:t>
            </a:r>
            <a:r>
              <a:rPr sz="2800" spc="-20" dirty="0">
                <a:solidFill>
                  <a:srgbClr val="404040"/>
                </a:solidFill>
                <a:latin typeface="Calibri"/>
                <a:cs typeface="Calibri"/>
              </a:rPr>
              <a:t>greater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than imports than the </a:t>
            </a:r>
            <a:r>
              <a:rPr sz="2800" spc="-30" dirty="0">
                <a:solidFill>
                  <a:srgbClr val="404040"/>
                </a:solidFill>
                <a:latin typeface="Calibri"/>
                <a:cs typeface="Calibri"/>
              </a:rPr>
              <a:t>BOT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is </a:t>
            </a:r>
            <a:r>
              <a:rPr sz="2800" spc="-25" dirty="0">
                <a:solidFill>
                  <a:srgbClr val="404040"/>
                </a:solidFill>
                <a:latin typeface="Calibri"/>
                <a:cs typeface="Calibri"/>
              </a:rPr>
              <a:t>favourable 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and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if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imports </a:t>
            </a:r>
            <a:r>
              <a:rPr sz="2800" spc="-15" dirty="0">
                <a:solidFill>
                  <a:srgbClr val="404040"/>
                </a:solidFill>
                <a:latin typeface="Calibri"/>
                <a:cs typeface="Calibri"/>
              </a:rPr>
              <a:t>are greater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than </a:t>
            </a:r>
            <a:r>
              <a:rPr sz="2800" spc="-15" dirty="0">
                <a:solidFill>
                  <a:srgbClr val="404040"/>
                </a:solidFill>
                <a:latin typeface="Calibri"/>
                <a:cs typeface="Calibri"/>
              </a:rPr>
              <a:t>exports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then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it is</a:t>
            </a:r>
            <a:r>
              <a:rPr sz="2800" spc="1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404040"/>
                </a:solidFill>
                <a:latin typeface="Calibri"/>
                <a:cs typeface="Calibri"/>
              </a:rPr>
              <a:t>unfavourable</a:t>
            </a:r>
            <a:endParaRPr sz="2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9545">
              <a:lnSpc>
                <a:spcPct val="100000"/>
              </a:lnSpc>
              <a:spcBef>
                <a:spcPts val="100"/>
              </a:spcBef>
              <a:tabLst>
                <a:tab pos="10140950" algn="l"/>
              </a:tabLst>
            </a:pPr>
            <a:r>
              <a:rPr spc="-45" dirty="0">
                <a:solidFill>
                  <a:srgbClr val="0070C0"/>
                </a:solidFill>
              </a:rPr>
              <a:t>Balance </a:t>
            </a:r>
            <a:r>
              <a:rPr spc="-25" dirty="0">
                <a:solidFill>
                  <a:srgbClr val="0070C0"/>
                </a:solidFill>
              </a:rPr>
              <a:t>of </a:t>
            </a:r>
            <a:r>
              <a:rPr spc="-130" dirty="0">
                <a:solidFill>
                  <a:srgbClr val="0070C0"/>
                </a:solidFill>
              </a:rPr>
              <a:t>Trade </a:t>
            </a:r>
            <a:r>
              <a:rPr spc="-140" dirty="0">
                <a:solidFill>
                  <a:srgbClr val="0070C0"/>
                </a:solidFill>
              </a:rPr>
              <a:t>V/s </a:t>
            </a:r>
            <a:r>
              <a:rPr spc="-45" dirty="0">
                <a:solidFill>
                  <a:srgbClr val="0070C0"/>
                </a:solidFill>
              </a:rPr>
              <a:t>Balance </a:t>
            </a:r>
            <a:r>
              <a:rPr spc="-25" dirty="0">
                <a:solidFill>
                  <a:srgbClr val="0070C0"/>
                </a:solidFill>
              </a:rPr>
              <a:t>of</a:t>
            </a:r>
            <a:r>
              <a:rPr spc="-270" dirty="0">
                <a:solidFill>
                  <a:srgbClr val="0070C0"/>
                </a:solidFill>
              </a:rPr>
              <a:t> </a:t>
            </a:r>
            <a:r>
              <a:rPr spc="-80" dirty="0">
                <a:solidFill>
                  <a:srgbClr val="0070C0"/>
                </a:solidFill>
              </a:rPr>
              <a:t>Payment</a:t>
            </a:r>
            <a:r>
              <a:rPr spc="-80" dirty="0"/>
              <a:t>	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dirty="0"/>
              <a:t>LECTURE </a:t>
            </a:r>
            <a:r>
              <a:rPr spc="-5" dirty="0"/>
              <a:t>NOTES </a:t>
            </a:r>
            <a:r>
              <a:rPr dirty="0"/>
              <a:t>BY PARUL</a:t>
            </a:r>
            <a:r>
              <a:rPr spc="-130" dirty="0"/>
              <a:t> </a:t>
            </a:r>
            <a:r>
              <a:rPr spc="-5" dirty="0"/>
              <a:t>JAIN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76324" y="2017522"/>
            <a:ext cx="557276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5133340" algn="l"/>
              </a:tabLst>
            </a:pPr>
            <a:r>
              <a:rPr sz="2000" dirty="0">
                <a:solidFill>
                  <a:srgbClr val="626F52"/>
                </a:solidFill>
                <a:latin typeface="Calibri"/>
                <a:cs typeface="Calibri"/>
              </a:rPr>
              <a:t>B</a:t>
            </a:r>
            <a:r>
              <a:rPr sz="2000" spc="5" dirty="0">
                <a:solidFill>
                  <a:srgbClr val="626F52"/>
                </a:solidFill>
                <a:latin typeface="Calibri"/>
                <a:cs typeface="Calibri"/>
              </a:rPr>
              <a:t>O</a:t>
            </a:r>
            <a:r>
              <a:rPr sz="2000" dirty="0">
                <a:solidFill>
                  <a:srgbClr val="626F52"/>
                </a:solidFill>
                <a:latin typeface="Calibri"/>
                <a:cs typeface="Calibri"/>
              </a:rPr>
              <a:t>P	B</a:t>
            </a:r>
            <a:r>
              <a:rPr sz="2000" spc="-40" dirty="0">
                <a:solidFill>
                  <a:srgbClr val="626F52"/>
                </a:solidFill>
                <a:latin typeface="Calibri"/>
                <a:cs typeface="Calibri"/>
              </a:rPr>
              <a:t>O</a:t>
            </a:r>
            <a:r>
              <a:rPr sz="2000" dirty="0">
                <a:solidFill>
                  <a:srgbClr val="626F52"/>
                </a:solidFill>
                <a:latin typeface="Calibri"/>
                <a:cs typeface="Calibri"/>
              </a:rPr>
              <a:t>T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6324" y="2421963"/>
            <a:ext cx="4862195" cy="3384550"/>
          </a:xfrm>
          <a:prstGeom prst="rect">
            <a:avLst/>
          </a:prstGeom>
        </p:spPr>
        <p:txBody>
          <a:bodyPr vert="horz" wrap="square" lIns="0" tIns="160020" rIns="0" bIns="0" rtlCol="0">
            <a:spAutoFit/>
          </a:bodyPr>
          <a:lstStyle/>
          <a:p>
            <a:pPr marL="206375" indent="-194310">
              <a:lnSpc>
                <a:spcPct val="100000"/>
              </a:lnSpc>
              <a:spcBef>
                <a:spcPts val="1260"/>
              </a:spcBef>
              <a:buSzPct val="95000"/>
              <a:buAutoNum type="arabicPeriod"/>
              <a:tabLst>
                <a:tab pos="207010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It is a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broad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term.</a:t>
            </a:r>
            <a:endParaRPr sz="2000">
              <a:latin typeface="Calibri"/>
              <a:cs typeface="Calibri"/>
            </a:endParaRPr>
          </a:p>
          <a:p>
            <a:pPr marL="262255" indent="-250190">
              <a:lnSpc>
                <a:spcPts val="2280"/>
              </a:lnSpc>
              <a:spcBef>
                <a:spcPts val="1160"/>
              </a:spcBef>
              <a:buSzPct val="95000"/>
              <a:buAutoNum type="arabicPeriod"/>
              <a:tabLst>
                <a:tab pos="262890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It includes all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transactions 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related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0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visible,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ts val="2280"/>
              </a:lnSpc>
            </a:pP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invisible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capital</a:t>
            </a:r>
            <a:r>
              <a:rPr sz="20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transfers.</a:t>
            </a:r>
            <a:endParaRPr sz="2000">
              <a:latin typeface="Calibri"/>
              <a:cs typeface="Calibri"/>
            </a:endParaRPr>
          </a:p>
          <a:p>
            <a:pPr marL="319405" indent="-251460">
              <a:lnSpc>
                <a:spcPct val="100000"/>
              </a:lnSpc>
              <a:spcBef>
                <a:spcPts val="1155"/>
              </a:spcBef>
              <a:buSzPct val="95000"/>
              <a:buAutoNum type="arabicPeriod" startAt="3"/>
              <a:tabLst>
                <a:tab pos="320040" algn="l"/>
              </a:tabLst>
            </a:pP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It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is 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always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balances</a:t>
            </a:r>
            <a:r>
              <a:rPr sz="20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itself.</a:t>
            </a:r>
            <a:endParaRPr sz="2000">
              <a:latin typeface="Calibri"/>
              <a:cs typeface="Calibri"/>
            </a:endParaRPr>
          </a:p>
          <a:p>
            <a:pPr marL="12700" marR="127635" indent="55880">
              <a:lnSpc>
                <a:spcPts val="2160"/>
              </a:lnSpc>
              <a:spcBef>
                <a:spcPts val="1435"/>
              </a:spcBef>
              <a:buSzPct val="95000"/>
              <a:buAutoNum type="arabicPeriod" startAt="3"/>
              <a:tabLst>
                <a:tab pos="320040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BOP =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Current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Account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+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Capital Account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+ 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or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- Balancing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item 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(Errors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omissions)</a:t>
            </a:r>
            <a:endParaRPr sz="2000">
              <a:latin typeface="Calibri"/>
              <a:cs typeface="Calibri"/>
            </a:endParaRPr>
          </a:p>
          <a:p>
            <a:pPr marL="12700" marR="5080" indent="55880">
              <a:lnSpc>
                <a:spcPts val="2160"/>
              </a:lnSpc>
              <a:spcBef>
                <a:spcPts val="1405"/>
              </a:spcBef>
              <a:buSzPct val="95000"/>
              <a:buAutoNum type="arabicPeriod" startAt="3"/>
              <a:tabLst>
                <a:tab pos="320040" algn="l"/>
              </a:tabLst>
            </a:pP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Following are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main 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factors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which 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affect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BOP 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a)Conditions of 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foreign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lenders.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b)Economic  policy of Govt.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c)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all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factors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BOT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297548" y="2421963"/>
            <a:ext cx="4797425" cy="3384550"/>
          </a:xfrm>
          <a:prstGeom prst="rect">
            <a:avLst/>
          </a:prstGeom>
        </p:spPr>
        <p:txBody>
          <a:bodyPr vert="horz" wrap="square" lIns="0" tIns="160020" rIns="0" bIns="0" rtlCol="0">
            <a:spAutoFit/>
          </a:bodyPr>
          <a:lstStyle/>
          <a:p>
            <a:pPr marL="206375" indent="-194310">
              <a:lnSpc>
                <a:spcPct val="100000"/>
              </a:lnSpc>
              <a:spcBef>
                <a:spcPts val="1260"/>
              </a:spcBef>
              <a:buSzPct val="95000"/>
              <a:buAutoNum type="arabicPeriod"/>
              <a:tabLst>
                <a:tab pos="207010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It is a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narrow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term.</a:t>
            </a:r>
            <a:endParaRPr sz="2000" dirty="0">
              <a:latin typeface="Calibri"/>
              <a:cs typeface="Calibri"/>
            </a:endParaRPr>
          </a:p>
          <a:p>
            <a:pPr marL="262255" indent="-250190">
              <a:lnSpc>
                <a:spcPct val="100000"/>
              </a:lnSpc>
              <a:spcBef>
                <a:spcPts val="1160"/>
              </a:spcBef>
              <a:buSzPct val="95000"/>
              <a:buAutoNum type="arabicPeriod"/>
              <a:tabLst>
                <a:tab pos="262890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It includes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only visible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items.</a:t>
            </a:r>
            <a:endParaRPr sz="2000" dirty="0">
              <a:latin typeface="Calibri"/>
              <a:cs typeface="Calibri"/>
            </a:endParaRPr>
          </a:p>
          <a:p>
            <a:pPr marL="319405" indent="-251460">
              <a:lnSpc>
                <a:spcPct val="100000"/>
              </a:lnSpc>
              <a:spcBef>
                <a:spcPts val="1155"/>
              </a:spcBef>
              <a:buSzPct val="95000"/>
              <a:buAutoNum type="arabicPeriod"/>
              <a:tabLst>
                <a:tab pos="320040" algn="l"/>
              </a:tabLst>
            </a:pP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It can be 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favourable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or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unfavourable.</a:t>
            </a:r>
            <a:endParaRPr sz="2000" dirty="0">
              <a:latin typeface="Calibri"/>
              <a:cs typeface="Calibri"/>
            </a:endParaRPr>
          </a:p>
          <a:p>
            <a:pPr marL="12700" marR="5080" indent="55880">
              <a:lnSpc>
                <a:spcPts val="2160"/>
              </a:lnSpc>
              <a:spcBef>
                <a:spcPts val="1435"/>
              </a:spcBef>
              <a:buSzPct val="95000"/>
              <a:buAutoNum type="arabicPeriod"/>
              <a:tabLst>
                <a:tab pos="320040" algn="l"/>
              </a:tabLst>
            </a:pP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BOT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=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Net Earning on Export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-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Net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payment  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imports.</a:t>
            </a:r>
            <a:endParaRPr sz="2000" dirty="0">
              <a:latin typeface="Calibri"/>
              <a:cs typeface="Calibri"/>
            </a:endParaRPr>
          </a:p>
          <a:p>
            <a:pPr marL="262255" indent="-250190">
              <a:lnSpc>
                <a:spcPts val="2280"/>
              </a:lnSpc>
              <a:spcBef>
                <a:spcPts val="1135"/>
              </a:spcBef>
              <a:buSzPct val="95000"/>
              <a:buAutoNum type="arabicPeriod"/>
              <a:tabLst>
                <a:tab pos="262890" algn="l"/>
              </a:tabLst>
            </a:pP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Following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main 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factors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which 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affect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BOT</a:t>
            </a:r>
            <a:endParaRPr sz="2000" dirty="0">
              <a:latin typeface="Calibri"/>
              <a:cs typeface="Calibri"/>
            </a:endParaRPr>
          </a:p>
          <a:p>
            <a:pPr marL="12700" marR="189230">
              <a:lnSpc>
                <a:spcPts val="2160"/>
              </a:lnSpc>
              <a:spcBef>
                <a:spcPts val="150"/>
              </a:spcBef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a)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cost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of production b)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availability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of 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raw 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materials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c)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Exchange 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rate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d) Prices of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goods 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manufactured 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at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 home</a:t>
            </a:r>
            <a:endParaRPr sz="20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324" y="978153"/>
            <a:ext cx="974471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u="none" spc="-35" dirty="0">
                <a:solidFill>
                  <a:srgbClr val="0070C0"/>
                </a:solidFill>
              </a:rPr>
              <a:t>The </a:t>
            </a:r>
            <a:r>
              <a:rPr sz="4400" u="none" spc="-50" dirty="0">
                <a:solidFill>
                  <a:srgbClr val="0070C0"/>
                </a:solidFill>
              </a:rPr>
              <a:t>various </a:t>
            </a:r>
            <a:r>
              <a:rPr sz="4400" u="none" spc="-55" dirty="0">
                <a:solidFill>
                  <a:srgbClr val="0070C0"/>
                </a:solidFill>
              </a:rPr>
              <a:t>components </a:t>
            </a:r>
            <a:r>
              <a:rPr sz="4400" u="none" spc="-30" dirty="0">
                <a:solidFill>
                  <a:srgbClr val="0070C0"/>
                </a:solidFill>
              </a:rPr>
              <a:t>of </a:t>
            </a:r>
            <a:r>
              <a:rPr sz="4400" u="none" dirty="0">
                <a:solidFill>
                  <a:srgbClr val="0070C0"/>
                </a:solidFill>
              </a:rPr>
              <a:t>a </a:t>
            </a:r>
            <a:r>
              <a:rPr sz="4400" u="none" spc="-35" dirty="0">
                <a:solidFill>
                  <a:srgbClr val="0070C0"/>
                </a:solidFill>
              </a:rPr>
              <a:t>BOP</a:t>
            </a:r>
            <a:r>
              <a:rPr sz="4400" u="none" spc="-475" dirty="0">
                <a:solidFill>
                  <a:srgbClr val="0070C0"/>
                </a:solidFill>
              </a:rPr>
              <a:t> </a:t>
            </a:r>
            <a:r>
              <a:rPr sz="4400" u="none" spc="-75" dirty="0">
                <a:solidFill>
                  <a:srgbClr val="0070C0"/>
                </a:solidFill>
              </a:rPr>
              <a:t>statement</a:t>
            </a:r>
            <a:endParaRPr sz="4400" dirty="0">
              <a:solidFill>
                <a:srgbClr val="0070C0"/>
              </a:solidFill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dirty="0"/>
              <a:t>LECTURE </a:t>
            </a:r>
            <a:r>
              <a:rPr spc="-5" dirty="0"/>
              <a:t>NOTES </a:t>
            </a:r>
            <a:r>
              <a:rPr dirty="0"/>
              <a:t>BY PARUL</a:t>
            </a:r>
            <a:r>
              <a:rPr spc="-130" dirty="0"/>
              <a:t> </a:t>
            </a:r>
            <a:r>
              <a:rPr spc="-5" dirty="0"/>
              <a:t>JAIN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76324" y="1677536"/>
            <a:ext cx="3645535" cy="2491105"/>
          </a:xfrm>
          <a:prstGeom prst="rect">
            <a:avLst/>
          </a:prstGeom>
        </p:spPr>
        <p:txBody>
          <a:bodyPr vert="horz" wrap="square" lIns="0" tIns="140335" rIns="0" bIns="0" rtlCol="0">
            <a:spAutoFit/>
          </a:bodyPr>
          <a:lstStyle/>
          <a:p>
            <a:pPr marL="414655" indent="-402590">
              <a:lnSpc>
                <a:spcPct val="100000"/>
              </a:lnSpc>
              <a:spcBef>
                <a:spcPts val="1105"/>
              </a:spcBef>
              <a:buAutoNum type="arabicPeriod"/>
              <a:tabLst>
                <a:tab pos="415290" algn="l"/>
              </a:tabLst>
            </a:pPr>
            <a:r>
              <a:rPr sz="3200" spc="-15" dirty="0">
                <a:solidFill>
                  <a:srgbClr val="404040"/>
                </a:solidFill>
                <a:latin typeface="Calibri"/>
                <a:cs typeface="Calibri"/>
              </a:rPr>
              <a:t>Current</a:t>
            </a:r>
            <a:r>
              <a:rPr sz="3200" spc="-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404040"/>
                </a:solidFill>
                <a:latin typeface="Calibri"/>
                <a:cs typeface="Calibri"/>
              </a:rPr>
              <a:t>Account</a:t>
            </a:r>
            <a:endParaRPr sz="3200">
              <a:latin typeface="Calibri"/>
              <a:cs typeface="Calibri"/>
            </a:endParaRPr>
          </a:p>
          <a:p>
            <a:pPr marL="506095" indent="-403225">
              <a:lnSpc>
                <a:spcPct val="100000"/>
              </a:lnSpc>
              <a:spcBef>
                <a:spcPts val="1005"/>
              </a:spcBef>
              <a:buAutoNum type="arabicPeriod"/>
              <a:tabLst>
                <a:tab pos="506730" algn="l"/>
              </a:tabLst>
            </a:pPr>
            <a:r>
              <a:rPr sz="3200" spc="-10" dirty="0">
                <a:solidFill>
                  <a:srgbClr val="404040"/>
                </a:solidFill>
                <a:latin typeface="Calibri"/>
                <a:cs typeface="Calibri"/>
              </a:rPr>
              <a:t>Capital</a:t>
            </a:r>
            <a:r>
              <a:rPr sz="32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404040"/>
                </a:solidFill>
                <a:latin typeface="Calibri"/>
                <a:cs typeface="Calibri"/>
              </a:rPr>
              <a:t>Account</a:t>
            </a:r>
            <a:endParaRPr sz="3200">
              <a:latin typeface="Calibri"/>
              <a:cs typeface="Calibri"/>
            </a:endParaRPr>
          </a:p>
          <a:p>
            <a:pPr marL="414020" indent="-401955">
              <a:lnSpc>
                <a:spcPct val="100000"/>
              </a:lnSpc>
              <a:spcBef>
                <a:spcPts val="1025"/>
              </a:spcBef>
              <a:buAutoNum type="arabicPeriod"/>
              <a:tabLst>
                <a:tab pos="414655" algn="l"/>
              </a:tabLst>
            </a:pPr>
            <a:r>
              <a:rPr sz="3200" spc="-15" dirty="0">
                <a:solidFill>
                  <a:srgbClr val="404040"/>
                </a:solidFill>
                <a:latin typeface="Calibri"/>
                <a:cs typeface="Calibri"/>
              </a:rPr>
              <a:t>Reserve</a:t>
            </a:r>
            <a:r>
              <a:rPr sz="32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404040"/>
                </a:solidFill>
                <a:latin typeface="Calibri"/>
                <a:cs typeface="Calibri"/>
              </a:rPr>
              <a:t>Account</a:t>
            </a:r>
            <a:endParaRPr sz="3200">
              <a:latin typeface="Calibri"/>
              <a:cs typeface="Calibri"/>
            </a:endParaRPr>
          </a:p>
          <a:p>
            <a:pPr marL="506095" indent="-403225">
              <a:lnSpc>
                <a:spcPct val="100000"/>
              </a:lnSpc>
              <a:spcBef>
                <a:spcPts val="1020"/>
              </a:spcBef>
              <a:buAutoNum type="arabicPeriod"/>
              <a:tabLst>
                <a:tab pos="506730" algn="l"/>
              </a:tabLst>
            </a:pPr>
            <a:r>
              <a:rPr sz="3200" spc="-25" dirty="0">
                <a:solidFill>
                  <a:srgbClr val="404040"/>
                </a:solidFill>
                <a:latin typeface="Calibri"/>
                <a:cs typeface="Calibri"/>
              </a:rPr>
              <a:t>Errors </a:t>
            </a:r>
            <a:r>
              <a:rPr sz="3200" dirty="0">
                <a:solidFill>
                  <a:srgbClr val="404040"/>
                </a:solidFill>
                <a:latin typeface="Calibri"/>
                <a:cs typeface="Calibri"/>
              </a:rPr>
              <a:t>&amp;</a:t>
            </a:r>
            <a:r>
              <a:rPr sz="32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404040"/>
                </a:solidFill>
                <a:latin typeface="Calibri"/>
                <a:cs typeface="Calibri"/>
              </a:rPr>
              <a:t>Omissions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9545">
              <a:lnSpc>
                <a:spcPct val="100000"/>
              </a:lnSpc>
              <a:spcBef>
                <a:spcPts val="100"/>
              </a:spcBef>
              <a:tabLst>
                <a:tab pos="10140950" algn="l"/>
              </a:tabLst>
            </a:pPr>
            <a:r>
              <a:rPr spc="-60" dirty="0">
                <a:solidFill>
                  <a:srgbClr val="0070C0"/>
                </a:solidFill>
              </a:rPr>
              <a:t>Current</a:t>
            </a:r>
            <a:r>
              <a:rPr spc="-180" dirty="0">
                <a:solidFill>
                  <a:srgbClr val="0070C0"/>
                </a:solidFill>
              </a:rPr>
              <a:t> </a:t>
            </a:r>
            <a:r>
              <a:rPr spc="-60" dirty="0">
                <a:solidFill>
                  <a:srgbClr val="0070C0"/>
                </a:solidFill>
              </a:rPr>
              <a:t>Account</a:t>
            </a:r>
            <a:r>
              <a:rPr spc="-60" dirty="0"/>
              <a:t>	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dirty="0"/>
              <a:t>LECTURE </a:t>
            </a:r>
            <a:r>
              <a:rPr spc="-5" dirty="0"/>
              <a:t>NOTES </a:t>
            </a:r>
            <a:r>
              <a:rPr dirty="0"/>
              <a:t>BY PARUL</a:t>
            </a:r>
            <a:r>
              <a:rPr spc="-130" dirty="0"/>
              <a:t> </a:t>
            </a:r>
            <a:r>
              <a:rPr spc="-5" dirty="0"/>
              <a:t>JAIN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76324" y="1822830"/>
            <a:ext cx="9994900" cy="322961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 marR="5080">
              <a:lnSpc>
                <a:spcPts val="2590"/>
              </a:lnSpc>
              <a:spcBef>
                <a:spcPts val="425"/>
              </a:spcBef>
              <a:buSzPct val="95833"/>
              <a:buChar char="•"/>
              <a:tabLst>
                <a:tab pos="165735" algn="l"/>
              </a:tabLst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BOP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on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current account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is a 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statement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of actual receipts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and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payments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in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short  period.</a:t>
            </a:r>
            <a:endParaRPr sz="2400">
              <a:latin typeface="Calibri"/>
              <a:cs typeface="Calibri"/>
            </a:endParaRPr>
          </a:p>
          <a:p>
            <a:pPr marL="12700" marR="5080">
              <a:lnSpc>
                <a:spcPts val="2590"/>
              </a:lnSpc>
              <a:spcBef>
                <a:spcPts val="1410"/>
              </a:spcBef>
              <a:buSzPct val="95833"/>
              <a:buChar char="•"/>
              <a:tabLst>
                <a:tab pos="165735" algn="l"/>
              </a:tabLst>
            </a:pP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It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includes the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value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of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export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and imports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of both visible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and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invisible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goods.  There can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be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either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surplus or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deficit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in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current</a:t>
            </a:r>
            <a:r>
              <a:rPr sz="24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account.</a:t>
            </a:r>
            <a:endParaRPr sz="2400">
              <a:latin typeface="Calibri"/>
              <a:cs typeface="Calibri"/>
            </a:endParaRPr>
          </a:p>
          <a:p>
            <a:pPr marL="12700" marR="8255" lvl="1" indent="68580">
              <a:lnSpc>
                <a:spcPts val="2590"/>
              </a:lnSpc>
              <a:spcBef>
                <a:spcPts val="1410"/>
              </a:spcBef>
              <a:buChar char="•"/>
              <a:tabLst>
                <a:tab pos="325120" algn="l"/>
              </a:tabLst>
            </a:pP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current account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includes:-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export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&amp;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import of services,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interests,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profits, 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dividends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and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unilateral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receipts/payments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from/to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abroad.</a:t>
            </a:r>
            <a:endParaRPr sz="2400">
              <a:latin typeface="Calibri"/>
              <a:cs typeface="Calibri"/>
            </a:endParaRPr>
          </a:p>
          <a:p>
            <a:pPr marL="12700" marR="5080">
              <a:lnSpc>
                <a:spcPts val="2590"/>
              </a:lnSpc>
              <a:spcBef>
                <a:spcPts val="1400"/>
              </a:spcBef>
              <a:buSzPct val="95833"/>
              <a:buChar char="•"/>
              <a:tabLst>
                <a:tab pos="165735" algn="l"/>
              </a:tabLst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BOP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on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current account 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refers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to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inclusion of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three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balances of namely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– 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Merchandise balance,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Services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balance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and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Unilateral 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Transfer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 balance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9545">
              <a:lnSpc>
                <a:spcPct val="100000"/>
              </a:lnSpc>
              <a:spcBef>
                <a:spcPts val="100"/>
              </a:spcBef>
              <a:tabLst>
                <a:tab pos="10140950" algn="l"/>
              </a:tabLst>
            </a:pPr>
            <a:r>
              <a:rPr spc="-60" dirty="0">
                <a:solidFill>
                  <a:srgbClr val="0070C0"/>
                </a:solidFill>
              </a:rPr>
              <a:t>Capital</a:t>
            </a:r>
            <a:r>
              <a:rPr spc="-130" dirty="0">
                <a:solidFill>
                  <a:srgbClr val="0070C0"/>
                </a:solidFill>
              </a:rPr>
              <a:t> </a:t>
            </a:r>
            <a:r>
              <a:rPr spc="-60" dirty="0">
                <a:solidFill>
                  <a:srgbClr val="0070C0"/>
                </a:solidFill>
              </a:rPr>
              <a:t>Account</a:t>
            </a:r>
            <a:r>
              <a:rPr spc="-60" dirty="0"/>
              <a:t>	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dirty="0"/>
              <a:t>LECTURE </a:t>
            </a:r>
            <a:r>
              <a:rPr spc="-5" dirty="0"/>
              <a:t>NOTES </a:t>
            </a:r>
            <a:r>
              <a:rPr dirty="0"/>
              <a:t>BY PARUL</a:t>
            </a:r>
            <a:r>
              <a:rPr spc="-130" dirty="0"/>
              <a:t> </a:t>
            </a:r>
            <a:r>
              <a:rPr spc="-5" dirty="0"/>
              <a:t>JAIN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580" y="1822830"/>
            <a:ext cx="10088245" cy="305308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04139" marR="7620" indent="-92075" algn="just">
              <a:lnSpc>
                <a:spcPct val="90000"/>
              </a:lnSpc>
              <a:spcBef>
                <a:spcPts val="385"/>
              </a:spcBef>
              <a:buClr>
                <a:srgbClr val="E38312"/>
              </a:buClr>
              <a:buSzPct val="95833"/>
              <a:buFont typeface="Wingdings"/>
              <a:buChar char=""/>
              <a:tabLst>
                <a:tab pos="153670" algn="l"/>
              </a:tabLst>
            </a:pP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capital account 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records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all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international transactions that 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involve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resident 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of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country concerned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changing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either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his assets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with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or his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liabilities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to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 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resident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of another </a:t>
            </a:r>
            <a:r>
              <a:rPr sz="2400" spc="-30" dirty="0">
                <a:solidFill>
                  <a:srgbClr val="404040"/>
                </a:solidFill>
                <a:latin typeface="Calibri"/>
                <a:cs typeface="Calibri"/>
              </a:rPr>
              <a:t>country. 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Transactions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in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capital account reflect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change 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in a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stock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– either assets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or</a:t>
            </a:r>
            <a:r>
              <a:rPr sz="24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liabilities.</a:t>
            </a:r>
            <a:endParaRPr sz="2400">
              <a:latin typeface="Calibri"/>
              <a:cs typeface="Calibri"/>
            </a:endParaRPr>
          </a:p>
          <a:p>
            <a:pPr marL="104139" marR="6350" indent="-92075">
              <a:lnSpc>
                <a:spcPts val="2590"/>
              </a:lnSpc>
              <a:spcBef>
                <a:spcPts val="1445"/>
              </a:spcBef>
              <a:buClr>
                <a:srgbClr val="E38312"/>
              </a:buClr>
              <a:buSzPct val="95833"/>
              <a:buFont typeface="Wingdings"/>
              <a:buChar char=""/>
              <a:tabLst>
                <a:tab pos="222250" algn="l"/>
                <a:tab pos="553720" algn="l"/>
                <a:tab pos="896619" algn="l"/>
                <a:tab pos="2304415" algn="l"/>
                <a:tab pos="3550285" algn="l"/>
                <a:tab pos="4118610" algn="l"/>
                <a:tab pos="5257165" algn="l"/>
                <a:tab pos="5877560" algn="l"/>
                <a:tab pos="7244715" algn="l"/>
                <a:tab pos="7717155" algn="l"/>
                <a:tab pos="8852535" algn="l"/>
                <a:tab pos="9258300" algn="l"/>
              </a:tabLst>
            </a:pP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	is	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di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f</a:t>
            </a:r>
            <a:r>
              <a:rPr sz="2400" spc="-65" dirty="0">
                <a:solidFill>
                  <a:srgbClr val="404040"/>
                </a:solidFill>
                <a:latin typeface="Calibri"/>
                <a:cs typeface="Calibri"/>
              </a:rPr>
              <a:t>f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400" spc="-30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en</a:t>
            </a:r>
            <a:r>
              <a:rPr sz="2400" spc="5" dirty="0">
                <a:solidFill>
                  <a:srgbClr val="404040"/>
                </a:solidFill>
                <a:latin typeface="Calibri"/>
                <a:cs typeface="Calibri"/>
              </a:rPr>
              <a:t>c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e	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bet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w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een	the	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400" spc="5" dirty="0">
                <a:solidFill>
                  <a:srgbClr val="404040"/>
                </a:solidFill>
                <a:latin typeface="Calibri"/>
                <a:cs typeface="Calibri"/>
              </a:rPr>
              <a:t>c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ei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p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ts	and	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p</a:t>
            </a:r>
            <a:r>
              <a:rPr sz="2400" spc="-5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ym</a:t>
            </a:r>
            <a:r>
              <a:rPr sz="2400" spc="10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ts	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n	ac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c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ou</a:t>
            </a:r>
            <a:r>
              <a:rPr sz="2400" spc="-30" dirty="0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	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f	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c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api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l 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account.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It 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refers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to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all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financial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transactions.</a:t>
            </a:r>
            <a:endParaRPr sz="2400">
              <a:latin typeface="Calibri"/>
              <a:cs typeface="Calibri"/>
            </a:endParaRPr>
          </a:p>
          <a:p>
            <a:pPr marL="153035" indent="-140970">
              <a:lnSpc>
                <a:spcPts val="2740"/>
              </a:lnSpc>
              <a:spcBef>
                <a:spcPts val="1080"/>
              </a:spcBef>
              <a:buClr>
                <a:srgbClr val="E38312"/>
              </a:buClr>
              <a:buSzPct val="95833"/>
              <a:buFont typeface="Wingdings"/>
              <a:buChar char=""/>
              <a:tabLst>
                <a:tab pos="153670" algn="l"/>
              </a:tabLst>
            </a:pP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400" spc="1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capital</a:t>
            </a:r>
            <a:r>
              <a:rPr sz="2400" spc="8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account</a:t>
            </a:r>
            <a:r>
              <a:rPr sz="2400" spc="1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involves</a:t>
            </a:r>
            <a:r>
              <a:rPr sz="2400" spc="9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inflows</a:t>
            </a:r>
            <a:r>
              <a:rPr sz="2400" spc="9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400" spc="9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outflows</a:t>
            </a:r>
            <a:r>
              <a:rPr sz="2400" spc="9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relating</a:t>
            </a:r>
            <a:r>
              <a:rPr sz="2400" spc="9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400" spc="9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investments,</a:t>
            </a:r>
            <a:r>
              <a:rPr sz="2400" spc="9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short</a:t>
            </a:r>
            <a:endParaRPr sz="2400">
              <a:latin typeface="Calibri"/>
              <a:cs typeface="Calibri"/>
            </a:endParaRPr>
          </a:p>
          <a:p>
            <a:pPr marL="104139">
              <a:lnSpc>
                <a:spcPts val="2740"/>
              </a:lnSpc>
            </a:pP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term borrowings/lending,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and medium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term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to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long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term</a:t>
            </a:r>
            <a:r>
              <a:rPr sz="2400" spc="-8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borrowing/lending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9545">
              <a:lnSpc>
                <a:spcPct val="100000"/>
              </a:lnSpc>
              <a:spcBef>
                <a:spcPts val="100"/>
              </a:spcBef>
              <a:tabLst>
                <a:tab pos="10140950" algn="l"/>
              </a:tabLst>
            </a:pPr>
            <a:r>
              <a:rPr spc="-35" dirty="0">
                <a:solidFill>
                  <a:srgbClr val="0070C0"/>
                </a:solidFill>
              </a:rPr>
              <a:t>The </a:t>
            </a:r>
            <a:r>
              <a:rPr spc="-55" dirty="0">
                <a:solidFill>
                  <a:srgbClr val="0070C0"/>
                </a:solidFill>
              </a:rPr>
              <a:t>Reserve</a:t>
            </a:r>
            <a:r>
              <a:rPr spc="-265" dirty="0">
                <a:solidFill>
                  <a:srgbClr val="0070C0"/>
                </a:solidFill>
              </a:rPr>
              <a:t> </a:t>
            </a:r>
            <a:r>
              <a:rPr spc="-60" dirty="0">
                <a:solidFill>
                  <a:srgbClr val="0070C0"/>
                </a:solidFill>
              </a:rPr>
              <a:t>Account</a:t>
            </a:r>
            <a:r>
              <a:rPr spc="-60" dirty="0"/>
              <a:t>	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dirty="0"/>
              <a:t>LECTURE </a:t>
            </a:r>
            <a:r>
              <a:rPr spc="-5" dirty="0"/>
              <a:t>NOTES </a:t>
            </a:r>
            <a:r>
              <a:rPr dirty="0"/>
              <a:t>BY PARUL</a:t>
            </a:r>
            <a:r>
              <a:rPr spc="-130" dirty="0"/>
              <a:t> </a:t>
            </a:r>
            <a:r>
              <a:rPr spc="-5" dirty="0"/>
              <a:t>JAIN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76324" y="1813686"/>
            <a:ext cx="9994265" cy="3497579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2700" marR="5715" algn="just">
              <a:lnSpc>
                <a:spcPts val="3020"/>
              </a:lnSpc>
              <a:spcBef>
                <a:spcPts val="480"/>
              </a:spcBef>
            </a:pPr>
            <a:r>
              <a:rPr sz="2800" spc="-15" dirty="0">
                <a:solidFill>
                  <a:srgbClr val="404040"/>
                </a:solidFill>
                <a:latin typeface="Calibri"/>
                <a:cs typeface="Calibri"/>
              </a:rPr>
              <a:t>Three</a:t>
            </a:r>
            <a:r>
              <a:rPr sz="2800" spc="6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accounts: </a:t>
            </a:r>
            <a:r>
              <a:rPr sz="2800" spc="-70" dirty="0">
                <a:solidFill>
                  <a:srgbClr val="404040"/>
                </a:solidFill>
                <a:latin typeface="Calibri"/>
                <a:cs typeface="Calibri"/>
              </a:rPr>
              <a:t>IMF,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SDR, &amp;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Reserve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and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Monetary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Gold </a:t>
            </a:r>
            <a:r>
              <a:rPr sz="2800" spc="-20" dirty="0">
                <a:solidFill>
                  <a:srgbClr val="404040"/>
                </a:solidFill>
                <a:latin typeface="Calibri"/>
                <a:cs typeface="Calibri"/>
              </a:rPr>
              <a:t>are 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collectively called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as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sz="2800" spc="-15" dirty="0">
                <a:solidFill>
                  <a:srgbClr val="404040"/>
                </a:solidFill>
                <a:latin typeface="Calibri"/>
                <a:cs typeface="Calibri"/>
              </a:rPr>
              <a:t>Reserve</a:t>
            </a:r>
            <a:r>
              <a:rPr sz="2800" spc="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Account.</a:t>
            </a:r>
            <a:endParaRPr sz="2800">
              <a:latin typeface="Calibri"/>
              <a:cs typeface="Calibri"/>
            </a:endParaRPr>
          </a:p>
          <a:p>
            <a:pPr marL="12700" marR="6985" indent="80645" algn="just">
              <a:lnSpc>
                <a:spcPts val="3020"/>
              </a:lnSpc>
              <a:spcBef>
                <a:spcPts val="1415"/>
              </a:spcBef>
            </a:pP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IMF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account </a:t>
            </a:r>
            <a:r>
              <a:rPr sz="2800" spc="-15" dirty="0">
                <a:solidFill>
                  <a:srgbClr val="404040"/>
                </a:solidFill>
                <a:latin typeface="Calibri"/>
                <a:cs typeface="Calibri"/>
              </a:rPr>
              <a:t>contains 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purchases (credits)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and </a:t>
            </a:r>
            <a:r>
              <a:rPr sz="2800" spc="-15" dirty="0">
                <a:solidFill>
                  <a:srgbClr val="404040"/>
                </a:solidFill>
                <a:latin typeface="Calibri"/>
                <a:cs typeface="Calibri"/>
              </a:rPr>
              <a:t>repurchase 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(debits) </a:t>
            </a:r>
            <a:r>
              <a:rPr sz="2800" spc="-20" dirty="0">
                <a:solidFill>
                  <a:srgbClr val="404040"/>
                </a:solidFill>
                <a:latin typeface="Calibri"/>
                <a:cs typeface="Calibri"/>
              </a:rPr>
              <a:t>from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International Monetary</a:t>
            </a:r>
            <a:r>
              <a:rPr sz="2800" spc="1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Fund.</a:t>
            </a:r>
            <a:endParaRPr sz="2800">
              <a:latin typeface="Calibri"/>
              <a:cs typeface="Calibri"/>
            </a:endParaRPr>
          </a:p>
          <a:p>
            <a:pPr marL="12700" marR="5080" algn="just">
              <a:lnSpc>
                <a:spcPct val="90000"/>
              </a:lnSpc>
              <a:spcBef>
                <a:spcPts val="1360"/>
              </a:spcBef>
            </a:pP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Special </a:t>
            </a:r>
            <a:r>
              <a:rPr sz="2800" spc="-15" dirty="0">
                <a:solidFill>
                  <a:srgbClr val="404040"/>
                </a:solidFill>
                <a:latin typeface="Calibri"/>
                <a:cs typeface="Calibri"/>
              </a:rPr>
              <a:t>Drawing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Rights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(SDRs) </a:t>
            </a:r>
            <a:r>
              <a:rPr sz="2800" spc="-20" dirty="0">
                <a:solidFill>
                  <a:srgbClr val="404040"/>
                </a:solidFill>
                <a:latin typeface="Calibri"/>
                <a:cs typeface="Calibri"/>
              </a:rPr>
              <a:t>are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a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reserve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asset </a:t>
            </a:r>
            <a:r>
              <a:rPr sz="2800" spc="-15" dirty="0">
                <a:solidFill>
                  <a:srgbClr val="404040"/>
                </a:solidFill>
                <a:latin typeface="Calibri"/>
                <a:cs typeface="Calibri"/>
              </a:rPr>
              <a:t>created by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IMF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and  </a:t>
            </a:r>
            <a:r>
              <a:rPr sz="2800" spc="-15" dirty="0">
                <a:solidFill>
                  <a:srgbClr val="404040"/>
                </a:solidFill>
                <a:latin typeface="Calibri"/>
                <a:cs typeface="Calibri"/>
              </a:rPr>
              <a:t>allocated from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time </a:t>
            </a:r>
            <a:r>
              <a:rPr sz="2800" spc="-20" dirty="0">
                <a:solidFill>
                  <a:srgbClr val="404040"/>
                </a:solidFill>
                <a:latin typeface="Calibri"/>
                <a:cs typeface="Calibri"/>
              </a:rPr>
              <a:t>to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time </a:t>
            </a:r>
            <a:r>
              <a:rPr sz="2800" spc="-20" dirty="0">
                <a:solidFill>
                  <a:srgbClr val="404040"/>
                </a:solidFill>
                <a:latin typeface="Calibri"/>
                <a:cs typeface="Calibri"/>
              </a:rPr>
              <a:t>to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member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countries.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It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can be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used </a:t>
            </a:r>
            <a:r>
              <a:rPr sz="2800" spc="-35" dirty="0">
                <a:solidFill>
                  <a:srgbClr val="404040"/>
                </a:solidFill>
                <a:latin typeface="Calibri"/>
                <a:cs typeface="Calibri"/>
              </a:rPr>
              <a:t>to  </a:t>
            </a:r>
            <a:r>
              <a:rPr sz="2800" spc="-15" dirty="0">
                <a:solidFill>
                  <a:srgbClr val="404040"/>
                </a:solidFill>
                <a:latin typeface="Calibri"/>
                <a:cs typeface="Calibri"/>
              </a:rPr>
              <a:t>settle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international </a:t>
            </a:r>
            <a:r>
              <a:rPr sz="2800" spc="-15" dirty="0">
                <a:solidFill>
                  <a:srgbClr val="404040"/>
                </a:solidFill>
                <a:latin typeface="Calibri"/>
                <a:cs typeface="Calibri"/>
              </a:rPr>
              <a:t>payments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between monetary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authorities of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two  </a:t>
            </a:r>
            <a:r>
              <a:rPr sz="2800" spc="-25" dirty="0">
                <a:solidFill>
                  <a:srgbClr val="404040"/>
                </a:solidFill>
                <a:latin typeface="Calibri"/>
                <a:cs typeface="Calibri"/>
              </a:rPr>
              <a:t>different</a:t>
            </a:r>
            <a:r>
              <a:rPr sz="2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countries.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B8146AA4725DB49ADA8625CD98B2DB2" ma:contentTypeVersion="2" ma:contentTypeDescription="Create a new document." ma:contentTypeScope="" ma:versionID="13468e4cab31541390cbde2bbdc127cc">
  <xsd:schema xmlns:xsd="http://www.w3.org/2001/XMLSchema" xmlns:xs="http://www.w3.org/2001/XMLSchema" xmlns:p="http://schemas.microsoft.com/office/2006/metadata/properties" xmlns:ns2="4f751da9-df57-4d67-b67e-cdd469de1b64" targetNamespace="http://schemas.microsoft.com/office/2006/metadata/properties" ma:root="true" ma:fieldsID="b7ee9cf8557ed31966ad97f4ebc41696" ns2:_="">
    <xsd:import namespace="4f751da9-df57-4d67-b67e-cdd469de1b6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f751da9-df57-4d67-b67e-cdd469de1b6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3D3B5C7-DF46-4F6B-AB33-C2BB21AFB623}"/>
</file>

<file path=customXml/itemProps2.xml><?xml version="1.0" encoding="utf-8"?>
<ds:datastoreItem xmlns:ds="http://schemas.openxmlformats.org/officeDocument/2006/customXml" ds:itemID="{3282E585-7AD2-4B15-977C-BFF9FA042322}"/>
</file>

<file path=customXml/itemProps3.xml><?xml version="1.0" encoding="utf-8"?>
<ds:datastoreItem xmlns:ds="http://schemas.openxmlformats.org/officeDocument/2006/customXml" ds:itemID="{073B9DC1-73B0-4900-9060-555387C9996D}"/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TM02900720[[fn=Integral]]</Template>
  <TotalTime>8</TotalTime>
  <Words>2491</Words>
  <PresentationFormat>Widescreen</PresentationFormat>
  <Paragraphs>156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Calibri</vt:lpstr>
      <vt:lpstr>Calibri Light</vt:lpstr>
      <vt:lpstr>Wingdings</vt:lpstr>
      <vt:lpstr>Office Theme</vt:lpstr>
      <vt:lpstr>PowerPoint Presentation</vt:lpstr>
      <vt:lpstr>Balance of Payment </vt:lpstr>
      <vt:lpstr>Features </vt:lpstr>
      <vt:lpstr>Balance of Trade </vt:lpstr>
      <vt:lpstr>Balance of Trade V/s Balance of Payment </vt:lpstr>
      <vt:lpstr>The various components of a BOP statement</vt:lpstr>
      <vt:lpstr>Current Account </vt:lpstr>
      <vt:lpstr>Capital Account </vt:lpstr>
      <vt:lpstr>The Reserve Account </vt:lpstr>
      <vt:lpstr>Errors &amp; Omissions </vt:lpstr>
      <vt:lpstr>Disequilibrium In The Balance Of Payments</vt:lpstr>
      <vt:lpstr>Causes of Disequilibrium In The BOP </vt:lpstr>
      <vt:lpstr>Trends in Balance of Payment in India </vt:lpstr>
      <vt:lpstr>Trends in Balance of Payment in India </vt:lpstr>
      <vt:lpstr>Trends in Balance of Payment in India </vt:lpstr>
      <vt:lpstr>Trends in Balance of Payment in India </vt:lpstr>
      <vt:lpstr>Trends in Balance of Payment in India </vt:lpstr>
      <vt:lpstr>Trends in Balance of Payment in India </vt:lpstr>
      <vt:lpstr>Measures To Correct Disequilibrium in the BOP</vt:lpstr>
      <vt:lpstr>Measures To Correct Disequilibrium in the BOP</vt:lpstr>
      <vt:lpstr>Measures To Correct Disequilibrium in the BOP</vt:lpstr>
      <vt:lpstr>Measures To Correct Disequilibrium in the BOP</vt:lpstr>
      <vt:lpstr>Measures To Correct Disequilibrium in the BOP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2020-11-02T02:21:02Z</dcterms:created>
  <dcterms:modified xsi:type="dcterms:W3CDTF">2020-11-19T08:11:37Z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2020-03-31T00:00:00Z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2020-11-02T00:00:00Z</vt:filetime>
  </property>
  <property fmtid="{D5CDD505-2E9C-101B-9397-08002B2CF9AE}" pid="5" name="ContentTypeId">
    <vt:lpwstr>0x010100FB8146AA4725DB49ADA8625CD98B2DB2</vt:lpwstr>
  </property>
</Properties>
</file>