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C70923-C1FA-42E5-9F10-9E563271910A}" type="datetimeFigureOut">
              <a:rPr lang="en-IN" smtClean="0"/>
              <a:t>19-11-2020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4AC7C-0032-448A-B33A-1E0F80271CB3}"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C70923-C1FA-42E5-9F10-9E563271910A}" type="datetimeFigureOut">
              <a:rPr lang="en-IN" smtClean="0"/>
              <a:t>19-11-2020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4AC7C-0032-448A-B33A-1E0F80271CB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70923-C1FA-42E5-9F10-9E563271910A}" type="datetimeFigureOut">
              <a:rPr lang="en-IN" smtClean="0"/>
              <a:t>19-11-2020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4AC7C-0032-448A-B33A-1E0F80271CB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C70923-C1FA-42E5-9F10-9E563271910A}" type="datetimeFigureOut">
              <a:rPr lang="en-IN" smtClean="0"/>
              <a:t>19-11-2020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4AC7C-0032-448A-B33A-1E0F80271CB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70923-C1FA-42E5-9F10-9E563271910A}" type="datetimeFigureOut">
              <a:rPr lang="en-IN" smtClean="0"/>
              <a:t>19-11-2020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4AC7C-0032-448A-B33A-1E0F80271CB3}"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70923-C1FA-42E5-9F10-9E563271910A}" type="datetimeFigureOut">
              <a:rPr lang="en-IN" smtClean="0"/>
              <a:t>19-11-2020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24AC7C-0032-448A-B33A-1E0F80271CB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70923-C1FA-42E5-9F10-9E563271910A}" type="datetimeFigureOut">
              <a:rPr lang="en-IN" smtClean="0"/>
              <a:t>19-11-2020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24AC7C-0032-448A-B33A-1E0F80271CB3}"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C70923-C1FA-42E5-9F10-9E563271910A}" type="datetimeFigureOut">
              <a:rPr lang="en-IN" smtClean="0"/>
              <a:t>19-11-2020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24AC7C-0032-448A-B33A-1E0F80271CB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70923-C1FA-42E5-9F10-9E563271910A}" type="datetimeFigureOut">
              <a:rPr lang="en-IN" smtClean="0"/>
              <a:t>19-11-2020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24AC7C-0032-448A-B33A-1E0F80271CB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70923-C1FA-42E5-9F10-9E563271910A}" type="datetimeFigureOut">
              <a:rPr lang="en-IN" smtClean="0"/>
              <a:t>19-11-2020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24AC7C-0032-448A-B33A-1E0F80271CB3}"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70923-C1FA-42E5-9F10-9E563271910A}" type="datetimeFigureOut">
              <a:rPr lang="en-IN" smtClean="0"/>
              <a:t>19-11-2020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24AC7C-0032-448A-B33A-1E0F80271CB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7C70923-C1FA-42E5-9F10-9E563271910A}" type="datetimeFigureOut">
              <a:rPr lang="en-IN" smtClean="0"/>
              <a:t>19-11-2020</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F24AC7C-0032-448A-B33A-1E0F80271CB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Cambria" pitchFamily="18" charset="0"/>
              </a:rPr>
              <a:t>Comparative Cost Advantage Theory</a:t>
            </a:r>
            <a:endParaRPr lang="en-IN" dirty="0"/>
          </a:p>
        </p:txBody>
      </p:sp>
    </p:spTree>
    <p:extLst>
      <p:ext uri="{BB962C8B-B14F-4D97-AF65-F5344CB8AC3E}">
        <p14:creationId xmlns:p14="http://schemas.microsoft.com/office/powerpoint/2010/main" val="889797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7825-CA76-48BB-B99E-3F3473EFFCBE}"/>
              </a:ext>
            </a:extLst>
          </p:cNvPr>
          <p:cNvSpPr>
            <a:spLocks noGrp="1"/>
          </p:cNvSpPr>
          <p:nvPr>
            <p:ph type="title"/>
          </p:nvPr>
        </p:nvSpPr>
        <p:spPr/>
        <p:txBody>
          <a:bodyPr>
            <a:normAutofit/>
          </a:bodyPr>
          <a:lstStyle/>
          <a:p>
            <a:r>
              <a:rPr lang="en-IN" sz="3200" b="0" i="0" u="none" strike="noStrike" baseline="0" dirty="0">
                <a:solidFill>
                  <a:srgbClr val="800000"/>
                </a:solidFill>
                <a:latin typeface="LegacySerifITCPro-Medium"/>
              </a:rPr>
              <a:t>Terms of Trade</a:t>
            </a:r>
            <a:endParaRPr lang="en-IN" sz="6000" dirty="0"/>
          </a:p>
        </p:txBody>
      </p:sp>
      <p:sp>
        <p:nvSpPr>
          <p:cNvPr id="3" name="Content Placeholder 2">
            <a:extLst>
              <a:ext uri="{FF2B5EF4-FFF2-40B4-BE49-F238E27FC236}">
                <a16:creationId xmlns:a16="http://schemas.microsoft.com/office/drawing/2014/main" id="{AB0BA327-5E4D-45F2-8C00-B65F1723C97D}"/>
              </a:ext>
            </a:extLst>
          </p:cNvPr>
          <p:cNvSpPr>
            <a:spLocks noGrp="1"/>
          </p:cNvSpPr>
          <p:nvPr>
            <p:ph idx="1"/>
          </p:nvPr>
        </p:nvSpPr>
        <p:spPr/>
        <p:txBody>
          <a:bodyPr>
            <a:normAutofit/>
          </a:bodyPr>
          <a:lstStyle/>
          <a:p>
            <a:pPr algn="l"/>
            <a:r>
              <a:rPr lang="en-US" sz="2800" b="1" i="0" u="none" strike="noStrike" baseline="0" dirty="0">
                <a:solidFill>
                  <a:srgbClr val="000000"/>
                </a:solidFill>
                <a:latin typeface="LegacySansITCPro-Bold"/>
              </a:rPr>
              <a:t>Terms of trade </a:t>
            </a:r>
            <a:r>
              <a:rPr lang="en-US" sz="2800" b="0" i="0" u="none" strike="noStrike" baseline="0" dirty="0">
                <a:solidFill>
                  <a:srgbClr val="262626"/>
                </a:solidFill>
                <a:latin typeface="LegacySansITCPro-Book"/>
              </a:rPr>
              <a:t>The ratio at which a country can </a:t>
            </a:r>
            <a:r>
              <a:rPr lang="en-IN" sz="2800" b="0" i="0" u="none" strike="noStrike" baseline="0" dirty="0">
                <a:solidFill>
                  <a:srgbClr val="262626"/>
                </a:solidFill>
                <a:latin typeface="LegacySansITCPro-Book"/>
              </a:rPr>
              <a:t>trade domestic products for imported products.</a:t>
            </a:r>
          </a:p>
          <a:p>
            <a:pPr algn="l"/>
            <a:endParaRPr lang="en-IN" sz="2800" dirty="0">
              <a:solidFill>
                <a:srgbClr val="262626"/>
              </a:solidFill>
              <a:latin typeface="LegacySansITCPro-Book"/>
            </a:endParaRPr>
          </a:p>
          <a:p>
            <a:pPr algn="l"/>
            <a:r>
              <a:rPr lang="en-IN" sz="2800" b="1" i="0" u="none" strike="noStrike" baseline="0" dirty="0">
                <a:solidFill>
                  <a:srgbClr val="800000"/>
                </a:solidFill>
                <a:latin typeface="LegacySerifITCPro-Medium"/>
              </a:rPr>
              <a:t>Exchange rates: </a:t>
            </a:r>
            <a:r>
              <a:rPr lang="en-IN" sz="2800" b="0" i="0" u="none" strike="noStrike" baseline="0" dirty="0">
                <a:solidFill>
                  <a:srgbClr val="262626"/>
                </a:solidFill>
                <a:latin typeface="LegacySansITCPro-Book"/>
              </a:rPr>
              <a:t>The ratio </a:t>
            </a:r>
            <a:r>
              <a:rPr lang="en-US" sz="2800" b="0" i="0" u="none" strike="noStrike" baseline="0" dirty="0">
                <a:solidFill>
                  <a:srgbClr val="262626"/>
                </a:solidFill>
                <a:latin typeface="LegacySansITCPro-Book"/>
              </a:rPr>
              <a:t>at which two currencies are traded. The price of one currency </a:t>
            </a:r>
            <a:r>
              <a:rPr lang="en-IN" sz="2800" b="0" i="0" u="none" strike="noStrike" baseline="0" dirty="0">
                <a:solidFill>
                  <a:srgbClr val="262626"/>
                </a:solidFill>
                <a:latin typeface="LegacySansITCPro-Book"/>
              </a:rPr>
              <a:t>in terms of another.</a:t>
            </a:r>
            <a:endParaRPr lang="en-IN" sz="2800" dirty="0"/>
          </a:p>
        </p:txBody>
      </p:sp>
    </p:spTree>
    <p:extLst>
      <p:ext uri="{BB962C8B-B14F-4D97-AF65-F5344CB8AC3E}">
        <p14:creationId xmlns:p14="http://schemas.microsoft.com/office/powerpoint/2010/main" val="1566921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8CB23-5475-412D-80EF-EC2CF890441E}"/>
              </a:ext>
            </a:extLst>
          </p:cNvPr>
          <p:cNvSpPr>
            <a:spLocks noGrp="1"/>
          </p:cNvSpPr>
          <p:nvPr>
            <p:ph type="title"/>
          </p:nvPr>
        </p:nvSpPr>
        <p:spPr/>
        <p:txBody>
          <a:bodyPr>
            <a:normAutofit fontScale="90000"/>
          </a:bodyPr>
          <a:lstStyle/>
          <a:p>
            <a:r>
              <a:rPr lang="en-US" dirty="0"/>
              <a:t>Trade Barriers: Tariffs, export Subsidies,</a:t>
            </a:r>
            <a:br>
              <a:rPr lang="en-US" dirty="0"/>
            </a:br>
            <a:r>
              <a:rPr lang="en-US" dirty="0"/>
              <a:t>and Quotas</a:t>
            </a:r>
            <a:endParaRPr lang="en-IN" dirty="0"/>
          </a:p>
        </p:txBody>
      </p:sp>
      <p:sp>
        <p:nvSpPr>
          <p:cNvPr id="3" name="Content Placeholder 2">
            <a:extLst>
              <a:ext uri="{FF2B5EF4-FFF2-40B4-BE49-F238E27FC236}">
                <a16:creationId xmlns:a16="http://schemas.microsoft.com/office/drawing/2014/main" id="{12899B3F-32A8-4043-A130-E517A51DE608}"/>
              </a:ext>
            </a:extLst>
          </p:cNvPr>
          <p:cNvSpPr>
            <a:spLocks noGrp="1"/>
          </p:cNvSpPr>
          <p:nvPr>
            <p:ph idx="1"/>
          </p:nvPr>
        </p:nvSpPr>
        <p:spPr/>
        <p:txBody>
          <a:bodyPr>
            <a:normAutofit lnSpcReduction="10000"/>
          </a:bodyPr>
          <a:lstStyle/>
          <a:p>
            <a:pPr algn="l"/>
            <a:r>
              <a:rPr lang="en-US" b="1" i="0" u="none" strike="noStrike" baseline="0" dirty="0">
                <a:latin typeface="AlbertinaMTPro-Regular"/>
              </a:rPr>
              <a:t>Trade barriers</a:t>
            </a:r>
            <a:r>
              <a:rPr lang="en-US" b="0" i="0" u="none" strike="noStrike" baseline="0" dirty="0">
                <a:latin typeface="AlbertinaMTPro-Regular"/>
              </a:rPr>
              <a:t>—also called </a:t>
            </a:r>
            <a:r>
              <a:rPr lang="en-US" b="0" i="1" u="none" strike="noStrike" baseline="0" dirty="0">
                <a:latin typeface="AlbertinaMTPro-Italic"/>
              </a:rPr>
              <a:t>obstacles to trade</a:t>
            </a:r>
            <a:r>
              <a:rPr lang="en-US" b="0" i="0" u="none" strike="noStrike" baseline="0" dirty="0">
                <a:latin typeface="AlbertinaMTPro-Regular"/>
              </a:rPr>
              <a:t>—take many forms. The three most common are tariffs, export subsidies, and quotas. All are forms of </a:t>
            </a:r>
            <a:r>
              <a:rPr lang="en-US" b="1" i="0" u="none" strike="noStrike" baseline="0" dirty="0">
                <a:latin typeface="LegacySansITCPro-Bold"/>
              </a:rPr>
              <a:t>protection </a:t>
            </a:r>
            <a:r>
              <a:rPr lang="en-US" b="0" i="0" u="none" strike="noStrike" baseline="0" dirty="0">
                <a:latin typeface="AlbertinaMTPro-Regular"/>
              </a:rPr>
              <a:t>shielding some sector of the </a:t>
            </a:r>
            <a:r>
              <a:rPr lang="en-IN" b="0" i="0" u="none" strike="noStrike" baseline="0" dirty="0">
                <a:latin typeface="AlbertinaMTPro-Regular"/>
              </a:rPr>
              <a:t>economy from foreign competition.</a:t>
            </a:r>
          </a:p>
          <a:p>
            <a:pPr algn="l"/>
            <a:endParaRPr lang="en-IN" dirty="0">
              <a:latin typeface="AlbertinaMTPro-Regular"/>
            </a:endParaRPr>
          </a:p>
          <a:p>
            <a:pPr algn="l"/>
            <a:r>
              <a:rPr lang="en-IN" b="1" i="0" u="none" strike="noStrike" baseline="0" dirty="0">
                <a:solidFill>
                  <a:srgbClr val="000000"/>
                </a:solidFill>
                <a:latin typeface="LegacySansITCPro-Bold"/>
              </a:rPr>
              <a:t>protection </a:t>
            </a:r>
            <a:r>
              <a:rPr lang="en-IN" b="0" i="0" u="none" strike="noStrike" baseline="0" dirty="0">
                <a:solidFill>
                  <a:srgbClr val="262626"/>
                </a:solidFill>
                <a:latin typeface="LegacySansITCPro-Book"/>
              </a:rPr>
              <a:t>The practice of </a:t>
            </a:r>
            <a:r>
              <a:rPr lang="en-US" b="0" i="0" u="none" strike="noStrike" baseline="0" dirty="0">
                <a:solidFill>
                  <a:srgbClr val="262626"/>
                </a:solidFill>
                <a:latin typeface="LegacySansITCPro-Book"/>
              </a:rPr>
              <a:t>shielding a sector of the economy </a:t>
            </a:r>
            <a:r>
              <a:rPr lang="en-IN" b="0" i="0" u="none" strike="noStrike" baseline="0" dirty="0">
                <a:solidFill>
                  <a:srgbClr val="262626"/>
                </a:solidFill>
                <a:latin typeface="LegacySansITCPro-Book"/>
              </a:rPr>
              <a:t>from foreign competition.</a:t>
            </a:r>
          </a:p>
          <a:p>
            <a:pPr algn="l"/>
            <a:endParaRPr lang="en-IN" b="0" i="0" u="none" strike="noStrike" baseline="0" dirty="0">
              <a:solidFill>
                <a:srgbClr val="262626"/>
              </a:solidFill>
              <a:latin typeface="LegacySansITCPro-Book"/>
            </a:endParaRPr>
          </a:p>
          <a:p>
            <a:pPr algn="l"/>
            <a:r>
              <a:rPr lang="en-US" b="1" i="0" u="none" strike="noStrike" baseline="0" dirty="0">
                <a:solidFill>
                  <a:srgbClr val="000000"/>
                </a:solidFill>
                <a:latin typeface="LegacySansITCPro-Bold"/>
              </a:rPr>
              <a:t>tariff </a:t>
            </a:r>
            <a:r>
              <a:rPr lang="en-US" b="0" i="0" u="none" strike="noStrike" baseline="0" dirty="0">
                <a:solidFill>
                  <a:srgbClr val="262626"/>
                </a:solidFill>
                <a:latin typeface="LegacySansITCPro-Book"/>
              </a:rPr>
              <a:t>A tax on imports.</a:t>
            </a:r>
          </a:p>
          <a:p>
            <a:pPr algn="l"/>
            <a:endParaRPr lang="en-US" b="0" i="0" u="none" strike="noStrike" baseline="0" dirty="0">
              <a:solidFill>
                <a:srgbClr val="262626"/>
              </a:solidFill>
              <a:latin typeface="LegacySansITCPro-Book"/>
            </a:endParaRPr>
          </a:p>
          <a:p>
            <a:pPr algn="l"/>
            <a:r>
              <a:rPr lang="en-IN" b="1" i="0" u="none" strike="noStrike" baseline="0" dirty="0">
                <a:solidFill>
                  <a:srgbClr val="000000"/>
                </a:solidFill>
                <a:latin typeface="LegacySansITCPro-Bold"/>
              </a:rPr>
              <a:t>export subsidies </a:t>
            </a:r>
            <a:r>
              <a:rPr lang="en-IN" b="0" i="0" u="none" strike="noStrike" baseline="0" dirty="0">
                <a:solidFill>
                  <a:srgbClr val="262626"/>
                </a:solidFill>
                <a:latin typeface="LegacySansITCPro-Book"/>
              </a:rPr>
              <a:t>Government payments made to domestic firms to encourage exports.</a:t>
            </a:r>
            <a:endParaRPr lang="en-IN" sz="3200" dirty="0"/>
          </a:p>
        </p:txBody>
      </p:sp>
    </p:spTree>
    <p:extLst>
      <p:ext uri="{BB962C8B-B14F-4D97-AF65-F5344CB8AC3E}">
        <p14:creationId xmlns:p14="http://schemas.microsoft.com/office/powerpoint/2010/main" val="2774995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52128"/>
          </a:xfrm>
        </p:spPr>
        <p:txBody>
          <a:bodyPr/>
          <a:lstStyle/>
          <a:p>
            <a:r>
              <a:rPr lang="en-IN" sz="4000" dirty="0">
                <a:latin typeface="Cambria" pitchFamily="18" charset="0"/>
              </a:rPr>
              <a:t>Introduction</a:t>
            </a:r>
            <a:r>
              <a:rPr lang="en-IN" dirty="0"/>
              <a:t> </a:t>
            </a:r>
          </a:p>
        </p:txBody>
      </p:sp>
      <p:sp>
        <p:nvSpPr>
          <p:cNvPr id="3" name="Content Placeholder 2"/>
          <p:cNvSpPr>
            <a:spLocks noGrp="1"/>
          </p:cNvSpPr>
          <p:nvPr>
            <p:ph idx="1"/>
          </p:nvPr>
        </p:nvSpPr>
        <p:spPr>
          <a:xfrm>
            <a:off x="251520" y="1196752"/>
            <a:ext cx="8640960" cy="5400600"/>
          </a:xfrm>
        </p:spPr>
        <p:txBody>
          <a:bodyPr>
            <a:normAutofit/>
          </a:bodyPr>
          <a:lstStyle/>
          <a:p>
            <a:pPr algn="just"/>
            <a:r>
              <a:rPr lang="en-IN" sz="2600" dirty="0">
                <a:latin typeface="Cambria" pitchFamily="18" charset="0"/>
              </a:rPr>
              <a:t>In </a:t>
            </a:r>
            <a:r>
              <a:rPr lang="en-IN" sz="2600" b="1" dirty="0">
                <a:latin typeface="Cambria" pitchFamily="18" charset="0"/>
              </a:rPr>
              <a:t>1817</a:t>
            </a:r>
            <a:r>
              <a:rPr lang="en-IN" sz="2600" dirty="0">
                <a:latin typeface="Cambria" pitchFamily="18" charset="0"/>
              </a:rPr>
              <a:t>, </a:t>
            </a:r>
            <a:r>
              <a:rPr lang="en-IN" sz="2600" b="1" dirty="0">
                <a:latin typeface="Cambria" pitchFamily="18" charset="0"/>
              </a:rPr>
              <a:t>Ricardo</a:t>
            </a:r>
            <a:r>
              <a:rPr lang="en-IN" sz="2600" dirty="0">
                <a:latin typeface="Cambria" pitchFamily="18" charset="0"/>
              </a:rPr>
              <a:t> published his </a:t>
            </a:r>
            <a:r>
              <a:rPr lang="en-IN" sz="2600" b="1" dirty="0">
                <a:latin typeface="Cambria" pitchFamily="18" charset="0"/>
              </a:rPr>
              <a:t>“</a:t>
            </a:r>
            <a:r>
              <a:rPr lang="en-IN" sz="2600" b="1" i="1" dirty="0">
                <a:latin typeface="Cambria" pitchFamily="18" charset="0"/>
              </a:rPr>
              <a:t>Principles of Political Economy and Taxation”</a:t>
            </a:r>
            <a:r>
              <a:rPr lang="en-IN" sz="2600" b="1" dirty="0">
                <a:latin typeface="Cambria" pitchFamily="18" charset="0"/>
              </a:rPr>
              <a:t>, </a:t>
            </a:r>
            <a:r>
              <a:rPr lang="en-IN" sz="2600" dirty="0">
                <a:latin typeface="Cambria" pitchFamily="18" charset="0"/>
              </a:rPr>
              <a:t>in which he presented the law of comparative advantage.</a:t>
            </a:r>
          </a:p>
          <a:p>
            <a:pPr algn="just"/>
            <a:r>
              <a:rPr lang="en-IN" sz="2600" dirty="0">
                <a:latin typeface="Cambria" pitchFamily="18" charset="0"/>
              </a:rPr>
              <a:t>This is one of the most important and </a:t>
            </a:r>
            <a:r>
              <a:rPr lang="en-IN" sz="2600" b="1" dirty="0">
                <a:latin typeface="Cambria" pitchFamily="18" charset="0"/>
              </a:rPr>
              <a:t>still unchallenged laws of economics</a:t>
            </a:r>
            <a:r>
              <a:rPr lang="en-IN" sz="2600" dirty="0">
                <a:latin typeface="Cambria" pitchFamily="18" charset="0"/>
              </a:rPr>
              <a:t>, with many practical applications.</a:t>
            </a:r>
          </a:p>
          <a:p>
            <a:pPr algn="just" fontAlgn="base"/>
            <a:r>
              <a:rPr lang="en-IN" sz="2600" dirty="0">
                <a:latin typeface="Cambria" pitchFamily="18" charset="0"/>
              </a:rPr>
              <a:t>The classical approach, in terms of comparative cost advantage, as presented by Ricardo, basically </a:t>
            </a:r>
            <a:r>
              <a:rPr lang="en-IN" sz="2600" b="1" dirty="0">
                <a:latin typeface="Cambria" pitchFamily="18" charset="0"/>
              </a:rPr>
              <a:t>seeks to explain how and why countries gain by trading.</a:t>
            </a:r>
            <a:endParaRPr lang="en-IN" sz="2600" dirty="0">
              <a:latin typeface="Cambria" pitchFamily="18" charset="0"/>
            </a:endParaRPr>
          </a:p>
          <a:p>
            <a:pPr algn="just" fontAlgn="base"/>
            <a:r>
              <a:rPr lang="en-IN" sz="2600" dirty="0">
                <a:latin typeface="Cambria" pitchFamily="18" charset="0"/>
              </a:rPr>
              <a:t>The idea of comparative costs advantage is drawn in view of deficiencies observed by Ricardo in Adam Smith’s principles of absolute cost advantage in explaining territorial specialisation as a basis for international trade.</a:t>
            </a:r>
          </a:p>
          <a:p>
            <a:endParaRPr lang="en-IN" dirty="0"/>
          </a:p>
        </p:txBody>
      </p:sp>
    </p:spTree>
    <p:extLst>
      <p:ext uri="{BB962C8B-B14F-4D97-AF65-F5344CB8AC3E}">
        <p14:creationId xmlns:p14="http://schemas.microsoft.com/office/powerpoint/2010/main" val="208989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normAutofit/>
          </a:bodyPr>
          <a:lstStyle/>
          <a:p>
            <a:r>
              <a:rPr lang="en-IN" sz="4000" dirty="0">
                <a:latin typeface="Cambria" pitchFamily="18" charset="0"/>
              </a:rPr>
              <a:t>Law of comparative advantage</a:t>
            </a:r>
          </a:p>
        </p:txBody>
      </p:sp>
      <p:sp>
        <p:nvSpPr>
          <p:cNvPr id="3" name="Content Placeholder 2"/>
          <p:cNvSpPr>
            <a:spLocks noGrp="1"/>
          </p:cNvSpPr>
          <p:nvPr>
            <p:ph idx="1"/>
          </p:nvPr>
        </p:nvSpPr>
        <p:spPr>
          <a:xfrm>
            <a:off x="251520" y="980728"/>
            <a:ext cx="8712968" cy="5688632"/>
          </a:xfrm>
        </p:spPr>
        <p:txBody>
          <a:bodyPr>
            <a:normAutofit/>
          </a:bodyPr>
          <a:lstStyle/>
          <a:p>
            <a:pPr algn="just" fontAlgn="base"/>
            <a:r>
              <a:rPr lang="en-IN" sz="2400" dirty="0">
                <a:latin typeface="Cambria" pitchFamily="18" charset="0"/>
              </a:rPr>
              <a:t>Being dissatisfied with the application of classical labour theory of value in the case of foreign trade, Ricardo developed a theory of comparative cost advantage to explain the basis of international trade as under:</a:t>
            </a:r>
          </a:p>
          <a:p>
            <a:pPr algn="just"/>
            <a:r>
              <a:rPr lang="en-IN" sz="2400" dirty="0">
                <a:latin typeface="Cambria" pitchFamily="18" charset="0"/>
              </a:rPr>
              <a:t>According to the law of comparative advantage, even if one nation is less efficient than (has an absolute disadvantage with respect to) the other nation in the production of </a:t>
            </a:r>
            <a:r>
              <a:rPr lang="en-IN" sz="2400" i="1" dirty="0">
                <a:latin typeface="Cambria" pitchFamily="18" charset="0"/>
              </a:rPr>
              <a:t>both </a:t>
            </a:r>
            <a:r>
              <a:rPr lang="en-IN" sz="2400" dirty="0">
                <a:latin typeface="Cambria" pitchFamily="18" charset="0"/>
              </a:rPr>
              <a:t>commodities, there is still a basis for mutually beneficial trade. </a:t>
            </a:r>
          </a:p>
          <a:p>
            <a:pPr algn="just"/>
            <a:r>
              <a:rPr lang="en-IN" sz="2400" dirty="0">
                <a:latin typeface="Cambria" pitchFamily="18" charset="0"/>
              </a:rPr>
              <a:t>The first nation should specialize in the production and export of the commodity in which its absolute disadvantage is smaller (this is the commodity of its </a:t>
            </a:r>
            <a:r>
              <a:rPr lang="en-IN" sz="2400" i="1" dirty="0">
                <a:latin typeface="Cambria" pitchFamily="18" charset="0"/>
              </a:rPr>
              <a:t>comparative advantage</a:t>
            </a:r>
            <a:r>
              <a:rPr lang="en-IN" sz="2400" dirty="0">
                <a:latin typeface="Cambria" pitchFamily="18" charset="0"/>
              </a:rPr>
              <a:t>) and import the commodity in which its absolute disadvantage is greater (this is the commodity of its </a:t>
            </a:r>
            <a:r>
              <a:rPr lang="en-IN" sz="2400" i="1" dirty="0">
                <a:latin typeface="Cambria" pitchFamily="18" charset="0"/>
              </a:rPr>
              <a:t>comparative disadvantage</a:t>
            </a:r>
            <a:r>
              <a:rPr lang="en-IN" sz="2400" dirty="0">
                <a:latin typeface="Cambria" pitchFamily="18" charset="0"/>
              </a:rPr>
              <a:t>).</a:t>
            </a:r>
          </a:p>
        </p:txBody>
      </p:sp>
    </p:spTree>
    <p:extLst>
      <p:ext uri="{BB962C8B-B14F-4D97-AF65-F5344CB8AC3E}">
        <p14:creationId xmlns:p14="http://schemas.microsoft.com/office/powerpoint/2010/main" val="185018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normAutofit/>
          </a:bodyPr>
          <a:lstStyle/>
          <a:p>
            <a:r>
              <a:rPr lang="en-IN" sz="4000" dirty="0">
                <a:latin typeface="Cambria" pitchFamily="18" charset="0"/>
              </a:rPr>
              <a:t>The </a:t>
            </a:r>
            <a:r>
              <a:rPr lang="en-IN" sz="4000" dirty="0" err="1">
                <a:latin typeface="Cambria" pitchFamily="18" charset="0"/>
              </a:rPr>
              <a:t>Ricardian</a:t>
            </a:r>
            <a:r>
              <a:rPr lang="en-IN" sz="4000" dirty="0">
                <a:latin typeface="Cambria" pitchFamily="18" charset="0"/>
              </a:rPr>
              <a:t> Model</a:t>
            </a:r>
          </a:p>
        </p:txBody>
      </p:sp>
      <p:sp>
        <p:nvSpPr>
          <p:cNvPr id="3" name="Content Placeholder 2"/>
          <p:cNvSpPr>
            <a:spLocks noGrp="1"/>
          </p:cNvSpPr>
          <p:nvPr>
            <p:ph idx="1"/>
          </p:nvPr>
        </p:nvSpPr>
        <p:spPr>
          <a:xfrm>
            <a:off x="251520" y="908720"/>
            <a:ext cx="8640960" cy="5703095"/>
          </a:xfrm>
        </p:spPr>
        <p:txBody>
          <a:bodyPr>
            <a:normAutofit fontScale="92500" lnSpcReduction="10000"/>
          </a:bodyPr>
          <a:lstStyle/>
          <a:p>
            <a:pPr marL="0" indent="0" algn="just" fontAlgn="base">
              <a:buNone/>
            </a:pPr>
            <a:r>
              <a:rPr lang="en-IN" sz="2600" dirty="0">
                <a:latin typeface="Cambria" pitchFamily="18" charset="0"/>
              </a:rPr>
              <a:t>To explain his theory of comparative cost advantage, Ricardo constructed a </a:t>
            </a:r>
            <a:r>
              <a:rPr lang="en-IN" sz="2600" b="1" dirty="0">
                <a:latin typeface="Cambria" pitchFamily="18" charset="0"/>
              </a:rPr>
              <a:t>two-country, two-commodity, but one-factor model with the following assumptions</a:t>
            </a:r>
            <a:r>
              <a:rPr lang="en-IN" sz="2600" dirty="0">
                <a:latin typeface="Cambria" pitchFamily="18" charset="0"/>
              </a:rPr>
              <a:t>:</a:t>
            </a:r>
          </a:p>
          <a:p>
            <a:pPr fontAlgn="base"/>
            <a:r>
              <a:rPr lang="en-IN" sz="2400" dirty="0">
                <a:latin typeface="Cambria" pitchFamily="18" charset="0"/>
              </a:rPr>
              <a:t>Labour is the only productive factor.</a:t>
            </a:r>
          </a:p>
          <a:p>
            <a:pPr fontAlgn="base"/>
            <a:r>
              <a:rPr lang="en-IN" sz="2400" dirty="0">
                <a:latin typeface="Cambria" pitchFamily="18" charset="0"/>
              </a:rPr>
              <a:t>Costs of production are measured in terms of the labour units involved.</a:t>
            </a:r>
          </a:p>
          <a:p>
            <a:pPr fontAlgn="base"/>
            <a:r>
              <a:rPr lang="en-IN" sz="2400" dirty="0">
                <a:latin typeface="Cambria" pitchFamily="18" charset="0"/>
              </a:rPr>
              <a:t>Labour is perfectly mobile within a country but immobile internationally.</a:t>
            </a:r>
          </a:p>
          <a:p>
            <a:pPr fontAlgn="base"/>
            <a:r>
              <a:rPr lang="en-IN" sz="2400" dirty="0">
                <a:latin typeface="Cambria" pitchFamily="18" charset="0"/>
              </a:rPr>
              <a:t>Labour is homogeneous.</a:t>
            </a:r>
          </a:p>
          <a:p>
            <a:pPr fontAlgn="base"/>
            <a:r>
              <a:rPr lang="en-IN" sz="2400" dirty="0">
                <a:latin typeface="Cambria" pitchFamily="18" charset="0"/>
              </a:rPr>
              <a:t>There is unrestricted or free trade.</a:t>
            </a:r>
          </a:p>
          <a:p>
            <a:pPr fontAlgn="base"/>
            <a:r>
              <a:rPr lang="en-IN" sz="2400" dirty="0">
                <a:latin typeface="Cambria" pitchFamily="18" charset="0"/>
              </a:rPr>
              <a:t>There are constant returns to scale.</a:t>
            </a:r>
          </a:p>
          <a:p>
            <a:pPr fontAlgn="base"/>
            <a:r>
              <a:rPr lang="en-IN" sz="2400" dirty="0">
                <a:latin typeface="Cambria" pitchFamily="18" charset="0"/>
              </a:rPr>
              <a:t>There is full employment equilibrium.</a:t>
            </a:r>
          </a:p>
          <a:p>
            <a:pPr fontAlgn="base"/>
            <a:r>
              <a:rPr lang="en-IN" sz="2400" dirty="0">
                <a:latin typeface="Cambria" pitchFamily="18" charset="0"/>
              </a:rPr>
              <a:t>There is perfect competition</a:t>
            </a:r>
            <a:r>
              <a:rPr lang="en-IN" sz="2600" dirty="0">
                <a:latin typeface="Cambria" pitchFamily="18" charset="0"/>
              </a:rPr>
              <a:t> both in factor and product market.</a:t>
            </a:r>
          </a:p>
          <a:p>
            <a:pPr fontAlgn="base"/>
            <a:r>
              <a:rPr lang="en-IN" sz="2800" dirty="0"/>
              <a:t> </a:t>
            </a:r>
            <a:r>
              <a:rPr lang="en-IN" sz="2400" dirty="0">
                <a:latin typeface="Cambria" pitchFamily="18" charset="0"/>
              </a:rPr>
              <a:t>Only two commodities to be exchanged between the two countries. </a:t>
            </a:r>
          </a:p>
          <a:p>
            <a:pPr fontAlgn="base"/>
            <a:r>
              <a:rPr lang="en-IN" sz="2400" dirty="0">
                <a:latin typeface="Cambria" pitchFamily="18" charset="0"/>
              </a:rPr>
              <a:t>No government intervention. </a:t>
            </a:r>
          </a:p>
          <a:p>
            <a:pPr fontAlgn="base"/>
            <a:endParaRPr lang="en-IN" dirty="0"/>
          </a:p>
          <a:p>
            <a:pPr fontAlgn="base"/>
            <a:endParaRPr lang="en-IN" dirty="0"/>
          </a:p>
          <a:p>
            <a:endParaRPr lang="en-IN" dirty="0"/>
          </a:p>
        </p:txBody>
      </p:sp>
    </p:spTree>
    <p:extLst>
      <p:ext uri="{BB962C8B-B14F-4D97-AF65-F5344CB8AC3E}">
        <p14:creationId xmlns:p14="http://schemas.microsoft.com/office/powerpoint/2010/main" val="409149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856984" cy="720080"/>
          </a:xfrm>
        </p:spPr>
        <p:txBody>
          <a:bodyPr>
            <a:normAutofit/>
          </a:bodyPr>
          <a:lstStyle/>
          <a:p>
            <a:r>
              <a:rPr lang="en-IN" sz="4000" dirty="0" err="1">
                <a:latin typeface="Cambria" pitchFamily="18" charset="0"/>
              </a:rPr>
              <a:t>Ricardian</a:t>
            </a:r>
            <a:r>
              <a:rPr lang="en-IN" sz="4000" dirty="0">
                <a:latin typeface="Cambria" pitchFamily="18" charset="0"/>
              </a:rPr>
              <a:t> Theorem</a:t>
            </a:r>
          </a:p>
        </p:txBody>
      </p:sp>
      <p:sp>
        <p:nvSpPr>
          <p:cNvPr id="3" name="Content Placeholder 2"/>
          <p:cNvSpPr>
            <a:spLocks noGrp="1"/>
          </p:cNvSpPr>
          <p:nvPr>
            <p:ph idx="1"/>
          </p:nvPr>
        </p:nvSpPr>
        <p:spPr>
          <a:xfrm>
            <a:off x="251520" y="764704"/>
            <a:ext cx="8712968" cy="5976664"/>
          </a:xfrm>
        </p:spPr>
        <p:txBody>
          <a:bodyPr>
            <a:normAutofit fontScale="92500" lnSpcReduction="20000"/>
          </a:bodyPr>
          <a:lstStyle/>
          <a:p>
            <a:pPr algn="just"/>
            <a:endParaRPr lang="en-IN" sz="2400" dirty="0">
              <a:latin typeface="Cambria" pitchFamily="18" charset="0"/>
            </a:endParaRPr>
          </a:p>
          <a:p>
            <a:pPr algn="just"/>
            <a:endParaRPr lang="en-IN" sz="2400" dirty="0">
              <a:latin typeface="Cambria" pitchFamily="18" charset="0"/>
            </a:endParaRPr>
          </a:p>
          <a:p>
            <a:pPr algn="just"/>
            <a:endParaRPr lang="en-IN" sz="2400" dirty="0">
              <a:latin typeface="Cambria" pitchFamily="18" charset="0"/>
            </a:endParaRPr>
          </a:p>
          <a:p>
            <a:pPr algn="just"/>
            <a:endParaRPr lang="en-IN" sz="2400" dirty="0">
              <a:latin typeface="Cambria" pitchFamily="18" charset="0"/>
            </a:endParaRPr>
          </a:p>
          <a:p>
            <a:pPr algn="just"/>
            <a:endParaRPr lang="en-IN" sz="2400" dirty="0">
              <a:latin typeface="Cambria" pitchFamily="18" charset="0"/>
            </a:endParaRPr>
          </a:p>
          <a:p>
            <a:pPr algn="just"/>
            <a:endParaRPr lang="en-IN" sz="2400" dirty="0">
              <a:latin typeface="Cambria" pitchFamily="18" charset="0"/>
            </a:endParaRPr>
          </a:p>
          <a:p>
            <a:pPr algn="just"/>
            <a:r>
              <a:rPr lang="en-IN" sz="2400" dirty="0">
                <a:latin typeface="Cambria" pitchFamily="18" charset="0"/>
              </a:rPr>
              <a:t>The statement of the law can be clarified by looking at this table.  The only difference between this table and previous table (which was illustrated in absolute cost advantage theory) is that the U.K now produces only two yards of cloth per hour instead of five. </a:t>
            </a:r>
          </a:p>
          <a:p>
            <a:pPr algn="just"/>
            <a:r>
              <a:rPr lang="en-IN" sz="2400" dirty="0">
                <a:latin typeface="Cambria" pitchFamily="18" charset="0"/>
              </a:rPr>
              <a:t>Thus, the U.K now has an absolute disadvantage in the production of </a:t>
            </a:r>
            <a:r>
              <a:rPr lang="en-IN" sz="2400" i="1" dirty="0">
                <a:latin typeface="Cambria" pitchFamily="18" charset="0"/>
              </a:rPr>
              <a:t>both </a:t>
            </a:r>
            <a:r>
              <a:rPr lang="en-IN" sz="2400" dirty="0">
                <a:latin typeface="Cambria" pitchFamily="18" charset="0"/>
              </a:rPr>
              <a:t>wheat and cloth with respect to the United States. </a:t>
            </a:r>
          </a:p>
          <a:p>
            <a:pPr algn="just"/>
            <a:r>
              <a:rPr lang="en-IN" sz="2400" dirty="0">
                <a:latin typeface="Cambria" pitchFamily="18" charset="0"/>
              </a:rPr>
              <a:t>However, since U.K. labour is half as productive in cloth but six times less productive in wheat with respect to the United States, </a:t>
            </a:r>
            <a:r>
              <a:rPr lang="en-IN" sz="2400" i="1" dirty="0">
                <a:latin typeface="Cambria" pitchFamily="18" charset="0"/>
              </a:rPr>
              <a:t>the </a:t>
            </a:r>
            <a:r>
              <a:rPr lang="en-IN" sz="2400" dirty="0">
                <a:latin typeface="Cambria" pitchFamily="18" charset="0"/>
              </a:rPr>
              <a:t>U.K </a:t>
            </a:r>
            <a:r>
              <a:rPr lang="en-IN" sz="2400" i="1" dirty="0">
                <a:latin typeface="Cambria" pitchFamily="18" charset="0"/>
              </a:rPr>
              <a:t>has a comparative advantage in cloth</a:t>
            </a:r>
            <a:r>
              <a:rPr lang="en-IN" sz="2400" dirty="0">
                <a:latin typeface="Cambria" pitchFamily="18" charset="0"/>
              </a:rPr>
              <a:t>. </a:t>
            </a:r>
          </a:p>
          <a:p>
            <a:pPr algn="just"/>
            <a:r>
              <a:rPr lang="en-IN" sz="2400" dirty="0">
                <a:latin typeface="Cambria" pitchFamily="18" charset="0"/>
              </a:rPr>
              <a:t>On the other hand, the United States has an absolute advantage in both wheat and cloth with respect to the U.K, but since its absolute advantage is greater in wheat (6:1) than in cloth (4:2), </a:t>
            </a:r>
            <a:r>
              <a:rPr lang="en-IN" sz="2400" i="1" dirty="0">
                <a:latin typeface="Cambria" pitchFamily="18" charset="0"/>
              </a:rPr>
              <a:t>the United States has a comparative advantage in wheat</a:t>
            </a:r>
            <a:r>
              <a:rPr lang="en-IN" sz="2400" dirty="0">
                <a:latin typeface="Cambria" pitchFamily="18" charset="0"/>
              </a:rPr>
              <a:t>.</a:t>
            </a:r>
          </a:p>
          <a:p>
            <a:pPr marL="0" indent="0" algn="just">
              <a:buNone/>
            </a:pPr>
            <a:endParaRPr lang="en-IN" sz="2400" dirty="0">
              <a:latin typeface="Cambria"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12045285"/>
              </p:ext>
            </p:extLst>
          </p:nvPr>
        </p:nvGraphicFramePr>
        <p:xfrm>
          <a:off x="1907704" y="1052736"/>
          <a:ext cx="6096000" cy="138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endParaRPr lang="en-IN" dirty="0"/>
                    </a:p>
                  </a:txBody>
                  <a:tcPr/>
                </a:tc>
                <a:tc>
                  <a:txBody>
                    <a:bodyPr/>
                    <a:lstStyle/>
                    <a:p>
                      <a:r>
                        <a:rPr lang="en-IN" dirty="0"/>
                        <a:t>US</a:t>
                      </a:r>
                    </a:p>
                  </a:txBody>
                  <a:tcPr/>
                </a:tc>
                <a:tc>
                  <a:txBody>
                    <a:bodyPr/>
                    <a:lstStyle/>
                    <a:p>
                      <a:r>
                        <a:rPr lang="en-IN" dirty="0"/>
                        <a:t>UK</a:t>
                      </a:r>
                    </a:p>
                  </a:txBody>
                  <a:tcPr/>
                </a:tc>
                <a:extLst>
                  <a:ext uri="{0D108BD9-81ED-4DB2-BD59-A6C34878D82A}">
                    <a16:rowId xmlns:a16="http://schemas.microsoft.com/office/drawing/2014/main" val="10000"/>
                  </a:ext>
                </a:extLst>
              </a:tr>
              <a:tr h="370840">
                <a:tc>
                  <a:txBody>
                    <a:bodyPr/>
                    <a:lstStyle/>
                    <a:p>
                      <a:r>
                        <a:rPr lang="en-IN" dirty="0"/>
                        <a:t>Wheat (</a:t>
                      </a:r>
                      <a:r>
                        <a:rPr lang="en-IN" sz="1800" u="none" strike="noStrike" kern="1200" baseline="0" dirty="0"/>
                        <a:t>bushels/hour)</a:t>
                      </a:r>
                      <a:endParaRPr lang="en-IN" dirty="0"/>
                    </a:p>
                  </a:txBody>
                  <a:tcPr/>
                </a:tc>
                <a:tc>
                  <a:txBody>
                    <a:bodyPr/>
                    <a:lstStyle/>
                    <a:p>
                      <a:r>
                        <a:rPr lang="en-IN" dirty="0"/>
                        <a:t>6</a:t>
                      </a:r>
                    </a:p>
                  </a:txBody>
                  <a:tcPr/>
                </a:tc>
                <a:tc>
                  <a:txBody>
                    <a:bodyPr/>
                    <a:lstStyle/>
                    <a:p>
                      <a:r>
                        <a:rPr lang="en-IN" dirty="0"/>
                        <a:t>3</a:t>
                      </a:r>
                    </a:p>
                  </a:txBody>
                  <a:tcPr/>
                </a:tc>
                <a:extLst>
                  <a:ext uri="{0D108BD9-81ED-4DB2-BD59-A6C34878D82A}">
                    <a16:rowId xmlns:a16="http://schemas.microsoft.com/office/drawing/2014/main" val="10001"/>
                  </a:ext>
                </a:extLst>
              </a:tr>
              <a:tr h="370840">
                <a:tc>
                  <a:txBody>
                    <a:bodyPr/>
                    <a:lstStyle/>
                    <a:p>
                      <a:r>
                        <a:rPr lang="en-IN" dirty="0"/>
                        <a:t>Cloth </a:t>
                      </a:r>
                      <a:r>
                        <a:rPr lang="en-IN" sz="1800" u="none" strike="noStrike" kern="1200" baseline="0" dirty="0"/>
                        <a:t>(yards/hour)</a:t>
                      </a:r>
                      <a:endParaRPr lang="en-IN" dirty="0"/>
                    </a:p>
                  </a:txBody>
                  <a:tcPr/>
                </a:tc>
                <a:tc>
                  <a:txBody>
                    <a:bodyPr/>
                    <a:lstStyle/>
                    <a:p>
                      <a:r>
                        <a:rPr lang="en-IN" dirty="0"/>
                        <a:t>4</a:t>
                      </a:r>
                    </a:p>
                  </a:txBody>
                  <a:tcPr/>
                </a:tc>
                <a:tc>
                  <a:txBody>
                    <a:bodyPr/>
                    <a:lstStyle/>
                    <a:p>
                      <a:r>
                        <a:rPr lang="en-IN" dirty="0"/>
                        <a:t>2</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96272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568952" cy="6264696"/>
          </a:xfrm>
        </p:spPr>
        <p:txBody>
          <a:bodyPr>
            <a:normAutofit lnSpcReduction="10000"/>
          </a:bodyPr>
          <a:lstStyle/>
          <a:p>
            <a:pPr algn="just"/>
            <a:r>
              <a:rPr lang="en-IN" dirty="0"/>
              <a:t> </a:t>
            </a:r>
            <a:r>
              <a:rPr lang="en-IN" sz="2400" dirty="0">
                <a:latin typeface="Cambria" pitchFamily="18" charset="0"/>
              </a:rPr>
              <a:t>To summarize, the U.S. absolute advantage is greater in wheat, so its comparative advantage lies in wheat. </a:t>
            </a:r>
          </a:p>
          <a:p>
            <a:pPr algn="just"/>
            <a:r>
              <a:rPr lang="en-IN" sz="2400" dirty="0">
                <a:latin typeface="Cambria" pitchFamily="18" charset="0"/>
              </a:rPr>
              <a:t>The U.K’s absolute disadvantage is smaller in cloth, so its comparative advantage lies in cloth. </a:t>
            </a:r>
          </a:p>
          <a:p>
            <a:pPr algn="just"/>
            <a:r>
              <a:rPr lang="en-IN" sz="2400" dirty="0">
                <a:latin typeface="Cambria" pitchFamily="18" charset="0"/>
              </a:rPr>
              <a:t>According to the law of comparative advantage, both nations can gain if the United States specializes in the production of wheat and exports some of it in exchange for British cloth. (At the same time, the U.K is specializing in the production and exporting of cloth.)</a:t>
            </a:r>
          </a:p>
          <a:p>
            <a:pPr algn="just"/>
            <a:r>
              <a:rPr lang="en-IN" sz="2400" dirty="0">
                <a:latin typeface="Cambria" pitchFamily="18" charset="0"/>
              </a:rPr>
              <a:t>Note that in a two-nation, two-commodity world, once it is determined that one nation has a comparative advantage in one commodity, then the other nation </a:t>
            </a:r>
            <a:r>
              <a:rPr lang="en-IN" sz="2400" i="1" dirty="0">
                <a:latin typeface="Cambria" pitchFamily="18" charset="0"/>
              </a:rPr>
              <a:t>must </a:t>
            </a:r>
            <a:r>
              <a:rPr lang="en-IN" sz="2400" dirty="0">
                <a:latin typeface="Cambria" pitchFamily="18" charset="0"/>
              </a:rPr>
              <a:t>necessarily have a comparative advantage in the other commodity.</a:t>
            </a:r>
          </a:p>
          <a:p>
            <a:pPr algn="just"/>
            <a:r>
              <a:rPr lang="en-IN" sz="2400" dirty="0">
                <a:latin typeface="Cambria" pitchFamily="18" charset="0"/>
              </a:rPr>
              <a:t>In a two-nation, two-commodity world, once it is determined that one nation has a comparative advantage in one commodity, then the other nation </a:t>
            </a:r>
            <a:r>
              <a:rPr lang="en-IN" sz="2400" i="1" dirty="0">
                <a:latin typeface="Cambria" pitchFamily="18" charset="0"/>
              </a:rPr>
              <a:t>must </a:t>
            </a:r>
            <a:r>
              <a:rPr lang="en-IN" sz="2400" dirty="0">
                <a:latin typeface="Cambria" pitchFamily="18" charset="0"/>
              </a:rPr>
              <a:t>necessarily have a comparative advantage in the other commodity.</a:t>
            </a:r>
          </a:p>
        </p:txBody>
      </p:sp>
    </p:spTree>
    <p:extLst>
      <p:ext uri="{BB962C8B-B14F-4D97-AF65-F5344CB8AC3E}">
        <p14:creationId xmlns:p14="http://schemas.microsoft.com/office/powerpoint/2010/main" val="213232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784976" cy="936104"/>
          </a:xfrm>
        </p:spPr>
        <p:txBody>
          <a:bodyPr>
            <a:normAutofit/>
          </a:bodyPr>
          <a:lstStyle/>
          <a:p>
            <a:pPr fontAlgn="base"/>
            <a:r>
              <a:rPr lang="en-IN" dirty="0">
                <a:latin typeface="Cambria" pitchFamily="18" charset="0"/>
              </a:rPr>
              <a:t>Gain Attributes of International Trade</a:t>
            </a:r>
          </a:p>
        </p:txBody>
      </p:sp>
      <p:sp>
        <p:nvSpPr>
          <p:cNvPr id="3" name="Content Placeholder 2"/>
          <p:cNvSpPr>
            <a:spLocks noGrp="1"/>
          </p:cNvSpPr>
          <p:nvPr>
            <p:ph idx="1"/>
          </p:nvPr>
        </p:nvSpPr>
        <p:spPr>
          <a:xfrm>
            <a:off x="179512" y="908720"/>
            <a:ext cx="8712968" cy="5832648"/>
          </a:xfrm>
        </p:spPr>
        <p:txBody>
          <a:bodyPr>
            <a:normAutofit fontScale="77500" lnSpcReduction="20000"/>
          </a:bodyPr>
          <a:lstStyle/>
          <a:p>
            <a:pPr algn="just" fontAlgn="base"/>
            <a:r>
              <a:rPr lang="en-IN" sz="3000" dirty="0">
                <a:latin typeface="Cambria" pitchFamily="18" charset="0"/>
              </a:rPr>
              <a:t>In fact, the principle of comparative costs shows that it is possible for both the countries to gain from trade, even if one of them is more efficient than the other in all lines of production.</a:t>
            </a:r>
          </a:p>
          <a:p>
            <a:pPr algn="just" fontAlgn="base"/>
            <a:r>
              <a:rPr lang="en-IN" sz="3000" dirty="0">
                <a:latin typeface="Cambria" pitchFamily="18" charset="0"/>
              </a:rPr>
              <a:t>The theory implies that comparative costs are different in different countries because the abundance of factors which may be necessary for the production of each commodity does not bear the same relation to the demand for each commodity in different countries.</a:t>
            </a:r>
          </a:p>
          <a:p>
            <a:pPr algn="just" fontAlgn="base"/>
            <a:r>
              <a:rPr lang="en-IN" sz="3000" dirty="0">
                <a:latin typeface="Cambria" pitchFamily="18" charset="0"/>
              </a:rPr>
              <a:t>Thus, specialisation based on comparative cost advantage clearly represents a gain to the trading countries in so far as it enables more of each variety of goods to be produced cheaply by utilising the abundant factors fully in the country concerned and to obtain relatively cheaper goods through mutual international exchange.</a:t>
            </a:r>
          </a:p>
          <a:p>
            <a:pPr algn="just" fontAlgn="base"/>
            <a:r>
              <a:rPr lang="en-IN" sz="3000" dirty="0">
                <a:latin typeface="Cambria" pitchFamily="18" charset="0"/>
              </a:rPr>
              <a:t>Ricardo’s theory pleads the case for free trade. He stresses that free-trade is the pre-requisite of gains and improvement of world’s welfare. Free trade “by increasing the general mass of production diffuses general benefit and binds together by one common tie of interest and intercourse, the universal society of nations throughout the civilised world.”</a:t>
            </a:r>
          </a:p>
          <a:p>
            <a:endParaRPr lang="en-IN" dirty="0"/>
          </a:p>
        </p:txBody>
      </p:sp>
    </p:spTree>
    <p:extLst>
      <p:ext uri="{BB962C8B-B14F-4D97-AF65-F5344CB8AC3E}">
        <p14:creationId xmlns:p14="http://schemas.microsoft.com/office/powerpoint/2010/main" val="4015631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048672"/>
          </a:xfrm>
        </p:spPr>
        <p:txBody>
          <a:bodyPr>
            <a:normAutofit/>
          </a:bodyPr>
          <a:lstStyle/>
          <a:p>
            <a:pPr algn="just" fontAlgn="base"/>
            <a:r>
              <a:rPr lang="en-IN" sz="2400" dirty="0">
                <a:latin typeface="Cambria" pitchFamily="18" charset="0"/>
              </a:rPr>
              <a:t>To sum up, what goods will be exchanged in international trade is the main question solved by Ricardo’s theory of comparative costs. The theory is lucidly summarised by Kindle-Berger as follows:</a:t>
            </a:r>
          </a:p>
          <a:p>
            <a:pPr algn="just" fontAlgn="base"/>
            <a:endParaRPr lang="en-IN" sz="2400" dirty="0">
              <a:latin typeface="Cambria" pitchFamily="18" charset="0"/>
            </a:endParaRPr>
          </a:p>
          <a:p>
            <a:pPr marL="0" indent="0" algn="just" fontAlgn="base">
              <a:buNone/>
            </a:pPr>
            <a:r>
              <a:rPr lang="en-IN" sz="2400" dirty="0">
                <a:latin typeface="Cambria" pitchFamily="18" charset="0"/>
              </a:rPr>
              <a:t>“The basis for trade, so far as supply is concerned, is found in differences in comparative costs. One country may be more efficient than another, as measured by factor inputs per unit of output, in the production of every possible commodity, but so long as it is not equally more efficient in every commodity, a basis for trade exists. It will pay the country to produce more of those goods in which it is relatively more efficient and to export these in return for goods in which its absolute advantage is least.</a:t>
            </a:r>
          </a:p>
          <a:p>
            <a:pPr algn="just"/>
            <a:endParaRPr lang="en-IN" sz="2400" dirty="0">
              <a:latin typeface="Cambria" pitchFamily="18" charset="0"/>
            </a:endParaRPr>
          </a:p>
        </p:txBody>
      </p:sp>
    </p:spTree>
    <p:extLst>
      <p:ext uri="{BB962C8B-B14F-4D97-AF65-F5344CB8AC3E}">
        <p14:creationId xmlns:p14="http://schemas.microsoft.com/office/powerpoint/2010/main" val="336507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579296" cy="864096"/>
          </a:xfrm>
        </p:spPr>
        <p:txBody>
          <a:bodyPr>
            <a:normAutofit/>
          </a:bodyPr>
          <a:lstStyle/>
          <a:p>
            <a:r>
              <a:rPr lang="en-IN" dirty="0">
                <a:latin typeface="Cambria" pitchFamily="18" charset="0"/>
              </a:rPr>
              <a:t>Case of No Comparative Advantage</a:t>
            </a:r>
          </a:p>
        </p:txBody>
      </p:sp>
      <p:sp>
        <p:nvSpPr>
          <p:cNvPr id="3" name="Content Placeholder 2"/>
          <p:cNvSpPr>
            <a:spLocks noGrp="1"/>
          </p:cNvSpPr>
          <p:nvPr>
            <p:ph idx="1"/>
          </p:nvPr>
        </p:nvSpPr>
        <p:spPr>
          <a:xfrm>
            <a:off x="179512" y="908720"/>
            <a:ext cx="8784976" cy="5832648"/>
          </a:xfrm>
        </p:spPr>
        <p:txBody>
          <a:bodyPr>
            <a:noAutofit/>
          </a:bodyPr>
          <a:lstStyle/>
          <a:p>
            <a:pPr algn="just"/>
            <a:r>
              <a:rPr lang="en-IN" sz="2000" dirty="0">
                <a:latin typeface="Cambria" pitchFamily="18" charset="0"/>
              </a:rPr>
              <a:t>This occurs when the absolute disadvantage that one nation has with respect to another nation is the </a:t>
            </a:r>
            <a:r>
              <a:rPr lang="en-IN" sz="2000" i="1" dirty="0">
                <a:latin typeface="Cambria" pitchFamily="18" charset="0"/>
              </a:rPr>
              <a:t>same </a:t>
            </a:r>
            <a:r>
              <a:rPr lang="en-IN" sz="2000" dirty="0">
                <a:latin typeface="Cambria" pitchFamily="18" charset="0"/>
              </a:rPr>
              <a:t>in both commodities. </a:t>
            </a:r>
          </a:p>
          <a:p>
            <a:pPr algn="just"/>
            <a:r>
              <a:rPr lang="en-IN" sz="2000" dirty="0">
                <a:latin typeface="Cambria" pitchFamily="18" charset="0"/>
              </a:rPr>
              <a:t>For example, if one hour produced 3W instead of 1W in the U.K(see above Table), the U.K would be exactly half as productive as the United States in both wheat and cloth. The U.K (and the US) would then have a comparative advantage in neither commodity, and no mutually beneficial trade could take place.</a:t>
            </a:r>
          </a:p>
          <a:p>
            <a:pPr algn="just"/>
            <a:r>
              <a:rPr lang="en-IN" sz="2000" dirty="0">
                <a:latin typeface="Cambria" pitchFamily="18" charset="0"/>
              </a:rPr>
              <a:t>The reason for this is that (as earlier) the US will trade only if it can exchange 6W for more than 4C. However, now the U.K is not willing to give up more than 4C to obtain 6W from the US because the U.K can produce either 6W or 4C with two hours domestically. Under these circumstances, no mutually beneficial trade can take place.</a:t>
            </a:r>
          </a:p>
          <a:p>
            <a:pPr algn="just"/>
            <a:r>
              <a:rPr lang="en-IN" sz="2000" dirty="0">
                <a:latin typeface="Cambria" pitchFamily="18" charset="0"/>
              </a:rPr>
              <a:t>This requires slightly modifying the statement of the law of comparative advantage to read as follows: Even if one nation has an absolute disadvantage with respect to the other nation in the production of both commodities, there is still a basis for mutually beneficial trade, </a:t>
            </a:r>
            <a:r>
              <a:rPr lang="en-IN" sz="2000" i="1" dirty="0">
                <a:latin typeface="Cambria" pitchFamily="18" charset="0"/>
              </a:rPr>
              <a:t>unless the absolute disadvantage (that one nation has with respect to the other nation) is in the same proportion for the two commodities</a:t>
            </a:r>
            <a:r>
              <a:rPr lang="en-IN" sz="2000" dirty="0">
                <a:latin typeface="Cambria" pitchFamily="18" charset="0"/>
              </a:rPr>
              <a:t>. </a:t>
            </a:r>
          </a:p>
        </p:txBody>
      </p:sp>
    </p:spTree>
    <p:extLst>
      <p:ext uri="{BB962C8B-B14F-4D97-AF65-F5344CB8AC3E}">
        <p14:creationId xmlns:p14="http://schemas.microsoft.com/office/powerpoint/2010/main" val="20399648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8146AA4725DB49ADA8625CD98B2DB2" ma:contentTypeVersion="2" ma:contentTypeDescription="Create a new document." ma:contentTypeScope="" ma:versionID="13468e4cab31541390cbde2bbdc127cc">
  <xsd:schema xmlns:xsd="http://www.w3.org/2001/XMLSchema" xmlns:xs="http://www.w3.org/2001/XMLSchema" xmlns:p="http://schemas.microsoft.com/office/2006/metadata/properties" xmlns:ns2="4f751da9-df57-4d67-b67e-cdd469de1b64" targetNamespace="http://schemas.microsoft.com/office/2006/metadata/properties" ma:root="true" ma:fieldsID="b7ee9cf8557ed31966ad97f4ebc41696" ns2:_="">
    <xsd:import namespace="4f751da9-df57-4d67-b67e-cdd469de1b6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751da9-df57-4d67-b67e-cdd469de1b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614FDC-6BD6-4448-81C0-98CAE486FEF9}"/>
</file>

<file path=customXml/itemProps2.xml><?xml version="1.0" encoding="utf-8"?>
<ds:datastoreItem xmlns:ds="http://schemas.openxmlformats.org/officeDocument/2006/customXml" ds:itemID="{417FBA37-6B68-4125-8E7A-DE03BAFAF58C}"/>
</file>

<file path=customXml/itemProps3.xml><?xml version="1.0" encoding="utf-8"?>
<ds:datastoreItem xmlns:ds="http://schemas.openxmlformats.org/officeDocument/2006/customXml" ds:itemID="{E2DB3D24-6235-4A5A-BEF4-256AAAE9C66A}"/>
</file>

<file path=docProps/app.xml><?xml version="1.0" encoding="utf-8"?>
<Properties xmlns="http://schemas.openxmlformats.org/officeDocument/2006/extended-properties" xmlns:vt="http://schemas.openxmlformats.org/officeDocument/2006/docPropsVTypes">
  <Template>Clarity</Template>
  <TotalTime>1474</TotalTime>
  <Words>1422</Words>
  <PresentationFormat>On-screen Show (4:3)</PresentationFormat>
  <Paragraphs>72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AlbertinaMTPro-Italic</vt:lpstr>
      <vt:lpstr>AlbertinaMTPro-Regular</vt:lpstr>
      <vt:lpstr>Arial</vt:lpstr>
      <vt:lpstr>Cambria</vt:lpstr>
      <vt:lpstr>LegacySansITCPro-Bold</vt:lpstr>
      <vt:lpstr>LegacySansITCPro-Book</vt:lpstr>
      <vt:lpstr>LegacySerifITCPro-Medium</vt:lpstr>
      <vt:lpstr>Clarity</vt:lpstr>
      <vt:lpstr>Comparative Cost Advantage Theory</vt:lpstr>
      <vt:lpstr>Introduction </vt:lpstr>
      <vt:lpstr>Law of comparative advantage</vt:lpstr>
      <vt:lpstr>The Ricardian Model</vt:lpstr>
      <vt:lpstr>Ricardian Theorem</vt:lpstr>
      <vt:lpstr>PowerPoint Presentation</vt:lpstr>
      <vt:lpstr>Gain Attributes of International Trade</vt:lpstr>
      <vt:lpstr>PowerPoint Presentation</vt:lpstr>
      <vt:lpstr>Case of No Comparative Advantage</vt:lpstr>
      <vt:lpstr>Terms of Trade</vt:lpstr>
      <vt:lpstr>Trade Barriers: Tariffs, export Subsidies, and Quotas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2020-11-15T10:47:49Z</dcterms:created>
  <dcterms:modified xsi:type="dcterms:W3CDTF">2020-11-19T07:27:56Z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0x010100FB8146AA4725DB49ADA8625CD98B2DB2</vt:lpwstr>
  </property>
</Properties>
</file>