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9" r:id="rId6"/>
    <p:sldId id="270" r:id="rId7"/>
    <p:sldId id="271" r:id="rId8"/>
    <p:sldId id="272" r:id="rId9"/>
    <p:sldId id="260" r:id="rId10"/>
    <p:sldId id="261" r:id="rId11"/>
    <p:sldId id="262" r:id="rId12"/>
    <p:sldId id="263" r:id="rId13"/>
    <p:sldId id="267" r:id="rId14"/>
    <p:sldId id="264" r:id="rId15"/>
    <p:sldId id="265" r:id="rId16"/>
    <p:sldId id="266"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68D79-1DBE-4D42-8999-8AFFF775CE85}"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FCC42-CC45-4048-B9DC-3C6CFF23F4B2}" type="slidenum">
              <a:rPr lang="en-IN" smtClean="0"/>
              <a:t>‹#›</a:t>
            </a:fld>
            <a:endParaRPr lang="en-IN"/>
          </a:p>
        </p:txBody>
      </p:sp>
    </p:spTree>
    <p:extLst>
      <p:ext uri="{BB962C8B-B14F-4D97-AF65-F5344CB8AC3E}">
        <p14:creationId xmlns:p14="http://schemas.microsoft.com/office/powerpoint/2010/main" val="35494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pPr>
            <a:fld id="{B0530E2F-B00D-461E-A73B-2EA0AEC0EFA8}" type="slidenum">
              <a:rPr lang="en-GB" altLang="en-US" smtClean="0"/>
              <a:pPr>
                <a:spcBef>
                  <a:spcPct val="0"/>
                </a:spcBef>
              </a:pPr>
              <a:t>9</a:t>
            </a:fld>
            <a:endParaRPr lang="en-GB" alt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rPr>
              <a:t>Discussion can take place here about the key elements of the economic problem – the unlimited wants of humans against the scarce resources that exist to meet those wants. The notion of supply and demand can be introduced here and students can be involved by making a list of all the things they would like to buy if they had unlimited amounts of money! If then asked to trim that list down to meet a budget the more outrageous items disappear. This then introduces the notion of having to make choices – this issue can be discussed further using examples drawn from students own experiences about the choices they have had to make – possibly involving the choice of subjects they have had to make at college or school in relation to the time available, etc!  How we use our scarce resources can also be linked into this discussion. The wind turbines highlight an issue raised in the In the News section (http://www.bized.ac.uk/cgi-bin/chron/chron.pl?id=1928) about the intention to build wind farms in areas of the UK and the controversies that it creates – useful to link theory and practice at an early stage.</a:t>
            </a:r>
          </a:p>
        </p:txBody>
      </p:sp>
    </p:spTree>
    <p:extLst>
      <p:ext uri="{BB962C8B-B14F-4D97-AF65-F5344CB8AC3E}">
        <p14:creationId xmlns:p14="http://schemas.microsoft.com/office/powerpoint/2010/main" val="323916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pPr>
            <a:fld id="{E7C2CBB5-C5DA-4698-898A-8B26C28F3D52}" type="slidenum">
              <a:rPr lang="en-GB" altLang="en-US" smtClean="0"/>
              <a:pPr>
                <a:spcBef>
                  <a:spcPct val="0"/>
                </a:spcBef>
              </a:pPr>
              <a:t>10</a:t>
            </a:fld>
            <a:endParaRPr lang="en-GB" alt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rPr>
              <a:t>This is the traditional three key questions any economic system has to answer. Many students would have difficulty defining what an </a:t>
            </a:r>
            <a:r>
              <a:rPr lang="ja-JP" altLang="en-GB"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GB" altLang="ja-JP" smtClean="0">
                <a:latin typeface="Times New Roman" panose="02020603050405020304" pitchFamily="18" charset="0"/>
                <a:ea typeface="ＭＳ Ｐゴシック" panose="020B0600070205080204" pitchFamily="34" charset="-128"/>
                <a:cs typeface="Times New Roman" panose="02020603050405020304" pitchFamily="18" charset="0"/>
              </a:rPr>
              <a:t>economy</a:t>
            </a:r>
            <a:r>
              <a:rPr lang="ja-JP" altLang="en-GB"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GB" altLang="ja-JP" smtClean="0">
                <a:latin typeface="Times New Roman" panose="02020603050405020304" pitchFamily="18" charset="0"/>
                <a:ea typeface="ＭＳ Ｐゴシック" panose="020B0600070205080204" pitchFamily="34" charset="-128"/>
                <a:cs typeface="Times New Roman" panose="02020603050405020304" pitchFamily="18" charset="0"/>
              </a:rPr>
              <a:t> actually is! It is useful at this stage to clear this up – a system for the production and exchange of goods and services to satisfy the wants and needs of the population. This is open ended enough to be able to incorporate all manner of economic systems from a barter system that still exists in remote parts of the world to sophisticated economic systems such as the UK and US! The questions and the examples raised can be used for discussion – get the students to express their views at this stage and be as controversial as possible to stimulate discussion and involvement!</a:t>
            </a:r>
            <a:endPar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937455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pPr>
            <a:fld id="{5CBC3348-AC09-4700-827E-2C6DD46DDABC}" type="slidenum">
              <a:rPr lang="en-GB" altLang="en-US" smtClean="0"/>
              <a:pPr>
                <a:spcBef>
                  <a:spcPct val="0"/>
                </a:spcBef>
              </a:pPr>
              <a:t>13</a:t>
            </a:fld>
            <a:endParaRPr lang="en-GB" alt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rPr>
              <a:t>This is a key concept and one that often causes problems and misunderstanding but is central to students thinking like an economist. The crucial thing to knock out of students is their thinking that everything costs </a:t>
            </a:r>
            <a:r>
              <a:rPr lang="ja-JP" altLang="en-GB"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GB" altLang="ja-JP" smtClean="0">
                <a:latin typeface="Times New Roman" panose="02020603050405020304" pitchFamily="18" charset="0"/>
                <a:ea typeface="ＭＳ Ｐゴシック" panose="020B0600070205080204" pitchFamily="34" charset="-128"/>
                <a:cs typeface="Times New Roman" panose="02020603050405020304" pitchFamily="18" charset="0"/>
              </a:rPr>
              <a:t>money</a:t>
            </a:r>
            <a:r>
              <a:rPr lang="ja-JP" altLang="en-GB" smtClean="0">
                <a:latin typeface="Times New Roman" panose="02020603050405020304" pitchFamily="18" charset="0"/>
                <a:ea typeface="ＭＳ Ｐゴシック" panose="020B0600070205080204" pitchFamily="34" charset="-128"/>
                <a:cs typeface="Times New Roman" panose="02020603050405020304" pitchFamily="18" charset="0"/>
              </a:rPr>
              <a:t>’</a:t>
            </a:r>
            <a:r>
              <a:rPr lang="en-GB" altLang="ja-JP" smtClean="0">
                <a:latin typeface="Times New Roman" panose="02020603050405020304" pitchFamily="18" charset="0"/>
                <a:ea typeface="ＭＳ Ｐゴシック" panose="020B0600070205080204" pitchFamily="34" charset="-128"/>
                <a:cs typeface="Times New Roman" panose="02020603050405020304" pitchFamily="18" charset="0"/>
              </a:rPr>
              <a:t>. Because we have to make choices there are issues surrounding value judgements about what is important and what is not – it should not be difficult to stimulate discussion about what issues of government spending are important and what are not!</a:t>
            </a:r>
            <a:endPar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97699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pPr>
            <a:fld id="{074A2B4F-2FFA-4357-8BBE-469BDB694B79}" type="slidenum">
              <a:rPr lang="en-GB" altLang="en-US" smtClean="0"/>
              <a:pPr>
                <a:spcBef>
                  <a:spcPct val="0"/>
                </a:spcBef>
              </a:pPr>
              <a:t>15</a:t>
            </a:fld>
            <a:endParaRPr lang="en-GB" alt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rPr>
              <a:t>This slide introduces the key features about PPFs. The activity that accompanies this presentation seeks to apply PPFs in a slightly different way – focussing on using health resources. Going through the theory at this stage and then following it up with the activity will be useful in developing early understanding of the issues.</a:t>
            </a:r>
          </a:p>
        </p:txBody>
      </p:sp>
    </p:spTree>
    <p:extLst>
      <p:ext uri="{BB962C8B-B14F-4D97-AF65-F5344CB8AC3E}">
        <p14:creationId xmlns:p14="http://schemas.microsoft.com/office/powerpoint/2010/main" val="105425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pPr>
            <a:fld id="{5009B855-6C15-405A-BAB9-A36F9E9A6CEB}" type="slidenum">
              <a:rPr lang="en-GB" altLang="en-US" smtClean="0"/>
              <a:pPr>
                <a:spcBef>
                  <a:spcPct val="0"/>
                </a:spcBef>
              </a:pPr>
              <a:t>16</a:t>
            </a:fld>
            <a:endParaRPr lang="en-GB" alt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rPr>
              <a:t>These slides introduce the diagrams and then have animation to show how points on the PPF relate to different resource use and allocation. Moving from point A to point B involves sacrificing some capital goods to gain more consumer goods and thus demonstrates the opportunity cost involved. Students doing history can be reminded about the resource allocation decisions taken by Stalin during the 1930s and the subsequent decisions by successive Soviet premiers since the war about what resources are important for a nation like the USSR! (you might of course have to explain a little bit about what the USSR was!)</a:t>
            </a:r>
          </a:p>
        </p:txBody>
      </p:sp>
    </p:spTree>
    <p:extLst>
      <p:ext uri="{BB962C8B-B14F-4D97-AF65-F5344CB8AC3E}">
        <p14:creationId xmlns:p14="http://schemas.microsoft.com/office/powerpoint/2010/main" val="279781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pPr>
            <a:fld id="{04E7BB95-6C13-49C2-B029-01B4F63788C6}" type="slidenum">
              <a:rPr lang="en-GB" altLang="en-US" smtClean="0"/>
              <a:pPr>
                <a:spcBef>
                  <a:spcPct val="0"/>
                </a:spcBef>
              </a:pPr>
              <a:t>17</a:t>
            </a:fld>
            <a:endParaRPr lang="en-GB"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Times New Roman" panose="02020603050405020304" pitchFamily="18" charset="0"/>
                <a:ea typeface="ＭＳ Ｐゴシック" panose="020B0600070205080204" pitchFamily="34" charset="-128"/>
                <a:cs typeface="Times New Roman" panose="02020603050405020304" pitchFamily="18" charset="0"/>
              </a:rPr>
              <a:t>The next slide allows the lecturer to demonstrate what happens when resources are not used efficiently and production takes place within the PPF. It then allows the expansion of the PPF and can be used to illustrate the issue of economic growth and where opportunity cost does not exist if the economy moves from point A to point C (in a simple context of course – there is always some form of sacrifice of using resources!).</a:t>
            </a:r>
          </a:p>
        </p:txBody>
      </p:sp>
    </p:spTree>
    <p:extLst>
      <p:ext uri="{BB962C8B-B14F-4D97-AF65-F5344CB8AC3E}">
        <p14:creationId xmlns:p14="http://schemas.microsoft.com/office/powerpoint/2010/main" val="269847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0F80C5-FEF9-49F1-924B-126287714937}"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34429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F80C5-FEF9-49F1-924B-126287714937}"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37397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F80C5-FEF9-49F1-924B-126287714937}"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4144458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10363200"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914400" y="1981200"/>
            <a:ext cx="5080000" cy="4114800"/>
          </a:xfrm>
        </p:spPr>
        <p:txBody>
          <a:bodyPr rtlCol="0">
            <a:normAutofit/>
          </a:bodyPr>
          <a:lstStyle/>
          <a:p>
            <a:pPr lvl="0"/>
            <a:endParaRPr lang="en-US" noProof="0"/>
          </a:p>
        </p:txBody>
      </p:sp>
      <p:sp>
        <p:nvSpPr>
          <p:cNvPr id="4" name="Text Placeholder 3"/>
          <p:cNvSpPr>
            <a:spLocks noGrp="1"/>
          </p:cNvSpPr>
          <p:nvPr>
            <p:ph type="body"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48400"/>
            <a:ext cx="2540000" cy="457200"/>
          </a:xfrm>
        </p:spPr>
        <p:txBody>
          <a:bodyPr/>
          <a:lstStyle>
            <a:lvl1pPr>
              <a:defRPr>
                <a:solidFill>
                  <a:schemeClr val="tx2"/>
                </a:solidFill>
                <a:latin typeface="Rage Italic" pitchFamily="66" charset="0"/>
                <a:cs typeface="Times New Roman" charset="0"/>
              </a:defRPr>
            </a:lvl1pPr>
          </a:lstStyle>
          <a:p>
            <a:pPr>
              <a:defRPr/>
            </a:pPr>
            <a:endParaRPr lang="en-GB"/>
          </a:p>
        </p:txBody>
      </p:sp>
      <p:sp>
        <p:nvSpPr>
          <p:cNvPr id="6" name="Footer Placeholder 5"/>
          <p:cNvSpPr>
            <a:spLocks noGrp="1"/>
          </p:cNvSpPr>
          <p:nvPr>
            <p:ph type="ftr" sz="quarter" idx="11"/>
          </p:nvPr>
        </p:nvSpPr>
        <p:spPr>
          <a:xfrm>
            <a:off x="4165600" y="6248400"/>
            <a:ext cx="3860800" cy="457200"/>
          </a:xfrm>
        </p:spPr>
        <p:txBody>
          <a:bodyPr/>
          <a:lstStyle>
            <a:lvl1pPr>
              <a:defRPr>
                <a:solidFill>
                  <a:schemeClr val="tx2"/>
                </a:solidFill>
                <a:latin typeface="Rage Italic" pitchFamily="66" charset="0"/>
                <a:cs typeface="Times New Roman" charset="0"/>
              </a:defRPr>
            </a:lvl1pPr>
          </a:lstStyle>
          <a:p>
            <a:pPr>
              <a:defRPr/>
            </a:pPr>
            <a:endParaRPr lang="en-GB"/>
          </a:p>
        </p:txBody>
      </p:sp>
      <p:sp>
        <p:nvSpPr>
          <p:cNvPr id="7" name="Slide Number Placeholder 6"/>
          <p:cNvSpPr>
            <a:spLocks noGrp="1"/>
          </p:cNvSpPr>
          <p:nvPr>
            <p:ph type="sldNum" sz="quarter" idx="12"/>
          </p:nvPr>
        </p:nvSpPr>
        <p:spPr>
          <a:xfrm>
            <a:off x="8737600" y="6248400"/>
            <a:ext cx="2540000" cy="457200"/>
          </a:xfrm>
        </p:spPr>
        <p:txBody>
          <a:bodyPr/>
          <a:lstStyle>
            <a:lvl1pPr>
              <a:defRPr>
                <a:solidFill>
                  <a:schemeClr val="tx2"/>
                </a:solidFill>
                <a:latin typeface="Rage Italic" panose="03070502040507070304" pitchFamily="66" charset="0"/>
                <a:cs typeface="Times New Roman" panose="02020603050405020304" pitchFamily="18" charset="0"/>
              </a:defRPr>
            </a:lvl1pPr>
          </a:lstStyle>
          <a:p>
            <a:pPr>
              <a:defRPr/>
            </a:pPr>
            <a:fld id="{A4B776BF-2BC2-45AC-92DA-80FB77EC1FA2}" type="slidenum">
              <a:rPr lang="en-GB" altLang="en-US"/>
              <a:pPr>
                <a:defRPr/>
              </a:pPr>
              <a:t>‹#›</a:t>
            </a:fld>
            <a:endParaRPr lang="en-GB" altLang="en-US"/>
          </a:p>
        </p:txBody>
      </p:sp>
    </p:spTree>
    <p:extLst>
      <p:ext uri="{BB962C8B-B14F-4D97-AF65-F5344CB8AC3E}">
        <p14:creationId xmlns:p14="http://schemas.microsoft.com/office/powerpoint/2010/main" val="2167972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09651" y="44450"/>
            <a:ext cx="11176000" cy="86995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1828800" y="1447800"/>
            <a:ext cx="8534400" cy="457200"/>
          </a:xfrm>
        </p:spPr>
        <p:txBody>
          <a:bodyPr/>
          <a:lstStyle/>
          <a:p>
            <a:endParaRPr lang="en-IN"/>
          </a:p>
        </p:txBody>
      </p:sp>
      <p:sp>
        <p:nvSpPr>
          <p:cNvPr id="4" name="Slide Number Placeholder 3"/>
          <p:cNvSpPr>
            <a:spLocks noGrp="1"/>
          </p:cNvSpPr>
          <p:nvPr>
            <p:ph type="sldNum" sz="quarter" idx="10"/>
          </p:nvPr>
        </p:nvSpPr>
        <p:spPr>
          <a:xfrm>
            <a:off x="11182351" y="6630988"/>
            <a:ext cx="1016000" cy="228600"/>
          </a:xfrm>
        </p:spPr>
        <p:txBody>
          <a:bodyPr/>
          <a:lstStyle>
            <a:lvl1pPr>
              <a:defRPr/>
            </a:lvl1pPr>
          </a:lstStyle>
          <a:p>
            <a:fld id="{C6EB6CF9-9649-4190-8035-1F94DF5BF433}" type="slidenum">
              <a:rPr lang="en-US" altLang="en-US"/>
              <a:pPr/>
              <a:t>‹#›</a:t>
            </a:fld>
            <a:r>
              <a:rPr lang="en-US" altLang="en-US"/>
              <a:t> of 36</a:t>
            </a:r>
          </a:p>
        </p:txBody>
      </p:sp>
    </p:spTree>
    <p:extLst>
      <p:ext uri="{BB962C8B-B14F-4D97-AF65-F5344CB8AC3E}">
        <p14:creationId xmlns:p14="http://schemas.microsoft.com/office/powerpoint/2010/main" val="247492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0F80C5-FEF9-49F1-924B-126287714937}"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198727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F80C5-FEF9-49F1-924B-126287714937}" type="datetimeFigureOut">
              <a:rPr lang="en-IN" smtClean="0"/>
              <a:t>13-08-2020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322067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0F80C5-FEF9-49F1-924B-126287714937}"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150144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0F80C5-FEF9-49F1-924B-126287714937}" type="datetimeFigureOut">
              <a:rPr lang="en-IN" smtClean="0"/>
              <a:t>13-08-2020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305549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0F80C5-FEF9-49F1-924B-126287714937}" type="datetimeFigureOut">
              <a:rPr lang="en-IN" smtClean="0"/>
              <a:t>13-08-2020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425809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F80C5-FEF9-49F1-924B-126287714937}" type="datetimeFigureOut">
              <a:rPr lang="en-IN" smtClean="0"/>
              <a:t>13-08-2020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292422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0F80C5-FEF9-49F1-924B-126287714937}"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294100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0F80C5-FEF9-49F1-924B-126287714937}" type="datetimeFigureOut">
              <a:rPr lang="en-IN" smtClean="0"/>
              <a:t>13-08-2020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89B3F-809B-4CBC-A0A8-C2CE1FB6732B}" type="slidenum">
              <a:rPr lang="en-IN" smtClean="0"/>
              <a:t>‹#›</a:t>
            </a:fld>
            <a:endParaRPr lang="en-IN"/>
          </a:p>
        </p:txBody>
      </p:sp>
    </p:spTree>
    <p:extLst>
      <p:ext uri="{BB962C8B-B14F-4D97-AF65-F5344CB8AC3E}">
        <p14:creationId xmlns:p14="http://schemas.microsoft.com/office/powerpoint/2010/main" val="220291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F80C5-FEF9-49F1-924B-126287714937}" type="datetimeFigureOut">
              <a:rPr lang="en-IN" smtClean="0"/>
              <a:t>13-08-2020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89B3F-809B-4CBC-A0A8-C2CE1FB6732B}" type="slidenum">
              <a:rPr lang="en-IN" smtClean="0"/>
              <a:t>‹#›</a:t>
            </a:fld>
            <a:endParaRPr lang="en-IN"/>
          </a:p>
        </p:txBody>
      </p:sp>
    </p:spTree>
    <p:extLst>
      <p:ext uri="{BB962C8B-B14F-4D97-AF65-F5344CB8AC3E}">
        <p14:creationId xmlns:p14="http://schemas.microsoft.com/office/powerpoint/2010/main" val="3897842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7393"/>
            <a:ext cx="9144000" cy="1542460"/>
          </a:xfrm>
        </p:spPr>
        <p:txBody>
          <a:bodyPr>
            <a:normAutofit/>
          </a:bodyPr>
          <a:lstStyle/>
          <a:p>
            <a:r>
              <a:rPr lang="en-IN" sz="4400" b="1" dirty="0">
                <a:solidFill>
                  <a:srgbClr val="00B0F0"/>
                </a:solidFill>
                <a:latin typeface="Constantia" panose="02030602050306030303" pitchFamily="18" charset="0"/>
                <a:ea typeface="ＭＳ Ｐゴシック" panose="020B0600070205080204" pitchFamily="34" charset="-128"/>
              </a:rPr>
              <a:t>PRINCIPLES OF ECONOMICS</a:t>
            </a:r>
            <a:br>
              <a:rPr lang="en-IN" sz="4400" b="1" dirty="0">
                <a:solidFill>
                  <a:srgbClr val="00B0F0"/>
                </a:solidFill>
                <a:latin typeface="Constantia" panose="02030602050306030303" pitchFamily="18" charset="0"/>
                <a:ea typeface="ＭＳ Ｐゴシック" panose="020B0600070205080204" pitchFamily="34" charset="-128"/>
              </a:rPr>
            </a:br>
            <a:endParaRPr lang="en-IN" sz="4400" b="1" dirty="0">
              <a:solidFill>
                <a:srgbClr val="00B0F0"/>
              </a:solidFill>
              <a:latin typeface="Constantia" panose="02030602050306030303" pitchFamily="18" charset="0"/>
              <a:ea typeface="ＭＳ Ｐゴシック" panose="020B0600070205080204" pitchFamily="34" charset="-128"/>
            </a:endParaRPr>
          </a:p>
        </p:txBody>
      </p:sp>
      <p:sp>
        <p:nvSpPr>
          <p:cNvPr id="3" name="Subtitle 2"/>
          <p:cNvSpPr>
            <a:spLocks noGrp="1"/>
          </p:cNvSpPr>
          <p:nvPr>
            <p:ph type="subTitle" idx="1"/>
          </p:nvPr>
        </p:nvSpPr>
        <p:spPr>
          <a:xfrm>
            <a:off x="1484811" y="5143456"/>
            <a:ext cx="9144000" cy="904648"/>
          </a:xfrm>
        </p:spPr>
        <p:txBody>
          <a:bodyPr/>
          <a:lstStyle/>
          <a:p>
            <a:r>
              <a:rPr lang="en-IN" dirty="0" err="1" smtClean="0">
                <a:solidFill>
                  <a:schemeClr val="accent6"/>
                </a:solidFill>
                <a:latin typeface="Constantia" panose="02030602050306030303" pitchFamily="18" charset="0"/>
              </a:rPr>
              <a:t>Dr.</a:t>
            </a:r>
            <a:r>
              <a:rPr lang="en-IN" dirty="0" smtClean="0">
                <a:solidFill>
                  <a:schemeClr val="accent6"/>
                </a:solidFill>
                <a:latin typeface="Constantia" panose="02030602050306030303" pitchFamily="18" charset="0"/>
              </a:rPr>
              <a:t> Jalandhar Pradhan</a:t>
            </a:r>
            <a:endParaRPr lang="en-IN" dirty="0">
              <a:solidFill>
                <a:schemeClr val="accent6"/>
              </a:solidFill>
              <a:latin typeface="Constantia" panose="02030602050306030303" pitchFamily="18" charset="0"/>
            </a:endParaRPr>
          </a:p>
        </p:txBody>
      </p:sp>
      <p:sp>
        <p:nvSpPr>
          <p:cNvPr id="4" name="TextBox 3"/>
          <p:cNvSpPr txBox="1"/>
          <p:nvPr/>
        </p:nvSpPr>
        <p:spPr>
          <a:xfrm>
            <a:off x="2281385" y="6048104"/>
            <a:ext cx="8964488" cy="584775"/>
          </a:xfrm>
          <a:prstGeom prst="rect">
            <a:avLst/>
          </a:prstGeom>
          <a:noFill/>
        </p:spPr>
        <p:txBody>
          <a:bodyPr wrap="square" rtlCol="0">
            <a:spAutoFit/>
          </a:bodyPr>
          <a:lstStyle/>
          <a:p>
            <a:pPr algn="just"/>
            <a:r>
              <a:rPr lang="en-US" dirty="0" smtClean="0"/>
              <a:t>Reference: </a:t>
            </a:r>
            <a:r>
              <a:rPr lang="en-US" sz="1400" i="1" dirty="0" smtClean="0"/>
              <a:t>Karl E. Case, Ray C. Fair and Sharon M. Oster: Principles of Economics, Pearson Publisher</a:t>
            </a:r>
            <a:endParaRPr lang="en-US" sz="1400" i="1" dirty="0"/>
          </a:p>
        </p:txBody>
      </p:sp>
    </p:spTree>
    <p:extLst>
      <p:ext uri="{BB962C8B-B14F-4D97-AF65-F5344CB8AC3E}">
        <p14:creationId xmlns:p14="http://schemas.microsoft.com/office/powerpoint/2010/main" val="2455429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365126"/>
            <a:ext cx="10515600" cy="745217"/>
          </a:xfrm>
        </p:spPr>
        <p:txBody>
          <a:bodyPr/>
          <a:lstStyle/>
          <a:p>
            <a:pPr eaLnBrk="1" hangingPunct="1"/>
            <a:r>
              <a:rPr lang="en-GB" altLang="en-US" dirty="0" smtClean="0">
                <a:solidFill>
                  <a:srgbClr val="0070C0"/>
                </a:solidFill>
                <a:latin typeface="+mn-lt"/>
                <a:ea typeface="ＭＳ Ｐゴシック" panose="020B0600070205080204" pitchFamily="34" charset="-128"/>
              </a:rPr>
              <a:t>The Central Problem of an Economy</a:t>
            </a:r>
          </a:p>
        </p:txBody>
      </p:sp>
      <p:sp>
        <p:nvSpPr>
          <p:cNvPr id="17411" name="Rectangle 3"/>
          <p:cNvSpPr>
            <a:spLocks noGrp="1" noChangeArrowheads="1"/>
          </p:cNvSpPr>
          <p:nvPr>
            <p:ph idx="1"/>
          </p:nvPr>
        </p:nvSpPr>
        <p:spPr>
          <a:xfrm>
            <a:off x="838200" y="1825625"/>
            <a:ext cx="10657114" cy="4351338"/>
          </a:xfrm>
        </p:spPr>
        <p:txBody>
          <a:bodyPr/>
          <a:lstStyle/>
          <a:p>
            <a:pPr>
              <a:buFont typeface="Wingdings" panose="05000000000000000000" pitchFamily="2" charset="2"/>
              <a:buChar char="Ø"/>
            </a:pPr>
            <a:r>
              <a:rPr lang="en-GB" altLang="en-US" b="1" dirty="0" smtClean="0">
                <a:solidFill>
                  <a:srgbClr val="FF0000"/>
                </a:solidFill>
                <a:ea typeface="ＭＳ Ｐゴシック" panose="020B0600070205080204" pitchFamily="34" charset="-128"/>
              </a:rPr>
              <a:t>What goods and services should an economy produce?</a:t>
            </a:r>
            <a:r>
              <a:rPr lang="en-GB" altLang="en-US" dirty="0" smtClean="0">
                <a:solidFill>
                  <a:srgbClr val="FF0000"/>
                </a:solidFill>
                <a:ea typeface="ＭＳ Ｐゴシック" panose="020B0600070205080204" pitchFamily="34" charset="-128"/>
              </a:rPr>
              <a:t> </a:t>
            </a:r>
            <a:r>
              <a:rPr lang="en-GB" altLang="en-US" dirty="0" smtClean="0">
                <a:ea typeface="ＭＳ Ｐゴシック" panose="020B0600070205080204" pitchFamily="34" charset="-128"/>
              </a:rPr>
              <a:t>– should the emphasis be on agriculture, manufacturing or services, should it be on sport and leisure or housing?</a:t>
            </a:r>
          </a:p>
          <a:p>
            <a:pPr>
              <a:buFont typeface="Wingdings" panose="05000000000000000000" pitchFamily="2" charset="2"/>
              <a:buChar char="Ø"/>
            </a:pPr>
            <a:endParaRPr lang="en-GB" altLang="en-US" dirty="0" smtClean="0">
              <a:ea typeface="ＭＳ Ｐゴシック" panose="020B0600070205080204" pitchFamily="34" charset="-128"/>
            </a:endParaRPr>
          </a:p>
          <a:p>
            <a:pPr>
              <a:buFont typeface="Wingdings" panose="05000000000000000000" pitchFamily="2" charset="2"/>
              <a:buChar char="Ø"/>
            </a:pPr>
            <a:r>
              <a:rPr lang="en-GB" altLang="en-US" b="1" dirty="0" smtClean="0">
                <a:solidFill>
                  <a:srgbClr val="FF0000"/>
                </a:solidFill>
                <a:ea typeface="ＭＳ Ｐゴシック" panose="020B0600070205080204" pitchFamily="34" charset="-128"/>
              </a:rPr>
              <a:t>How should goods and services be produced?</a:t>
            </a:r>
            <a:r>
              <a:rPr lang="en-GB" altLang="en-US" dirty="0" smtClean="0">
                <a:solidFill>
                  <a:srgbClr val="FF0000"/>
                </a:solidFill>
                <a:ea typeface="ＭＳ Ｐゴシック" panose="020B0600070205080204" pitchFamily="34" charset="-128"/>
              </a:rPr>
              <a:t> </a:t>
            </a:r>
            <a:r>
              <a:rPr lang="en-GB" altLang="en-US" dirty="0" smtClean="0">
                <a:ea typeface="ＭＳ Ｐゴシック" panose="020B0600070205080204" pitchFamily="34" charset="-128"/>
              </a:rPr>
              <a:t>– labour intensive, land intensive, capital intensive? Efficiency?</a:t>
            </a:r>
          </a:p>
          <a:p>
            <a:pPr>
              <a:buFont typeface="Wingdings" panose="05000000000000000000" pitchFamily="2" charset="2"/>
              <a:buChar char="Ø"/>
            </a:pPr>
            <a:endParaRPr lang="en-GB" altLang="en-US" dirty="0" smtClean="0">
              <a:ea typeface="ＭＳ Ｐゴシック" panose="020B0600070205080204" pitchFamily="34" charset="-128"/>
            </a:endParaRPr>
          </a:p>
          <a:p>
            <a:pPr>
              <a:buFont typeface="Wingdings" panose="05000000000000000000" pitchFamily="2" charset="2"/>
              <a:buChar char="Ø"/>
            </a:pPr>
            <a:r>
              <a:rPr lang="en-GB" altLang="en-US" b="1" dirty="0" smtClean="0">
                <a:solidFill>
                  <a:srgbClr val="FF0000"/>
                </a:solidFill>
                <a:ea typeface="ＭＳ Ｐゴシック" panose="020B0600070205080204" pitchFamily="34" charset="-128"/>
              </a:rPr>
              <a:t>Who should get the goods and services produced?</a:t>
            </a:r>
            <a:r>
              <a:rPr lang="en-GB" altLang="en-US" dirty="0" smtClean="0">
                <a:solidFill>
                  <a:srgbClr val="FF0000"/>
                </a:solidFill>
                <a:ea typeface="ＭＳ Ｐゴシック" panose="020B0600070205080204" pitchFamily="34" charset="-128"/>
              </a:rPr>
              <a:t> </a:t>
            </a:r>
            <a:r>
              <a:rPr lang="en-GB" altLang="en-US" dirty="0" smtClean="0">
                <a:ea typeface="ＭＳ Ｐゴシック" panose="020B0600070205080204" pitchFamily="34" charset="-128"/>
              </a:rPr>
              <a:t>– even distribution? more for the rich? for those who work hard?</a:t>
            </a:r>
          </a:p>
        </p:txBody>
      </p:sp>
    </p:spTree>
    <p:extLst>
      <p:ext uri="{BB962C8B-B14F-4D97-AF65-F5344CB8AC3E}">
        <p14:creationId xmlns:p14="http://schemas.microsoft.com/office/powerpoint/2010/main" val="4286788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22514" y="333375"/>
            <a:ext cx="10920548" cy="607151"/>
          </a:xfrm>
        </p:spPr>
        <p:txBody>
          <a:bodyPr>
            <a:noAutofit/>
          </a:bodyPr>
          <a:lstStyle/>
          <a:p>
            <a:pPr eaLnBrk="1" hangingPunct="1"/>
            <a:r>
              <a:rPr lang="en-US" altLang="en-US" dirty="0" smtClean="0">
                <a:solidFill>
                  <a:srgbClr val="0070C0"/>
                </a:solidFill>
                <a:latin typeface="+mn-lt"/>
                <a:ea typeface="ＭＳ Ｐゴシック" panose="020B0600070205080204" pitchFamily="34" charset="-128"/>
              </a:rPr>
              <a:t>Factors of Production</a:t>
            </a:r>
          </a:p>
        </p:txBody>
      </p:sp>
      <p:sp>
        <p:nvSpPr>
          <p:cNvPr id="114691" name="Rectangle 3"/>
          <p:cNvSpPr>
            <a:spLocks noGrp="1" noChangeArrowheads="1"/>
          </p:cNvSpPr>
          <p:nvPr>
            <p:ph idx="1"/>
          </p:nvPr>
        </p:nvSpPr>
        <p:spPr>
          <a:xfrm>
            <a:off x="875211" y="1371600"/>
            <a:ext cx="10802983" cy="5181600"/>
          </a:xfrm>
        </p:spPr>
        <p:txBody>
          <a:bodyPr rtlCol="0">
            <a:normAutofit fontScale="92500" lnSpcReduction="10000"/>
          </a:bodyPr>
          <a:lstStyle/>
          <a:p>
            <a:pPr>
              <a:lnSpc>
                <a:spcPct val="80000"/>
              </a:lnSpc>
              <a:defRPr/>
            </a:pPr>
            <a:r>
              <a:rPr lang="en-US" dirty="0">
                <a:solidFill>
                  <a:srgbClr val="FFC000"/>
                </a:solidFill>
                <a:ea typeface="+mn-ea"/>
                <a:cs typeface="+mn-cs"/>
              </a:rPr>
              <a:t>Land</a:t>
            </a:r>
          </a:p>
          <a:p>
            <a:pPr>
              <a:lnSpc>
                <a:spcPct val="80000"/>
              </a:lnSpc>
              <a:buNone/>
              <a:defRPr/>
            </a:pPr>
            <a:r>
              <a:rPr lang="en-US" dirty="0">
                <a:solidFill>
                  <a:schemeClr val="tx1">
                    <a:lumMod val="65000"/>
                    <a:lumOff val="35000"/>
                  </a:schemeClr>
                </a:solidFill>
                <a:ea typeface="+mn-ea"/>
                <a:cs typeface="+mn-cs"/>
              </a:rPr>
              <a:t>		- natural resources available for production</a:t>
            </a:r>
          </a:p>
          <a:p>
            <a:pPr>
              <a:lnSpc>
                <a:spcPct val="80000"/>
              </a:lnSpc>
              <a:buNone/>
              <a:defRPr/>
            </a:pPr>
            <a:r>
              <a:rPr lang="en-US" dirty="0">
                <a:solidFill>
                  <a:schemeClr val="tx1">
                    <a:lumMod val="65000"/>
                    <a:lumOff val="35000"/>
                  </a:schemeClr>
                </a:solidFill>
                <a:ea typeface="+mn-ea"/>
                <a:cs typeface="+mn-cs"/>
              </a:rPr>
              <a:t>		- renewable resources: those that replenish</a:t>
            </a:r>
          </a:p>
          <a:p>
            <a:pPr>
              <a:lnSpc>
                <a:spcPct val="80000"/>
              </a:lnSpc>
              <a:buNone/>
              <a:defRPr/>
            </a:pPr>
            <a:r>
              <a:rPr lang="en-US" dirty="0">
                <a:solidFill>
                  <a:schemeClr val="tx1">
                    <a:lumMod val="65000"/>
                    <a:lumOff val="35000"/>
                  </a:schemeClr>
                </a:solidFill>
                <a:ea typeface="+mn-ea"/>
                <a:cs typeface="+mn-cs"/>
              </a:rPr>
              <a:t>		- non-renewable resources: cannot be </a:t>
            </a:r>
            <a:r>
              <a:rPr lang="en-US" dirty="0" smtClean="0">
                <a:solidFill>
                  <a:schemeClr val="tx1">
                    <a:lumMod val="65000"/>
                    <a:lumOff val="35000"/>
                  </a:schemeClr>
                </a:solidFill>
                <a:ea typeface="+mn-ea"/>
                <a:cs typeface="+mn-cs"/>
              </a:rPr>
              <a:t>replaced</a:t>
            </a:r>
            <a:endParaRPr lang="en-US" dirty="0">
              <a:solidFill>
                <a:schemeClr val="tx1">
                  <a:lumMod val="65000"/>
                  <a:lumOff val="35000"/>
                </a:schemeClr>
              </a:solidFill>
              <a:ea typeface="+mn-ea"/>
              <a:cs typeface="+mn-cs"/>
            </a:endParaRPr>
          </a:p>
          <a:p>
            <a:pPr>
              <a:lnSpc>
                <a:spcPct val="80000"/>
              </a:lnSpc>
              <a:defRPr/>
            </a:pPr>
            <a:r>
              <a:rPr lang="en-US" dirty="0">
                <a:solidFill>
                  <a:srgbClr val="FFC000"/>
                </a:solidFill>
                <a:ea typeface="+mn-ea"/>
                <a:cs typeface="+mn-cs"/>
              </a:rPr>
              <a:t>Labor </a:t>
            </a:r>
          </a:p>
          <a:p>
            <a:pPr>
              <a:lnSpc>
                <a:spcPct val="80000"/>
              </a:lnSpc>
              <a:buNone/>
              <a:defRPr/>
            </a:pPr>
            <a:r>
              <a:rPr lang="en-US" dirty="0">
                <a:solidFill>
                  <a:schemeClr val="tx1">
                    <a:lumMod val="65000"/>
                    <a:lumOff val="35000"/>
                  </a:schemeClr>
                </a:solidFill>
                <a:ea typeface="+mn-ea"/>
                <a:cs typeface="+mn-cs"/>
              </a:rPr>
              <a:t>		- physical and mental effort of people used in </a:t>
            </a:r>
            <a:r>
              <a:rPr lang="en-US" dirty="0" smtClean="0">
                <a:solidFill>
                  <a:schemeClr val="tx1">
                    <a:lumMod val="65000"/>
                    <a:lumOff val="35000"/>
                  </a:schemeClr>
                </a:solidFill>
                <a:ea typeface="+mn-ea"/>
                <a:cs typeface="+mn-cs"/>
              </a:rPr>
              <a:t>production</a:t>
            </a:r>
            <a:endParaRPr lang="en-US" dirty="0">
              <a:solidFill>
                <a:schemeClr val="tx1">
                  <a:lumMod val="65000"/>
                  <a:lumOff val="35000"/>
                </a:schemeClr>
              </a:solidFill>
              <a:ea typeface="+mn-ea"/>
              <a:cs typeface="+mn-cs"/>
            </a:endParaRPr>
          </a:p>
          <a:p>
            <a:pPr>
              <a:lnSpc>
                <a:spcPct val="80000"/>
              </a:lnSpc>
              <a:defRPr/>
            </a:pPr>
            <a:r>
              <a:rPr lang="en-US" dirty="0">
                <a:solidFill>
                  <a:srgbClr val="FFC000"/>
                </a:solidFill>
                <a:ea typeface="+mn-ea"/>
                <a:cs typeface="+mn-cs"/>
              </a:rPr>
              <a:t>Capital </a:t>
            </a:r>
          </a:p>
          <a:p>
            <a:pPr>
              <a:lnSpc>
                <a:spcPct val="80000"/>
              </a:lnSpc>
              <a:buNone/>
              <a:defRPr/>
            </a:pPr>
            <a:r>
              <a:rPr lang="en-US" dirty="0">
                <a:solidFill>
                  <a:schemeClr val="tx1">
                    <a:lumMod val="65000"/>
                    <a:lumOff val="35000"/>
                  </a:schemeClr>
                </a:solidFill>
                <a:ea typeface="+mn-ea"/>
                <a:cs typeface="+mn-cs"/>
              </a:rPr>
              <a:t>		- all non-natural (manufactured) resources that are </a:t>
            </a:r>
            <a:r>
              <a:rPr lang="en-US" dirty="0" smtClean="0">
                <a:solidFill>
                  <a:schemeClr val="tx1">
                    <a:lumMod val="65000"/>
                    <a:lumOff val="35000"/>
                  </a:schemeClr>
                </a:solidFill>
                <a:ea typeface="+mn-ea"/>
                <a:cs typeface="+mn-cs"/>
              </a:rPr>
              <a:t>used </a:t>
            </a:r>
            <a:r>
              <a:rPr lang="en-US" dirty="0">
                <a:solidFill>
                  <a:schemeClr val="tx1">
                    <a:lumMod val="65000"/>
                    <a:lumOff val="35000"/>
                  </a:schemeClr>
                </a:solidFill>
                <a:ea typeface="+mn-ea"/>
                <a:cs typeface="+mn-cs"/>
              </a:rPr>
              <a:t>in the creation and production of other products</a:t>
            </a:r>
          </a:p>
          <a:p>
            <a:pPr>
              <a:lnSpc>
                <a:spcPct val="80000"/>
              </a:lnSpc>
              <a:defRPr/>
            </a:pPr>
            <a:endParaRPr lang="en-US" dirty="0">
              <a:solidFill>
                <a:schemeClr val="tx1">
                  <a:lumMod val="65000"/>
                  <a:lumOff val="35000"/>
                </a:schemeClr>
              </a:solidFill>
              <a:ea typeface="+mn-ea"/>
              <a:cs typeface="+mn-cs"/>
            </a:endParaRPr>
          </a:p>
          <a:p>
            <a:pPr>
              <a:lnSpc>
                <a:spcPct val="80000"/>
              </a:lnSpc>
              <a:defRPr/>
            </a:pPr>
            <a:r>
              <a:rPr lang="en-US" dirty="0">
                <a:solidFill>
                  <a:srgbClr val="FFC000"/>
                </a:solidFill>
                <a:ea typeface="+mn-ea"/>
                <a:cs typeface="+mn-cs"/>
              </a:rPr>
              <a:t>Enterprise (Entrepreneurship)</a:t>
            </a:r>
          </a:p>
          <a:p>
            <a:pPr>
              <a:lnSpc>
                <a:spcPct val="80000"/>
              </a:lnSpc>
              <a:buNone/>
              <a:defRPr/>
            </a:pPr>
            <a:r>
              <a:rPr lang="en-US" dirty="0">
                <a:solidFill>
                  <a:schemeClr val="tx1">
                    <a:lumMod val="65000"/>
                    <a:lumOff val="35000"/>
                  </a:schemeClr>
                </a:solidFill>
                <a:ea typeface="+mn-ea"/>
                <a:cs typeface="+mn-cs"/>
              </a:rPr>
              <a:t>		- refers to the management, organization and </a:t>
            </a:r>
            <a:r>
              <a:rPr lang="en-US" dirty="0" smtClean="0">
                <a:solidFill>
                  <a:schemeClr val="tx1">
                    <a:lumMod val="65000"/>
                    <a:lumOff val="35000"/>
                  </a:schemeClr>
                </a:solidFill>
                <a:ea typeface="+mn-ea"/>
                <a:cs typeface="+mn-cs"/>
              </a:rPr>
              <a:t>planning </a:t>
            </a:r>
            <a:r>
              <a:rPr lang="en-US" dirty="0">
                <a:solidFill>
                  <a:schemeClr val="tx1">
                    <a:lumMod val="65000"/>
                    <a:lumOff val="35000"/>
                  </a:schemeClr>
                </a:solidFill>
                <a:ea typeface="+mn-ea"/>
                <a:cs typeface="+mn-cs"/>
              </a:rPr>
              <a:t>of the other three factors of production</a:t>
            </a:r>
          </a:p>
          <a:p>
            <a:pPr>
              <a:lnSpc>
                <a:spcPct val="80000"/>
              </a:lnSpc>
              <a:buNone/>
              <a:defRPr/>
            </a:pPr>
            <a:endParaRPr lang="en-US" dirty="0">
              <a:solidFill>
                <a:schemeClr val="tx1">
                  <a:lumMod val="65000"/>
                  <a:lumOff val="35000"/>
                </a:schemeClr>
              </a:solidFill>
              <a:ea typeface="+mn-ea"/>
              <a:cs typeface="+mn-cs"/>
            </a:endParaRPr>
          </a:p>
        </p:txBody>
      </p:sp>
    </p:spTree>
    <p:extLst>
      <p:ext uri="{BB962C8B-B14F-4D97-AF65-F5344CB8AC3E}">
        <p14:creationId xmlns:p14="http://schemas.microsoft.com/office/powerpoint/2010/main" val="2030345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4691">
                                            <p:txEl>
                                              <p:pRg st="4" end="4"/>
                                            </p:txEl>
                                          </p:spTgt>
                                        </p:tgtEl>
                                        <p:attrNameLst>
                                          <p:attrName>style.visibility</p:attrName>
                                        </p:attrNameLst>
                                      </p:cBhvr>
                                      <p:to>
                                        <p:strVal val="visible"/>
                                      </p:to>
                                    </p:set>
                                    <p:anim calcmode="lin" valueType="num">
                                      <p:cBhvr additive="base">
                                        <p:cTn id="13" dur="500" fill="hold"/>
                                        <p:tgtEl>
                                          <p:spTgt spid="1146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4691">
                                            <p:txEl>
                                              <p:pRg st="6" end="6"/>
                                            </p:txEl>
                                          </p:spTgt>
                                        </p:tgtEl>
                                        <p:attrNameLst>
                                          <p:attrName>style.visibility</p:attrName>
                                        </p:attrNameLst>
                                      </p:cBhvr>
                                      <p:to>
                                        <p:strVal val="visible"/>
                                      </p:to>
                                    </p:set>
                                    <p:anim calcmode="lin" valueType="num">
                                      <p:cBhvr additive="base">
                                        <p:cTn id="19" dur="500" fill="hold"/>
                                        <p:tgtEl>
                                          <p:spTgt spid="11469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4691">
                                            <p:txEl>
                                              <p:pRg st="9" end="9"/>
                                            </p:txEl>
                                          </p:spTgt>
                                        </p:tgtEl>
                                        <p:attrNameLst>
                                          <p:attrName>style.visibility</p:attrName>
                                        </p:attrNameLst>
                                      </p:cBhvr>
                                      <p:to>
                                        <p:strVal val="visible"/>
                                      </p:to>
                                    </p:set>
                                    <p:anim calcmode="lin" valueType="num">
                                      <p:cBhvr additive="base">
                                        <p:cTn id="25" dur="500" fill="hold"/>
                                        <p:tgtEl>
                                          <p:spTgt spid="114691">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6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14691">
                                            <p:txEl>
                                              <p:pRg st="1" end="1"/>
                                            </p:txEl>
                                          </p:spTgt>
                                        </p:tgtEl>
                                        <p:attrNameLst>
                                          <p:attrName>style.visibility</p:attrName>
                                        </p:attrNameLst>
                                      </p:cBhvr>
                                      <p:to>
                                        <p:strVal val="visible"/>
                                      </p:to>
                                    </p:set>
                                    <p:animEffect transition="in" filter="dissolve">
                                      <p:cBhvr>
                                        <p:cTn id="31" dur="500"/>
                                        <p:tgtEl>
                                          <p:spTgt spid="114691">
                                            <p:txEl>
                                              <p:pRg st="1" end="1"/>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14691">
                                            <p:txEl>
                                              <p:pRg st="2" end="2"/>
                                            </p:txEl>
                                          </p:spTgt>
                                        </p:tgtEl>
                                        <p:attrNameLst>
                                          <p:attrName>style.visibility</p:attrName>
                                        </p:attrNameLst>
                                      </p:cBhvr>
                                      <p:to>
                                        <p:strVal val="visible"/>
                                      </p:to>
                                    </p:set>
                                    <p:animEffect transition="in" filter="dissolve">
                                      <p:cBhvr>
                                        <p:cTn id="34" dur="500"/>
                                        <p:tgtEl>
                                          <p:spTgt spid="114691">
                                            <p:txEl>
                                              <p:pRg st="2" end="2"/>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114691">
                                            <p:txEl>
                                              <p:pRg st="3" end="3"/>
                                            </p:txEl>
                                          </p:spTgt>
                                        </p:tgtEl>
                                        <p:attrNameLst>
                                          <p:attrName>style.visibility</p:attrName>
                                        </p:attrNameLst>
                                      </p:cBhvr>
                                      <p:to>
                                        <p:strVal val="visible"/>
                                      </p:to>
                                    </p:set>
                                    <p:animEffect transition="in" filter="dissolve">
                                      <p:cBhvr>
                                        <p:cTn id="37" dur="500"/>
                                        <p:tgtEl>
                                          <p:spTgt spid="11469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14691">
                                            <p:txEl>
                                              <p:pRg st="5" end="5"/>
                                            </p:txEl>
                                          </p:spTgt>
                                        </p:tgtEl>
                                        <p:attrNameLst>
                                          <p:attrName>style.visibility</p:attrName>
                                        </p:attrNameLst>
                                      </p:cBhvr>
                                      <p:to>
                                        <p:strVal val="visible"/>
                                      </p:to>
                                    </p:set>
                                    <p:animEffect transition="in" filter="dissolve">
                                      <p:cBhvr>
                                        <p:cTn id="42" dur="500"/>
                                        <p:tgtEl>
                                          <p:spTgt spid="114691">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14691">
                                            <p:txEl>
                                              <p:pRg st="7" end="7"/>
                                            </p:txEl>
                                          </p:spTgt>
                                        </p:tgtEl>
                                        <p:attrNameLst>
                                          <p:attrName>style.visibility</p:attrName>
                                        </p:attrNameLst>
                                      </p:cBhvr>
                                      <p:to>
                                        <p:strVal val="visible"/>
                                      </p:to>
                                    </p:set>
                                    <p:animEffect transition="in" filter="dissolve">
                                      <p:cBhvr>
                                        <p:cTn id="47" dur="500"/>
                                        <p:tgtEl>
                                          <p:spTgt spid="11469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4691">
                                            <p:txEl>
                                              <p:pRg st="10" end="10"/>
                                            </p:txEl>
                                          </p:spTgt>
                                        </p:tgtEl>
                                        <p:attrNameLst>
                                          <p:attrName>style.visibility</p:attrName>
                                        </p:attrNameLst>
                                      </p:cBhvr>
                                      <p:to>
                                        <p:strVal val="visible"/>
                                      </p:to>
                                    </p:set>
                                    <p:animEffect transition="in" filter="dissolve">
                                      <p:cBhvr>
                                        <p:cTn id="52" dur="500"/>
                                        <p:tgtEl>
                                          <p:spTgt spid="1146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105400" y="381000"/>
            <a:ext cx="3429000" cy="6858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07" name="Oval 3"/>
          <p:cNvSpPr>
            <a:spLocks noChangeArrowheads="1"/>
          </p:cNvSpPr>
          <p:nvPr/>
        </p:nvSpPr>
        <p:spPr bwMode="auto">
          <a:xfrm>
            <a:off x="3429000" y="1600200"/>
            <a:ext cx="1219200" cy="1219200"/>
          </a:xfrm>
          <a:prstGeom prst="ellipse">
            <a:avLst/>
          </a:prstGeom>
          <a:solidFill>
            <a:srgbClr val="CCFFFF"/>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08" name="Oval 4"/>
          <p:cNvSpPr>
            <a:spLocks noChangeArrowheads="1"/>
          </p:cNvSpPr>
          <p:nvPr/>
        </p:nvSpPr>
        <p:spPr bwMode="auto">
          <a:xfrm>
            <a:off x="5181600" y="1600200"/>
            <a:ext cx="1219200" cy="1219200"/>
          </a:xfrm>
          <a:prstGeom prst="ellipse">
            <a:avLst/>
          </a:prstGeom>
          <a:solidFill>
            <a:srgbClr val="CCFFCC"/>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09" name="Oval 5"/>
          <p:cNvSpPr>
            <a:spLocks noChangeArrowheads="1"/>
          </p:cNvSpPr>
          <p:nvPr/>
        </p:nvSpPr>
        <p:spPr bwMode="auto">
          <a:xfrm>
            <a:off x="6934200" y="1600200"/>
            <a:ext cx="1219200" cy="1219200"/>
          </a:xfrm>
          <a:prstGeom prst="ellipse">
            <a:avLst/>
          </a:prstGeom>
          <a:solidFill>
            <a:srgbClr val="FFCC99"/>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10" name="Oval 6"/>
          <p:cNvSpPr>
            <a:spLocks noChangeArrowheads="1"/>
          </p:cNvSpPr>
          <p:nvPr/>
        </p:nvSpPr>
        <p:spPr bwMode="auto">
          <a:xfrm>
            <a:off x="8763000" y="1600200"/>
            <a:ext cx="1219200" cy="1219200"/>
          </a:xfrm>
          <a:prstGeom prst="ellipse">
            <a:avLst/>
          </a:prstGeom>
          <a:solidFill>
            <a:srgbClr val="CC99FF"/>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11" name="Rectangle 7"/>
          <p:cNvSpPr>
            <a:spLocks noChangeArrowheads="1"/>
          </p:cNvSpPr>
          <p:nvPr/>
        </p:nvSpPr>
        <p:spPr bwMode="auto">
          <a:xfrm>
            <a:off x="3581400" y="3429000"/>
            <a:ext cx="990600" cy="1066800"/>
          </a:xfrm>
          <a:prstGeom prst="rect">
            <a:avLst/>
          </a:prstGeom>
          <a:solidFill>
            <a:srgbClr val="CC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12" name="Rectangle 8"/>
          <p:cNvSpPr>
            <a:spLocks noChangeArrowheads="1"/>
          </p:cNvSpPr>
          <p:nvPr/>
        </p:nvSpPr>
        <p:spPr bwMode="auto">
          <a:xfrm>
            <a:off x="5257800" y="3429000"/>
            <a:ext cx="990600" cy="1066800"/>
          </a:xfrm>
          <a:prstGeom prst="rect">
            <a:avLst/>
          </a:prstGeom>
          <a:solidFill>
            <a:srgbClr val="CCFF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13" name="Rectangle 9"/>
          <p:cNvSpPr>
            <a:spLocks noChangeArrowheads="1"/>
          </p:cNvSpPr>
          <p:nvPr/>
        </p:nvSpPr>
        <p:spPr bwMode="auto">
          <a:xfrm>
            <a:off x="7086600" y="3429000"/>
            <a:ext cx="990600" cy="1066800"/>
          </a:xfrm>
          <a:prstGeom prst="rect">
            <a:avLst/>
          </a:prstGeom>
          <a:solidFill>
            <a:srgbClr val="FFCC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14" name="Rectangle 10"/>
          <p:cNvSpPr>
            <a:spLocks noChangeArrowheads="1"/>
          </p:cNvSpPr>
          <p:nvPr/>
        </p:nvSpPr>
        <p:spPr bwMode="auto">
          <a:xfrm>
            <a:off x="8915400" y="3429000"/>
            <a:ext cx="990600" cy="1066800"/>
          </a:xfrm>
          <a:prstGeom prst="rect">
            <a:avLst/>
          </a:prstGeom>
          <a:solidFill>
            <a:srgbClr val="CC99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21515" name="Rectangle 11"/>
          <p:cNvSpPr>
            <a:spLocks noChangeArrowheads="1"/>
          </p:cNvSpPr>
          <p:nvPr/>
        </p:nvSpPr>
        <p:spPr bwMode="auto">
          <a:xfrm>
            <a:off x="5410200" y="5257800"/>
            <a:ext cx="3124200" cy="6858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cs typeface="Times New Roman" panose="02020603050405020304" pitchFamily="18" charset="0"/>
            </a:endParaRPr>
          </a:p>
        </p:txBody>
      </p:sp>
      <p:sp>
        <p:nvSpPr>
          <p:cNvPr id="115724" name="Text Box 12"/>
          <p:cNvSpPr txBox="1">
            <a:spLocks noChangeArrowheads="1"/>
          </p:cNvSpPr>
          <p:nvPr/>
        </p:nvSpPr>
        <p:spPr bwMode="auto">
          <a:xfrm>
            <a:off x="5181600" y="4572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Factors of Production</a:t>
            </a:r>
          </a:p>
        </p:txBody>
      </p:sp>
      <p:sp>
        <p:nvSpPr>
          <p:cNvPr id="115725" name="Text Box 13"/>
          <p:cNvSpPr txBox="1">
            <a:spLocks noChangeArrowheads="1"/>
          </p:cNvSpPr>
          <p:nvPr/>
        </p:nvSpPr>
        <p:spPr bwMode="auto">
          <a:xfrm>
            <a:off x="3581400" y="1981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Land</a:t>
            </a:r>
          </a:p>
        </p:txBody>
      </p:sp>
      <p:sp>
        <p:nvSpPr>
          <p:cNvPr id="115726" name="Text Box 14"/>
          <p:cNvSpPr txBox="1">
            <a:spLocks noChangeArrowheads="1"/>
          </p:cNvSpPr>
          <p:nvPr/>
        </p:nvSpPr>
        <p:spPr bwMode="auto">
          <a:xfrm>
            <a:off x="5334000" y="1981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Labor</a:t>
            </a:r>
          </a:p>
        </p:txBody>
      </p:sp>
      <p:sp>
        <p:nvSpPr>
          <p:cNvPr id="115727" name="Text Box 15"/>
          <p:cNvSpPr txBox="1">
            <a:spLocks noChangeArrowheads="1"/>
          </p:cNvSpPr>
          <p:nvPr/>
        </p:nvSpPr>
        <p:spPr bwMode="auto">
          <a:xfrm>
            <a:off x="7010400" y="1981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Capital</a:t>
            </a:r>
          </a:p>
        </p:txBody>
      </p:sp>
      <p:sp>
        <p:nvSpPr>
          <p:cNvPr id="115728" name="Text Box 16"/>
          <p:cNvSpPr txBox="1">
            <a:spLocks noChangeArrowheads="1"/>
          </p:cNvSpPr>
          <p:nvPr/>
        </p:nvSpPr>
        <p:spPr bwMode="auto">
          <a:xfrm>
            <a:off x="8763000" y="1981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1600">
                <a:solidFill>
                  <a:srgbClr val="000000"/>
                </a:solidFill>
                <a:latin typeface="Comic Sans MS" panose="030F0702030302020204" pitchFamily="66" charset="0"/>
                <a:cs typeface="Times New Roman" panose="02020603050405020304" pitchFamily="18" charset="0"/>
              </a:rPr>
              <a:t>Enterprise</a:t>
            </a:r>
          </a:p>
        </p:txBody>
      </p:sp>
      <p:sp>
        <p:nvSpPr>
          <p:cNvPr id="115729" name="Text Box 17"/>
          <p:cNvSpPr txBox="1">
            <a:spLocks noChangeArrowheads="1"/>
          </p:cNvSpPr>
          <p:nvPr/>
        </p:nvSpPr>
        <p:spPr bwMode="auto">
          <a:xfrm>
            <a:off x="3581400" y="3733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Rent</a:t>
            </a:r>
          </a:p>
        </p:txBody>
      </p:sp>
      <p:sp>
        <p:nvSpPr>
          <p:cNvPr id="115730" name="Text Box 18"/>
          <p:cNvSpPr txBox="1">
            <a:spLocks noChangeArrowheads="1"/>
          </p:cNvSpPr>
          <p:nvPr/>
        </p:nvSpPr>
        <p:spPr bwMode="auto">
          <a:xfrm>
            <a:off x="8839200" y="3733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Profit</a:t>
            </a:r>
          </a:p>
        </p:txBody>
      </p:sp>
      <p:sp>
        <p:nvSpPr>
          <p:cNvPr id="115731" name="Text Box 19"/>
          <p:cNvSpPr txBox="1">
            <a:spLocks noChangeArrowheads="1"/>
          </p:cNvSpPr>
          <p:nvPr/>
        </p:nvSpPr>
        <p:spPr bwMode="auto">
          <a:xfrm>
            <a:off x="6934200" y="37338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000">
                <a:solidFill>
                  <a:srgbClr val="000000"/>
                </a:solidFill>
                <a:latin typeface="Comic Sans MS" panose="030F0702030302020204" pitchFamily="66" charset="0"/>
                <a:cs typeface="Times New Roman" panose="02020603050405020304" pitchFamily="18" charset="0"/>
              </a:rPr>
              <a:t>Interest</a:t>
            </a:r>
          </a:p>
        </p:txBody>
      </p:sp>
      <p:sp>
        <p:nvSpPr>
          <p:cNvPr id="115732" name="Text Box 20"/>
          <p:cNvSpPr txBox="1">
            <a:spLocks noChangeArrowheads="1"/>
          </p:cNvSpPr>
          <p:nvPr/>
        </p:nvSpPr>
        <p:spPr bwMode="auto">
          <a:xfrm>
            <a:off x="5181600" y="3733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a:solidFill>
                  <a:srgbClr val="000000"/>
                </a:solidFill>
                <a:latin typeface="Comic Sans MS" panose="030F0702030302020204" pitchFamily="66" charset="0"/>
                <a:cs typeface="Times New Roman" panose="02020603050405020304" pitchFamily="18" charset="0"/>
              </a:rPr>
              <a:t>Wages</a:t>
            </a:r>
          </a:p>
        </p:txBody>
      </p:sp>
      <p:sp>
        <p:nvSpPr>
          <p:cNvPr id="115733" name="Text Box 21"/>
          <p:cNvSpPr txBox="1">
            <a:spLocks noChangeArrowheads="1"/>
          </p:cNvSpPr>
          <p:nvPr/>
        </p:nvSpPr>
        <p:spPr bwMode="auto">
          <a:xfrm>
            <a:off x="5486400" y="5334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b="1">
                <a:solidFill>
                  <a:srgbClr val="000000"/>
                </a:solidFill>
                <a:latin typeface="Comic Sans MS" panose="030F0702030302020204" pitchFamily="66" charset="0"/>
                <a:cs typeface="Times New Roman" panose="02020603050405020304" pitchFamily="18" charset="0"/>
              </a:rPr>
              <a:t>INCOME</a:t>
            </a:r>
          </a:p>
        </p:txBody>
      </p:sp>
      <p:sp>
        <p:nvSpPr>
          <p:cNvPr id="21526" name="Line 22"/>
          <p:cNvSpPr>
            <a:spLocks noChangeShapeType="1"/>
          </p:cNvSpPr>
          <p:nvPr/>
        </p:nvSpPr>
        <p:spPr bwMode="auto">
          <a:xfrm flipH="1">
            <a:off x="4343400" y="838200"/>
            <a:ext cx="685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27" name="Line 23"/>
          <p:cNvSpPr>
            <a:spLocks noChangeShapeType="1"/>
          </p:cNvSpPr>
          <p:nvPr/>
        </p:nvSpPr>
        <p:spPr bwMode="auto">
          <a:xfrm>
            <a:off x="5791200" y="1143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28" name="Line 24"/>
          <p:cNvSpPr>
            <a:spLocks noChangeShapeType="1"/>
          </p:cNvSpPr>
          <p:nvPr/>
        </p:nvSpPr>
        <p:spPr bwMode="auto">
          <a:xfrm>
            <a:off x="7467600" y="1143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29" name="Line 25"/>
          <p:cNvSpPr>
            <a:spLocks noChangeShapeType="1"/>
          </p:cNvSpPr>
          <p:nvPr/>
        </p:nvSpPr>
        <p:spPr bwMode="auto">
          <a:xfrm>
            <a:off x="8610600" y="762000"/>
            <a:ext cx="685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0" name="Line 26"/>
          <p:cNvSpPr>
            <a:spLocks noChangeShapeType="1"/>
          </p:cNvSpPr>
          <p:nvPr/>
        </p:nvSpPr>
        <p:spPr bwMode="auto">
          <a:xfrm>
            <a:off x="39624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1" name="Line 27"/>
          <p:cNvSpPr>
            <a:spLocks noChangeShapeType="1"/>
          </p:cNvSpPr>
          <p:nvPr/>
        </p:nvSpPr>
        <p:spPr bwMode="auto">
          <a:xfrm>
            <a:off x="93726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2" name="Line 28"/>
          <p:cNvSpPr>
            <a:spLocks noChangeShapeType="1"/>
          </p:cNvSpPr>
          <p:nvPr/>
        </p:nvSpPr>
        <p:spPr bwMode="auto">
          <a:xfrm>
            <a:off x="76200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3" name="Line 29"/>
          <p:cNvSpPr>
            <a:spLocks noChangeShapeType="1"/>
          </p:cNvSpPr>
          <p:nvPr/>
        </p:nvSpPr>
        <p:spPr bwMode="auto">
          <a:xfrm>
            <a:off x="5791200" y="2895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4" name="Line 30"/>
          <p:cNvSpPr>
            <a:spLocks noChangeShapeType="1"/>
          </p:cNvSpPr>
          <p:nvPr/>
        </p:nvSpPr>
        <p:spPr bwMode="auto">
          <a:xfrm>
            <a:off x="4038600" y="4648200"/>
            <a:ext cx="1143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5" name="Line 31"/>
          <p:cNvSpPr>
            <a:spLocks noChangeShapeType="1"/>
          </p:cNvSpPr>
          <p:nvPr/>
        </p:nvSpPr>
        <p:spPr bwMode="auto">
          <a:xfrm flipH="1">
            <a:off x="8610600" y="4648200"/>
            <a:ext cx="8382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6" name="Line 32"/>
          <p:cNvSpPr>
            <a:spLocks noChangeShapeType="1"/>
          </p:cNvSpPr>
          <p:nvPr/>
        </p:nvSpPr>
        <p:spPr bwMode="auto">
          <a:xfrm>
            <a:off x="57912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7" name="Line 33"/>
          <p:cNvSpPr>
            <a:spLocks noChangeShapeType="1"/>
          </p:cNvSpPr>
          <p:nvPr/>
        </p:nvSpPr>
        <p:spPr bwMode="auto">
          <a:xfrm>
            <a:off x="7696200" y="4572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38" name="Text Box 34"/>
          <p:cNvSpPr txBox="1">
            <a:spLocks noChangeArrowheads="1"/>
          </p:cNvSpPr>
          <p:nvPr/>
        </p:nvSpPr>
        <p:spPr bwMode="auto">
          <a:xfrm>
            <a:off x="420190" y="62180"/>
            <a:ext cx="278021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50000"/>
              </a:spcBef>
            </a:pPr>
            <a:r>
              <a:rPr lang="en-US" altLang="en-US" sz="2000" dirty="0">
                <a:latin typeface="Tahoma" panose="020B0604030504040204" pitchFamily="34" charset="0"/>
                <a:cs typeface="Times New Roman" panose="02020603050405020304" pitchFamily="18" charset="0"/>
              </a:rPr>
              <a:t>Payments</a:t>
            </a:r>
          </a:p>
          <a:p>
            <a:pPr algn="ctr" eaLnBrk="1" hangingPunct="1">
              <a:spcBef>
                <a:spcPct val="50000"/>
              </a:spcBef>
            </a:pPr>
            <a:r>
              <a:rPr lang="en-US" altLang="en-US" sz="2000" dirty="0">
                <a:latin typeface="Tahoma" panose="020B0604030504040204" pitchFamily="34" charset="0"/>
                <a:cs typeface="Times New Roman" panose="02020603050405020304" pitchFamily="18" charset="0"/>
              </a:rPr>
              <a:t>to factors</a:t>
            </a:r>
          </a:p>
          <a:p>
            <a:pPr algn="ctr" eaLnBrk="1" hangingPunct="1">
              <a:spcBef>
                <a:spcPct val="50000"/>
              </a:spcBef>
            </a:pPr>
            <a:r>
              <a:rPr lang="en-US" altLang="en-US" sz="2000" dirty="0">
                <a:latin typeface="Tahoma" panose="020B0604030504040204" pitchFamily="34" charset="0"/>
                <a:cs typeface="Times New Roman" panose="02020603050405020304" pitchFamily="18" charset="0"/>
              </a:rPr>
              <a:t>of Production</a:t>
            </a:r>
          </a:p>
        </p:txBody>
      </p:sp>
    </p:spTree>
    <p:extLst>
      <p:ext uri="{BB962C8B-B14F-4D97-AF65-F5344CB8AC3E}">
        <p14:creationId xmlns:p14="http://schemas.microsoft.com/office/powerpoint/2010/main" val="1403175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5724">
                                            <p:txEl>
                                              <p:pRg st="0" end="0"/>
                                            </p:txEl>
                                          </p:spTgt>
                                        </p:tgtEl>
                                        <p:attrNameLst>
                                          <p:attrName>style.visibility</p:attrName>
                                        </p:attrNameLst>
                                      </p:cBhvr>
                                      <p:to>
                                        <p:strVal val="visible"/>
                                      </p:to>
                                    </p:set>
                                    <p:animEffect transition="in" filter="dissolve">
                                      <p:cBhvr>
                                        <p:cTn id="7" dur="500"/>
                                        <p:tgtEl>
                                          <p:spTgt spid="115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5725">
                                            <p:txEl>
                                              <p:pRg st="0" end="0"/>
                                            </p:txEl>
                                          </p:spTgt>
                                        </p:tgtEl>
                                        <p:attrNameLst>
                                          <p:attrName>style.visibility</p:attrName>
                                        </p:attrNameLst>
                                      </p:cBhvr>
                                      <p:to>
                                        <p:strVal val="visible"/>
                                      </p:to>
                                    </p:set>
                                    <p:animEffect transition="in" filter="box(in)">
                                      <p:cBhvr>
                                        <p:cTn id="12" dur="500"/>
                                        <p:tgtEl>
                                          <p:spTgt spid="1157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5726">
                                            <p:txEl>
                                              <p:pRg st="0" end="0"/>
                                            </p:txEl>
                                          </p:spTgt>
                                        </p:tgtEl>
                                        <p:attrNameLst>
                                          <p:attrName>style.visibility</p:attrName>
                                        </p:attrNameLst>
                                      </p:cBhvr>
                                      <p:to>
                                        <p:strVal val="visible"/>
                                      </p:to>
                                    </p:set>
                                    <p:animEffect transition="in" filter="checkerboard(across)">
                                      <p:cBhvr>
                                        <p:cTn id="17" dur="500"/>
                                        <p:tgtEl>
                                          <p:spTgt spid="1157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5727">
                                            <p:txEl>
                                              <p:pRg st="0" end="0"/>
                                            </p:txEl>
                                          </p:spTgt>
                                        </p:tgtEl>
                                        <p:attrNameLst>
                                          <p:attrName>style.visibility</p:attrName>
                                        </p:attrNameLst>
                                      </p:cBhvr>
                                      <p:to>
                                        <p:strVal val="visible"/>
                                      </p:to>
                                    </p:set>
                                    <p:animEffect transition="in" filter="blinds(horizontal)">
                                      <p:cBhvr>
                                        <p:cTn id="22" dur="500"/>
                                        <p:tgtEl>
                                          <p:spTgt spid="1157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5728">
                                            <p:txEl>
                                              <p:pRg st="0" end="0"/>
                                            </p:txEl>
                                          </p:spTgt>
                                        </p:tgtEl>
                                        <p:attrNameLst>
                                          <p:attrName>style.visibility</p:attrName>
                                        </p:attrNameLst>
                                      </p:cBhvr>
                                      <p:to>
                                        <p:strVal val="visible"/>
                                      </p:to>
                                    </p:set>
                                    <p:animEffect transition="in" filter="dissolve">
                                      <p:cBhvr>
                                        <p:cTn id="27" dur="500"/>
                                        <p:tgtEl>
                                          <p:spTgt spid="11572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15729">
                                            <p:txEl>
                                              <p:pRg st="0" end="0"/>
                                            </p:txEl>
                                          </p:spTgt>
                                        </p:tgtEl>
                                        <p:attrNameLst>
                                          <p:attrName>style.visibility</p:attrName>
                                        </p:attrNameLst>
                                      </p:cBhvr>
                                      <p:to>
                                        <p:strVal val="visible"/>
                                      </p:to>
                                    </p:set>
                                    <p:anim calcmode="lin" valueType="num">
                                      <p:cBhvr additive="base">
                                        <p:cTn id="32" dur="500" fill="hold"/>
                                        <p:tgtEl>
                                          <p:spTgt spid="115729">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57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15732">
                                            <p:txEl>
                                              <p:pRg st="0" end="0"/>
                                            </p:txEl>
                                          </p:spTgt>
                                        </p:tgtEl>
                                        <p:attrNameLst>
                                          <p:attrName>style.visibility</p:attrName>
                                        </p:attrNameLst>
                                      </p:cBhvr>
                                      <p:to>
                                        <p:strVal val="visible"/>
                                      </p:to>
                                    </p:set>
                                    <p:anim calcmode="lin" valueType="num">
                                      <p:cBhvr additive="base">
                                        <p:cTn id="38" dur="500" fill="hold"/>
                                        <p:tgtEl>
                                          <p:spTgt spid="11573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157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15731">
                                            <p:txEl>
                                              <p:pRg st="0" end="0"/>
                                            </p:txEl>
                                          </p:spTgt>
                                        </p:tgtEl>
                                        <p:attrNameLst>
                                          <p:attrName>style.visibility</p:attrName>
                                        </p:attrNameLst>
                                      </p:cBhvr>
                                      <p:to>
                                        <p:strVal val="visible"/>
                                      </p:to>
                                    </p:set>
                                    <p:anim calcmode="lin" valueType="num">
                                      <p:cBhvr additive="base">
                                        <p:cTn id="44" dur="500" fill="hold"/>
                                        <p:tgtEl>
                                          <p:spTgt spid="115731">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5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15730">
                                            <p:txEl>
                                              <p:pRg st="0" end="0"/>
                                            </p:txEl>
                                          </p:spTgt>
                                        </p:tgtEl>
                                        <p:attrNameLst>
                                          <p:attrName>style.visibility</p:attrName>
                                        </p:attrNameLst>
                                      </p:cBhvr>
                                      <p:to>
                                        <p:strVal val="visible"/>
                                      </p:to>
                                    </p:set>
                                    <p:anim calcmode="lin" valueType="num">
                                      <p:cBhvr additive="base">
                                        <p:cTn id="50" dur="500" fill="hold"/>
                                        <p:tgtEl>
                                          <p:spTgt spid="115730">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57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4" presetClass="entr" presetSubtype="0" fill="hold" nodeType="clickEffect">
                                  <p:stCondLst>
                                    <p:cond delay="0"/>
                                  </p:stCondLst>
                                  <p:childTnLst>
                                    <p:set>
                                      <p:cBhvr>
                                        <p:cTn id="55" dur="1" fill="hold">
                                          <p:stCondLst>
                                            <p:cond delay="0"/>
                                          </p:stCondLst>
                                        </p:cTn>
                                        <p:tgtEl>
                                          <p:spTgt spid="115733">
                                            <p:txEl>
                                              <p:pRg st="0" end="0"/>
                                            </p:txEl>
                                          </p:spTgt>
                                        </p:tgtEl>
                                        <p:attrNameLst>
                                          <p:attrName>style.visibility</p:attrName>
                                        </p:attrNameLst>
                                      </p:cBhvr>
                                      <p:to>
                                        <p:strVal val="visible"/>
                                      </p:to>
                                    </p:set>
                                    <p:anim to="" calcmode="lin" valueType="num">
                                      <p:cBhvr>
                                        <p:cTn id="56" dur="1" fill="hold"/>
                                        <p:tgtEl>
                                          <p:spTgt spid="115733">
                                            <p:txEl>
                                              <p:pRg st="0" end="0"/>
                                            </p:txEl>
                                          </p:spTgt>
                                        </p:tgtEl>
                                        <p:attrNameLst>
                                          <p:attrName/>
                                        </p:attrNameLst>
                                      </p:cBhvr>
                                    </p:anim>
                                  </p:childTnLst>
                                  <p:subTnLst>
                                    <p:audio>
                                      <p:cMediaNode>
                                        <p:cTn display="0" masterRel="sameClick">
                                          <p:stCondLst>
                                            <p:cond evt="begin" delay="0">
                                              <p:tn val="54"/>
                                            </p:cond>
                                          </p:stCondLst>
                                          <p:endCondLst>
                                            <p:cond evt="onStopAudio" delay="0">
                                              <p:tgtEl>
                                                <p:sldTgt/>
                                              </p:tgtEl>
                                            </p:cond>
                                          </p:endCondLst>
                                        </p:cTn>
                                        <p:tgtEl>
                                          <p:sndTgt r:embed="rId2" name="cashreg.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mph" presetSubtype="0" fill="hold" nodeType="clickEffect">
                                  <p:stCondLst>
                                    <p:cond delay="0"/>
                                  </p:stCondLst>
                                  <p:childTnLst>
                                    <p:animScale>
                                      <p:cBhvr>
                                        <p:cTn id="60" dur="2000" fill="hold"/>
                                        <p:tgtEl>
                                          <p:spTgt spid="115733">
                                            <p:txEl>
                                              <p:pRg st="0" end="0"/>
                                            </p:txEl>
                                          </p:spTgt>
                                        </p:tgtEl>
                                      </p:cBhvr>
                                      <p:by x="150000" y="150000"/>
                                    </p:animScale>
                                  </p:childTnLst>
                                  <p:subTnLst>
                                    <p:audio>
                                      <p:cMediaNode>
                                        <p:cTn display="0" masterRel="sameClick">
                                          <p:stCondLst>
                                            <p:cond evt="begin" delay="0">
                                              <p:tn val="59"/>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312874"/>
            <a:ext cx="10515600" cy="823595"/>
          </a:xfrm>
        </p:spPr>
        <p:txBody>
          <a:bodyPr>
            <a:normAutofit/>
          </a:bodyPr>
          <a:lstStyle/>
          <a:p>
            <a:pPr eaLnBrk="1" hangingPunct="1"/>
            <a:r>
              <a:rPr lang="en-GB" altLang="en-US" dirty="0" smtClean="0">
                <a:solidFill>
                  <a:srgbClr val="0070C0"/>
                </a:solidFill>
                <a:latin typeface="+mn-lt"/>
                <a:ea typeface="ＭＳ Ｐゴシック" panose="020B0600070205080204" pitchFamily="34" charset="-128"/>
              </a:rPr>
              <a:t>Opportunity</a:t>
            </a:r>
            <a:r>
              <a:rPr lang="en-GB" altLang="en-US" sz="4000" dirty="0" smtClean="0">
                <a:solidFill>
                  <a:srgbClr val="0070C0"/>
                </a:solidFill>
                <a:latin typeface="+mn-lt"/>
                <a:ea typeface="ＭＳ Ｐゴシック" panose="020B0600070205080204" pitchFamily="34" charset="-128"/>
              </a:rPr>
              <a:t> Cost</a:t>
            </a:r>
          </a:p>
        </p:txBody>
      </p:sp>
      <p:sp>
        <p:nvSpPr>
          <p:cNvPr id="22531" name="Rectangle 3"/>
          <p:cNvSpPr>
            <a:spLocks noGrp="1" noChangeArrowheads="1"/>
          </p:cNvSpPr>
          <p:nvPr>
            <p:ph idx="1"/>
          </p:nvPr>
        </p:nvSpPr>
        <p:spPr>
          <a:xfrm>
            <a:off x="838200" y="1825625"/>
            <a:ext cx="10515600" cy="2524306"/>
          </a:xfrm>
        </p:spPr>
        <p:txBody>
          <a:bodyPr/>
          <a:lstStyle/>
          <a:p>
            <a:pPr eaLnBrk="1" hangingPunct="1"/>
            <a:r>
              <a:rPr lang="en-GB" altLang="en-US" dirty="0">
                <a:solidFill>
                  <a:srgbClr val="174174"/>
                </a:solidFill>
                <a:latin typeface="Franklin Gothic Book" panose="020B0503020102020204" pitchFamily="34" charset="0"/>
                <a:ea typeface="ＭＳ Ｐゴシック" panose="020B0600070205080204" pitchFamily="34" charset="-128"/>
              </a:rPr>
              <a:t>Definition – the cost expressed in terms of the next best alternative sacrificed</a:t>
            </a:r>
          </a:p>
          <a:p>
            <a:pPr eaLnBrk="1" hangingPunct="1"/>
            <a:r>
              <a:rPr lang="en-GB" altLang="en-US" dirty="0">
                <a:latin typeface="Franklin Gothic Book" panose="020B0503020102020204" pitchFamily="34" charset="0"/>
                <a:ea typeface="ＭＳ Ｐゴシック" panose="020B0600070205080204" pitchFamily="34" charset="-128"/>
              </a:rPr>
              <a:t>Helps us view the true cost of decision making</a:t>
            </a:r>
          </a:p>
          <a:p>
            <a:pPr eaLnBrk="1" hangingPunct="1"/>
            <a:r>
              <a:rPr lang="en-GB" altLang="en-US" dirty="0">
                <a:latin typeface="Franklin Gothic Book" panose="020B0503020102020204" pitchFamily="34" charset="0"/>
                <a:ea typeface="ＭＳ Ｐゴシック" panose="020B0600070205080204" pitchFamily="34" charset="-128"/>
              </a:rPr>
              <a:t>Implies valuing different choices</a:t>
            </a:r>
          </a:p>
          <a:p>
            <a:pPr eaLnBrk="1" hangingPunct="1">
              <a:buFontTx/>
              <a:buNone/>
            </a:pPr>
            <a:endParaRPr lang="en-GB" altLang="en-US" dirty="0">
              <a:latin typeface="Franklin Gothic Book" panose="020B0503020102020204" pitchFamily="34" charset="0"/>
              <a:ea typeface="ＭＳ Ｐゴシック" panose="020B0600070205080204" pitchFamily="34" charset="-128"/>
            </a:endParaRPr>
          </a:p>
        </p:txBody>
      </p:sp>
    </p:spTree>
    <p:extLst>
      <p:ext uri="{BB962C8B-B14F-4D97-AF65-F5344CB8AC3E}">
        <p14:creationId xmlns:p14="http://schemas.microsoft.com/office/powerpoint/2010/main" val="3782668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979713" y="307160"/>
            <a:ext cx="10371909" cy="839788"/>
          </a:xfrm>
        </p:spPr>
        <p:txBody>
          <a:bodyPr rtlCol="0">
            <a:noAutofit/>
          </a:bodyPr>
          <a:lstStyle/>
          <a:p>
            <a:pPr>
              <a:defRPr/>
            </a:pPr>
            <a:r>
              <a:rPr lang="en-US" sz="4000" b="1" dirty="0">
                <a:solidFill>
                  <a:srgbClr val="0070C0"/>
                </a:solidFill>
              </a:rPr>
              <a:t>Production Possibility Curves (Frontier) also known as PPF</a:t>
            </a:r>
          </a:p>
        </p:txBody>
      </p:sp>
      <p:sp>
        <p:nvSpPr>
          <p:cNvPr id="128003" name="Rectangle 3"/>
          <p:cNvSpPr>
            <a:spLocks noGrp="1" noChangeArrowheads="1"/>
          </p:cNvSpPr>
          <p:nvPr>
            <p:ph idx="1"/>
          </p:nvPr>
        </p:nvSpPr>
        <p:spPr>
          <a:xfrm>
            <a:off x="679269" y="1916113"/>
            <a:ext cx="10672353" cy="4286250"/>
          </a:xfrm>
        </p:spPr>
        <p:txBody>
          <a:bodyPr>
            <a:normAutofit lnSpcReduction="10000"/>
          </a:bodyPr>
          <a:lstStyle/>
          <a:p>
            <a:pPr eaLnBrk="1" hangingPunct="1"/>
            <a:r>
              <a:rPr lang="en-US" altLang="en-US" dirty="0">
                <a:solidFill>
                  <a:srgbClr val="FFC000"/>
                </a:solidFill>
                <a:ea typeface="ＭＳ Ｐゴシック" panose="020B0600070205080204" pitchFamily="34" charset="-128"/>
              </a:rPr>
              <a:t>Production</a:t>
            </a:r>
            <a:r>
              <a:rPr lang="en-US" altLang="en-US" dirty="0">
                <a:ea typeface="ＭＳ Ｐゴシック" panose="020B0600070205080204" pitchFamily="34" charset="-128"/>
              </a:rPr>
              <a:t> – output of goods and </a:t>
            </a:r>
            <a:r>
              <a:rPr lang="en-US" altLang="en-US" dirty="0" smtClean="0">
                <a:ea typeface="ＭＳ Ｐゴシック" panose="020B0600070205080204" pitchFamily="34" charset="-128"/>
              </a:rPr>
              <a:t>services</a:t>
            </a:r>
          </a:p>
          <a:p>
            <a:pPr eaLnBrk="1" hangingPunct="1"/>
            <a:endParaRPr lang="en-US" altLang="en-US" dirty="0">
              <a:ea typeface="ＭＳ Ｐゴシック" panose="020B0600070205080204" pitchFamily="34" charset="-128"/>
            </a:endParaRPr>
          </a:p>
          <a:p>
            <a:pPr eaLnBrk="1" hangingPunct="1"/>
            <a:r>
              <a:rPr lang="en-US" altLang="en-US" dirty="0">
                <a:solidFill>
                  <a:srgbClr val="FFC000"/>
                </a:solidFill>
                <a:ea typeface="ＭＳ Ｐゴシック" panose="020B0600070205080204" pitchFamily="34" charset="-128"/>
              </a:rPr>
              <a:t>Possibility </a:t>
            </a:r>
            <a:r>
              <a:rPr lang="en-US" altLang="en-US" dirty="0">
                <a:ea typeface="ＭＳ Ｐゴシック" panose="020B0600070205080204" pitchFamily="34" charset="-128"/>
              </a:rPr>
              <a:t>– maximum attainable </a:t>
            </a:r>
            <a:r>
              <a:rPr lang="en-US" altLang="en-US" dirty="0" smtClean="0">
                <a:ea typeface="ＭＳ Ｐゴシック" panose="020B0600070205080204" pitchFamily="34" charset="-128"/>
              </a:rPr>
              <a:t>amount</a:t>
            </a:r>
          </a:p>
          <a:p>
            <a:pPr eaLnBrk="1" hangingPunct="1"/>
            <a:endParaRPr lang="en-US" altLang="en-US" dirty="0">
              <a:ea typeface="ＭＳ Ｐゴシック" panose="020B0600070205080204" pitchFamily="34" charset="-128"/>
            </a:endParaRPr>
          </a:p>
          <a:p>
            <a:pPr eaLnBrk="1" hangingPunct="1"/>
            <a:r>
              <a:rPr lang="en-US" altLang="en-US" dirty="0">
                <a:solidFill>
                  <a:srgbClr val="FFC000"/>
                </a:solidFill>
                <a:ea typeface="ＭＳ Ｐゴシック" panose="020B0600070205080204" pitchFamily="34" charset="-128"/>
              </a:rPr>
              <a:t>Frontier </a:t>
            </a:r>
            <a:r>
              <a:rPr lang="en-US" altLang="en-US" dirty="0">
                <a:ea typeface="ＭＳ Ｐゴシック" panose="020B0600070205080204" pitchFamily="34" charset="-128"/>
              </a:rPr>
              <a:t>– border or </a:t>
            </a:r>
            <a:r>
              <a:rPr lang="en-US" altLang="en-US" dirty="0" smtClean="0">
                <a:ea typeface="ＭＳ Ｐゴシック" panose="020B0600070205080204" pitchFamily="34" charset="-128"/>
              </a:rPr>
              <a:t>boundary</a:t>
            </a:r>
          </a:p>
          <a:p>
            <a:pPr eaLnBrk="1" hangingPunct="1"/>
            <a:endParaRPr lang="en-US" altLang="en-US" dirty="0">
              <a:ea typeface="ＭＳ Ｐゴシック" panose="020B0600070205080204" pitchFamily="34" charset="-128"/>
            </a:endParaRPr>
          </a:p>
          <a:p>
            <a:pPr algn="just" eaLnBrk="1" hangingPunct="1"/>
            <a:r>
              <a:rPr lang="en-US" altLang="en-US" dirty="0">
                <a:solidFill>
                  <a:srgbClr val="FFC000"/>
                </a:solidFill>
                <a:ea typeface="ＭＳ Ｐゴシック" panose="020B0600070205080204" pitchFamily="34" charset="-128"/>
              </a:rPr>
              <a:t>PPF </a:t>
            </a:r>
            <a:r>
              <a:rPr lang="en-US" altLang="en-US" dirty="0">
                <a:ea typeface="ＭＳ Ｐゴシック" panose="020B0600070205080204" pitchFamily="34" charset="-128"/>
              </a:rPr>
              <a:t>shows the boundary of what is possible and is used as an illustration in economics to show the choices facing all countries in producing goods which use limited factors of production.</a:t>
            </a:r>
          </a:p>
        </p:txBody>
      </p:sp>
    </p:spTree>
    <p:extLst>
      <p:ext uri="{BB962C8B-B14F-4D97-AF65-F5344CB8AC3E}">
        <p14:creationId xmlns:p14="http://schemas.microsoft.com/office/powerpoint/2010/main" val="751457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checkerboard(across)">
                                      <p:cBhvr>
                                        <p:cTn id="7" dur="500"/>
                                        <p:tgtEl>
                                          <p:spTgt spid="128002"/>
                                        </p:tgtEl>
                                      </p:cBhvr>
                                    </p:animEffect>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0"/>
                                          </p:stCondLst>
                                        </p:cTn>
                                        <p:tgtEl>
                                          <p:spTgt spid="128003">
                                            <p:txEl>
                                              <p:pRg st="0" end="0"/>
                                            </p:txEl>
                                          </p:spTgt>
                                        </p:tgtEl>
                                        <p:attrNameLst>
                                          <p:attrName>style.visibility</p:attrName>
                                        </p:attrNameLst>
                                      </p:cBhvr>
                                      <p:to>
                                        <p:strVal val="visible"/>
                                      </p:to>
                                    </p:set>
                                    <p:anim to="" calcmode="lin" valueType="num">
                                      <p:cBhvr>
                                        <p:cTn id="11" dur="1" fill="hold"/>
                                        <p:tgtEl>
                                          <p:spTgt spid="128003">
                                            <p:txEl>
                                              <p:pRg st="0" end="0"/>
                                            </p:txEl>
                                          </p:spTgt>
                                        </p:tgtEl>
                                        <p:attrNameLst>
                                          <p:attrName/>
                                        </p:attrNameLst>
                                      </p:cBhvr>
                                    </p:anim>
                                  </p:childTnLst>
                                </p:cTn>
                              </p:par>
                            </p:childTnLst>
                          </p:cTn>
                        </p:par>
                        <p:par>
                          <p:cTn id="12" fill="hold" nodeType="afterGroup">
                            <p:stCondLst>
                              <p:cond delay="500"/>
                            </p:stCondLst>
                            <p:childTnLst>
                              <p:par>
                                <p:cTn id="13" presetID="24" presetClass="entr" presetSubtype="0" fill="hold" grpId="0" nodeType="afterEffect">
                                  <p:stCondLst>
                                    <p:cond delay="0"/>
                                  </p:stCondLst>
                                  <p:childTnLst>
                                    <p:set>
                                      <p:cBhvr>
                                        <p:cTn id="14" dur="1" fill="hold">
                                          <p:stCondLst>
                                            <p:cond delay="0"/>
                                          </p:stCondLst>
                                        </p:cTn>
                                        <p:tgtEl>
                                          <p:spTgt spid="128003">
                                            <p:txEl>
                                              <p:pRg st="2" end="2"/>
                                            </p:txEl>
                                          </p:spTgt>
                                        </p:tgtEl>
                                        <p:attrNameLst>
                                          <p:attrName>style.visibility</p:attrName>
                                        </p:attrNameLst>
                                      </p:cBhvr>
                                      <p:to>
                                        <p:strVal val="visible"/>
                                      </p:to>
                                    </p:set>
                                    <p:anim to="" calcmode="lin" valueType="num">
                                      <p:cBhvr>
                                        <p:cTn id="15" dur="1" fill="hold"/>
                                        <p:tgtEl>
                                          <p:spTgt spid="128003">
                                            <p:txEl>
                                              <p:pRg st="2" end="2"/>
                                            </p:txEl>
                                          </p:spTgt>
                                        </p:tgtEl>
                                        <p:attrNameLst>
                                          <p:attrName/>
                                        </p:attrNameLst>
                                      </p:cBhvr>
                                    </p:anim>
                                  </p:childTnLst>
                                </p:cTn>
                              </p:par>
                            </p:childTnLst>
                          </p:cTn>
                        </p:par>
                        <p:par>
                          <p:cTn id="16" fill="hold" nodeType="afterGroup">
                            <p:stCondLst>
                              <p:cond delay="500"/>
                            </p:stCondLst>
                            <p:childTnLst>
                              <p:par>
                                <p:cTn id="17" presetID="24" presetClass="entr" presetSubtype="0" fill="hold" grpId="0" nodeType="afterEffect">
                                  <p:stCondLst>
                                    <p:cond delay="0"/>
                                  </p:stCondLst>
                                  <p:childTnLst>
                                    <p:set>
                                      <p:cBhvr>
                                        <p:cTn id="18" dur="1" fill="hold">
                                          <p:stCondLst>
                                            <p:cond delay="0"/>
                                          </p:stCondLst>
                                        </p:cTn>
                                        <p:tgtEl>
                                          <p:spTgt spid="128003">
                                            <p:txEl>
                                              <p:pRg st="4" end="4"/>
                                            </p:txEl>
                                          </p:spTgt>
                                        </p:tgtEl>
                                        <p:attrNameLst>
                                          <p:attrName>style.visibility</p:attrName>
                                        </p:attrNameLst>
                                      </p:cBhvr>
                                      <p:to>
                                        <p:strVal val="visible"/>
                                      </p:to>
                                    </p:set>
                                    <p:anim to="" calcmode="lin" valueType="num">
                                      <p:cBhvr>
                                        <p:cTn id="19" dur="1" fill="hold"/>
                                        <p:tgtEl>
                                          <p:spTgt spid="128003">
                                            <p:txEl>
                                              <p:pRg st="4" end="4"/>
                                            </p:txEl>
                                          </p:spTgt>
                                        </p:tgtEl>
                                        <p:attrNameLst>
                                          <p:attrName/>
                                        </p:attrNameLst>
                                      </p:cBhvr>
                                    </p:anim>
                                  </p:childTnLst>
                                </p:cTn>
                              </p:par>
                            </p:childTnLst>
                          </p:cTn>
                        </p:par>
                        <p:par>
                          <p:cTn id="20" fill="hold" nodeType="afterGroup">
                            <p:stCondLst>
                              <p:cond delay="500"/>
                            </p:stCondLst>
                            <p:childTnLst>
                              <p:par>
                                <p:cTn id="21" presetID="24" presetClass="entr" presetSubtype="0" fill="hold" grpId="0" nodeType="afterEffect">
                                  <p:stCondLst>
                                    <p:cond delay="0"/>
                                  </p:stCondLst>
                                  <p:childTnLst>
                                    <p:set>
                                      <p:cBhvr>
                                        <p:cTn id="22" dur="1" fill="hold">
                                          <p:stCondLst>
                                            <p:cond delay="0"/>
                                          </p:stCondLst>
                                        </p:cTn>
                                        <p:tgtEl>
                                          <p:spTgt spid="128003">
                                            <p:txEl>
                                              <p:pRg st="6" end="6"/>
                                            </p:txEl>
                                          </p:spTgt>
                                        </p:tgtEl>
                                        <p:attrNameLst>
                                          <p:attrName>style.visibility</p:attrName>
                                        </p:attrNameLst>
                                      </p:cBhvr>
                                      <p:to>
                                        <p:strVal val="visible"/>
                                      </p:to>
                                    </p:set>
                                    <p:anim to="" calcmode="lin" valueType="num">
                                      <p:cBhvr>
                                        <p:cTn id="23" dur="1" fill="hold"/>
                                        <p:tgtEl>
                                          <p:spTgt spid="12800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992777" y="476250"/>
            <a:ext cx="10724606" cy="762000"/>
          </a:xfrm>
        </p:spPr>
        <p:txBody>
          <a:bodyPr rtlCol="0">
            <a:normAutofit/>
          </a:bodyPr>
          <a:lstStyle/>
          <a:p>
            <a:pPr>
              <a:defRPr/>
            </a:pPr>
            <a:r>
              <a:rPr lang="en-GB" dirty="0">
                <a:solidFill>
                  <a:srgbClr val="0070C0"/>
                </a:solidFill>
                <a:latin typeface="+mn-lt"/>
              </a:rPr>
              <a:t>Production Possibility Frontiers</a:t>
            </a:r>
          </a:p>
        </p:txBody>
      </p:sp>
      <p:sp>
        <p:nvSpPr>
          <p:cNvPr id="30723" name="Rectangle 3"/>
          <p:cNvSpPr>
            <a:spLocks noGrp="1" noChangeArrowheads="1"/>
          </p:cNvSpPr>
          <p:nvPr>
            <p:ph idx="1"/>
          </p:nvPr>
        </p:nvSpPr>
        <p:spPr>
          <a:xfrm>
            <a:off x="992777" y="1484314"/>
            <a:ext cx="10110652" cy="4752975"/>
          </a:xfrm>
        </p:spPr>
        <p:txBody>
          <a:bodyPr>
            <a:normAutofit lnSpcReduction="10000"/>
          </a:bodyPr>
          <a:lstStyle/>
          <a:p>
            <a:pPr>
              <a:buFont typeface="Wingdings" panose="05000000000000000000" pitchFamily="2" charset="2"/>
              <a:buChar char="Ø"/>
            </a:pPr>
            <a:r>
              <a:rPr lang="en-GB" altLang="en-US" sz="2400" dirty="0" smtClean="0">
                <a:ea typeface="ＭＳ Ｐゴシック" panose="020B0600070205080204" pitchFamily="34" charset="-128"/>
              </a:rPr>
              <a:t>Show the different combinations of goods and services that can be produced with a given amount of resources</a:t>
            </a:r>
          </a:p>
          <a:p>
            <a:pPr>
              <a:buFont typeface="Wingdings" panose="05000000000000000000" pitchFamily="2" charset="2"/>
              <a:buChar char="Ø"/>
            </a:pPr>
            <a:endParaRPr lang="en-GB" altLang="en-US" sz="2400" dirty="0" smtClean="0">
              <a:ea typeface="ＭＳ Ｐゴシック" panose="020B0600070205080204" pitchFamily="34" charset="-128"/>
            </a:endParaRPr>
          </a:p>
          <a:p>
            <a:pPr>
              <a:buFont typeface="Wingdings" panose="05000000000000000000" pitchFamily="2" charset="2"/>
              <a:buChar char="Ø"/>
            </a:pPr>
            <a:r>
              <a:rPr lang="en-GB" altLang="en-US" sz="2400" dirty="0" smtClean="0">
                <a:ea typeface="ＭＳ Ｐゴシック" panose="020B0600070205080204" pitchFamily="34" charset="-128"/>
              </a:rPr>
              <a:t>No </a:t>
            </a:r>
            <a:r>
              <a:rPr lang="ja-JP" altLang="en-GB" sz="2400" dirty="0" smtClean="0">
                <a:ea typeface="Meiryo" pitchFamily="34" charset="-128"/>
              </a:rPr>
              <a:t>‘</a:t>
            </a:r>
            <a:r>
              <a:rPr lang="en-GB" altLang="ja-JP" sz="2400" dirty="0" smtClean="0">
                <a:ea typeface="ＭＳ Ｐゴシック" panose="020B0600070205080204" pitchFamily="34" charset="-128"/>
              </a:rPr>
              <a:t>ideal</a:t>
            </a:r>
            <a:r>
              <a:rPr lang="ja-JP" altLang="en-GB" sz="2400" dirty="0" smtClean="0">
                <a:ea typeface="Meiryo" pitchFamily="34" charset="-128"/>
              </a:rPr>
              <a:t>’</a:t>
            </a:r>
            <a:r>
              <a:rPr lang="en-GB" altLang="ja-JP" sz="2400" dirty="0" smtClean="0">
                <a:ea typeface="ＭＳ Ｐゴシック" panose="020B0600070205080204" pitchFamily="34" charset="-128"/>
              </a:rPr>
              <a:t> point on the curve</a:t>
            </a:r>
          </a:p>
          <a:p>
            <a:pPr>
              <a:buFont typeface="Wingdings" panose="05000000000000000000" pitchFamily="2" charset="2"/>
              <a:buChar char="Ø"/>
            </a:pPr>
            <a:endParaRPr lang="en-GB" altLang="ja-JP" sz="2400" dirty="0" smtClean="0">
              <a:ea typeface="ＭＳ Ｐゴシック" panose="020B0600070205080204" pitchFamily="34" charset="-128"/>
            </a:endParaRPr>
          </a:p>
          <a:p>
            <a:pPr>
              <a:buFont typeface="Wingdings" panose="05000000000000000000" pitchFamily="2" charset="2"/>
              <a:buChar char="Ø"/>
            </a:pPr>
            <a:r>
              <a:rPr lang="en-GB" altLang="en-US" sz="2400" dirty="0" smtClean="0">
                <a:ea typeface="ＭＳ Ｐゴシック" panose="020B0600070205080204" pitchFamily="34" charset="-128"/>
              </a:rPr>
              <a:t>Any point inside the curve – suggests resources are not being utilised efficiently</a:t>
            </a:r>
          </a:p>
          <a:p>
            <a:pPr>
              <a:buFont typeface="Wingdings" panose="05000000000000000000" pitchFamily="2" charset="2"/>
              <a:buChar char="Ø"/>
            </a:pPr>
            <a:endParaRPr lang="en-GB" altLang="en-US" sz="2400" dirty="0">
              <a:ea typeface="ＭＳ Ｐゴシック" panose="020B0600070205080204" pitchFamily="34" charset="-128"/>
            </a:endParaRPr>
          </a:p>
          <a:p>
            <a:pPr>
              <a:buFont typeface="Wingdings" panose="05000000000000000000" pitchFamily="2" charset="2"/>
              <a:buChar char="Ø"/>
            </a:pPr>
            <a:r>
              <a:rPr lang="en-GB" altLang="en-US" sz="2400" dirty="0" smtClean="0">
                <a:ea typeface="ＭＳ Ｐゴシック" panose="020B0600070205080204" pitchFamily="34" charset="-128"/>
              </a:rPr>
              <a:t>Any point outside the curve – not attainable with the current level of resources</a:t>
            </a:r>
          </a:p>
          <a:p>
            <a:pPr>
              <a:buFont typeface="Wingdings" panose="05000000000000000000" pitchFamily="2" charset="2"/>
              <a:buChar char="Ø"/>
            </a:pPr>
            <a:endParaRPr lang="en-GB" altLang="en-US" sz="2400" dirty="0">
              <a:ea typeface="ＭＳ Ｐゴシック" panose="020B0600070205080204" pitchFamily="34" charset="-128"/>
            </a:endParaRPr>
          </a:p>
          <a:p>
            <a:pPr>
              <a:buFont typeface="Wingdings" panose="05000000000000000000" pitchFamily="2" charset="2"/>
              <a:buChar char="Ø"/>
            </a:pPr>
            <a:r>
              <a:rPr lang="en-GB" altLang="en-US" sz="2400" dirty="0" smtClean="0">
                <a:ea typeface="ＭＳ Ｐゴシック" panose="020B0600070205080204" pitchFamily="34" charset="-128"/>
              </a:rPr>
              <a:t>Useful to demonstrate economic growth and opportunity cost</a:t>
            </a:r>
          </a:p>
        </p:txBody>
      </p:sp>
    </p:spTree>
    <p:extLst>
      <p:ext uri="{BB962C8B-B14F-4D97-AF65-F5344CB8AC3E}">
        <p14:creationId xmlns:p14="http://schemas.microsoft.com/office/powerpoint/2010/main" val="325286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6003" y="228601"/>
            <a:ext cx="10306594" cy="762000"/>
          </a:xfrm>
        </p:spPr>
        <p:txBody>
          <a:bodyPr rtlCol="0">
            <a:normAutofit/>
          </a:bodyPr>
          <a:lstStyle/>
          <a:p>
            <a:pPr>
              <a:defRPr/>
            </a:pPr>
            <a:r>
              <a:rPr lang="en-GB" sz="4000" dirty="0">
                <a:solidFill>
                  <a:srgbClr val="0070C0"/>
                </a:solidFill>
                <a:latin typeface="+mn-lt"/>
                <a:ea typeface="+mj-ea"/>
                <a:cs typeface="+mj-cs"/>
              </a:rPr>
              <a:t>Production Possibility Frontiers</a:t>
            </a:r>
          </a:p>
        </p:txBody>
      </p:sp>
      <p:sp>
        <p:nvSpPr>
          <p:cNvPr id="11267" name="Line 3"/>
          <p:cNvSpPr>
            <a:spLocks noChangeShapeType="1"/>
          </p:cNvSpPr>
          <p:nvPr/>
        </p:nvSpPr>
        <p:spPr bwMode="auto">
          <a:xfrm>
            <a:off x="3886200" y="2057400"/>
            <a:ext cx="0" cy="388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Line 4"/>
          <p:cNvSpPr>
            <a:spLocks noChangeShapeType="1"/>
          </p:cNvSpPr>
          <p:nvPr/>
        </p:nvSpPr>
        <p:spPr bwMode="auto">
          <a:xfrm>
            <a:off x="3886200" y="5943600"/>
            <a:ext cx="495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0" name="Arc 6"/>
          <p:cNvSpPr>
            <a:spLocks/>
          </p:cNvSpPr>
          <p:nvPr/>
        </p:nvSpPr>
        <p:spPr bwMode="auto">
          <a:xfrm>
            <a:off x="3886201" y="2590800"/>
            <a:ext cx="4189413" cy="3429000"/>
          </a:xfrm>
          <a:custGeom>
            <a:avLst/>
            <a:gdLst>
              <a:gd name="T0" fmla="*/ 0 w 21590"/>
              <a:gd name="T1" fmla="*/ 0 h 21600"/>
              <a:gd name="T2" fmla="*/ 4189413 w 21590"/>
              <a:gd name="T3" fmla="*/ 3325019 h 21600"/>
              <a:gd name="T4" fmla="*/ 0 w 21590"/>
              <a:gd name="T5" fmla="*/ 3429000 h 21600"/>
              <a:gd name="T6" fmla="*/ 0 60000 65536"/>
              <a:gd name="T7" fmla="*/ 0 60000 65536"/>
              <a:gd name="T8" fmla="*/ 0 60000 65536"/>
            </a:gdLst>
            <a:ahLst/>
            <a:cxnLst>
              <a:cxn ang="T6">
                <a:pos x="T0" y="T1"/>
              </a:cxn>
              <a:cxn ang="T7">
                <a:pos x="T2" y="T3"/>
              </a:cxn>
              <a:cxn ang="T8">
                <a:pos x="T4" y="T5"/>
              </a:cxn>
            </a:cxnLst>
            <a:rect l="0" t="0" r="r" b="b"/>
            <a:pathLst>
              <a:path w="21590" h="21600" fill="none" extrusionOk="0">
                <a:moveTo>
                  <a:pt x="0" y="-1"/>
                </a:moveTo>
                <a:cubicBezTo>
                  <a:pt x="11674" y="-1"/>
                  <a:pt x="21236" y="9276"/>
                  <a:pt x="21590" y="20944"/>
                </a:cubicBezTo>
              </a:path>
              <a:path w="21590" h="21600" stroke="0" extrusionOk="0">
                <a:moveTo>
                  <a:pt x="0" y="-1"/>
                </a:moveTo>
                <a:cubicBezTo>
                  <a:pt x="11674" y="-1"/>
                  <a:pt x="21236" y="9276"/>
                  <a:pt x="21590" y="20944"/>
                </a:cubicBezTo>
                <a:lnTo>
                  <a:pt x="0" y="21600"/>
                </a:lnTo>
                <a:lnTo>
                  <a:pt x="0" y="-1"/>
                </a:lnTo>
                <a:close/>
              </a:path>
            </a:pathLst>
          </a:cu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p>
        </p:txBody>
      </p:sp>
      <p:sp>
        <p:nvSpPr>
          <p:cNvPr id="11271" name="Text Box 7"/>
          <p:cNvSpPr txBox="1">
            <a:spLocks noChangeArrowheads="1"/>
          </p:cNvSpPr>
          <p:nvPr/>
        </p:nvSpPr>
        <p:spPr bwMode="auto">
          <a:xfrm>
            <a:off x="2128838" y="1847850"/>
            <a:ext cx="1757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Capital Goods</a:t>
            </a:r>
          </a:p>
        </p:txBody>
      </p:sp>
      <p:sp>
        <p:nvSpPr>
          <p:cNvPr id="11272" name="Text Box 8"/>
          <p:cNvSpPr txBox="1">
            <a:spLocks noChangeArrowheads="1"/>
          </p:cNvSpPr>
          <p:nvPr/>
        </p:nvSpPr>
        <p:spPr bwMode="auto">
          <a:xfrm>
            <a:off x="8382000" y="5900738"/>
            <a:ext cx="2109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Consumer Goods</a:t>
            </a:r>
          </a:p>
        </p:txBody>
      </p:sp>
      <p:sp>
        <p:nvSpPr>
          <p:cNvPr id="11273" name="Line 9"/>
          <p:cNvSpPr>
            <a:spLocks noChangeShapeType="1"/>
          </p:cNvSpPr>
          <p:nvPr/>
        </p:nvSpPr>
        <p:spPr bwMode="auto">
          <a:xfrm>
            <a:off x="3886200" y="3505200"/>
            <a:ext cx="2819400" cy="0"/>
          </a:xfrm>
          <a:prstGeom prst="line">
            <a:avLst/>
          </a:prstGeom>
          <a:noFill/>
          <a:ln w="38100">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1274" name="Line 10"/>
          <p:cNvSpPr>
            <a:spLocks noChangeShapeType="1"/>
          </p:cNvSpPr>
          <p:nvPr/>
        </p:nvSpPr>
        <p:spPr bwMode="auto">
          <a:xfrm>
            <a:off x="6705600" y="3505200"/>
            <a:ext cx="0" cy="2438400"/>
          </a:xfrm>
          <a:prstGeom prst="line">
            <a:avLst/>
          </a:prstGeom>
          <a:noFill/>
          <a:ln w="38100">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1275" name="Text Box 11"/>
          <p:cNvSpPr txBox="1">
            <a:spLocks noChangeArrowheads="1"/>
          </p:cNvSpPr>
          <p:nvPr/>
        </p:nvSpPr>
        <p:spPr bwMode="auto">
          <a:xfrm>
            <a:off x="3413126" y="3292475"/>
            <a:ext cx="473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Yo</a:t>
            </a:r>
          </a:p>
        </p:txBody>
      </p:sp>
      <p:sp>
        <p:nvSpPr>
          <p:cNvPr id="11276" name="Text Box 12"/>
          <p:cNvSpPr txBox="1">
            <a:spLocks noChangeArrowheads="1"/>
          </p:cNvSpPr>
          <p:nvPr/>
        </p:nvSpPr>
        <p:spPr bwMode="auto">
          <a:xfrm>
            <a:off x="6477001" y="591185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Xo</a:t>
            </a:r>
          </a:p>
        </p:txBody>
      </p:sp>
      <p:sp>
        <p:nvSpPr>
          <p:cNvPr id="11277" name="Text Box 13"/>
          <p:cNvSpPr txBox="1">
            <a:spLocks noChangeArrowheads="1"/>
          </p:cNvSpPr>
          <p:nvPr/>
        </p:nvSpPr>
        <p:spPr bwMode="auto">
          <a:xfrm>
            <a:off x="6765926" y="3155950"/>
            <a:ext cx="39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a:latin typeface="Verdana" panose="020B0604030504040204" pitchFamily="34" charset="0"/>
                <a:cs typeface="Times New Roman" panose="02020603050405020304" pitchFamily="18" charset="0"/>
              </a:rPr>
              <a:t>A</a:t>
            </a:r>
          </a:p>
        </p:txBody>
      </p:sp>
      <p:sp>
        <p:nvSpPr>
          <p:cNvPr id="11278" name="Line 14"/>
          <p:cNvSpPr>
            <a:spLocks noChangeShapeType="1"/>
          </p:cNvSpPr>
          <p:nvPr/>
        </p:nvSpPr>
        <p:spPr bwMode="auto">
          <a:xfrm>
            <a:off x="3886200" y="4724400"/>
            <a:ext cx="3886200"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79" name="Line 15"/>
          <p:cNvSpPr>
            <a:spLocks noChangeShapeType="1"/>
          </p:cNvSpPr>
          <p:nvPr/>
        </p:nvSpPr>
        <p:spPr bwMode="auto">
          <a:xfrm>
            <a:off x="7772400" y="4724400"/>
            <a:ext cx="0" cy="121920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80" name="Text Box 16"/>
          <p:cNvSpPr txBox="1">
            <a:spLocks noChangeArrowheads="1"/>
          </p:cNvSpPr>
          <p:nvPr/>
        </p:nvSpPr>
        <p:spPr bwMode="auto">
          <a:xfrm>
            <a:off x="7772400" y="4410075"/>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a:latin typeface="Verdana" panose="020B0604030504040204" pitchFamily="34" charset="0"/>
                <a:cs typeface="Times New Roman" panose="02020603050405020304" pitchFamily="18" charset="0"/>
              </a:rPr>
              <a:t>B</a:t>
            </a:r>
          </a:p>
        </p:txBody>
      </p:sp>
      <p:sp>
        <p:nvSpPr>
          <p:cNvPr id="11281" name="Text Box 17"/>
          <p:cNvSpPr txBox="1">
            <a:spLocks noChangeArrowheads="1"/>
          </p:cNvSpPr>
          <p:nvPr/>
        </p:nvSpPr>
        <p:spPr bwMode="auto">
          <a:xfrm>
            <a:off x="3429000" y="4540250"/>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Y1</a:t>
            </a:r>
          </a:p>
        </p:txBody>
      </p:sp>
      <p:sp>
        <p:nvSpPr>
          <p:cNvPr id="11282" name="Text Box 18"/>
          <p:cNvSpPr txBox="1">
            <a:spLocks noChangeArrowheads="1"/>
          </p:cNvSpPr>
          <p:nvPr/>
        </p:nvSpPr>
        <p:spPr bwMode="auto">
          <a:xfrm>
            <a:off x="7527925" y="5911850"/>
            <a:ext cx="484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X1</a:t>
            </a:r>
          </a:p>
        </p:txBody>
      </p:sp>
      <p:sp>
        <p:nvSpPr>
          <p:cNvPr id="11283" name="Text Box 19"/>
          <p:cNvSpPr txBox="1">
            <a:spLocks noChangeArrowheads="1"/>
          </p:cNvSpPr>
          <p:nvPr/>
        </p:nvSpPr>
        <p:spPr bwMode="auto">
          <a:xfrm>
            <a:off x="8001000" y="1752600"/>
            <a:ext cx="2286000" cy="20145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Font typeface="Wingdings 2" panose="05020102010507070707" pitchFamily="18" charset="2"/>
              <a:buChar char=""/>
              <a:defRPr sz="2000">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9pPr>
          </a:lstStyle>
          <a:p>
            <a:pPr eaLnBrk="1" hangingPunct="1">
              <a:spcBef>
                <a:spcPct val="50000"/>
              </a:spcBef>
              <a:buClrTx/>
              <a:buFontTx/>
              <a:buNone/>
            </a:pPr>
            <a:r>
              <a:rPr lang="en-GB" altLang="en-US" sz="1800">
                <a:solidFill>
                  <a:schemeClr val="tx1"/>
                </a:solidFill>
                <a:latin typeface="Verdana" panose="020B0604030504040204" pitchFamily="34" charset="0"/>
                <a:cs typeface="Times New Roman" panose="02020603050405020304" pitchFamily="18" charset="0"/>
              </a:rPr>
              <a:t>Assume a country can produce two types of goods with its resources – capital goods and consumer goods</a:t>
            </a:r>
          </a:p>
        </p:txBody>
      </p:sp>
      <p:sp>
        <p:nvSpPr>
          <p:cNvPr id="11284" name="Text Box 20"/>
          <p:cNvSpPr txBox="1">
            <a:spLocks noChangeArrowheads="1"/>
          </p:cNvSpPr>
          <p:nvPr/>
        </p:nvSpPr>
        <p:spPr bwMode="auto">
          <a:xfrm>
            <a:off x="8001000" y="1676401"/>
            <a:ext cx="2362200" cy="265906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en-US" sz="1600">
                <a:latin typeface="Verdana" panose="020B0604030504040204" pitchFamily="34" charset="0"/>
                <a:cs typeface="Times New Roman" panose="02020603050405020304" pitchFamily="18" charset="0"/>
              </a:rPr>
              <a:t>If it devotes all resources to capital goods it could produce a maximum of Ym.</a:t>
            </a:r>
          </a:p>
          <a:p>
            <a:pPr eaLnBrk="1" hangingPunct="1">
              <a:spcBef>
                <a:spcPct val="50000"/>
              </a:spcBef>
            </a:pPr>
            <a:r>
              <a:rPr lang="en-GB" altLang="en-US" sz="1600">
                <a:latin typeface="Verdana" panose="020B0604030504040204" pitchFamily="34" charset="0"/>
                <a:cs typeface="Times New Roman" panose="02020603050405020304" pitchFamily="18" charset="0"/>
              </a:rPr>
              <a:t>If it devotes all its resources to consumer goods it could produce a maximum of Xm</a:t>
            </a:r>
          </a:p>
        </p:txBody>
      </p:sp>
      <p:sp>
        <p:nvSpPr>
          <p:cNvPr id="11285" name="Text Box 21"/>
          <p:cNvSpPr txBox="1">
            <a:spLocks noChangeArrowheads="1"/>
          </p:cNvSpPr>
          <p:nvPr/>
        </p:nvSpPr>
        <p:spPr bwMode="auto">
          <a:xfrm>
            <a:off x="3352800" y="2406650"/>
            <a:ext cx="547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Ym</a:t>
            </a:r>
          </a:p>
        </p:txBody>
      </p:sp>
      <p:sp>
        <p:nvSpPr>
          <p:cNvPr id="11286" name="Text Box 22"/>
          <p:cNvSpPr txBox="1">
            <a:spLocks noChangeArrowheads="1"/>
          </p:cNvSpPr>
          <p:nvPr/>
        </p:nvSpPr>
        <p:spPr bwMode="auto">
          <a:xfrm>
            <a:off x="7848600" y="5911850"/>
            <a:ext cx="554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Xm</a:t>
            </a:r>
          </a:p>
        </p:txBody>
      </p:sp>
      <p:sp>
        <p:nvSpPr>
          <p:cNvPr id="11287" name="Text Box 23"/>
          <p:cNvSpPr txBox="1">
            <a:spLocks noChangeArrowheads="1"/>
          </p:cNvSpPr>
          <p:nvPr/>
        </p:nvSpPr>
        <p:spPr bwMode="auto">
          <a:xfrm>
            <a:off x="7924800" y="1736726"/>
            <a:ext cx="2514600" cy="25304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en-US" sz="2000">
                <a:latin typeface="Verdana" panose="020B0604030504040204" pitchFamily="34" charset="0"/>
                <a:cs typeface="Times New Roman" panose="02020603050405020304" pitchFamily="18" charset="0"/>
              </a:rPr>
              <a:t>If the country is at point A on the PPF It can produce the combination of Yo capital goods and Xo consumer goods</a:t>
            </a:r>
          </a:p>
        </p:txBody>
      </p:sp>
      <p:sp>
        <p:nvSpPr>
          <p:cNvPr id="11288" name="Text Box 24"/>
          <p:cNvSpPr txBox="1">
            <a:spLocks noChangeArrowheads="1"/>
          </p:cNvSpPr>
          <p:nvPr/>
        </p:nvSpPr>
        <p:spPr bwMode="auto">
          <a:xfrm>
            <a:off x="495300" y="2678158"/>
            <a:ext cx="2590800" cy="224676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Font typeface="Wingdings 2" panose="05020102010507070707" pitchFamily="18" charset="2"/>
              <a:buChar char=""/>
              <a:defRPr sz="2000">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9pPr>
          </a:lstStyle>
          <a:p>
            <a:pPr eaLnBrk="1" hangingPunct="1">
              <a:spcBef>
                <a:spcPct val="50000"/>
              </a:spcBef>
              <a:buClrTx/>
              <a:buFontTx/>
              <a:buNone/>
            </a:pPr>
            <a:r>
              <a:rPr lang="en-GB" altLang="en-US" sz="1400" dirty="0">
                <a:solidFill>
                  <a:schemeClr val="tx1"/>
                </a:solidFill>
                <a:latin typeface="Verdana" panose="020B0604030504040204" pitchFamily="34" charset="0"/>
                <a:cs typeface="Times New Roman" panose="02020603050405020304" pitchFamily="18" charset="0"/>
              </a:rPr>
              <a:t>If it reallocates its resources (moving round the PPF from A to B) it can produce more consumer goods but only at the expense of fewer capital goods. The opportunity cost of producing an extra Xo – X1 consumer goods is </a:t>
            </a:r>
            <a:r>
              <a:rPr lang="en-GB" altLang="en-US" sz="1400" dirty="0" err="1">
                <a:solidFill>
                  <a:schemeClr val="tx1"/>
                </a:solidFill>
                <a:latin typeface="Verdana" panose="020B0604030504040204" pitchFamily="34" charset="0"/>
                <a:cs typeface="Times New Roman" panose="02020603050405020304" pitchFamily="18" charset="0"/>
              </a:rPr>
              <a:t>Yo</a:t>
            </a:r>
            <a:r>
              <a:rPr lang="en-GB" altLang="en-US" sz="1400" dirty="0">
                <a:solidFill>
                  <a:schemeClr val="tx1"/>
                </a:solidFill>
                <a:latin typeface="Verdana" panose="020B0604030504040204" pitchFamily="34" charset="0"/>
                <a:cs typeface="Times New Roman" panose="02020603050405020304" pitchFamily="18" charset="0"/>
              </a:rPr>
              <a:t> – Y1 capital goods.</a:t>
            </a:r>
          </a:p>
        </p:txBody>
      </p:sp>
    </p:spTree>
    <p:extLst>
      <p:ext uri="{BB962C8B-B14F-4D97-AF65-F5344CB8AC3E}">
        <p14:creationId xmlns:p14="http://schemas.microsoft.com/office/powerpoint/2010/main" val="747319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dissolve">
                                      <p:cBhvr>
                                        <p:cTn id="12" dur="500"/>
                                        <p:tgtEl>
                                          <p:spTgt spid="11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dissolve">
                                      <p:cBhvr>
                                        <p:cTn id="17" dur="500"/>
                                        <p:tgtEl>
                                          <p:spTgt spid="11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83"/>
                                        </p:tgtEl>
                                        <p:attrNameLst>
                                          <p:attrName>style.visibility</p:attrName>
                                        </p:attrNameLst>
                                      </p:cBhvr>
                                      <p:to>
                                        <p:strVal val="visible"/>
                                      </p:to>
                                    </p:set>
                                    <p:animEffect transition="in" filter="dissolve">
                                      <p:cBhvr>
                                        <p:cTn id="27" dur="500"/>
                                        <p:tgtEl>
                                          <p:spTgt spid="11283"/>
                                        </p:tgtEl>
                                      </p:cBhvr>
                                    </p:animEffect>
                                  </p:childTnLst>
                                  <p:subTnLst>
                                    <p:set>
                                      <p:cBhvr override="childStyle">
                                        <p:cTn dur="1" fill="hold" display="0" masterRel="nextClick" afterEffect="1"/>
                                        <p:tgtEl>
                                          <p:spTgt spid="11283"/>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7" presetClass="entr" presetSubtype="8" fill="hold" nodeType="clickEffect">
                                  <p:stCondLst>
                                    <p:cond delay="0"/>
                                  </p:stCondLst>
                                  <p:childTnLst>
                                    <p:set>
                                      <p:cBhvr>
                                        <p:cTn id="31" dur="1" fill="hold">
                                          <p:stCondLst>
                                            <p:cond delay="0"/>
                                          </p:stCondLst>
                                        </p:cTn>
                                        <p:tgtEl>
                                          <p:spTgt spid="11270"/>
                                        </p:tgtEl>
                                        <p:attrNameLst>
                                          <p:attrName>style.visibility</p:attrName>
                                        </p:attrNameLst>
                                      </p:cBhvr>
                                      <p:to>
                                        <p:strVal val="visible"/>
                                      </p:to>
                                    </p:set>
                                    <p:anim calcmode="lin" valueType="num">
                                      <p:cBhvr additive="base">
                                        <p:cTn id="32" dur="5000" fill="hold"/>
                                        <p:tgtEl>
                                          <p:spTgt spid="11270"/>
                                        </p:tgtEl>
                                        <p:attrNameLst>
                                          <p:attrName>ppt_x</p:attrName>
                                        </p:attrNameLst>
                                      </p:cBhvr>
                                      <p:tavLst>
                                        <p:tav tm="0">
                                          <p:val>
                                            <p:strVal val="0-#ppt_w/2"/>
                                          </p:val>
                                        </p:tav>
                                        <p:tav tm="100000">
                                          <p:val>
                                            <p:strVal val="#ppt_x"/>
                                          </p:val>
                                        </p:tav>
                                      </p:tavLst>
                                    </p:anim>
                                    <p:anim calcmode="lin" valueType="num">
                                      <p:cBhvr additive="base">
                                        <p:cTn id="33" dur="50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284"/>
                                        </p:tgtEl>
                                        <p:attrNameLst>
                                          <p:attrName>style.visibility</p:attrName>
                                        </p:attrNameLst>
                                      </p:cBhvr>
                                      <p:to>
                                        <p:strVal val="visible"/>
                                      </p:to>
                                    </p:set>
                                    <p:animEffect transition="in" filter="dissolve">
                                      <p:cBhvr>
                                        <p:cTn id="38" dur="500"/>
                                        <p:tgtEl>
                                          <p:spTgt spid="11284"/>
                                        </p:tgtEl>
                                      </p:cBhvr>
                                    </p:animEffect>
                                  </p:childTnLst>
                                  <p:subTnLst>
                                    <p:set>
                                      <p:cBhvr override="childStyle">
                                        <p:cTn dur="1" fill="hold" display="0" masterRel="nextClick" afterEffect="1"/>
                                        <p:tgtEl>
                                          <p:spTgt spid="11284"/>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285"/>
                                        </p:tgtEl>
                                        <p:attrNameLst>
                                          <p:attrName>style.visibility</p:attrName>
                                        </p:attrNameLst>
                                      </p:cBhvr>
                                      <p:to>
                                        <p:strVal val="visible"/>
                                      </p:to>
                                    </p:set>
                                    <p:animEffect transition="in" filter="dissolve">
                                      <p:cBhvr>
                                        <p:cTn id="43" dur="500"/>
                                        <p:tgtEl>
                                          <p:spTgt spid="112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286"/>
                                        </p:tgtEl>
                                        <p:attrNameLst>
                                          <p:attrName>style.visibility</p:attrName>
                                        </p:attrNameLst>
                                      </p:cBhvr>
                                      <p:to>
                                        <p:strVal val="visible"/>
                                      </p:to>
                                    </p:set>
                                    <p:animEffect transition="in" filter="dissolve">
                                      <p:cBhvr>
                                        <p:cTn id="48" dur="500"/>
                                        <p:tgtEl>
                                          <p:spTgt spid="1128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77"/>
                                        </p:tgtEl>
                                        <p:attrNameLst>
                                          <p:attrName>style.visibility</p:attrName>
                                        </p:attrNameLst>
                                      </p:cBhvr>
                                      <p:to>
                                        <p:strVal val="visible"/>
                                      </p:to>
                                    </p:set>
                                    <p:animEffect transition="in" filter="dissolve">
                                      <p:cBhvr>
                                        <p:cTn id="53" dur="500"/>
                                        <p:tgtEl>
                                          <p:spTgt spid="1127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287"/>
                                        </p:tgtEl>
                                        <p:attrNameLst>
                                          <p:attrName>style.visibility</p:attrName>
                                        </p:attrNameLst>
                                      </p:cBhvr>
                                      <p:to>
                                        <p:strVal val="visible"/>
                                      </p:to>
                                    </p:set>
                                    <p:animEffect transition="in" filter="dissolve">
                                      <p:cBhvr>
                                        <p:cTn id="58" dur="500"/>
                                        <p:tgtEl>
                                          <p:spTgt spid="11287"/>
                                        </p:tgtEl>
                                      </p:cBhvr>
                                    </p:animEffect>
                                  </p:childTnLst>
                                  <p:subTnLst>
                                    <p:set>
                                      <p:cBhvr override="childStyle">
                                        <p:cTn dur="1" fill="hold" display="0" masterRel="nextClick" afterEffect="1"/>
                                        <p:tgtEl>
                                          <p:spTgt spid="11287"/>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7" presetClass="entr" presetSubtype="8" fill="hold" nodeType="clickEffect">
                                  <p:stCondLst>
                                    <p:cond delay="0"/>
                                  </p:stCondLst>
                                  <p:childTnLst>
                                    <p:set>
                                      <p:cBhvr>
                                        <p:cTn id="62" dur="1" fill="hold">
                                          <p:stCondLst>
                                            <p:cond delay="0"/>
                                          </p:stCondLst>
                                        </p:cTn>
                                        <p:tgtEl>
                                          <p:spTgt spid="11273"/>
                                        </p:tgtEl>
                                        <p:attrNameLst>
                                          <p:attrName>style.visibility</p:attrName>
                                        </p:attrNameLst>
                                      </p:cBhvr>
                                      <p:to>
                                        <p:strVal val="visible"/>
                                      </p:to>
                                    </p:set>
                                    <p:anim calcmode="lin" valueType="num">
                                      <p:cBhvr additive="base">
                                        <p:cTn id="63" dur="5000" fill="hold"/>
                                        <p:tgtEl>
                                          <p:spTgt spid="11273"/>
                                        </p:tgtEl>
                                        <p:attrNameLst>
                                          <p:attrName>ppt_x</p:attrName>
                                        </p:attrNameLst>
                                      </p:cBhvr>
                                      <p:tavLst>
                                        <p:tav tm="0">
                                          <p:val>
                                            <p:strVal val="0-#ppt_w/2"/>
                                          </p:val>
                                        </p:tav>
                                        <p:tav tm="100000">
                                          <p:val>
                                            <p:strVal val="#ppt_x"/>
                                          </p:val>
                                        </p:tav>
                                      </p:tavLst>
                                    </p:anim>
                                    <p:anim calcmode="lin" valueType="num">
                                      <p:cBhvr additive="base">
                                        <p:cTn id="64" dur="50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1275"/>
                                        </p:tgtEl>
                                        <p:attrNameLst>
                                          <p:attrName>style.visibility</p:attrName>
                                        </p:attrNameLst>
                                      </p:cBhvr>
                                      <p:to>
                                        <p:strVal val="visible"/>
                                      </p:to>
                                    </p:set>
                                    <p:animEffect transition="in" filter="dissolve">
                                      <p:cBhvr>
                                        <p:cTn id="69" dur="500"/>
                                        <p:tgtEl>
                                          <p:spTgt spid="1127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7" presetClass="entr" presetSubtype="4" fill="hold" nodeType="clickEffect">
                                  <p:stCondLst>
                                    <p:cond delay="0"/>
                                  </p:stCondLst>
                                  <p:childTnLst>
                                    <p:set>
                                      <p:cBhvr>
                                        <p:cTn id="73" dur="1" fill="hold">
                                          <p:stCondLst>
                                            <p:cond delay="0"/>
                                          </p:stCondLst>
                                        </p:cTn>
                                        <p:tgtEl>
                                          <p:spTgt spid="11274"/>
                                        </p:tgtEl>
                                        <p:attrNameLst>
                                          <p:attrName>style.visibility</p:attrName>
                                        </p:attrNameLst>
                                      </p:cBhvr>
                                      <p:to>
                                        <p:strVal val="visible"/>
                                      </p:to>
                                    </p:set>
                                    <p:anim calcmode="lin" valueType="num">
                                      <p:cBhvr additive="base">
                                        <p:cTn id="74" dur="5000" fill="hold"/>
                                        <p:tgtEl>
                                          <p:spTgt spid="11274"/>
                                        </p:tgtEl>
                                        <p:attrNameLst>
                                          <p:attrName>ppt_x</p:attrName>
                                        </p:attrNameLst>
                                      </p:cBhvr>
                                      <p:tavLst>
                                        <p:tav tm="0">
                                          <p:val>
                                            <p:strVal val="#ppt_x"/>
                                          </p:val>
                                        </p:tav>
                                        <p:tav tm="100000">
                                          <p:val>
                                            <p:strVal val="#ppt_x"/>
                                          </p:val>
                                        </p:tav>
                                      </p:tavLst>
                                    </p:anim>
                                    <p:anim calcmode="lin" valueType="num">
                                      <p:cBhvr additive="base">
                                        <p:cTn id="75" dur="5000" fill="hold"/>
                                        <p:tgtEl>
                                          <p:spTgt spid="11274"/>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1276"/>
                                        </p:tgtEl>
                                        <p:attrNameLst>
                                          <p:attrName>style.visibility</p:attrName>
                                        </p:attrNameLst>
                                      </p:cBhvr>
                                      <p:to>
                                        <p:strVal val="visible"/>
                                      </p:to>
                                    </p:set>
                                    <p:animEffect transition="in" filter="dissolve">
                                      <p:cBhvr>
                                        <p:cTn id="80" dur="500"/>
                                        <p:tgtEl>
                                          <p:spTgt spid="1127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1280"/>
                                        </p:tgtEl>
                                        <p:attrNameLst>
                                          <p:attrName>style.visibility</p:attrName>
                                        </p:attrNameLst>
                                      </p:cBhvr>
                                      <p:to>
                                        <p:strVal val="visible"/>
                                      </p:to>
                                    </p:set>
                                    <p:animEffect transition="in" filter="dissolve">
                                      <p:cBhvr>
                                        <p:cTn id="85" dur="500"/>
                                        <p:tgtEl>
                                          <p:spTgt spid="1128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1288"/>
                                        </p:tgtEl>
                                        <p:attrNameLst>
                                          <p:attrName>style.visibility</p:attrName>
                                        </p:attrNameLst>
                                      </p:cBhvr>
                                      <p:to>
                                        <p:strVal val="visible"/>
                                      </p:to>
                                    </p:set>
                                    <p:animEffect transition="in" filter="dissolve">
                                      <p:cBhvr>
                                        <p:cTn id="90" dur="500"/>
                                        <p:tgtEl>
                                          <p:spTgt spid="1128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7" presetClass="entr" presetSubtype="1" fill="hold" nodeType="clickEffect">
                                  <p:stCondLst>
                                    <p:cond delay="0"/>
                                  </p:stCondLst>
                                  <p:childTnLst>
                                    <p:set>
                                      <p:cBhvr>
                                        <p:cTn id="94" dur="1" fill="hold">
                                          <p:stCondLst>
                                            <p:cond delay="0"/>
                                          </p:stCondLst>
                                        </p:cTn>
                                        <p:tgtEl>
                                          <p:spTgt spid="11278"/>
                                        </p:tgtEl>
                                        <p:attrNameLst>
                                          <p:attrName>style.visibility</p:attrName>
                                        </p:attrNameLst>
                                      </p:cBhvr>
                                      <p:to>
                                        <p:strVal val="visible"/>
                                      </p:to>
                                    </p:set>
                                    <p:anim calcmode="lin" valueType="num">
                                      <p:cBhvr additive="base">
                                        <p:cTn id="95" dur="5000" fill="hold"/>
                                        <p:tgtEl>
                                          <p:spTgt spid="11278"/>
                                        </p:tgtEl>
                                        <p:attrNameLst>
                                          <p:attrName>ppt_x</p:attrName>
                                        </p:attrNameLst>
                                      </p:cBhvr>
                                      <p:tavLst>
                                        <p:tav tm="0">
                                          <p:val>
                                            <p:strVal val="#ppt_x"/>
                                          </p:val>
                                        </p:tav>
                                        <p:tav tm="100000">
                                          <p:val>
                                            <p:strVal val="#ppt_x"/>
                                          </p:val>
                                        </p:tav>
                                      </p:tavLst>
                                    </p:anim>
                                    <p:anim calcmode="lin" valueType="num">
                                      <p:cBhvr additive="base">
                                        <p:cTn id="96" dur="5000" fill="hold"/>
                                        <p:tgtEl>
                                          <p:spTgt spid="11278"/>
                                        </p:tgtEl>
                                        <p:attrNameLst>
                                          <p:attrName>ppt_y</p:attrName>
                                        </p:attrNameLst>
                                      </p:cBhvr>
                                      <p:tavLst>
                                        <p:tav tm="0">
                                          <p:val>
                                            <p:strVal val="0-#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1281"/>
                                        </p:tgtEl>
                                        <p:attrNameLst>
                                          <p:attrName>style.visibility</p:attrName>
                                        </p:attrNameLst>
                                      </p:cBhvr>
                                      <p:to>
                                        <p:strVal val="visible"/>
                                      </p:to>
                                    </p:set>
                                    <p:animEffect transition="in" filter="dissolve">
                                      <p:cBhvr>
                                        <p:cTn id="101" dur="500"/>
                                        <p:tgtEl>
                                          <p:spTgt spid="1128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nodeType="clickEffect">
                                  <p:stCondLst>
                                    <p:cond delay="0"/>
                                  </p:stCondLst>
                                  <p:childTnLst>
                                    <p:set>
                                      <p:cBhvr>
                                        <p:cTn id="105" dur="1" fill="hold">
                                          <p:stCondLst>
                                            <p:cond delay="0"/>
                                          </p:stCondLst>
                                        </p:cTn>
                                        <p:tgtEl>
                                          <p:spTgt spid="11279"/>
                                        </p:tgtEl>
                                        <p:attrNameLst>
                                          <p:attrName>style.visibility</p:attrName>
                                        </p:attrNameLst>
                                      </p:cBhvr>
                                      <p:to>
                                        <p:strVal val="visible"/>
                                      </p:to>
                                    </p:set>
                                    <p:animEffect transition="in" filter="dissolve">
                                      <p:cBhvr>
                                        <p:cTn id="106" dur="500"/>
                                        <p:tgtEl>
                                          <p:spTgt spid="1127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11282"/>
                                        </p:tgtEl>
                                        <p:attrNameLst>
                                          <p:attrName>style.visibility</p:attrName>
                                        </p:attrNameLst>
                                      </p:cBhvr>
                                      <p:to>
                                        <p:strVal val="visible"/>
                                      </p:to>
                                    </p:set>
                                    <p:animEffect transition="in" filter="dissolve">
                                      <p:cBhvr>
                                        <p:cTn id="111" dur="500"/>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autoUpdateAnimBg="0"/>
      <p:bldP spid="11272" grpId="0" autoUpdateAnimBg="0"/>
      <p:bldP spid="11275" grpId="0" autoUpdateAnimBg="0"/>
      <p:bldP spid="11276" grpId="0" autoUpdateAnimBg="0"/>
      <p:bldP spid="11277" grpId="0" autoUpdateAnimBg="0"/>
      <p:bldP spid="11280" grpId="0" autoUpdateAnimBg="0"/>
      <p:bldP spid="11281" grpId="0" autoUpdateAnimBg="0"/>
      <p:bldP spid="11282" grpId="0" autoUpdateAnimBg="0"/>
      <p:bldP spid="11283" grpId="0" animBg="1" autoUpdateAnimBg="0"/>
      <p:bldP spid="11284" grpId="0" animBg="1" autoUpdateAnimBg="0"/>
      <p:bldP spid="11285" grpId="0" autoUpdateAnimBg="0"/>
      <p:bldP spid="11286" grpId="0" autoUpdateAnimBg="0"/>
      <p:bldP spid="11287" grpId="0" animBg="1" autoUpdateAnimBg="0"/>
      <p:bldP spid="1128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p:cNvSpPr>
            <a:spLocks noChangeArrowheads="1"/>
          </p:cNvSpPr>
          <p:nvPr/>
        </p:nvSpPr>
        <p:spPr bwMode="auto">
          <a:xfrm>
            <a:off x="444138" y="320675"/>
            <a:ext cx="110119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GB" altLang="en-US" sz="4000" b="1" dirty="0" smtClean="0">
                <a:solidFill>
                  <a:srgbClr val="0070C0"/>
                </a:solidFill>
                <a:latin typeface="+mn-lt"/>
                <a:cs typeface="Times New Roman" panose="02020603050405020304" pitchFamily="18" charset="0"/>
              </a:rPr>
              <a:t>Shift of PPF</a:t>
            </a:r>
            <a:endParaRPr lang="en-GB" altLang="en-US" sz="4000" b="1" dirty="0">
              <a:solidFill>
                <a:srgbClr val="0070C0"/>
              </a:solidFill>
              <a:latin typeface="+mn-lt"/>
              <a:cs typeface="Times New Roman" panose="02020603050405020304" pitchFamily="18" charset="0"/>
            </a:endParaRPr>
          </a:p>
        </p:txBody>
      </p:sp>
      <p:sp>
        <p:nvSpPr>
          <p:cNvPr id="34819" name="Line 20"/>
          <p:cNvSpPr>
            <a:spLocks noChangeShapeType="1"/>
          </p:cNvSpPr>
          <p:nvPr/>
        </p:nvSpPr>
        <p:spPr bwMode="auto">
          <a:xfrm>
            <a:off x="3886200" y="2057400"/>
            <a:ext cx="0" cy="3886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0" name="Line 21"/>
          <p:cNvSpPr>
            <a:spLocks noChangeShapeType="1"/>
          </p:cNvSpPr>
          <p:nvPr/>
        </p:nvSpPr>
        <p:spPr bwMode="auto">
          <a:xfrm>
            <a:off x="3886200" y="5943600"/>
            <a:ext cx="495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10" name="Arc 22"/>
          <p:cNvSpPr>
            <a:spLocks/>
          </p:cNvSpPr>
          <p:nvPr/>
        </p:nvSpPr>
        <p:spPr bwMode="auto">
          <a:xfrm>
            <a:off x="3886201" y="2590800"/>
            <a:ext cx="4189413" cy="3429000"/>
          </a:xfrm>
          <a:custGeom>
            <a:avLst/>
            <a:gdLst>
              <a:gd name="T0" fmla="*/ 0 w 21590"/>
              <a:gd name="T1" fmla="*/ 0 h 21600"/>
              <a:gd name="T2" fmla="*/ 4189413 w 21590"/>
              <a:gd name="T3" fmla="*/ 3325019 h 21600"/>
              <a:gd name="T4" fmla="*/ 0 w 21590"/>
              <a:gd name="T5" fmla="*/ 3429000 h 21600"/>
              <a:gd name="T6" fmla="*/ 0 60000 65536"/>
              <a:gd name="T7" fmla="*/ 0 60000 65536"/>
              <a:gd name="T8" fmla="*/ 0 60000 65536"/>
            </a:gdLst>
            <a:ahLst/>
            <a:cxnLst>
              <a:cxn ang="T6">
                <a:pos x="T0" y="T1"/>
              </a:cxn>
              <a:cxn ang="T7">
                <a:pos x="T2" y="T3"/>
              </a:cxn>
              <a:cxn ang="T8">
                <a:pos x="T4" y="T5"/>
              </a:cxn>
            </a:cxnLst>
            <a:rect l="0" t="0" r="r" b="b"/>
            <a:pathLst>
              <a:path w="21590" h="21600" fill="none" extrusionOk="0">
                <a:moveTo>
                  <a:pt x="0" y="-1"/>
                </a:moveTo>
                <a:cubicBezTo>
                  <a:pt x="11674" y="-1"/>
                  <a:pt x="21236" y="9276"/>
                  <a:pt x="21590" y="20944"/>
                </a:cubicBezTo>
              </a:path>
              <a:path w="21590" h="21600" stroke="0" extrusionOk="0">
                <a:moveTo>
                  <a:pt x="0" y="-1"/>
                </a:moveTo>
                <a:cubicBezTo>
                  <a:pt x="11674" y="-1"/>
                  <a:pt x="21236" y="9276"/>
                  <a:pt x="21590" y="20944"/>
                </a:cubicBezTo>
                <a:lnTo>
                  <a:pt x="0" y="21600"/>
                </a:lnTo>
                <a:lnTo>
                  <a:pt x="0" y="-1"/>
                </a:lnTo>
                <a:close/>
              </a:path>
            </a:pathLst>
          </a:custGeom>
          <a:noFill/>
          <a:ln w="571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p>
        </p:txBody>
      </p:sp>
      <p:sp>
        <p:nvSpPr>
          <p:cNvPr id="34822" name="Text Box 23"/>
          <p:cNvSpPr txBox="1">
            <a:spLocks noChangeArrowheads="1"/>
          </p:cNvSpPr>
          <p:nvPr/>
        </p:nvSpPr>
        <p:spPr bwMode="auto">
          <a:xfrm>
            <a:off x="2133601" y="1873250"/>
            <a:ext cx="1757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Capital Goods</a:t>
            </a:r>
          </a:p>
        </p:txBody>
      </p:sp>
      <p:sp>
        <p:nvSpPr>
          <p:cNvPr id="34823" name="Text Box 24"/>
          <p:cNvSpPr txBox="1">
            <a:spLocks noChangeArrowheads="1"/>
          </p:cNvSpPr>
          <p:nvPr/>
        </p:nvSpPr>
        <p:spPr bwMode="auto">
          <a:xfrm>
            <a:off x="8229600" y="5943600"/>
            <a:ext cx="2109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Consumer Goods</a:t>
            </a:r>
          </a:p>
        </p:txBody>
      </p:sp>
      <p:sp>
        <p:nvSpPr>
          <p:cNvPr id="34824" name="Line 25"/>
          <p:cNvSpPr>
            <a:spLocks noChangeShapeType="1"/>
          </p:cNvSpPr>
          <p:nvPr/>
        </p:nvSpPr>
        <p:spPr bwMode="auto">
          <a:xfrm>
            <a:off x="3886200" y="3505200"/>
            <a:ext cx="2819400"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5" name="Line 26"/>
          <p:cNvSpPr>
            <a:spLocks noChangeShapeType="1"/>
          </p:cNvSpPr>
          <p:nvPr/>
        </p:nvSpPr>
        <p:spPr bwMode="auto">
          <a:xfrm>
            <a:off x="6705600" y="3505200"/>
            <a:ext cx="0" cy="243840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26" name="Text Box 27"/>
          <p:cNvSpPr txBox="1">
            <a:spLocks noChangeArrowheads="1"/>
          </p:cNvSpPr>
          <p:nvPr/>
        </p:nvSpPr>
        <p:spPr bwMode="auto">
          <a:xfrm>
            <a:off x="3429001" y="3276600"/>
            <a:ext cx="473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Yo</a:t>
            </a:r>
          </a:p>
        </p:txBody>
      </p:sp>
      <p:sp>
        <p:nvSpPr>
          <p:cNvPr id="34827" name="Text Box 28"/>
          <p:cNvSpPr txBox="1">
            <a:spLocks noChangeArrowheads="1"/>
          </p:cNvSpPr>
          <p:nvPr/>
        </p:nvSpPr>
        <p:spPr bwMode="auto">
          <a:xfrm>
            <a:off x="6461126" y="5943600"/>
            <a:ext cx="479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Xo</a:t>
            </a:r>
          </a:p>
        </p:txBody>
      </p:sp>
      <p:sp>
        <p:nvSpPr>
          <p:cNvPr id="34828" name="Text Box 29"/>
          <p:cNvSpPr txBox="1">
            <a:spLocks noChangeArrowheads="1"/>
          </p:cNvSpPr>
          <p:nvPr/>
        </p:nvSpPr>
        <p:spPr bwMode="auto">
          <a:xfrm>
            <a:off x="6765926" y="3155950"/>
            <a:ext cx="39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a:latin typeface="Verdana" panose="020B0604030504040204" pitchFamily="34" charset="0"/>
                <a:cs typeface="Times New Roman" panose="02020603050405020304" pitchFamily="18" charset="0"/>
              </a:rPr>
              <a:t>A</a:t>
            </a:r>
          </a:p>
        </p:txBody>
      </p:sp>
      <p:sp>
        <p:nvSpPr>
          <p:cNvPr id="12324" name="Text Box 36"/>
          <p:cNvSpPr txBox="1">
            <a:spLocks noChangeArrowheads="1"/>
          </p:cNvSpPr>
          <p:nvPr/>
        </p:nvSpPr>
        <p:spPr bwMode="auto">
          <a:xfrm>
            <a:off x="5241925" y="3522663"/>
            <a:ext cx="18415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sz="8800" b="1">
              <a:cs typeface="Times New Roman" panose="02020603050405020304" pitchFamily="18" charset="0"/>
            </a:endParaRPr>
          </a:p>
        </p:txBody>
      </p:sp>
      <p:sp>
        <p:nvSpPr>
          <p:cNvPr id="12325" name="Text Box 37"/>
          <p:cNvSpPr txBox="1">
            <a:spLocks noChangeArrowheads="1"/>
          </p:cNvSpPr>
          <p:nvPr/>
        </p:nvSpPr>
        <p:spPr bwMode="auto">
          <a:xfrm>
            <a:off x="5318125" y="3211514"/>
            <a:ext cx="7635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8000">
                <a:latin typeface="Verdana" panose="020B0604030504040204" pitchFamily="34" charset="0"/>
                <a:cs typeface="Times New Roman" panose="02020603050405020304" pitchFamily="18" charset="0"/>
              </a:rPr>
              <a:t>.</a:t>
            </a:r>
            <a:r>
              <a:rPr lang="en-GB" altLang="en-US">
                <a:latin typeface="Verdana" panose="020B0604030504040204" pitchFamily="34" charset="0"/>
                <a:cs typeface="Times New Roman" panose="02020603050405020304" pitchFamily="18" charset="0"/>
              </a:rPr>
              <a:t>B</a:t>
            </a:r>
            <a:endParaRPr lang="en-GB" altLang="en-US" sz="8000">
              <a:latin typeface="Verdana" panose="020B0604030504040204" pitchFamily="34" charset="0"/>
              <a:cs typeface="Times New Roman" panose="02020603050405020304" pitchFamily="18" charset="0"/>
            </a:endParaRPr>
          </a:p>
        </p:txBody>
      </p:sp>
      <p:sp>
        <p:nvSpPr>
          <p:cNvPr id="12326" name="Arc 38"/>
          <p:cNvSpPr>
            <a:spLocks/>
          </p:cNvSpPr>
          <p:nvPr/>
        </p:nvSpPr>
        <p:spPr bwMode="auto">
          <a:xfrm>
            <a:off x="3886200" y="2058988"/>
            <a:ext cx="4953000" cy="3884612"/>
          </a:xfrm>
          <a:custGeom>
            <a:avLst/>
            <a:gdLst>
              <a:gd name="T0" fmla="*/ 0 w 21600"/>
              <a:gd name="T1" fmla="*/ 0 h 22023"/>
              <a:gd name="T2" fmla="*/ 4952083 w 21600"/>
              <a:gd name="T3" fmla="*/ 3884612 h 22023"/>
              <a:gd name="T4" fmla="*/ 0 w 21600"/>
              <a:gd name="T5" fmla="*/ 3810000 h 22023"/>
              <a:gd name="T6" fmla="*/ 0 60000 65536"/>
              <a:gd name="T7" fmla="*/ 0 60000 65536"/>
              <a:gd name="T8" fmla="*/ 0 60000 65536"/>
            </a:gdLst>
            <a:ahLst/>
            <a:cxnLst>
              <a:cxn ang="T6">
                <a:pos x="T0" y="T1"/>
              </a:cxn>
              <a:cxn ang="T7">
                <a:pos x="T2" y="T3"/>
              </a:cxn>
              <a:cxn ang="T8">
                <a:pos x="T4" y="T5"/>
              </a:cxn>
            </a:cxnLst>
            <a:rect l="0" t="0" r="r" b="b"/>
            <a:pathLst>
              <a:path w="21600" h="22023" fill="none" extrusionOk="0">
                <a:moveTo>
                  <a:pt x="0" y="-1"/>
                </a:moveTo>
                <a:cubicBezTo>
                  <a:pt x="11929" y="0"/>
                  <a:pt x="21600" y="9670"/>
                  <a:pt x="21600" y="21600"/>
                </a:cubicBezTo>
                <a:cubicBezTo>
                  <a:pt x="21600" y="21741"/>
                  <a:pt x="21598" y="21882"/>
                  <a:pt x="21595" y="22022"/>
                </a:cubicBezTo>
              </a:path>
              <a:path w="21600" h="22023" stroke="0" extrusionOk="0">
                <a:moveTo>
                  <a:pt x="0" y="-1"/>
                </a:moveTo>
                <a:cubicBezTo>
                  <a:pt x="11929" y="0"/>
                  <a:pt x="21600" y="9670"/>
                  <a:pt x="21600" y="21600"/>
                </a:cubicBezTo>
                <a:cubicBezTo>
                  <a:pt x="21600" y="21741"/>
                  <a:pt x="21598" y="21882"/>
                  <a:pt x="21595" y="22022"/>
                </a:cubicBezTo>
                <a:lnTo>
                  <a:pt x="0" y="21600"/>
                </a:lnTo>
                <a:lnTo>
                  <a:pt x="0" y="-1"/>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hangingPunct="1">
              <a:defRPr/>
            </a:pPr>
            <a:endParaRPr lang="en-US"/>
          </a:p>
        </p:txBody>
      </p:sp>
      <p:sp>
        <p:nvSpPr>
          <p:cNvPr id="12327" name="Line 39"/>
          <p:cNvSpPr>
            <a:spLocks noChangeShapeType="1"/>
          </p:cNvSpPr>
          <p:nvPr/>
        </p:nvSpPr>
        <p:spPr bwMode="auto">
          <a:xfrm flipH="1">
            <a:off x="3886200" y="3048000"/>
            <a:ext cx="3276600" cy="0"/>
          </a:xfrm>
          <a:prstGeom prst="line">
            <a:avLst/>
          </a:prstGeom>
          <a:noFill/>
          <a:ln w="38100">
            <a:solidFill>
              <a:srgbClr val="993366"/>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2328" name="Line 40"/>
          <p:cNvSpPr>
            <a:spLocks noChangeShapeType="1"/>
          </p:cNvSpPr>
          <p:nvPr/>
        </p:nvSpPr>
        <p:spPr bwMode="auto">
          <a:xfrm>
            <a:off x="7162800" y="3048000"/>
            <a:ext cx="0" cy="2895600"/>
          </a:xfrm>
          <a:prstGeom prst="line">
            <a:avLst/>
          </a:prstGeom>
          <a:noFill/>
          <a:ln w="38100">
            <a:solidFill>
              <a:srgbClr val="80008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12330" name="Text Box 42"/>
          <p:cNvSpPr txBox="1">
            <a:spLocks noChangeArrowheads="1"/>
          </p:cNvSpPr>
          <p:nvPr/>
        </p:nvSpPr>
        <p:spPr bwMode="auto">
          <a:xfrm>
            <a:off x="7223126" y="2622550"/>
            <a:ext cx="39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a:latin typeface="Verdana" panose="020B0604030504040204" pitchFamily="34" charset="0"/>
                <a:cs typeface="Times New Roman" panose="02020603050405020304" pitchFamily="18" charset="0"/>
              </a:rPr>
              <a:t>C</a:t>
            </a:r>
          </a:p>
        </p:txBody>
      </p:sp>
      <p:sp>
        <p:nvSpPr>
          <p:cNvPr id="12331" name="Text Box 43"/>
          <p:cNvSpPr txBox="1">
            <a:spLocks noChangeArrowheads="1"/>
          </p:cNvSpPr>
          <p:nvPr/>
        </p:nvSpPr>
        <p:spPr bwMode="auto">
          <a:xfrm>
            <a:off x="3429000" y="2863850"/>
            <a:ext cx="47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Y1</a:t>
            </a:r>
          </a:p>
        </p:txBody>
      </p:sp>
      <p:sp>
        <p:nvSpPr>
          <p:cNvPr id="12332" name="Text Box 44"/>
          <p:cNvSpPr txBox="1">
            <a:spLocks noChangeArrowheads="1"/>
          </p:cNvSpPr>
          <p:nvPr/>
        </p:nvSpPr>
        <p:spPr bwMode="auto">
          <a:xfrm>
            <a:off x="6934200" y="5943600"/>
            <a:ext cx="484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GB" altLang="en-US" sz="1600" b="1">
                <a:latin typeface="Verdana" panose="020B0604030504040204" pitchFamily="34" charset="0"/>
                <a:cs typeface="Times New Roman" panose="02020603050405020304" pitchFamily="18" charset="0"/>
              </a:rPr>
              <a:t>X1</a:t>
            </a:r>
          </a:p>
        </p:txBody>
      </p:sp>
      <p:sp>
        <p:nvSpPr>
          <p:cNvPr id="12333" name="Text Box 45"/>
          <p:cNvSpPr txBox="1">
            <a:spLocks noChangeArrowheads="1"/>
          </p:cNvSpPr>
          <p:nvPr/>
        </p:nvSpPr>
        <p:spPr bwMode="auto">
          <a:xfrm>
            <a:off x="8305800" y="1676400"/>
            <a:ext cx="1981200" cy="201453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Font typeface="Wingdings 2" panose="05020102010507070707" pitchFamily="18" charset="2"/>
              <a:buChar char=""/>
              <a:defRPr sz="2000">
                <a:solidFill>
                  <a:srgbClr val="595959"/>
                </a:solidFill>
                <a:latin typeface="Century Gothic" panose="020B0502020202020204" pitchFamily="34" charset="0"/>
                <a:ea typeface="ＭＳ Ｐゴシック" panose="020B0600070205080204" pitchFamily="34" charset="-128"/>
              </a:defRPr>
            </a:lvl1pPr>
            <a:lvl2pPr marL="742950" indent="-285750">
              <a:spcBef>
                <a:spcPts val="600"/>
              </a:spcBef>
              <a:buClr>
                <a:srgbClr val="51640B"/>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2pPr>
            <a:lvl3pPr marL="1143000" indent="-228600">
              <a:spcBef>
                <a:spcPts val="600"/>
              </a:spcBef>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3pPr>
            <a:lvl4pPr marL="1600200" indent="-228600">
              <a:spcBef>
                <a:spcPts val="600"/>
              </a:spcBef>
              <a:buClr>
                <a:srgbClr val="51640B"/>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4pPr>
            <a:lvl5pPr marL="2057400" indent="-228600">
              <a:spcBef>
                <a:spcPts val="600"/>
              </a:spcBef>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5pPr>
            <a:lvl6pPr marL="25146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6pPr>
            <a:lvl7pPr marL="29718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7pPr>
            <a:lvl8pPr marL="34290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8pPr>
            <a:lvl9pPr marL="3886200" indent="-228600" eaLnBrk="0" fontAlgn="base" hangingPunct="0">
              <a:spcBef>
                <a:spcPts val="600"/>
              </a:spcBef>
              <a:spcAft>
                <a:spcPct val="0"/>
              </a:spcAft>
              <a:buClr>
                <a:schemeClr val="accent1"/>
              </a:buClr>
              <a:buFont typeface="Wingdings 2" panose="05020102010507070707" pitchFamily="18" charset="2"/>
              <a:buChar char=""/>
              <a:defRPr>
                <a:solidFill>
                  <a:srgbClr val="595959"/>
                </a:solidFill>
                <a:latin typeface="Century Gothic" panose="020B0502020202020204" pitchFamily="34" charset="0"/>
                <a:ea typeface="ＭＳ Ｐゴシック" panose="020B0600070205080204" pitchFamily="34" charset="-128"/>
              </a:defRPr>
            </a:lvl9pPr>
          </a:lstStyle>
          <a:p>
            <a:pPr eaLnBrk="1" hangingPunct="1">
              <a:spcBef>
                <a:spcPct val="50000"/>
              </a:spcBef>
              <a:buClrTx/>
              <a:buFontTx/>
              <a:buNone/>
            </a:pPr>
            <a:r>
              <a:rPr lang="en-GB" altLang="en-US" sz="1800">
                <a:solidFill>
                  <a:schemeClr val="tx1"/>
                </a:solidFill>
                <a:latin typeface="Verdana" panose="020B0604030504040204" pitchFamily="34" charset="0"/>
                <a:cs typeface="Times New Roman" panose="02020603050405020304" pitchFamily="18" charset="0"/>
              </a:rPr>
              <a:t>Production inside the PPF – e.g. point B means the country is not using all its resources </a:t>
            </a:r>
          </a:p>
        </p:txBody>
      </p:sp>
      <p:sp>
        <p:nvSpPr>
          <p:cNvPr id="12334" name="Text Box 46"/>
          <p:cNvSpPr txBox="1">
            <a:spLocks noChangeArrowheads="1"/>
          </p:cNvSpPr>
          <p:nvPr/>
        </p:nvSpPr>
        <p:spPr bwMode="auto">
          <a:xfrm>
            <a:off x="8153400" y="1676401"/>
            <a:ext cx="2286000" cy="224676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GB" altLang="en-US" sz="1400">
                <a:latin typeface="Verdana" panose="020B0604030504040204" pitchFamily="34" charset="0"/>
                <a:cs typeface="Times New Roman" panose="02020603050405020304" pitchFamily="18" charset="0"/>
              </a:rPr>
              <a:t>It can only produce at points outside the PPF if it finds a way of expanding its resources or improves the productivity of those resources it already has. This will push the PPF further outwards.</a:t>
            </a:r>
          </a:p>
        </p:txBody>
      </p:sp>
    </p:spTree>
    <p:extLst>
      <p:ext uri="{BB962C8B-B14F-4D97-AF65-F5344CB8AC3E}">
        <p14:creationId xmlns:p14="http://schemas.microsoft.com/office/powerpoint/2010/main" val="1031732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12324"/>
                                        </p:tgtEl>
                                        <p:attrNameLst>
                                          <p:attrName>style.visibility</p:attrName>
                                        </p:attrNameLst>
                                      </p:cBhvr>
                                      <p:to>
                                        <p:strVal val="visible"/>
                                      </p:to>
                                    </p:set>
                                    <p:animEffect transition="in" filter="dissolve">
                                      <p:cBhvr>
                                        <p:cTn id="7" dur="500"/>
                                        <p:tgtEl>
                                          <p:spTgt spid="12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25"/>
                                        </p:tgtEl>
                                        <p:attrNameLst>
                                          <p:attrName>style.visibility</p:attrName>
                                        </p:attrNameLst>
                                      </p:cBhvr>
                                      <p:to>
                                        <p:strVal val="visible"/>
                                      </p:to>
                                    </p:set>
                                    <p:animEffect transition="in" filter="dissolve">
                                      <p:cBhvr>
                                        <p:cTn id="12" dur="500"/>
                                        <p:tgtEl>
                                          <p:spTgt spid="12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33"/>
                                        </p:tgtEl>
                                        <p:attrNameLst>
                                          <p:attrName>style.visibility</p:attrName>
                                        </p:attrNameLst>
                                      </p:cBhvr>
                                      <p:to>
                                        <p:strVal val="visible"/>
                                      </p:to>
                                    </p:set>
                                    <p:animEffect transition="in" filter="dissolve">
                                      <p:cBhvr>
                                        <p:cTn id="17" dur="500"/>
                                        <p:tgtEl>
                                          <p:spTgt spid="12333"/>
                                        </p:tgtEl>
                                      </p:cBhvr>
                                    </p:animEffect>
                                  </p:childTnLst>
                                  <p:subTnLst>
                                    <p:set>
                                      <p:cBhvr override="childStyle">
                                        <p:cTn dur="1" fill="hold" display="0" masterRel="nextClick" afterEffect="1"/>
                                        <p:tgtEl>
                                          <p:spTgt spid="1233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233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334"/>
                                        </p:tgtEl>
                                        <p:attrNameLst>
                                          <p:attrName>style.visibility</p:attrName>
                                        </p:attrNameLst>
                                      </p:cBhvr>
                                      <p:to>
                                        <p:strVal val="visible"/>
                                      </p:to>
                                    </p:set>
                                    <p:animEffect transition="in" filter="dissolve">
                                      <p:cBhvr>
                                        <p:cTn id="26" dur="500"/>
                                        <p:tgtEl>
                                          <p:spTgt spid="123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8" fill="hold" nodeType="clickEffect">
                                  <p:stCondLst>
                                    <p:cond delay="0"/>
                                  </p:stCondLst>
                                  <p:childTnLst>
                                    <p:set>
                                      <p:cBhvr>
                                        <p:cTn id="30" dur="1" fill="hold">
                                          <p:stCondLst>
                                            <p:cond delay="0"/>
                                          </p:stCondLst>
                                        </p:cTn>
                                        <p:tgtEl>
                                          <p:spTgt spid="12326"/>
                                        </p:tgtEl>
                                        <p:attrNameLst>
                                          <p:attrName>style.visibility</p:attrName>
                                        </p:attrNameLst>
                                      </p:cBhvr>
                                      <p:to>
                                        <p:strVal val="visible"/>
                                      </p:to>
                                    </p:set>
                                    <p:anim calcmode="lin" valueType="num">
                                      <p:cBhvr additive="base">
                                        <p:cTn id="31" dur="5000" fill="hold"/>
                                        <p:tgtEl>
                                          <p:spTgt spid="12326"/>
                                        </p:tgtEl>
                                        <p:attrNameLst>
                                          <p:attrName>ppt_x</p:attrName>
                                        </p:attrNameLst>
                                      </p:cBhvr>
                                      <p:tavLst>
                                        <p:tav tm="0">
                                          <p:val>
                                            <p:strVal val="0-#ppt_w/2"/>
                                          </p:val>
                                        </p:tav>
                                        <p:tav tm="100000">
                                          <p:val>
                                            <p:strVal val="#ppt_x"/>
                                          </p:val>
                                        </p:tav>
                                      </p:tavLst>
                                    </p:anim>
                                    <p:anim calcmode="lin" valueType="num">
                                      <p:cBhvr additive="base">
                                        <p:cTn id="32" dur="5000" fill="hold"/>
                                        <p:tgtEl>
                                          <p:spTgt spid="1232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327"/>
                                        </p:tgtEl>
                                        <p:attrNameLst>
                                          <p:attrName>style.visibility</p:attrName>
                                        </p:attrNameLst>
                                      </p:cBhvr>
                                      <p:to>
                                        <p:strVal val="visible"/>
                                      </p:to>
                                    </p:set>
                                    <p:anim calcmode="lin" valueType="num">
                                      <p:cBhvr additive="base">
                                        <p:cTn id="37" dur="500" fill="hold"/>
                                        <p:tgtEl>
                                          <p:spTgt spid="12327"/>
                                        </p:tgtEl>
                                        <p:attrNameLst>
                                          <p:attrName>ppt_x</p:attrName>
                                        </p:attrNameLst>
                                      </p:cBhvr>
                                      <p:tavLst>
                                        <p:tav tm="0">
                                          <p:val>
                                            <p:strVal val="0-#ppt_w/2"/>
                                          </p:val>
                                        </p:tav>
                                        <p:tav tm="100000">
                                          <p:val>
                                            <p:strVal val="#ppt_x"/>
                                          </p:val>
                                        </p:tav>
                                      </p:tavLst>
                                    </p:anim>
                                    <p:anim calcmode="lin" valueType="num">
                                      <p:cBhvr additive="base">
                                        <p:cTn id="38" dur="500" fill="hold"/>
                                        <p:tgtEl>
                                          <p:spTgt spid="1232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328"/>
                                        </p:tgtEl>
                                        <p:attrNameLst>
                                          <p:attrName>style.visibility</p:attrName>
                                        </p:attrNameLst>
                                      </p:cBhvr>
                                      <p:to>
                                        <p:strVal val="visible"/>
                                      </p:to>
                                    </p:set>
                                    <p:anim calcmode="lin" valueType="num">
                                      <p:cBhvr additive="base">
                                        <p:cTn id="43" dur="500" fill="hold"/>
                                        <p:tgtEl>
                                          <p:spTgt spid="12328"/>
                                        </p:tgtEl>
                                        <p:attrNameLst>
                                          <p:attrName>ppt_x</p:attrName>
                                        </p:attrNameLst>
                                      </p:cBhvr>
                                      <p:tavLst>
                                        <p:tav tm="0">
                                          <p:val>
                                            <p:strVal val="#ppt_x"/>
                                          </p:val>
                                        </p:tav>
                                        <p:tav tm="100000">
                                          <p:val>
                                            <p:strVal val="#ppt_x"/>
                                          </p:val>
                                        </p:tav>
                                      </p:tavLst>
                                    </p:anim>
                                    <p:anim calcmode="lin" valueType="num">
                                      <p:cBhvr additive="base">
                                        <p:cTn id="44" dur="500" fill="hold"/>
                                        <p:tgtEl>
                                          <p:spTgt spid="1232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23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2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4" grpId="0" autoUpdateAnimBg="0"/>
      <p:bldP spid="12325" grpId="0" autoUpdateAnimBg="0"/>
      <p:bldP spid="12330" grpId="0" autoUpdateAnimBg="0"/>
      <p:bldP spid="12331" grpId="0" autoUpdateAnimBg="0"/>
      <p:bldP spid="12332" grpId="0" autoUpdateAnimBg="0"/>
      <p:bldP spid="12333" grpId="0" animBg="1" autoUpdateAnimBg="0"/>
      <p:bldP spid="1233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5634" y="2573383"/>
            <a:ext cx="7811589" cy="1015663"/>
          </a:xfrm>
          <a:prstGeom prst="rect">
            <a:avLst/>
          </a:prstGeom>
          <a:noFill/>
        </p:spPr>
        <p:txBody>
          <a:bodyPr wrap="square" rtlCol="0">
            <a:spAutoFit/>
          </a:bodyPr>
          <a:lstStyle/>
          <a:p>
            <a:r>
              <a:rPr lang="en-IN" sz="6000" dirty="0" smtClean="0">
                <a:solidFill>
                  <a:srgbClr val="0070C0"/>
                </a:solidFill>
              </a:rPr>
              <a:t>Any Questions?</a:t>
            </a:r>
            <a:endParaRPr lang="en-IN" sz="6000" dirty="0">
              <a:solidFill>
                <a:srgbClr val="0070C0"/>
              </a:solidFill>
            </a:endParaRPr>
          </a:p>
        </p:txBody>
      </p:sp>
    </p:spTree>
    <p:extLst>
      <p:ext uri="{BB962C8B-B14F-4D97-AF65-F5344CB8AC3E}">
        <p14:creationId xmlns:p14="http://schemas.microsoft.com/office/powerpoint/2010/main" val="264279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5"/>
          </a:xfrm>
        </p:spPr>
        <p:txBody>
          <a:bodyPr>
            <a:noAutofit/>
          </a:bodyPr>
          <a:lstStyle/>
          <a:p>
            <a:r>
              <a:rPr lang="en-IN" dirty="0" smtClean="0">
                <a:solidFill>
                  <a:srgbClr val="0070C0"/>
                </a:solidFill>
                <a:latin typeface="+mn-lt"/>
              </a:rPr>
              <a:t>Syllabus</a:t>
            </a:r>
            <a:endParaRPr lang="en-IN" dirty="0">
              <a:solidFill>
                <a:srgbClr val="0070C0"/>
              </a:solidFill>
              <a:latin typeface="+mn-lt"/>
            </a:endParaRPr>
          </a:p>
        </p:txBody>
      </p:sp>
      <p:sp>
        <p:nvSpPr>
          <p:cNvPr id="3" name="Content Placeholder 2"/>
          <p:cNvSpPr>
            <a:spLocks noGrp="1"/>
          </p:cNvSpPr>
          <p:nvPr>
            <p:ph idx="1"/>
          </p:nvPr>
        </p:nvSpPr>
        <p:spPr>
          <a:xfrm>
            <a:off x="838200" y="1041854"/>
            <a:ext cx="10515600" cy="5202192"/>
          </a:xfrm>
        </p:spPr>
        <p:txBody>
          <a:bodyPr>
            <a:normAutofit fontScale="70000" lnSpcReduction="20000"/>
          </a:bodyPr>
          <a:lstStyle/>
          <a:p>
            <a:pPr marL="0" indent="0">
              <a:buNone/>
            </a:pPr>
            <a:r>
              <a:rPr lang="en-IN" b="1" dirty="0">
                <a:solidFill>
                  <a:srgbClr val="FFC000"/>
                </a:solidFill>
              </a:rPr>
              <a:t>Unit I Basic Concepts of Economics </a:t>
            </a:r>
            <a:endParaRPr lang="en-IN" dirty="0">
              <a:solidFill>
                <a:srgbClr val="FFC000"/>
              </a:solidFill>
            </a:endParaRPr>
          </a:p>
          <a:p>
            <a:pPr lvl="0"/>
            <a:r>
              <a:rPr lang="en-US" dirty="0"/>
              <a:t>Scope and Method of Economics: What is Economics, Why study Economics, Scope and Fields of Economics, The methods of Economics, The Economic Policy.</a:t>
            </a:r>
            <a:endParaRPr lang="en-IN" dirty="0"/>
          </a:p>
          <a:p>
            <a:pPr lvl="0"/>
            <a:r>
              <a:rPr lang="en-US" dirty="0"/>
              <a:t>Demand, Supply and Market Equilibrium: Firms and Household; input markets and output markets: The Circular Flow; Demand and supply, individual and market demand and supply and their determinants, Market Equilibrium, Price Elasticity and its determinants. </a:t>
            </a:r>
            <a:endParaRPr lang="en-IN" dirty="0"/>
          </a:p>
          <a:p>
            <a:pPr lvl="0"/>
            <a:r>
              <a:rPr lang="en-US" dirty="0"/>
              <a:t>Household </a:t>
            </a:r>
            <a:r>
              <a:rPr lang="en-US" dirty="0" err="1"/>
              <a:t>Behaviour</a:t>
            </a:r>
            <a:r>
              <a:rPr lang="en-US" dirty="0"/>
              <a:t> and Consumer Choice: The consumption decisions –Choices made by Households; budget constraints, Basis of Choice: Utility; Diminishing MU, allocating income to </a:t>
            </a:r>
            <a:r>
              <a:rPr lang="en-US" dirty="0" err="1"/>
              <a:t>maximise</a:t>
            </a:r>
            <a:r>
              <a:rPr lang="en-US" dirty="0"/>
              <a:t> utility, income and substitution effects, Consumer and Producer Surplus.</a:t>
            </a:r>
            <a:endParaRPr lang="en-IN" dirty="0"/>
          </a:p>
          <a:p>
            <a:pPr marL="0" indent="0">
              <a:buNone/>
            </a:pPr>
            <a:endParaRPr lang="en-IN" b="1" dirty="0" smtClean="0">
              <a:solidFill>
                <a:srgbClr val="FFC000"/>
              </a:solidFill>
            </a:endParaRPr>
          </a:p>
          <a:p>
            <a:pPr marL="0" indent="0">
              <a:buNone/>
            </a:pPr>
            <a:r>
              <a:rPr lang="en-IN" b="1" dirty="0" smtClean="0">
                <a:solidFill>
                  <a:srgbClr val="FFC000"/>
                </a:solidFill>
              </a:rPr>
              <a:t>Unit </a:t>
            </a:r>
            <a:r>
              <a:rPr lang="en-IN" b="1" dirty="0">
                <a:solidFill>
                  <a:srgbClr val="FFC000"/>
                </a:solidFill>
              </a:rPr>
              <a:t>II Firm Behaviour and </a:t>
            </a:r>
            <a:r>
              <a:rPr lang="en-IN" b="1" dirty="0" smtClean="0">
                <a:solidFill>
                  <a:srgbClr val="FFC000"/>
                </a:solidFill>
              </a:rPr>
              <a:t>Market</a:t>
            </a:r>
            <a:endParaRPr lang="en-IN" dirty="0">
              <a:solidFill>
                <a:srgbClr val="FFC000"/>
              </a:solidFill>
            </a:endParaRPr>
          </a:p>
          <a:p>
            <a:pPr lvl="0"/>
            <a:r>
              <a:rPr lang="en-US" dirty="0"/>
              <a:t>Production: Production, </a:t>
            </a:r>
            <a:r>
              <a:rPr lang="en-US" dirty="0" err="1"/>
              <a:t>Behaviour</a:t>
            </a:r>
            <a:r>
              <a:rPr lang="en-US" dirty="0"/>
              <a:t> of profit maximizing firms, Production Functions with one variable factor of production, TP, MP, AP, Production Functions with Two variables factor of production, Isoquant and </a:t>
            </a:r>
            <a:r>
              <a:rPr lang="en-US" dirty="0" err="1"/>
              <a:t>Iso</a:t>
            </a:r>
            <a:r>
              <a:rPr lang="en-US" dirty="0"/>
              <a:t>-cost lines, Cost minimizing equilibrium Condition</a:t>
            </a:r>
            <a:endParaRPr lang="en-IN" dirty="0"/>
          </a:p>
          <a:p>
            <a:pPr lvl="0"/>
            <a:r>
              <a:rPr lang="en-US" dirty="0"/>
              <a:t>Cost and Revenue Functions: Accounting and Economic costs, Costs in the short run, Fixed costs, variable costs, Marginal costs, Long run AC and MC, TR,MR,AR.</a:t>
            </a:r>
            <a:endParaRPr lang="en-IN" dirty="0"/>
          </a:p>
          <a:p>
            <a:pPr lvl="0"/>
            <a:r>
              <a:rPr lang="en-US" dirty="0"/>
              <a:t>Markets, Perfect and Imperfect, Features of Perfect Competition, Monopoly, Oligopoly and Monopolistic Competition </a:t>
            </a:r>
            <a:endParaRPr lang="en-IN" dirty="0"/>
          </a:p>
          <a:p>
            <a:endParaRPr lang="en-IN" dirty="0"/>
          </a:p>
        </p:txBody>
      </p:sp>
    </p:spTree>
    <p:extLst>
      <p:ext uri="{BB962C8B-B14F-4D97-AF65-F5344CB8AC3E}">
        <p14:creationId xmlns:p14="http://schemas.microsoft.com/office/powerpoint/2010/main" val="2271121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149"/>
          </a:xfrm>
        </p:spPr>
        <p:txBody>
          <a:bodyPr>
            <a:normAutofit fontScale="90000"/>
          </a:bodyPr>
          <a:lstStyle/>
          <a:p>
            <a:r>
              <a:rPr lang="en-IN" dirty="0" err="1" smtClean="0">
                <a:solidFill>
                  <a:srgbClr val="0070C0"/>
                </a:solidFill>
                <a:latin typeface="+mn-lt"/>
              </a:rPr>
              <a:t>Contd</a:t>
            </a:r>
            <a:r>
              <a:rPr lang="en-IN" dirty="0" smtClean="0">
                <a:solidFill>
                  <a:srgbClr val="0070C0"/>
                </a:solidFill>
                <a:latin typeface="+mn-lt"/>
              </a:rPr>
              <a:t>…</a:t>
            </a:r>
            <a:endParaRPr lang="en-IN" dirty="0">
              <a:solidFill>
                <a:srgbClr val="0070C0"/>
              </a:solidFill>
              <a:latin typeface="+mn-lt"/>
            </a:endParaRPr>
          </a:p>
        </p:txBody>
      </p:sp>
      <p:sp>
        <p:nvSpPr>
          <p:cNvPr id="3" name="Content Placeholder 2"/>
          <p:cNvSpPr>
            <a:spLocks noGrp="1"/>
          </p:cNvSpPr>
          <p:nvPr>
            <p:ph idx="1"/>
          </p:nvPr>
        </p:nvSpPr>
        <p:spPr>
          <a:xfrm>
            <a:off x="838199" y="1097280"/>
            <a:ext cx="10644051" cy="5525589"/>
          </a:xfrm>
        </p:spPr>
        <p:txBody>
          <a:bodyPr>
            <a:normAutofit fontScale="70000" lnSpcReduction="20000"/>
          </a:bodyPr>
          <a:lstStyle/>
          <a:p>
            <a:pPr marL="0" indent="0">
              <a:buNone/>
            </a:pPr>
            <a:r>
              <a:rPr lang="en-IN" b="1" dirty="0">
                <a:solidFill>
                  <a:srgbClr val="FFC000"/>
                </a:solidFill>
              </a:rPr>
              <a:t>Unit III Input </a:t>
            </a:r>
            <a:r>
              <a:rPr lang="en-IN" b="1" dirty="0" smtClean="0">
                <a:solidFill>
                  <a:srgbClr val="FFC000"/>
                </a:solidFill>
              </a:rPr>
              <a:t>Markets</a:t>
            </a:r>
            <a:endParaRPr lang="en-IN" dirty="0">
              <a:solidFill>
                <a:srgbClr val="FFC000"/>
              </a:solidFill>
            </a:endParaRPr>
          </a:p>
          <a:p>
            <a:r>
              <a:rPr lang="en-IN" dirty="0"/>
              <a:t>Input Markets: Labour, Land and Capital Markets (Basic concepts), Demand for inputs, Diminishing Returns, Marginal Revenue Product, Input demand curve; Labour Market and demand for labour; shifts in input demand curves; Land markets and rent, Capital Market, Capital Income-Interest and profit </a:t>
            </a:r>
          </a:p>
          <a:p>
            <a:pPr marL="0" indent="0">
              <a:buNone/>
            </a:pPr>
            <a:r>
              <a:rPr lang="en-IN" b="1" dirty="0">
                <a:solidFill>
                  <a:srgbClr val="FFC000"/>
                </a:solidFill>
              </a:rPr>
              <a:t>Unit IV Introduction to Macroeconomics </a:t>
            </a:r>
            <a:endParaRPr lang="en-IN" dirty="0">
              <a:solidFill>
                <a:srgbClr val="FFC000"/>
              </a:solidFill>
            </a:endParaRPr>
          </a:p>
          <a:p>
            <a:r>
              <a:rPr lang="en-IN" dirty="0"/>
              <a:t>The roots of macroeconomics, Difference between micro and macro economics, macroeconomic concerns, the role of government in the macro economy, the components of the macro economy, the methodology of macroeconomics. Introduction to National Income Accounting: Concepts of GDP, GNP and national income, approaches to calculating GDP, personal income, Nominal and real GDP, Limitations of the GDP concept, GDP and the black economy. </a:t>
            </a:r>
          </a:p>
          <a:p>
            <a:pPr marL="0" indent="0">
              <a:buNone/>
            </a:pPr>
            <a:r>
              <a:rPr lang="en-IN" b="1" dirty="0">
                <a:solidFill>
                  <a:srgbClr val="FFC000"/>
                </a:solidFill>
              </a:rPr>
              <a:t>Unit V Money in the Modern </a:t>
            </a:r>
            <a:r>
              <a:rPr lang="en-IN" b="1" dirty="0" smtClean="0">
                <a:solidFill>
                  <a:srgbClr val="FFC000"/>
                </a:solidFill>
              </a:rPr>
              <a:t>Economy</a:t>
            </a:r>
            <a:endParaRPr lang="en-IN" dirty="0">
              <a:solidFill>
                <a:srgbClr val="FFC000"/>
              </a:solidFill>
            </a:endParaRPr>
          </a:p>
          <a:p>
            <a:r>
              <a:rPr lang="en-IN" dirty="0"/>
              <a:t>Characteristics of a monetary economy; The demand for money; The supply of money and overall liquidity position; credit creation. Inflation: The causes of inflation, level of prices and the value of money, the Fisher effect, the cost of inflation. </a:t>
            </a:r>
          </a:p>
          <a:p>
            <a:pPr marL="0" indent="0">
              <a:buNone/>
            </a:pPr>
            <a:r>
              <a:rPr lang="en-IN" b="1" dirty="0">
                <a:solidFill>
                  <a:srgbClr val="FFC000"/>
                </a:solidFill>
              </a:rPr>
              <a:t>Unit VI The International </a:t>
            </a:r>
            <a:r>
              <a:rPr lang="en-IN" b="1" dirty="0" smtClean="0">
                <a:solidFill>
                  <a:srgbClr val="FFC000"/>
                </a:solidFill>
              </a:rPr>
              <a:t>Economy</a:t>
            </a:r>
            <a:endParaRPr lang="en-IN" dirty="0">
              <a:solidFill>
                <a:srgbClr val="FFC000"/>
              </a:solidFill>
            </a:endParaRPr>
          </a:p>
          <a:p>
            <a:r>
              <a:rPr lang="en-IN" dirty="0"/>
              <a:t>Trade surpluses and deficits, the economic basis for trade—absolute advantage and comparative advantage, terms of trade, exchange rates; Trade Barriers--tariffs, subsidies and quotas; The cases for free trade or protection; Balance of Payments--The current and capital account.</a:t>
            </a:r>
          </a:p>
          <a:p>
            <a:endParaRPr lang="en-IN" dirty="0"/>
          </a:p>
        </p:txBody>
      </p:sp>
    </p:spTree>
    <p:extLst>
      <p:ext uri="{BB962C8B-B14F-4D97-AF65-F5344CB8AC3E}">
        <p14:creationId xmlns:p14="http://schemas.microsoft.com/office/powerpoint/2010/main" val="403172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5"/>
            <a:ext cx="10515600" cy="1163229"/>
          </a:xfrm>
        </p:spPr>
        <p:txBody>
          <a:bodyPr/>
          <a:lstStyle/>
          <a:p>
            <a:pPr eaLnBrk="1" hangingPunct="1"/>
            <a:r>
              <a:rPr lang="en-US" altLang="en-US" dirty="0" smtClean="0">
                <a:solidFill>
                  <a:schemeClr val="accent1">
                    <a:lumMod val="75000"/>
                  </a:schemeClr>
                </a:solidFill>
                <a:latin typeface="+mn-lt"/>
                <a:ea typeface="ＭＳ Ｐゴシック" panose="020B0600070205080204" pitchFamily="34" charset="-128"/>
              </a:rPr>
              <a:t>What is Economics?</a:t>
            </a:r>
          </a:p>
        </p:txBody>
      </p:sp>
      <p:sp>
        <p:nvSpPr>
          <p:cNvPr id="8195" name="Rectangle 3"/>
          <p:cNvSpPr>
            <a:spLocks noGrp="1" noChangeArrowheads="1"/>
          </p:cNvSpPr>
          <p:nvPr>
            <p:ph idx="1"/>
          </p:nvPr>
        </p:nvSpPr>
        <p:spPr/>
        <p:txBody>
          <a:bodyPr/>
          <a:lstStyle/>
          <a:p>
            <a:pPr eaLnBrk="1" hangingPunct="1"/>
            <a:r>
              <a:rPr lang="en-US" altLang="en-US" dirty="0" smtClean="0">
                <a:solidFill>
                  <a:schemeClr val="accent1">
                    <a:lumMod val="75000"/>
                  </a:schemeClr>
                </a:solidFill>
                <a:ea typeface="ＭＳ Ｐゴシック" panose="020B0600070205080204" pitchFamily="34" charset="-128"/>
              </a:rPr>
              <a:t>Economics</a:t>
            </a:r>
            <a:r>
              <a:rPr lang="en-US" altLang="en-US" dirty="0" smtClean="0">
                <a:ea typeface="ＭＳ Ｐゴシック" panose="020B0600070205080204" pitchFamily="34" charset="-128"/>
              </a:rPr>
              <a:t> is a study of </a:t>
            </a:r>
            <a:r>
              <a:rPr lang="en-US" altLang="en-US" u="sng" dirty="0" smtClean="0">
                <a:ea typeface="ＭＳ Ｐゴシック" panose="020B0600070205080204" pitchFamily="34" charset="-128"/>
              </a:rPr>
              <a:t>rationing systems</a:t>
            </a:r>
          </a:p>
          <a:p>
            <a:pPr eaLnBrk="1" hangingPunct="1">
              <a:buFont typeface="Wingdings" panose="05000000000000000000" pitchFamily="2" charset="2"/>
              <a:buNone/>
            </a:pPr>
            <a:r>
              <a:rPr lang="en-US" altLang="en-US" dirty="0" smtClean="0">
                <a:ea typeface="ＭＳ Ｐゴシック" panose="020B0600070205080204" pitchFamily="34" charset="-128"/>
              </a:rPr>
              <a:t>		</a:t>
            </a:r>
          </a:p>
          <a:p>
            <a:pPr eaLnBrk="1" hangingPunct="1"/>
            <a:r>
              <a:rPr lang="en-US" altLang="en-US" dirty="0" smtClean="0">
                <a:ea typeface="ＭＳ Ｐゴシック" panose="020B0600070205080204" pitchFamily="34" charset="-128"/>
              </a:rPr>
              <a:t>It is the study of how scarce resources are allocated to fulfill the </a:t>
            </a:r>
            <a:r>
              <a:rPr lang="en-US" altLang="en-US" dirty="0" smtClean="0">
                <a:solidFill>
                  <a:schemeClr val="accent1">
                    <a:lumMod val="75000"/>
                  </a:schemeClr>
                </a:solidFill>
                <a:ea typeface="ＭＳ Ｐゴシック" panose="020B0600070205080204" pitchFamily="34" charset="-128"/>
              </a:rPr>
              <a:t>infinite wants </a:t>
            </a:r>
            <a:r>
              <a:rPr lang="en-US" altLang="en-US" dirty="0" smtClean="0">
                <a:ea typeface="ＭＳ Ｐゴシック" panose="020B0600070205080204" pitchFamily="34" charset="-128"/>
              </a:rPr>
              <a:t>of consumers</a:t>
            </a:r>
          </a:p>
          <a:p>
            <a:pPr eaLnBrk="1" hangingPunct="1"/>
            <a:endParaRPr lang="en-US" altLang="en-US" dirty="0">
              <a:ea typeface="ＭＳ Ｐゴシック" panose="020B0600070205080204" pitchFamily="34" charset="-128"/>
            </a:endParaRPr>
          </a:p>
          <a:p>
            <a:r>
              <a:rPr lang="en-US" altLang="en-US" dirty="0" smtClean="0">
                <a:ea typeface="ＭＳ Ｐゴシック" panose="020B0600070205080204" pitchFamily="34" charset="-128"/>
              </a:rPr>
              <a:t>According to </a:t>
            </a:r>
            <a:r>
              <a:rPr lang="en-IN" dirty="0" err="1"/>
              <a:t>Prof.</a:t>
            </a:r>
            <a:r>
              <a:rPr lang="en-IN" dirty="0"/>
              <a:t> Lionel </a:t>
            </a:r>
            <a:r>
              <a:rPr lang="en-IN" dirty="0" smtClean="0"/>
              <a:t>Robbins</a:t>
            </a:r>
          </a:p>
          <a:p>
            <a:pPr marL="0" indent="0" algn="ctr">
              <a:buNone/>
            </a:pPr>
            <a:r>
              <a:rPr lang="en-IN" altLang="en-US" i="1" dirty="0" smtClean="0">
                <a:solidFill>
                  <a:srgbClr val="00B0F0"/>
                </a:solidFill>
                <a:ea typeface="ＭＳ Ｐゴシック" panose="020B0600070205080204" pitchFamily="34" charset="-128"/>
              </a:rPr>
              <a:t>“</a:t>
            </a:r>
            <a:r>
              <a:rPr lang="en-US" altLang="en-US" i="1" dirty="0" smtClean="0">
                <a:solidFill>
                  <a:srgbClr val="00B0F0"/>
                </a:solidFill>
                <a:ea typeface="ＭＳ Ｐゴシック" panose="020B0600070205080204" pitchFamily="34" charset="-128"/>
              </a:rPr>
              <a:t>Economics is the science which studies human </a:t>
            </a:r>
            <a:r>
              <a:rPr lang="en-US" altLang="en-US" i="1" dirty="0" err="1" smtClean="0">
                <a:solidFill>
                  <a:srgbClr val="00B0F0"/>
                </a:solidFill>
                <a:ea typeface="ＭＳ Ｐゴシック" panose="020B0600070205080204" pitchFamily="34" charset="-128"/>
              </a:rPr>
              <a:t>behaviour</a:t>
            </a:r>
            <a:r>
              <a:rPr lang="en-US" altLang="en-US" i="1" dirty="0" smtClean="0">
                <a:solidFill>
                  <a:srgbClr val="00B0F0"/>
                </a:solidFill>
                <a:ea typeface="ＭＳ Ｐゴシック" panose="020B0600070205080204" pitchFamily="34" charset="-128"/>
              </a:rPr>
              <a:t> as a relation between ends and scarce means which have alternative uses”</a:t>
            </a:r>
          </a:p>
        </p:txBody>
      </p:sp>
    </p:spTree>
    <p:extLst>
      <p:ext uri="{BB962C8B-B14F-4D97-AF65-F5344CB8AC3E}">
        <p14:creationId xmlns:p14="http://schemas.microsoft.com/office/powerpoint/2010/main" val="1972290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wipe(left)">
                                      <p:cBhvr>
                                        <p:cTn id="12" dur="500"/>
                                        <p:tgtEl>
                                          <p:spTgt spid="8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wipe(left)">
                                      <p:cBhvr>
                                        <p:cTn id="17" dur="500"/>
                                        <p:tgtEl>
                                          <p:spTgt spid="81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wipe(left)">
                                      <p:cBhvr>
                                        <p:cTn id="22" dur="500"/>
                                        <p:tgtEl>
                                          <p:spTgt spid="81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left)">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left)">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Autofit/>
          </a:bodyPr>
          <a:lstStyle/>
          <a:p>
            <a:r>
              <a:rPr lang="en-IN" dirty="0" smtClean="0">
                <a:solidFill>
                  <a:schemeClr val="accent1">
                    <a:lumMod val="75000"/>
                  </a:schemeClr>
                </a:solidFill>
                <a:latin typeface="+mn-lt"/>
              </a:rPr>
              <a:t>Characteristics of Robbins Definition</a:t>
            </a:r>
            <a:endParaRPr lang="en-IN" dirty="0">
              <a:solidFill>
                <a:schemeClr val="accent1">
                  <a:lumMod val="75000"/>
                </a:schemeClr>
              </a:solidFill>
              <a:latin typeface="+mn-lt"/>
            </a:endParaRPr>
          </a:p>
        </p:txBody>
      </p:sp>
      <p:sp>
        <p:nvSpPr>
          <p:cNvPr id="3" name="Content Placeholder 2"/>
          <p:cNvSpPr>
            <a:spLocks noGrp="1"/>
          </p:cNvSpPr>
          <p:nvPr>
            <p:ph idx="1"/>
          </p:nvPr>
        </p:nvSpPr>
        <p:spPr>
          <a:xfrm>
            <a:off x="838200" y="1120230"/>
            <a:ext cx="10515600" cy="5528763"/>
          </a:xfrm>
        </p:spPr>
        <p:txBody>
          <a:bodyPr>
            <a:noAutofit/>
          </a:bodyPr>
          <a:lstStyle/>
          <a:p>
            <a:pPr marL="0" indent="0">
              <a:buNone/>
            </a:pPr>
            <a:r>
              <a:rPr lang="en-IN" sz="2000" dirty="0" smtClean="0">
                <a:solidFill>
                  <a:srgbClr val="C00000"/>
                </a:solidFill>
              </a:rPr>
              <a:t>A. Unlimited </a:t>
            </a:r>
            <a:r>
              <a:rPr lang="en-IN" sz="2000" dirty="0">
                <a:solidFill>
                  <a:srgbClr val="C00000"/>
                </a:solidFill>
              </a:rPr>
              <a:t>Wants</a:t>
            </a:r>
          </a:p>
          <a:p>
            <a:r>
              <a:rPr lang="en-IN" sz="2000" dirty="0"/>
              <a:t>According to Prof Robbins definition, human wants are unlimited. On satisfaction of one wants, another want arises </a:t>
            </a:r>
            <a:r>
              <a:rPr lang="en-IN" sz="2000" dirty="0" smtClean="0"/>
              <a:t>immediately and </a:t>
            </a:r>
            <a:r>
              <a:rPr lang="en-IN" sz="2000" dirty="0"/>
              <a:t>this sequence continues forever.</a:t>
            </a:r>
          </a:p>
          <a:p>
            <a:pPr marL="0" indent="0">
              <a:buNone/>
            </a:pPr>
            <a:r>
              <a:rPr lang="en-IN" sz="2000" dirty="0">
                <a:solidFill>
                  <a:srgbClr val="C00000"/>
                </a:solidFill>
              </a:rPr>
              <a:t> </a:t>
            </a:r>
            <a:r>
              <a:rPr lang="en-IN" sz="2000" dirty="0" smtClean="0">
                <a:solidFill>
                  <a:srgbClr val="C00000"/>
                </a:solidFill>
              </a:rPr>
              <a:t>B. Scarce </a:t>
            </a:r>
            <a:r>
              <a:rPr lang="en-IN" sz="2000" dirty="0">
                <a:solidFill>
                  <a:srgbClr val="C00000"/>
                </a:solidFill>
              </a:rPr>
              <a:t>Means</a:t>
            </a:r>
          </a:p>
          <a:p>
            <a:r>
              <a:rPr lang="en-IN" sz="2000" dirty="0"/>
              <a:t>Robbins definition stated that through on one side human needs are unlimited yet on the other side, the means to satisfy these wants, like- time, power, money etc. are also limited. Due to this, many of man’s needs remain unsatisfied.</a:t>
            </a:r>
          </a:p>
          <a:p>
            <a:pPr marL="0" indent="0">
              <a:buNone/>
            </a:pPr>
            <a:r>
              <a:rPr lang="en-IN" sz="2000" dirty="0" smtClean="0">
                <a:solidFill>
                  <a:srgbClr val="C00000"/>
                </a:solidFill>
              </a:rPr>
              <a:t> C. Alternative Use of Scarce Means</a:t>
            </a:r>
          </a:p>
          <a:p>
            <a:r>
              <a:rPr lang="en-IN" sz="2000" dirty="0" smtClean="0"/>
              <a:t>In </a:t>
            </a:r>
            <a:r>
              <a:rPr lang="en-IN" sz="2000" dirty="0"/>
              <a:t>Robbins’s view though the to ‘satisfy man’s needs are scarce, yet he has alternative </a:t>
            </a:r>
            <a:r>
              <a:rPr lang="en-IN" sz="2000" dirty="0" smtClean="0"/>
              <a:t>uses.  </a:t>
            </a:r>
            <a:r>
              <a:rPr lang="en-IN" sz="2000" dirty="0"/>
              <a:t>For example – such a resource like land can be use in many ways, such as it can be used for agriculture or for building a house or to established a factory etc.</a:t>
            </a:r>
          </a:p>
          <a:p>
            <a:pPr marL="0" indent="0">
              <a:buNone/>
            </a:pPr>
            <a:r>
              <a:rPr lang="en-IN" sz="2000" dirty="0"/>
              <a:t> </a:t>
            </a:r>
            <a:r>
              <a:rPr lang="en-IN" sz="2000" dirty="0" smtClean="0">
                <a:solidFill>
                  <a:srgbClr val="C00000"/>
                </a:solidFill>
              </a:rPr>
              <a:t>D. Variation </a:t>
            </a:r>
            <a:r>
              <a:rPr lang="en-IN" sz="2000" dirty="0">
                <a:solidFill>
                  <a:srgbClr val="C00000"/>
                </a:solidFill>
              </a:rPr>
              <a:t>in the Intensity of wants</a:t>
            </a:r>
          </a:p>
          <a:p>
            <a:r>
              <a:rPr lang="en-IN" sz="2000" dirty="0"/>
              <a:t>Robbins definition states that the intensity of man’s needs is different. Some wants are more intense than the others. Since our means are limited and all wants cannot be satisfied with the limited means; as a result, we have to select some more intense wants from our unlimited wants and the less intense wants have to be either dropped or postponed to a future date.</a:t>
            </a:r>
          </a:p>
          <a:p>
            <a:endParaRPr lang="en-IN" sz="2000" dirty="0"/>
          </a:p>
        </p:txBody>
      </p:sp>
    </p:spTree>
    <p:extLst>
      <p:ext uri="{BB962C8B-B14F-4D97-AF65-F5344CB8AC3E}">
        <p14:creationId xmlns:p14="http://schemas.microsoft.com/office/powerpoint/2010/main" val="1063570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7875" name="Rectangle 3"/>
          <p:cNvSpPr>
            <a:spLocks noGrp="1" noChangeArrowheads="1"/>
          </p:cNvSpPr>
          <p:nvPr>
            <p:ph type="body" idx="1"/>
          </p:nvPr>
        </p:nvSpPr>
        <p:spPr>
          <a:xfrm>
            <a:off x="666206" y="1789611"/>
            <a:ext cx="11129554" cy="3487783"/>
          </a:xfrm>
        </p:spPr>
        <p:txBody>
          <a:bodyPr/>
          <a:lstStyle/>
          <a:p>
            <a:pPr marL="0" indent="0"/>
            <a:r>
              <a:rPr lang="en-US" altLang="en-US" dirty="0">
                <a:cs typeface="Times New Roman" panose="02020603050405020304" pitchFamily="18" charset="0"/>
              </a:rPr>
              <a:t>There are four main reasons to study economics:</a:t>
            </a:r>
          </a:p>
          <a:p>
            <a:pPr marL="866775" lvl="1" indent="-285750">
              <a:buFontTx/>
              <a:buChar char="•"/>
            </a:pPr>
            <a:r>
              <a:rPr lang="en-US" altLang="en-US" dirty="0">
                <a:cs typeface="Times New Roman" panose="02020603050405020304" pitchFamily="18" charset="0"/>
              </a:rPr>
              <a:t>  to learn a way of thinking,</a:t>
            </a:r>
          </a:p>
          <a:p>
            <a:pPr marL="866775" lvl="1" indent="-285750">
              <a:buFontTx/>
              <a:buChar char="•"/>
            </a:pPr>
            <a:r>
              <a:rPr lang="en-US" altLang="en-US" dirty="0">
                <a:cs typeface="Times New Roman" panose="02020603050405020304" pitchFamily="18" charset="0"/>
              </a:rPr>
              <a:t>  to understand society,</a:t>
            </a:r>
          </a:p>
          <a:p>
            <a:pPr marL="866775" lvl="1" indent="-285750">
              <a:buFontTx/>
              <a:buChar char="•"/>
            </a:pPr>
            <a:r>
              <a:rPr lang="en-US" altLang="en-US" dirty="0">
                <a:cs typeface="Times New Roman" panose="02020603050405020304" pitchFamily="18" charset="0"/>
              </a:rPr>
              <a:t>  to understand global affairs, and </a:t>
            </a:r>
          </a:p>
          <a:p>
            <a:pPr marL="866775" lvl="1" indent="-285750">
              <a:buFontTx/>
              <a:buChar char="•"/>
            </a:pPr>
            <a:r>
              <a:rPr lang="en-US" altLang="en-US" dirty="0">
                <a:cs typeface="Times New Roman" panose="02020603050405020304" pitchFamily="18" charset="0"/>
              </a:rPr>
              <a:t>  to be an informed voter.</a:t>
            </a:r>
          </a:p>
        </p:txBody>
      </p:sp>
      <p:sp>
        <p:nvSpPr>
          <p:cNvPr id="847877" name="Rectangle 5"/>
          <p:cNvSpPr>
            <a:spLocks noGrp="1" noChangeArrowheads="1"/>
          </p:cNvSpPr>
          <p:nvPr>
            <p:ph type="title"/>
          </p:nvPr>
        </p:nvSpPr>
        <p:spPr>
          <a:noFill/>
          <a:ln/>
        </p:spPr>
        <p:txBody>
          <a:bodyPr/>
          <a:lstStyle/>
          <a:p>
            <a:r>
              <a:rPr lang="en-US" altLang="en-US" dirty="0" smtClean="0">
                <a:solidFill>
                  <a:srgbClr val="0070C0"/>
                </a:solidFill>
                <a:latin typeface="+mn-lt"/>
              </a:rPr>
              <a:t>Why Study Economics?</a:t>
            </a:r>
            <a:endParaRPr lang="en-US" altLang="en-US" dirty="0">
              <a:solidFill>
                <a:srgbClr val="0070C0"/>
              </a:solidFill>
              <a:latin typeface="+mn-lt"/>
            </a:endParaRPr>
          </a:p>
        </p:txBody>
      </p:sp>
    </p:spTree>
    <p:extLst>
      <p:ext uri="{BB962C8B-B14F-4D97-AF65-F5344CB8AC3E}">
        <p14:creationId xmlns:p14="http://schemas.microsoft.com/office/powerpoint/2010/main" val="4225278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7877"/>
                                        </p:tgtEl>
                                        <p:attrNameLst>
                                          <p:attrName>style.visibility</p:attrName>
                                        </p:attrNameLst>
                                      </p:cBhvr>
                                      <p:to>
                                        <p:strVal val="visible"/>
                                      </p:to>
                                    </p:set>
                                    <p:animEffect transition="in" filter="wipe(left)">
                                      <p:cBhvr>
                                        <p:cTn id="7" dur="500"/>
                                        <p:tgtEl>
                                          <p:spTgt spid="84787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7875">
                                            <p:txEl>
                                              <p:pRg st="0" end="0"/>
                                            </p:txEl>
                                          </p:spTgt>
                                        </p:tgtEl>
                                        <p:attrNameLst>
                                          <p:attrName>style.visibility</p:attrName>
                                        </p:attrNameLst>
                                      </p:cBhvr>
                                      <p:to>
                                        <p:strVal val="visible"/>
                                      </p:to>
                                    </p:set>
                                    <p:animEffect transition="in" filter="wipe(left)">
                                      <p:cBhvr>
                                        <p:cTn id="11" dur="500"/>
                                        <p:tgtEl>
                                          <p:spTgt spid="847875">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47875">
                                            <p:txEl>
                                              <p:pRg st="1" end="1"/>
                                            </p:txEl>
                                          </p:spTgt>
                                        </p:tgtEl>
                                        <p:attrNameLst>
                                          <p:attrName>style.visibility</p:attrName>
                                        </p:attrNameLst>
                                      </p:cBhvr>
                                      <p:to>
                                        <p:strVal val="visible"/>
                                      </p:to>
                                    </p:set>
                                    <p:animEffect transition="in" filter="wipe(left)">
                                      <p:cBhvr>
                                        <p:cTn id="15" dur="500"/>
                                        <p:tgtEl>
                                          <p:spTgt spid="847875">
                                            <p:txEl>
                                              <p:pRg st="1" end="1"/>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47875">
                                            <p:txEl>
                                              <p:pRg st="2" end="2"/>
                                            </p:txEl>
                                          </p:spTgt>
                                        </p:tgtEl>
                                        <p:attrNameLst>
                                          <p:attrName>style.visibility</p:attrName>
                                        </p:attrNameLst>
                                      </p:cBhvr>
                                      <p:to>
                                        <p:strVal val="visible"/>
                                      </p:to>
                                    </p:set>
                                    <p:animEffect transition="in" filter="wipe(left)">
                                      <p:cBhvr>
                                        <p:cTn id="19" dur="500"/>
                                        <p:tgtEl>
                                          <p:spTgt spid="847875">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47875">
                                            <p:txEl>
                                              <p:pRg st="3" end="3"/>
                                            </p:txEl>
                                          </p:spTgt>
                                        </p:tgtEl>
                                        <p:attrNameLst>
                                          <p:attrName>style.visibility</p:attrName>
                                        </p:attrNameLst>
                                      </p:cBhvr>
                                      <p:to>
                                        <p:strVal val="visible"/>
                                      </p:to>
                                    </p:set>
                                    <p:animEffect transition="in" filter="wipe(left)">
                                      <p:cBhvr>
                                        <p:cTn id="23" dur="500"/>
                                        <p:tgtEl>
                                          <p:spTgt spid="847875">
                                            <p:txEl>
                                              <p:pRg st="3" end="3"/>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47875">
                                            <p:txEl>
                                              <p:pRg st="4" end="4"/>
                                            </p:txEl>
                                          </p:spTgt>
                                        </p:tgtEl>
                                        <p:attrNameLst>
                                          <p:attrName>style.visibility</p:attrName>
                                        </p:attrNameLst>
                                      </p:cBhvr>
                                      <p:to>
                                        <p:strVal val="visible"/>
                                      </p:to>
                                    </p:set>
                                    <p:animEffect transition="in" filter="wipe(left)">
                                      <p:cBhvr>
                                        <p:cTn id="27" dur="500"/>
                                        <p:tgtEl>
                                          <p:spTgt spid="847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5" grpId="0" uiExpand="1" build="p" bldLvl="2" autoUpdateAnimBg="0" advAuto="0"/>
      <p:bldP spid="84787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0947" name="Rectangle 3"/>
          <p:cNvSpPr>
            <a:spLocks noGrp="1" noChangeArrowheads="1"/>
          </p:cNvSpPr>
          <p:nvPr>
            <p:ph type="body" idx="1"/>
          </p:nvPr>
        </p:nvSpPr>
        <p:spPr>
          <a:xfrm>
            <a:off x="1672046" y="2057400"/>
            <a:ext cx="8233954" cy="1981200"/>
          </a:xfrm>
        </p:spPr>
        <p:txBody>
          <a:bodyPr>
            <a:normAutofit/>
          </a:bodyPr>
          <a:lstStyle/>
          <a:p>
            <a:pPr marL="0" indent="0">
              <a:spcBef>
                <a:spcPct val="0"/>
              </a:spcBef>
              <a:spcAft>
                <a:spcPct val="0"/>
              </a:spcAft>
            </a:pPr>
            <a:r>
              <a:rPr lang="en-US" altLang="en-US" b="1" dirty="0" smtClean="0">
                <a:solidFill>
                  <a:srgbClr val="006668"/>
                </a:solidFill>
              </a:rPr>
              <a:t> microeconomics</a:t>
            </a:r>
            <a:r>
              <a:rPr lang="en-US" altLang="en-US" b="1" i="1" dirty="0" smtClean="0"/>
              <a:t> </a:t>
            </a:r>
            <a:r>
              <a:rPr lang="en-US" altLang="en-US" dirty="0" smtClean="0"/>
              <a:t> </a:t>
            </a:r>
            <a:r>
              <a:rPr lang="en-US" altLang="en-US" dirty="0"/>
              <a:t>The branch of economics that examines the functioning of individual industries and the behavior of individual decision-making units—that is, business </a:t>
            </a:r>
            <a:r>
              <a:rPr lang="en-US" altLang="en-US" dirty="0" smtClean="0"/>
              <a:t>firms and </a:t>
            </a:r>
            <a:r>
              <a:rPr lang="en-US" altLang="en-US" dirty="0"/>
              <a:t>households.</a:t>
            </a:r>
          </a:p>
        </p:txBody>
      </p:sp>
      <p:sp>
        <p:nvSpPr>
          <p:cNvPr id="850949" name="Rectangle 5"/>
          <p:cNvSpPr>
            <a:spLocks noGrp="1" noChangeArrowheads="1"/>
          </p:cNvSpPr>
          <p:nvPr>
            <p:ph type="title"/>
          </p:nvPr>
        </p:nvSpPr>
        <p:spPr>
          <a:xfrm>
            <a:off x="838200" y="365125"/>
            <a:ext cx="10515600" cy="854075"/>
          </a:xfrm>
          <a:noFill/>
          <a:ln/>
        </p:spPr>
        <p:txBody>
          <a:bodyPr/>
          <a:lstStyle/>
          <a:p>
            <a:r>
              <a:rPr lang="en-US" altLang="en-US" dirty="0" smtClean="0">
                <a:solidFill>
                  <a:srgbClr val="0070C0"/>
                </a:solidFill>
                <a:latin typeface="+mn-lt"/>
              </a:rPr>
              <a:t>The Scope of Economics </a:t>
            </a:r>
            <a:endParaRPr lang="en-US" altLang="en-US" dirty="0">
              <a:solidFill>
                <a:srgbClr val="0070C0"/>
              </a:solidFill>
              <a:latin typeface="+mn-lt"/>
            </a:endParaRPr>
          </a:p>
        </p:txBody>
      </p:sp>
      <p:sp>
        <p:nvSpPr>
          <p:cNvPr id="850950" name="Rectangle 6"/>
          <p:cNvSpPr>
            <a:spLocks noChangeArrowheads="1"/>
          </p:cNvSpPr>
          <p:nvPr/>
        </p:nvSpPr>
        <p:spPr bwMode="auto">
          <a:xfrm>
            <a:off x="2209800" y="14097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10000"/>
              </a:spcBef>
              <a:spcAft>
                <a:spcPct val="10000"/>
              </a:spcAft>
              <a:defRPr sz="2400">
                <a:solidFill>
                  <a:schemeClr val="tx1"/>
                </a:solidFill>
                <a:latin typeface="Helvetica" panose="020B0604020202020204" pitchFamily="34" charset="0"/>
              </a:defRPr>
            </a:lvl1pPr>
            <a:lvl2pPr marL="855663" indent="-284163">
              <a:lnSpc>
                <a:spcPct val="90000"/>
              </a:lnSpc>
              <a:spcBef>
                <a:spcPct val="10000"/>
              </a:spcBef>
              <a:spcAft>
                <a:spcPct val="10000"/>
              </a:spcAft>
              <a:buSzPct val="90000"/>
              <a:defRPr sz="2400">
                <a:solidFill>
                  <a:schemeClr val="tx1"/>
                </a:solidFill>
                <a:latin typeface="Arial" panose="020B0604020202020204" pitchFamily="34" charset="0"/>
              </a:defRPr>
            </a:lvl2pPr>
            <a:lvl3pPr marL="1254125" indent="-225425">
              <a:lnSpc>
                <a:spcPct val="90000"/>
              </a:lnSpc>
              <a:spcBef>
                <a:spcPct val="10000"/>
              </a:spcBef>
              <a:spcAft>
                <a:spcPct val="10000"/>
              </a:spcAft>
              <a:buSzPct val="90000"/>
              <a:defRPr sz="2000">
                <a:solidFill>
                  <a:schemeClr val="tx1"/>
                </a:solidFill>
                <a:latin typeface="Arial" panose="020B0604020202020204" pitchFamily="34" charset="0"/>
              </a:defRPr>
            </a:lvl3pPr>
            <a:lvl4pPr marL="1608138" indent="-122238">
              <a:lnSpc>
                <a:spcPct val="90000"/>
              </a:lnSpc>
              <a:spcBef>
                <a:spcPct val="10000"/>
              </a:spcBef>
              <a:spcAft>
                <a:spcPct val="10000"/>
              </a:spcAft>
              <a:defRPr sz="2000">
                <a:solidFill>
                  <a:schemeClr val="tx1"/>
                </a:solidFill>
                <a:latin typeface="Arial" panose="020B0604020202020204" pitchFamily="34" charset="0"/>
              </a:defRPr>
            </a:lvl4pPr>
            <a:lvl5pPr marL="2065338" indent="-122238">
              <a:lnSpc>
                <a:spcPct val="90000"/>
              </a:lnSpc>
              <a:spcBef>
                <a:spcPct val="10000"/>
              </a:spcBef>
              <a:spcAft>
                <a:spcPct val="10000"/>
              </a:spcAft>
              <a:defRPr sz="2000">
                <a:solidFill>
                  <a:schemeClr val="tx1"/>
                </a:solidFill>
                <a:latin typeface="Arial" panose="020B0604020202020204" pitchFamily="34" charset="0"/>
              </a:defRPr>
            </a:lvl5pPr>
            <a:lvl6pPr marL="2522538" indent="-122238" fontAlgn="base">
              <a:lnSpc>
                <a:spcPct val="90000"/>
              </a:lnSpc>
              <a:spcBef>
                <a:spcPct val="10000"/>
              </a:spcBef>
              <a:spcAft>
                <a:spcPct val="10000"/>
              </a:spcAft>
              <a:defRPr sz="2000">
                <a:solidFill>
                  <a:schemeClr val="tx1"/>
                </a:solidFill>
                <a:latin typeface="Arial" panose="020B0604020202020204" pitchFamily="34" charset="0"/>
              </a:defRPr>
            </a:lvl6pPr>
            <a:lvl7pPr marL="2979738" indent="-122238" fontAlgn="base">
              <a:lnSpc>
                <a:spcPct val="90000"/>
              </a:lnSpc>
              <a:spcBef>
                <a:spcPct val="10000"/>
              </a:spcBef>
              <a:spcAft>
                <a:spcPct val="10000"/>
              </a:spcAft>
              <a:defRPr sz="2000">
                <a:solidFill>
                  <a:schemeClr val="tx1"/>
                </a:solidFill>
                <a:latin typeface="Arial" panose="020B0604020202020204" pitchFamily="34" charset="0"/>
              </a:defRPr>
            </a:lvl7pPr>
            <a:lvl8pPr marL="3436938" indent="-122238" fontAlgn="base">
              <a:lnSpc>
                <a:spcPct val="90000"/>
              </a:lnSpc>
              <a:spcBef>
                <a:spcPct val="10000"/>
              </a:spcBef>
              <a:spcAft>
                <a:spcPct val="10000"/>
              </a:spcAft>
              <a:defRPr sz="2000">
                <a:solidFill>
                  <a:schemeClr val="tx1"/>
                </a:solidFill>
                <a:latin typeface="Arial" panose="020B0604020202020204" pitchFamily="34" charset="0"/>
              </a:defRPr>
            </a:lvl8pPr>
            <a:lvl9pPr marL="3894138" indent="-122238" fontAlgn="base">
              <a:lnSpc>
                <a:spcPct val="90000"/>
              </a:lnSpc>
              <a:spcBef>
                <a:spcPct val="10000"/>
              </a:spcBef>
              <a:spcAft>
                <a:spcPct val="10000"/>
              </a:spcAft>
              <a:defRPr sz="2000">
                <a:solidFill>
                  <a:schemeClr val="tx1"/>
                </a:solidFill>
                <a:latin typeface="Arial" panose="020B0604020202020204" pitchFamily="34" charset="0"/>
              </a:defRPr>
            </a:lvl9pPr>
          </a:lstStyle>
          <a:p>
            <a:r>
              <a:rPr lang="en-US" altLang="en-US" dirty="0">
                <a:solidFill>
                  <a:srgbClr val="1469B2"/>
                </a:solidFill>
              </a:rPr>
              <a:t>MICROECONOMICS AND MACROECONOMICS</a:t>
            </a:r>
          </a:p>
        </p:txBody>
      </p:sp>
      <p:sp>
        <p:nvSpPr>
          <p:cNvPr id="850951" name="Rectangle 7"/>
          <p:cNvSpPr>
            <a:spLocks noChangeArrowheads="1"/>
          </p:cNvSpPr>
          <p:nvPr/>
        </p:nvSpPr>
        <p:spPr bwMode="auto">
          <a:xfrm>
            <a:off x="1672046" y="4038600"/>
            <a:ext cx="808155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10000"/>
              </a:spcBef>
              <a:spcAft>
                <a:spcPct val="10000"/>
              </a:spcAft>
              <a:defRPr sz="2400">
                <a:solidFill>
                  <a:schemeClr val="tx1"/>
                </a:solidFill>
                <a:latin typeface="Helvetica" panose="020B0604020202020204" pitchFamily="34" charset="0"/>
              </a:defRPr>
            </a:lvl1pPr>
            <a:lvl2pPr marL="742950" indent="-285750">
              <a:lnSpc>
                <a:spcPct val="90000"/>
              </a:lnSpc>
              <a:spcBef>
                <a:spcPct val="10000"/>
              </a:spcBef>
              <a:spcAft>
                <a:spcPct val="10000"/>
              </a:spcAft>
              <a:buSzPct val="90000"/>
              <a:defRPr sz="2400">
                <a:solidFill>
                  <a:schemeClr val="tx1"/>
                </a:solidFill>
                <a:latin typeface="Arial" panose="020B0604020202020204" pitchFamily="34" charset="0"/>
              </a:defRPr>
            </a:lvl2pPr>
            <a:lvl3pPr marL="1143000" indent="-228600">
              <a:lnSpc>
                <a:spcPct val="90000"/>
              </a:lnSpc>
              <a:spcBef>
                <a:spcPct val="10000"/>
              </a:spcBef>
              <a:spcAft>
                <a:spcPct val="10000"/>
              </a:spcAft>
              <a:buSzPct val="90000"/>
              <a:defRPr sz="2000">
                <a:solidFill>
                  <a:schemeClr val="tx1"/>
                </a:solidFill>
                <a:latin typeface="Arial" panose="020B0604020202020204" pitchFamily="34" charset="0"/>
              </a:defRPr>
            </a:lvl3pPr>
            <a:lvl4pPr marL="1600200" indent="-228600">
              <a:lnSpc>
                <a:spcPct val="90000"/>
              </a:lnSpc>
              <a:spcBef>
                <a:spcPct val="10000"/>
              </a:spcBef>
              <a:spcAft>
                <a:spcPct val="10000"/>
              </a:spcAft>
              <a:defRPr sz="2000">
                <a:solidFill>
                  <a:schemeClr val="tx1"/>
                </a:solidFill>
                <a:latin typeface="Arial" panose="020B0604020202020204" pitchFamily="34" charset="0"/>
              </a:defRPr>
            </a:lvl4pPr>
            <a:lvl5pPr marL="2057400" indent="-228600">
              <a:lnSpc>
                <a:spcPct val="90000"/>
              </a:lnSpc>
              <a:spcBef>
                <a:spcPct val="10000"/>
              </a:spcBef>
              <a:spcAft>
                <a:spcPct val="10000"/>
              </a:spcAft>
              <a:defRPr sz="2000">
                <a:solidFill>
                  <a:schemeClr val="tx1"/>
                </a:solidFill>
                <a:latin typeface="Arial" panose="020B0604020202020204" pitchFamily="34" charset="0"/>
              </a:defRPr>
            </a:lvl5pPr>
            <a:lvl6pPr marL="2514600" indent="-228600" fontAlgn="base">
              <a:lnSpc>
                <a:spcPct val="90000"/>
              </a:lnSpc>
              <a:spcBef>
                <a:spcPct val="10000"/>
              </a:spcBef>
              <a:spcAft>
                <a:spcPct val="10000"/>
              </a:spcAft>
              <a:defRPr sz="2000">
                <a:solidFill>
                  <a:schemeClr val="tx1"/>
                </a:solidFill>
                <a:latin typeface="Arial" panose="020B0604020202020204" pitchFamily="34" charset="0"/>
              </a:defRPr>
            </a:lvl6pPr>
            <a:lvl7pPr marL="2971800" indent="-228600" fontAlgn="base">
              <a:lnSpc>
                <a:spcPct val="90000"/>
              </a:lnSpc>
              <a:spcBef>
                <a:spcPct val="10000"/>
              </a:spcBef>
              <a:spcAft>
                <a:spcPct val="10000"/>
              </a:spcAft>
              <a:defRPr sz="2000">
                <a:solidFill>
                  <a:schemeClr val="tx1"/>
                </a:solidFill>
                <a:latin typeface="Arial" panose="020B0604020202020204" pitchFamily="34" charset="0"/>
              </a:defRPr>
            </a:lvl7pPr>
            <a:lvl8pPr marL="3429000" indent="-228600" fontAlgn="base">
              <a:lnSpc>
                <a:spcPct val="90000"/>
              </a:lnSpc>
              <a:spcBef>
                <a:spcPct val="10000"/>
              </a:spcBef>
              <a:spcAft>
                <a:spcPct val="10000"/>
              </a:spcAft>
              <a:defRPr sz="2000">
                <a:solidFill>
                  <a:schemeClr val="tx1"/>
                </a:solidFill>
                <a:latin typeface="Arial" panose="020B0604020202020204" pitchFamily="34" charset="0"/>
              </a:defRPr>
            </a:lvl8pPr>
            <a:lvl9pPr marL="3886200" indent="-228600" fontAlgn="base">
              <a:lnSpc>
                <a:spcPct val="90000"/>
              </a:lnSpc>
              <a:spcBef>
                <a:spcPct val="10000"/>
              </a:spcBef>
              <a:spcAft>
                <a:spcPct val="10000"/>
              </a:spcAft>
              <a:defRPr sz="2000">
                <a:solidFill>
                  <a:schemeClr val="tx1"/>
                </a:solidFill>
                <a:latin typeface="Arial" panose="020B0604020202020204" pitchFamily="34" charset="0"/>
              </a:defRPr>
            </a:lvl9pPr>
          </a:lstStyle>
          <a:p>
            <a:pPr marL="342900" indent="-342900">
              <a:spcBef>
                <a:spcPct val="0"/>
              </a:spcBef>
              <a:spcAft>
                <a:spcPct val="0"/>
              </a:spcAft>
              <a:buFont typeface="Arial" panose="020B0604020202020204" pitchFamily="34" charset="0"/>
              <a:buChar char="•"/>
            </a:pPr>
            <a:r>
              <a:rPr lang="en-US" altLang="en-US" b="1" dirty="0">
                <a:solidFill>
                  <a:srgbClr val="006668"/>
                </a:solidFill>
              </a:rPr>
              <a:t>macroeconomics</a:t>
            </a:r>
            <a:r>
              <a:rPr lang="en-US" altLang="en-US" b="1" i="1" dirty="0"/>
              <a:t> </a:t>
            </a:r>
            <a:r>
              <a:rPr lang="en-US" altLang="en-US" dirty="0"/>
              <a:t> The branch of economics that examines the economic behavior of aggregates—income, employment, output, and so on—on a national scale.</a:t>
            </a:r>
          </a:p>
        </p:txBody>
      </p:sp>
      <p:sp>
        <p:nvSpPr>
          <p:cNvPr id="850952" name="Text Box 8"/>
          <p:cNvSpPr txBox="1">
            <a:spLocks noChangeArrowheads="1"/>
          </p:cNvSpPr>
          <p:nvPr/>
        </p:nvSpPr>
        <p:spPr bwMode="auto">
          <a:xfrm>
            <a:off x="1752600" y="5638800"/>
            <a:ext cx="8001000" cy="762000"/>
          </a:xfrm>
          <a:prstGeom prst="rect">
            <a:avLst/>
          </a:prstGeom>
          <a:solidFill>
            <a:srgbClr val="FFF0D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en-US" sz="1400" dirty="0"/>
              <a:t>Microeconomics looks at the individual unit—the household, the firm, the industry. It</a:t>
            </a:r>
          </a:p>
          <a:p>
            <a:pPr>
              <a:spcBef>
                <a:spcPct val="0"/>
              </a:spcBef>
            </a:pPr>
            <a:r>
              <a:rPr lang="en-US" altLang="en-US" sz="1400" dirty="0"/>
              <a:t>sees and examines the “trees.” Macroeconomics looks at the whole, the aggregate. It</a:t>
            </a:r>
          </a:p>
          <a:p>
            <a:pPr>
              <a:spcBef>
                <a:spcPct val="0"/>
              </a:spcBef>
            </a:pPr>
            <a:r>
              <a:rPr lang="en-US" altLang="en-US" sz="1400" dirty="0"/>
              <a:t>sees and analyzes the “forest.”</a:t>
            </a:r>
          </a:p>
        </p:txBody>
      </p:sp>
    </p:spTree>
    <p:extLst>
      <p:ext uri="{BB962C8B-B14F-4D97-AF65-F5344CB8AC3E}">
        <p14:creationId xmlns:p14="http://schemas.microsoft.com/office/powerpoint/2010/main" val="218244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50949"/>
                                        </p:tgtEl>
                                        <p:attrNameLst>
                                          <p:attrName>style.visibility</p:attrName>
                                        </p:attrNameLst>
                                      </p:cBhvr>
                                      <p:to>
                                        <p:strVal val="visible"/>
                                      </p:to>
                                    </p:set>
                                    <p:animEffect transition="in" filter="wipe(left)">
                                      <p:cBhvr>
                                        <p:cTn id="7" dur="500"/>
                                        <p:tgtEl>
                                          <p:spTgt spid="85094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50950">
                                            <p:txEl>
                                              <p:pRg st="0" end="0"/>
                                            </p:txEl>
                                          </p:spTgt>
                                        </p:tgtEl>
                                        <p:attrNameLst>
                                          <p:attrName>style.visibility</p:attrName>
                                        </p:attrNameLst>
                                      </p:cBhvr>
                                      <p:to>
                                        <p:strVal val="visible"/>
                                      </p:to>
                                    </p:set>
                                    <p:animEffect transition="in" filter="wipe(left)">
                                      <p:cBhvr>
                                        <p:cTn id="11" dur="500"/>
                                        <p:tgtEl>
                                          <p:spTgt spid="850950">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50947"/>
                                        </p:tgtEl>
                                        <p:attrNameLst>
                                          <p:attrName>style.visibility</p:attrName>
                                        </p:attrNameLst>
                                      </p:cBhvr>
                                      <p:to>
                                        <p:strVal val="visible"/>
                                      </p:to>
                                    </p:set>
                                    <p:animEffect transition="in" filter="wipe(left)">
                                      <p:cBhvr>
                                        <p:cTn id="15" dur="500"/>
                                        <p:tgtEl>
                                          <p:spTgt spid="85094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50951"/>
                                        </p:tgtEl>
                                        <p:attrNameLst>
                                          <p:attrName>style.visibility</p:attrName>
                                        </p:attrNameLst>
                                      </p:cBhvr>
                                      <p:to>
                                        <p:strVal val="visible"/>
                                      </p:to>
                                    </p:set>
                                    <p:animEffect transition="in" filter="wipe(left)">
                                      <p:cBhvr>
                                        <p:cTn id="19" dur="500"/>
                                        <p:tgtEl>
                                          <p:spTgt spid="850951"/>
                                        </p:tgtEl>
                                      </p:cBhvr>
                                    </p:animEffect>
                                  </p:childTnLst>
                                </p:cTn>
                              </p:par>
                            </p:childTnLst>
                          </p:cTn>
                        </p:par>
                        <p:par>
                          <p:cTn id="20" fill="hold" nodeType="afterGroup">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850952"/>
                                        </p:tgtEl>
                                        <p:attrNameLst>
                                          <p:attrName>style.visibility</p:attrName>
                                        </p:attrNameLst>
                                      </p:cBhvr>
                                      <p:to>
                                        <p:strVal val="visible"/>
                                      </p:to>
                                    </p:set>
                                    <p:animEffect transition="in" filter="wedge">
                                      <p:cBhvr>
                                        <p:cTn id="23" dur="1000"/>
                                        <p:tgtEl>
                                          <p:spTgt spid="85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p:bldP spid="850949" grpId="0" animBg="1"/>
      <p:bldP spid="850950" grpId="0" build="p" bldLvl="2" autoUpdateAnimBg="0" advAuto="0">
        <p:tmplLst>
          <p:tmpl lvl="1">
            <p:tnLst>
              <p:par>
                <p:cTn presetID="22" presetClass="entr" presetSubtype="8" fill="hold" nodeType="afterEffect">
                  <p:stCondLst>
                    <p:cond delay="0"/>
                  </p:stCondLst>
                  <p:childTnLst>
                    <p:set>
                      <p:cBhvr>
                        <p:cTn dur="1" fill="hold">
                          <p:stCondLst>
                            <p:cond delay="0"/>
                          </p:stCondLst>
                        </p:cTn>
                        <p:tgtEl>
                          <p:spTgt spid="850950"/>
                        </p:tgtEl>
                        <p:attrNameLst>
                          <p:attrName>style.visibility</p:attrName>
                        </p:attrNameLst>
                      </p:cBhvr>
                      <p:to>
                        <p:strVal val="visible"/>
                      </p:to>
                    </p:set>
                    <p:animEffect transition="in" filter="wipe(left)">
                      <p:cBhvr>
                        <p:cTn dur="500"/>
                        <p:tgtEl>
                          <p:spTgt spid="8509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850950"/>
                        </p:tgtEl>
                        <p:attrNameLst>
                          <p:attrName>style.visibility</p:attrName>
                        </p:attrNameLst>
                      </p:cBhvr>
                      <p:to>
                        <p:strVal val="visible"/>
                      </p:to>
                    </p:set>
                    <p:animEffect transition="in" filter="wipe(left)">
                      <p:cBhvr>
                        <p:cTn dur="500"/>
                        <p:tgtEl>
                          <p:spTgt spid="85095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850950"/>
                        </p:tgtEl>
                        <p:attrNameLst>
                          <p:attrName>style.visibility</p:attrName>
                        </p:attrNameLst>
                      </p:cBhvr>
                      <p:to>
                        <p:strVal val="visible"/>
                      </p:to>
                    </p:set>
                    <p:animEffect transition="in" filter="wipe(left)">
                      <p:cBhvr>
                        <p:cTn dur="500"/>
                        <p:tgtEl>
                          <p:spTgt spid="85095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850950"/>
                        </p:tgtEl>
                        <p:attrNameLst>
                          <p:attrName>style.visibility</p:attrName>
                        </p:attrNameLst>
                      </p:cBhvr>
                      <p:to>
                        <p:strVal val="visible"/>
                      </p:to>
                    </p:set>
                    <p:animEffect transition="in" filter="wipe(left)">
                      <p:cBhvr>
                        <p:cTn dur="500"/>
                        <p:tgtEl>
                          <p:spTgt spid="85095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850950"/>
                        </p:tgtEl>
                        <p:attrNameLst>
                          <p:attrName>style.visibility</p:attrName>
                        </p:attrNameLst>
                      </p:cBhvr>
                      <p:to>
                        <p:strVal val="visible"/>
                      </p:to>
                    </p:set>
                    <p:animEffect transition="in" filter="wipe(left)">
                      <p:cBhvr>
                        <p:cTn dur="500"/>
                        <p:tgtEl>
                          <p:spTgt spid="850950"/>
                        </p:tgtEl>
                      </p:cBhvr>
                    </p:animEffect>
                  </p:childTnLst>
                </p:cTn>
              </p:par>
            </p:tnLst>
          </p:tmpl>
        </p:tmplLst>
      </p:bldP>
      <p:bldP spid="850951" grpId="0"/>
      <p:bldP spid="85095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Slide Number Placeholder 3"/>
          <p:cNvSpPr>
            <a:spLocks noGrp="1"/>
          </p:cNvSpPr>
          <p:nvPr>
            <p:ph type="sldNum" sz="quarter" idx="10"/>
          </p:nvPr>
        </p:nvSpPr>
        <p:spPr/>
        <p:txBody>
          <a:bodyPr/>
          <a:lstStyle/>
          <a:p>
            <a:fld id="{7FE126E9-3ADB-4DEE-975B-933F7D5C5400}" type="slidenum">
              <a:rPr lang="en-US" altLang="en-US"/>
              <a:pPr/>
              <a:t>8</a:t>
            </a:fld>
            <a:r>
              <a:rPr lang="en-US" altLang="en-US"/>
              <a:t> of 36</a:t>
            </a:r>
          </a:p>
        </p:txBody>
      </p:sp>
      <p:sp>
        <p:nvSpPr>
          <p:cNvPr id="888836" name="Rectangle 4"/>
          <p:cNvSpPr>
            <a:spLocks noChangeArrowheads="1"/>
          </p:cNvSpPr>
          <p:nvPr/>
        </p:nvSpPr>
        <p:spPr bwMode="auto">
          <a:xfrm>
            <a:off x="2673531" y="44196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10000"/>
              </a:spcBef>
              <a:spcAft>
                <a:spcPct val="10000"/>
              </a:spcAft>
              <a:defRPr sz="2400">
                <a:solidFill>
                  <a:schemeClr val="tx1"/>
                </a:solidFill>
                <a:latin typeface="Helvetica" panose="020B0604020202020204" pitchFamily="34" charset="0"/>
              </a:defRPr>
            </a:lvl1pPr>
            <a:lvl2pPr marL="855663" indent="-284163">
              <a:lnSpc>
                <a:spcPct val="90000"/>
              </a:lnSpc>
              <a:spcBef>
                <a:spcPct val="10000"/>
              </a:spcBef>
              <a:spcAft>
                <a:spcPct val="10000"/>
              </a:spcAft>
              <a:buSzPct val="90000"/>
              <a:defRPr sz="2400">
                <a:solidFill>
                  <a:schemeClr val="tx1"/>
                </a:solidFill>
                <a:latin typeface="Arial" panose="020B0604020202020204" pitchFamily="34" charset="0"/>
              </a:defRPr>
            </a:lvl2pPr>
            <a:lvl3pPr marL="1254125" indent="-225425">
              <a:lnSpc>
                <a:spcPct val="90000"/>
              </a:lnSpc>
              <a:spcBef>
                <a:spcPct val="10000"/>
              </a:spcBef>
              <a:spcAft>
                <a:spcPct val="10000"/>
              </a:spcAft>
              <a:buSzPct val="90000"/>
              <a:defRPr sz="2000">
                <a:solidFill>
                  <a:schemeClr val="tx1"/>
                </a:solidFill>
                <a:latin typeface="Arial" panose="020B0604020202020204" pitchFamily="34" charset="0"/>
              </a:defRPr>
            </a:lvl3pPr>
            <a:lvl4pPr marL="1608138" indent="-122238">
              <a:lnSpc>
                <a:spcPct val="90000"/>
              </a:lnSpc>
              <a:spcBef>
                <a:spcPct val="10000"/>
              </a:spcBef>
              <a:spcAft>
                <a:spcPct val="10000"/>
              </a:spcAft>
              <a:defRPr sz="2000">
                <a:solidFill>
                  <a:schemeClr val="tx1"/>
                </a:solidFill>
                <a:latin typeface="Arial" panose="020B0604020202020204" pitchFamily="34" charset="0"/>
              </a:defRPr>
            </a:lvl4pPr>
            <a:lvl5pPr marL="2065338" indent="-122238">
              <a:lnSpc>
                <a:spcPct val="90000"/>
              </a:lnSpc>
              <a:spcBef>
                <a:spcPct val="10000"/>
              </a:spcBef>
              <a:spcAft>
                <a:spcPct val="10000"/>
              </a:spcAft>
              <a:defRPr sz="2000">
                <a:solidFill>
                  <a:schemeClr val="tx1"/>
                </a:solidFill>
                <a:latin typeface="Arial" panose="020B0604020202020204" pitchFamily="34" charset="0"/>
              </a:defRPr>
            </a:lvl5pPr>
            <a:lvl6pPr marL="2522538" indent="-122238" fontAlgn="base">
              <a:lnSpc>
                <a:spcPct val="90000"/>
              </a:lnSpc>
              <a:spcBef>
                <a:spcPct val="10000"/>
              </a:spcBef>
              <a:spcAft>
                <a:spcPct val="10000"/>
              </a:spcAft>
              <a:defRPr sz="2000">
                <a:solidFill>
                  <a:schemeClr val="tx1"/>
                </a:solidFill>
                <a:latin typeface="Arial" panose="020B0604020202020204" pitchFamily="34" charset="0"/>
              </a:defRPr>
            </a:lvl6pPr>
            <a:lvl7pPr marL="2979738" indent="-122238" fontAlgn="base">
              <a:lnSpc>
                <a:spcPct val="90000"/>
              </a:lnSpc>
              <a:spcBef>
                <a:spcPct val="10000"/>
              </a:spcBef>
              <a:spcAft>
                <a:spcPct val="10000"/>
              </a:spcAft>
              <a:defRPr sz="2000">
                <a:solidFill>
                  <a:schemeClr val="tx1"/>
                </a:solidFill>
                <a:latin typeface="Arial" panose="020B0604020202020204" pitchFamily="34" charset="0"/>
              </a:defRPr>
            </a:lvl7pPr>
            <a:lvl8pPr marL="3436938" indent="-122238" fontAlgn="base">
              <a:lnSpc>
                <a:spcPct val="90000"/>
              </a:lnSpc>
              <a:spcBef>
                <a:spcPct val="10000"/>
              </a:spcBef>
              <a:spcAft>
                <a:spcPct val="10000"/>
              </a:spcAft>
              <a:defRPr sz="2000">
                <a:solidFill>
                  <a:schemeClr val="tx1"/>
                </a:solidFill>
                <a:latin typeface="Arial" panose="020B0604020202020204" pitchFamily="34" charset="0"/>
              </a:defRPr>
            </a:lvl8pPr>
            <a:lvl9pPr marL="3894138" indent="-122238" fontAlgn="base">
              <a:lnSpc>
                <a:spcPct val="90000"/>
              </a:lnSpc>
              <a:spcBef>
                <a:spcPct val="10000"/>
              </a:spcBef>
              <a:spcAft>
                <a:spcPct val="10000"/>
              </a:spcAft>
              <a:defRPr sz="2000">
                <a:solidFill>
                  <a:schemeClr val="tx1"/>
                </a:solidFill>
                <a:latin typeface="Arial" panose="020B0604020202020204" pitchFamily="34" charset="0"/>
              </a:defRPr>
            </a:lvl9pPr>
          </a:lstStyle>
          <a:p>
            <a:r>
              <a:rPr lang="en-US" altLang="en-US" dirty="0">
                <a:solidFill>
                  <a:srgbClr val="1469B2"/>
                </a:solidFill>
              </a:rPr>
              <a:t>THE DIVERSE FIELDS OF ECONOMICS</a:t>
            </a:r>
          </a:p>
        </p:txBody>
      </p:sp>
      <p:graphicFrame>
        <p:nvGraphicFramePr>
          <p:cNvPr id="888965" name="Group 133"/>
          <p:cNvGraphicFramePr>
            <a:graphicFrameLocks noGrp="1"/>
          </p:cNvGraphicFramePr>
          <p:nvPr>
            <p:ph idx="1"/>
            <p:extLst>
              <p:ext uri="{D42A27DB-BD31-4B8C-83A1-F6EECF244321}">
                <p14:modId xmlns:p14="http://schemas.microsoft.com/office/powerpoint/2010/main" val="3047571180"/>
              </p:ext>
            </p:extLst>
          </p:nvPr>
        </p:nvGraphicFramePr>
        <p:xfrm>
          <a:off x="757646" y="1149531"/>
          <a:ext cx="10424704" cy="5338901"/>
        </p:xfrm>
        <a:graphic>
          <a:graphicData uri="http://schemas.openxmlformats.org/drawingml/2006/table">
            <a:tbl>
              <a:tblPr/>
              <a:tblGrid>
                <a:gridCol w="1966925">
                  <a:extLst>
                    <a:ext uri="{9D8B030D-6E8A-4147-A177-3AD203B41FA5}">
                      <a16:colId xmlns:a16="http://schemas.microsoft.com/office/drawing/2014/main" val="3852988028"/>
                    </a:ext>
                  </a:extLst>
                </a:gridCol>
                <a:gridCol w="2261964">
                  <a:extLst>
                    <a:ext uri="{9D8B030D-6E8A-4147-A177-3AD203B41FA5}">
                      <a16:colId xmlns:a16="http://schemas.microsoft.com/office/drawing/2014/main" val="1547720515"/>
                    </a:ext>
                  </a:extLst>
                </a:gridCol>
                <a:gridCol w="2163618">
                  <a:extLst>
                    <a:ext uri="{9D8B030D-6E8A-4147-A177-3AD203B41FA5}">
                      <a16:colId xmlns:a16="http://schemas.microsoft.com/office/drawing/2014/main" val="3692550804"/>
                    </a:ext>
                  </a:extLst>
                </a:gridCol>
                <a:gridCol w="1944388">
                  <a:extLst>
                    <a:ext uri="{9D8B030D-6E8A-4147-A177-3AD203B41FA5}">
                      <a16:colId xmlns:a16="http://schemas.microsoft.com/office/drawing/2014/main" val="2067255996"/>
                    </a:ext>
                  </a:extLst>
                </a:gridCol>
                <a:gridCol w="2087809">
                  <a:extLst>
                    <a:ext uri="{9D8B030D-6E8A-4147-A177-3AD203B41FA5}">
                      <a16:colId xmlns:a16="http://schemas.microsoft.com/office/drawing/2014/main" val="284466041"/>
                    </a:ext>
                  </a:extLst>
                </a:gridCol>
              </a:tblGrid>
              <a:tr h="454749">
                <a:tc gridSpan="5">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t>TABLE 1 </a:t>
                      </a:r>
                      <a:r>
                        <a:rPr kumimoji="0" lang="en-US" altLang="en-US" sz="1600" b="1" i="0" u="none" strike="noStrike" cap="none" normalizeH="0" baseline="0" dirty="0" smtClean="0">
                          <a:ln>
                            <a:noFill/>
                          </a:ln>
                          <a:solidFill>
                            <a:srgbClr val="8C1B54"/>
                          </a:solidFill>
                          <a:effectLst/>
                          <a:latin typeface="Helvetica" panose="020B0604020202020204" pitchFamily="34" charset="0"/>
                          <a:cs typeface="Arial" panose="020B0604020202020204" pitchFamily="34" charset="0"/>
                        </a:rPr>
                        <a:t>Examples of Microeconomic and Macroeconomic Concerns</a:t>
                      </a:r>
                      <a:endParaRPr kumimoji="0" lang="en-US" altLang="en-US" sz="1600" b="1" i="0" u="none" strike="noStrike" cap="none" normalizeH="0" baseline="0" dirty="0" smtClean="0">
                        <a:ln>
                          <a:noFill/>
                        </a:ln>
                        <a:solidFill>
                          <a:srgbClr val="8C1B54"/>
                        </a:solidFill>
                        <a:effectLst/>
                        <a:latin typeface="Helvetica" panose="020B0604020202020204" pitchFamily="34" charset="0"/>
                      </a:endParaRPr>
                    </a:p>
                  </a:txBody>
                  <a:tcPr horzOverflow="overflow">
                    <a:lnL cap="flat">
                      <a:noFill/>
                    </a:lnL>
                    <a:lnR cap="flat">
                      <a:noFill/>
                    </a:lnR>
                    <a:lnT cap="flat">
                      <a:noFill/>
                    </a:lnT>
                    <a:lnB>
                      <a:noFill/>
                    </a:lnB>
                    <a:lnTlToBr>
                      <a:noFill/>
                    </a:lnTlToBr>
                    <a:lnBlToTr>
                      <a:noFill/>
                    </a:lnBlToTr>
                    <a:solidFill>
                      <a:srgbClr val="D3CDA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1055557"/>
                  </a:ext>
                </a:extLst>
              </a:tr>
              <a:tr h="661105">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DIVISION OF ECONOMICS</a:t>
                      </a:r>
                    </a:p>
                  </a:txBody>
                  <a:tcPr marR="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PRODUCTION</a:t>
                      </a:r>
                      <a:endParaRPr kumimoji="0" lang="en-US" altLang="en-US" sz="1300" b="1"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PRICES</a:t>
                      </a:r>
                      <a:endParaRPr kumimoji="0" lang="en-US" altLang="en-US" sz="1300" b="1"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INCOME</a:t>
                      </a:r>
                      <a:endParaRPr kumimoji="0" lang="en-US" altLang="en-US" sz="1300" b="1"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3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EMPLOYMENT</a:t>
                      </a:r>
                    </a:p>
                  </a:txBody>
                  <a:tcPr marR="0"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7994422"/>
                  </a:ext>
                </a:extLst>
              </a:tr>
              <a:tr h="2352082">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Microeconomics</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Production/output in individual industries and businesses</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How much steel</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How much office</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space</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How many cars</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Price of individual</a:t>
                      </a:r>
                      <a:b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goods and services</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Price of medical care</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Price of gasoline</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Food prices</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Apartment rents</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Distribution of </a:t>
                      </a:r>
                      <a:b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income and </a:t>
                      </a:r>
                      <a:b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wealth</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Wages in the auto</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industry</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Minimum wage</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Executive salaries</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Poverty</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Employment by</a:t>
                      </a:r>
                      <a:b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individual businesses</a:t>
                      </a:r>
                      <a:b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and industries</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Jobs in the steel</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industry</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Number of employees</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in a firm</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Number of</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accountants</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668890645"/>
                  </a:ext>
                </a:extLst>
              </a:tr>
              <a:tr h="1870965">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Macroeconomics</a:t>
                      </a:r>
                    </a:p>
                  </a:txBody>
                  <a:tcPr marR="0" horzOverflow="overflow">
                    <a:lnL cap="flat">
                      <a:noFill/>
                    </a:lnL>
                    <a:lnR>
                      <a:noFill/>
                    </a:lnR>
                    <a:lnT>
                      <a:noFill/>
                    </a:lnT>
                    <a:lnB w="38100" cap="flat" cmpd="sng" algn="ctr">
                      <a:solidFill>
                        <a:srgbClr val="E7E4CB"/>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National </a:t>
                      </a:r>
                      <a:b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production/output</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Total industrial output</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Gross domestic</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product</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Growth of output</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a:noFill/>
                    </a:lnR>
                    <a:lnT>
                      <a:noFill/>
                    </a:lnT>
                    <a:lnB w="38100" cap="flat" cmpd="sng" algn="ctr">
                      <a:solidFill>
                        <a:srgbClr val="E7E4CB"/>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Aggregate price level</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Consumer prices</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Producer prices</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Rate of inflation</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a:noFill/>
                    </a:lnR>
                    <a:lnT>
                      <a:noFill/>
                    </a:lnT>
                    <a:lnB w="38100" cap="flat" cmpd="sng" algn="ctr">
                      <a:solidFill>
                        <a:srgbClr val="E7E4CB"/>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Helvetica" panose="020B0604020202020204" pitchFamily="34" charset="0"/>
                          <a:cs typeface="Arial" panose="020B0604020202020204" pitchFamily="34" charset="0"/>
                        </a:rPr>
                        <a:t>National income</a:t>
                      </a:r>
                      <a:endParaRPr kumimoji="0" lang="en-US" altLang="en-US" sz="900" b="0" i="1"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Total wages and</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salaries  </a:t>
                      </a:r>
                      <a:endParaRPr kumimoji="0" lang="en-US" altLang="en-US" sz="9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Total corporate</a:t>
                      </a:r>
                      <a:b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0" u="none" strike="noStrike" cap="none" normalizeH="0" baseline="0" smtClean="0">
                          <a:ln>
                            <a:noFill/>
                          </a:ln>
                          <a:solidFill>
                            <a:schemeClr val="tx1"/>
                          </a:solidFill>
                          <a:effectLst/>
                          <a:latin typeface="Helvetica" panose="020B0604020202020204" pitchFamily="34" charset="0"/>
                          <a:cs typeface="Arial" panose="020B0604020202020204" pitchFamily="34" charset="0"/>
                        </a:rPr>
                        <a:t>  profits</a:t>
                      </a:r>
                      <a:endParaRPr kumimoji="0" lang="en-US" altLang="en-US" sz="2000" b="0" i="0" u="none" strike="noStrike" cap="none" normalizeH="0" baseline="0" smtClean="0">
                        <a:ln>
                          <a:noFill/>
                        </a:ln>
                        <a:solidFill>
                          <a:schemeClr val="tx1"/>
                        </a:solidFill>
                        <a:effectLst/>
                        <a:latin typeface="Helvetica" panose="020B0604020202020204" pitchFamily="34" charset="0"/>
                      </a:endParaRPr>
                    </a:p>
                  </a:txBody>
                  <a:tcPr marR="0" horzOverflow="overflow">
                    <a:lnL>
                      <a:noFill/>
                    </a:lnL>
                    <a:lnR>
                      <a:noFill/>
                    </a:lnR>
                    <a:lnT>
                      <a:noFill/>
                    </a:lnT>
                    <a:lnB w="38100" cap="flat" cmpd="sng" algn="ctr">
                      <a:solidFill>
                        <a:srgbClr val="E7E4CB"/>
                      </a:solidFill>
                      <a:prstDash val="solid"/>
                      <a:round/>
                      <a:headEnd type="none" w="med" len="med"/>
                      <a:tailEnd type="none" w="med" len="med"/>
                    </a:lnB>
                    <a:lnTlToBr>
                      <a:noFill/>
                    </a:lnTlToBr>
                    <a:lnBlToTr>
                      <a:noFill/>
                    </a:lnBlToTr>
                    <a:noFill/>
                  </a:tcPr>
                </a:tc>
                <a:tc>
                  <a:txBody>
                    <a:bodyPr/>
                    <a:lstStyle>
                      <a:lvl1pPr>
                        <a:spcBef>
                          <a:spcPct val="10000"/>
                        </a:spcBef>
                        <a:spcAft>
                          <a:spcPct val="10000"/>
                        </a:spcAft>
                        <a:defRPr sz="2000">
                          <a:solidFill>
                            <a:schemeClr val="tx1"/>
                          </a:solidFill>
                          <a:latin typeface="Helvetica" panose="020B0604020202020204" pitchFamily="34" charset="0"/>
                        </a:defRPr>
                      </a:lvl1pPr>
                      <a:lvl2pPr>
                        <a:lnSpc>
                          <a:spcPct val="90000"/>
                        </a:lnSpc>
                        <a:spcBef>
                          <a:spcPct val="10000"/>
                        </a:spcBef>
                        <a:spcAft>
                          <a:spcPct val="10000"/>
                        </a:spcAft>
                        <a:buSzPct val="90000"/>
                        <a:defRPr sz="2000">
                          <a:solidFill>
                            <a:schemeClr val="tx1"/>
                          </a:solidFill>
                          <a:latin typeface="Arial" panose="020B0604020202020204" pitchFamily="34" charset="0"/>
                        </a:defRPr>
                      </a:lvl2pPr>
                      <a:lvl3pPr>
                        <a:lnSpc>
                          <a:spcPct val="90000"/>
                        </a:lnSpc>
                        <a:spcBef>
                          <a:spcPct val="10000"/>
                        </a:spcBef>
                        <a:spcAft>
                          <a:spcPct val="10000"/>
                        </a:spcAft>
                        <a:buSzPct val="90000"/>
                        <a:defRPr>
                          <a:solidFill>
                            <a:schemeClr val="tx1"/>
                          </a:solidFill>
                          <a:latin typeface="Arial" panose="020B0604020202020204" pitchFamily="34" charset="0"/>
                        </a:defRPr>
                      </a:lvl3pPr>
                      <a:lvl4pPr>
                        <a:lnSpc>
                          <a:spcPct val="90000"/>
                        </a:lnSpc>
                        <a:spcBef>
                          <a:spcPct val="10000"/>
                        </a:spcBef>
                        <a:spcAft>
                          <a:spcPct val="10000"/>
                        </a:spcAft>
                        <a:defRPr>
                          <a:solidFill>
                            <a:schemeClr val="tx1"/>
                          </a:solidFill>
                          <a:latin typeface="Arial" panose="020B0604020202020204" pitchFamily="34" charset="0"/>
                        </a:defRPr>
                      </a:lvl4pPr>
                      <a:lvl5pPr>
                        <a:lnSpc>
                          <a:spcPct val="90000"/>
                        </a:lnSpc>
                        <a:spcBef>
                          <a:spcPct val="10000"/>
                        </a:spcBef>
                        <a:spcAft>
                          <a:spcPct val="10000"/>
                        </a:spcAft>
                        <a:defRPr>
                          <a:solidFill>
                            <a:schemeClr val="tx1"/>
                          </a:solidFill>
                          <a:latin typeface="Arial" panose="020B0604020202020204" pitchFamily="34" charset="0"/>
                        </a:defRPr>
                      </a:lvl5pPr>
                      <a:lvl6pPr fontAlgn="base">
                        <a:lnSpc>
                          <a:spcPct val="90000"/>
                        </a:lnSpc>
                        <a:spcBef>
                          <a:spcPct val="10000"/>
                        </a:spcBef>
                        <a:spcAft>
                          <a:spcPct val="10000"/>
                        </a:spcAft>
                        <a:defRPr>
                          <a:solidFill>
                            <a:schemeClr val="tx1"/>
                          </a:solidFill>
                          <a:latin typeface="Arial" panose="020B0604020202020204" pitchFamily="34" charset="0"/>
                        </a:defRPr>
                      </a:lvl6pPr>
                      <a:lvl7pPr fontAlgn="base">
                        <a:lnSpc>
                          <a:spcPct val="90000"/>
                        </a:lnSpc>
                        <a:spcBef>
                          <a:spcPct val="10000"/>
                        </a:spcBef>
                        <a:spcAft>
                          <a:spcPct val="10000"/>
                        </a:spcAft>
                        <a:defRPr>
                          <a:solidFill>
                            <a:schemeClr val="tx1"/>
                          </a:solidFill>
                          <a:latin typeface="Arial" panose="020B0604020202020204" pitchFamily="34" charset="0"/>
                        </a:defRPr>
                      </a:lvl7pPr>
                      <a:lvl8pPr fontAlgn="base">
                        <a:lnSpc>
                          <a:spcPct val="90000"/>
                        </a:lnSpc>
                        <a:spcBef>
                          <a:spcPct val="10000"/>
                        </a:spcBef>
                        <a:spcAft>
                          <a:spcPct val="10000"/>
                        </a:spcAft>
                        <a:defRPr>
                          <a:solidFill>
                            <a:schemeClr val="tx1"/>
                          </a:solidFill>
                          <a:latin typeface="Arial" panose="020B0604020202020204" pitchFamily="34" charset="0"/>
                        </a:defRPr>
                      </a:lvl8pPr>
                      <a:lvl9pPr fontAlgn="base">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t>Employment and </a:t>
                      </a:r>
                      <a:br>
                        <a:rPr kumimoji="0" lang="en-US" altLang="en-US" sz="1200" b="0" i="1"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t>  unemployment in </a:t>
                      </a:r>
                      <a:br>
                        <a:rPr kumimoji="0" lang="en-US" altLang="en-US" sz="1200" b="0" i="1"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br>
                      <a:r>
                        <a:rPr kumimoji="0" lang="en-US" altLang="en-US" sz="1200" b="0" i="1"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t>  the economy</a:t>
                      </a:r>
                      <a:br>
                        <a:rPr kumimoji="0" lang="en-US" altLang="en-US" sz="1200" b="0" i="1"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br>
                      <a:endParaRPr kumimoji="0" lang="en-US" altLang="en-US" sz="9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t>Total number of jobs</a:t>
                      </a:r>
                      <a:endParaRPr kumimoji="0" lang="en-US" altLang="en-US" sz="9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Helvetica" panose="020B0604020202020204" pitchFamily="34" charset="0"/>
                          <a:cs typeface="Arial" panose="020B0604020202020204" pitchFamily="34" charset="0"/>
                        </a:rPr>
                        <a:t>Unemployment rate</a:t>
                      </a:r>
                      <a:endParaRPr kumimoji="0" lang="en-US" altLang="en-US" sz="2000" b="0" i="0" u="none" strike="noStrike" cap="none" normalizeH="0" baseline="0" dirty="0" smtClean="0">
                        <a:ln>
                          <a:noFill/>
                        </a:ln>
                        <a:solidFill>
                          <a:schemeClr val="tx1"/>
                        </a:solidFill>
                        <a:effectLst/>
                        <a:latin typeface="Helvetica" panose="020B0604020202020204" pitchFamily="34" charset="0"/>
                      </a:endParaRPr>
                    </a:p>
                  </a:txBody>
                  <a:tcPr marR="0" horzOverflow="overflow">
                    <a:lnL>
                      <a:noFill/>
                    </a:lnL>
                    <a:lnR cap="flat">
                      <a:noFill/>
                    </a:lnR>
                    <a:lnT>
                      <a:noFill/>
                    </a:lnT>
                    <a:lnB w="38100" cap="flat" cmpd="sng" algn="ctr">
                      <a:solidFill>
                        <a:srgbClr val="E7E4C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8756487"/>
                  </a:ext>
                </a:extLst>
              </a:tr>
            </a:tbl>
          </a:graphicData>
        </a:graphic>
      </p:graphicFrame>
    </p:spTree>
    <p:extLst>
      <p:ext uri="{BB962C8B-B14F-4D97-AF65-F5344CB8AC3E}">
        <p14:creationId xmlns:p14="http://schemas.microsoft.com/office/powerpoint/2010/main" val="24201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8836">
                                            <p:txEl>
                                              <p:pRg st="0" end="0"/>
                                            </p:txEl>
                                          </p:spTgt>
                                        </p:tgtEl>
                                        <p:attrNameLst>
                                          <p:attrName>style.visibility</p:attrName>
                                        </p:attrNameLst>
                                      </p:cBhvr>
                                      <p:to>
                                        <p:strVal val="visible"/>
                                      </p:to>
                                    </p:set>
                                    <p:animEffect transition="in" filter="wipe(left)">
                                      <p:cBhvr>
                                        <p:cTn id="7" dur="500"/>
                                        <p:tgtEl>
                                          <p:spTgt spid="888836">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88965"/>
                                        </p:tgtEl>
                                        <p:attrNameLst>
                                          <p:attrName>style.visibility</p:attrName>
                                        </p:attrNameLst>
                                      </p:cBhvr>
                                      <p:to>
                                        <p:strVal val="visible"/>
                                      </p:to>
                                    </p:set>
                                    <p:animEffect transition="in" filter="blinds(horizontal)">
                                      <p:cBhvr>
                                        <p:cTn id="11" dur="500"/>
                                        <p:tgtEl>
                                          <p:spTgt spid="888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36" grpId="0" build="p" bldLvl="2"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1016000" y="449262"/>
            <a:ext cx="10363200" cy="762000"/>
          </a:xfrm>
        </p:spPr>
        <p:txBody>
          <a:bodyPr/>
          <a:lstStyle/>
          <a:p>
            <a:pPr eaLnBrk="1" hangingPunct="1"/>
            <a:r>
              <a:rPr lang="en-GB" altLang="en-US" dirty="0" smtClean="0">
                <a:solidFill>
                  <a:srgbClr val="0070C0"/>
                </a:solidFill>
                <a:latin typeface="+mn-lt"/>
                <a:ea typeface="ＭＳ Ｐゴシック" panose="020B0600070205080204" pitchFamily="34" charset="-128"/>
              </a:rPr>
              <a:t>The Economic Problem</a:t>
            </a:r>
          </a:p>
        </p:txBody>
      </p:sp>
      <p:sp>
        <p:nvSpPr>
          <p:cNvPr id="15363" name="Rectangle 1027"/>
          <p:cNvSpPr>
            <a:spLocks noGrp="1" noChangeArrowheads="1"/>
          </p:cNvSpPr>
          <p:nvPr>
            <p:ph type="body" sz="half" idx="2"/>
          </p:nvPr>
        </p:nvSpPr>
        <p:spPr>
          <a:xfrm>
            <a:off x="3566160" y="1981200"/>
            <a:ext cx="7711440" cy="4114800"/>
          </a:xfrm>
        </p:spPr>
        <p:txBody>
          <a:bodyPr/>
          <a:lstStyle/>
          <a:p>
            <a:pPr eaLnBrk="1" hangingPunct="1">
              <a:buFont typeface="Wingdings" panose="05000000000000000000" pitchFamily="2" charset="2"/>
              <a:buChar char="Ø"/>
            </a:pPr>
            <a:r>
              <a:rPr lang="en-GB" altLang="en-US" dirty="0">
                <a:latin typeface="Franklin Gothic Book" panose="020B0503020102020204" pitchFamily="34" charset="0"/>
                <a:ea typeface="ＭＳ Ｐゴシック" panose="020B0600070205080204" pitchFamily="34" charset="-128"/>
              </a:rPr>
              <a:t>Unlimited Wants</a:t>
            </a:r>
          </a:p>
          <a:p>
            <a:pPr eaLnBrk="1" hangingPunct="1">
              <a:buFont typeface="Wingdings" panose="05000000000000000000" pitchFamily="2" charset="2"/>
              <a:buChar char="Ø"/>
            </a:pPr>
            <a:r>
              <a:rPr lang="en-GB" altLang="en-US" dirty="0">
                <a:latin typeface="Franklin Gothic Book" panose="020B0503020102020204" pitchFamily="34" charset="0"/>
                <a:ea typeface="ＭＳ Ｐゴシック" panose="020B0600070205080204" pitchFamily="34" charset="-128"/>
              </a:rPr>
              <a:t>Scarce Resources – Land, Labour, Capital</a:t>
            </a:r>
          </a:p>
          <a:p>
            <a:pPr eaLnBrk="1" hangingPunct="1">
              <a:buFont typeface="Wingdings" panose="05000000000000000000" pitchFamily="2" charset="2"/>
              <a:buChar char="Ø"/>
            </a:pPr>
            <a:r>
              <a:rPr lang="en-GB" altLang="en-US" dirty="0">
                <a:latin typeface="Franklin Gothic Book" panose="020B0503020102020204" pitchFamily="34" charset="0"/>
                <a:ea typeface="ＭＳ Ｐゴシック" panose="020B0600070205080204" pitchFamily="34" charset="-128"/>
              </a:rPr>
              <a:t>Resource Use</a:t>
            </a:r>
          </a:p>
          <a:p>
            <a:pPr eaLnBrk="1" hangingPunct="1">
              <a:buFont typeface="Wingdings" panose="05000000000000000000" pitchFamily="2" charset="2"/>
              <a:buChar char="Ø"/>
            </a:pPr>
            <a:r>
              <a:rPr lang="en-GB" altLang="en-US" dirty="0">
                <a:latin typeface="Franklin Gothic Book" panose="020B0503020102020204" pitchFamily="34" charset="0"/>
                <a:ea typeface="ＭＳ Ｐゴシック" panose="020B0600070205080204" pitchFamily="34" charset="-128"/>
              </a:rPr>
              <a:t>Choices</a:t>
            </a:r>
          </a:p>
        </p:txBody>
      </p:sp>
    </p:spTree>
    <p:extLst>
      <p:ext uri="{BB962C8B-B14F-4D97-AF65-F5344CB8AC3E}">
        <p14:creationId xmlns:p14="http://schemas.microsoft.com/office/powerpoint/2010/main" val="3864963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8146AA4725DB49ADA8625CD98B2DB2" ma:contentTypeVersion="0" ma:contentTypeDescription="Create a new document." ma:contentTypeScope="" ma:versionID="c7dd4fa2b7ee3f1c1d8c1decf0d8dd0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4BB3CD-C2DF-461A-BF2B-3005FD160DEE}"/>
</file>

<file path=customXml/itemProps2.xml><?xml version="1.0" encoding="utf-8"?>
<ds:datastoreItem xmlns:ds="http://schemas.openxmlformats.org/officeDocument/2006/customXml" ds:itemID="{5AF0BDB2-B47A-432A-A04D-34637DB5DEF9}"/>
</file>

<file path=customXml/itemProps3.xml><?xml version="1.0" encoding="utf-8"?>
<ds:datastoreItem xmlns:ds="http://schemas.openxmlformats.org/officeDocument/2006/customXml" ds:itemID="{CAAEC993-89AF-4F18-AF84-58BF19EDB909}"/>
</file>

<file path=docProps/app.xml><?xml version="1.0" encoding="utf-8"?>
<Properties xmlns="http://schemas.openxmlformats.org/officeDocument/2006/extended-properties" xmlns:vt="http://schemas.openxmlformats.org/officeDocument/2006/docPropsVTypes">
  <TotalTime>80</TotalTime>
  <Words>1877</Words>
  <Application>Microsoft Office PowerPoint</Application>
  <PresentationFormat>Widescreen</PresentationFormat>
  <Paragraphs>198</Paragraphs>
  <Slides>18</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ＭＳ Ｐゴシック</vt:lpstr>
      <vt:lpstr>Arial</vt:lpstr>
      <vt:lpstr>Calibri</vt:lpstr>
      <vt:lpstr>Calibri Light</vt:lpstr>
      <vt:lpstr>Comic Sans MS</vt:lpstr>
      <vt:lpstr>Constantia</vt:lpstr>
      <vt:lpstr>Franklin Gothic Book</vt:lpstr>
      <vt:lpstr>Helvetica</vt:lpstr>
      <vt:lpstr>Meiryo</vt:lpstr>
      <vt:lpstr>Rage Italic</vt:lpstr>
      <vt:lpstr>Tahoma</vt:lpstr>
      <vt:lpstr>Times New Roman</vt:lpstr>
      <vt:lpstr>Verdana</vt:lpstr>
      <vt:lpstr>Wingdings</vt:lpstr>
      <vt:lpstr>Office Theme</vt:lpstr>
      <vt:lpstr>PRINCIPLES OF ECONOMICS </vt:lpstr>
      <vt:lpstr>Syllabus</vt:lpstr>
      <vt:lpstr>Contd…</vt:lpstr>
      <vt:lpstr>What is Economics?</vt:lpstr>
      <vt:lpstr>Characteristics of Robbins Definition</vt:lpstr>
      <vt:lpstr>Why Study Economics?</vt:lpstr>
      <vt:lpstr>The Scope of Economics </vt:lpstr>
      <vt:lpstr>PowerPoint Presentation</vt:lpstr>
      <vt:lpstr>The Economic Problem</vt:lpstr>
      <vt:lpstr>The Central Problem of an Economy</vt:lpstr>
      <vt:lpstr>Factors of Production</vt:lpstr>
      <vt:lpstr>PowerPoint Presentation</vt:lpstr>
      <vt:lpstr>Opportunity Cost</vt:lpstr>
      <vt:lpstr>Production Possibility Curves (Frontier) also known as PPF</vt:lpstr>
      <vt:lpstr>Production Possibility Frontiers</vt:lpstr>
      <vt:lpstr>Production Possibility Frontiers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dc:title>
  <dc:creator>Arunima</dc:creator>
  <cp:lastModifiedBy>Arunima</cp:lastModifiedBy>
  <cp:revision>14</cp:revision>
  <dcterms:created xsi:type="dcterms:W3CDTF">2020-08-04T09:08:34Z</dcterms:created>
  <dcterms:modified xsi:type="dcterms:W3CDTF">2020-08-13T10:11:49Z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0x010100FB8146AA4725DB49ADA8625CD98B2DB2</vt:lpwstr>
  </property>
</Properties>
</file>