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2" r:id="rId4"/>
  </p:sldMasterIdLst>
  <p:notesMasterIdLst>
    <p:notesMasterId r:id="rId25"/>
  </p:notesMasterIdLst>
  <p:sldIdLst>
    <p:sldId id="474" r:id="rId5"/>
    <p:sldId id="504" r:id="rId6"/>
    <p:sldId id="508" r:id="rId7"/>
    <p:sldId id="511" r:id="rId8"/>
    <p:sldId id="516" r:id="rId9"/>
    <p:sldId id="520" r:id="rId10"/>
    <p:sldId id="522" r:id="rId11"/>
    <p:sldId id="524" r:id="rId12"/>
    <p:sldId id="525" r:id="rId13"/>
    <p:sldId id="529" r:id="rId14"/>
    <p:sldId id="532" r:id="rId15"/>
    <p:sldId id="533" r:id="rId16"/>
    <p:sldId id="536" r:id="rId17"/>
    <p:sldId id="537" r:id="rId18"/>
    <p:sldId id="539" r:id="rId19"/>
    <p:sldId id="541" r:id="rId20"/>
    <p:sldId id="542" r:id="rId21"/>
    <p:sldId id="545" r:id="rId22"/>
    <p:sldId id="544" r:id="rId23"/>
    <p:sldId id="47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folHlink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hree Satarupa" initials="SS" lastIdx="1" clrIdx="0">
    <p:extLst>
      <p:ext uri="{19B8F6BF-5375-455C-9EA6-DF929625EA0E}">
        <p15:presenceInfo xmlns:p15="http://schemas.microsoft.com/office/powerpoint/2012/main" userId="d3f9d9a3c17d0d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9B2"/>
    <a:srgbClr val="FF6600"/>
    <a:srgbClr val="CC7C33"/>
    <a:srgbClr val="663300"/>
    <a:srgbClr val="EEEDBD"/>
    <a:srgbClr val="E7E4CB"/>
    <a:srgbClr val="FFF0D9"/>
    <a:srgbClr val="D3C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4" autoAdjust="0"/>
    <p:restoredTop sz="94364" autoAdjust="0"/>
  </p:normalViewPr>
  <p:slideViewPr>
    <p:cSldViewPr>
      <p:cViewPr varScale="1">
        <p:scale>
          <a:sx n="60" d="100"/>
          <a:sy n="60" d="100"/>
        </p:scale>
        <p:origin x="58" y="259"/>
      </p:cViewPr>
      <p:guideLst>
        <p:guide orient="horz" pos="11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1T02:41:53.73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4B51DE45-D8BB-4115-B5B9-75F2D37787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665B-FF2A-403A-BCFF-99C5701E3992}" type="slidenum">
              <a:rPr lang="en-US" altLang="en-US" smtClean="0"/>
              <a:pPr/>
              <a:t>‹#›</a:t>
            </a:fld>
            <a:r>
              <a:rPr lang="en-US" altLang="en-US"/>
              <a:t> of 46</a:t>
            </a:r>
          </a:p>
        </p:txBody>
      </p:sp>
    </p:spTree>
    <p:extLst>
      <p:ext uri="{BB962C8B-B14F-4D97-AF65-F5344CB8AC3E}">
        <p14:creationId xmlns:p14="http://schemas.microsoft.com/office/powerpoint/2010/main" val="5332292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3872-3AFE-4CC4-8592-4F450C95E86A}" type="slidenum">
              <a:rPr lang="en-US" altLang="en-US" smtClean="0"/>
              <a:pPr/>
              <a:t>‹#›</a:t>
            </a:fld>
            <a:r>
              <a:rPr lang="en-US" altLang="en-US"/>
              <a:t> of 46</a:t>
            </a:r>
          </a:p>
        </p:txBody>
      </p:sp>
    </p:spTree>
    <p:extLst>
      <p:ext uri="{BB962C8B-B14F-4D97-AF65-F5344CB8AC3E}">
        <p14:creationId xmlns:p14="http://schemas.microsoft.com/office/powerpoint/2010/main" val="276358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2F28-7AA3-4252-8633-9D206FAEA76D}" type="slidenum">
              <a:rPr lang="en-US" altLang="en-US" smtClean="0"/>
              <a:pPr/>
              <a:t>‹#›</a:t>
            </a:fld>
            <a:r>
              <a:rPr lang="en-US" altLang="en-US"/>
              <a:t> of 46</a:t>
            </a:r>
          </a:p>
        </p:txBody>
      </p:sp>
    </p:spTree>
    <p:extLst>
      <p:ext uri="{BB962C8B-B14F-4D97-AF65-F5344CB8AC3E}">
        <p14:creationId xmlns:p14="http://schemas.microsoft.com/office/powerpoint/2010/main" val="136506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57238" y="44450"/>
            <a:ext cx="8382000" cy="18605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6763" y="6630988"/>
            <a:ext cx="762000" cy="228600"/>
          </a:xfrm>
        </p:spPr>
        <p:txBody>
          <a:bodyPr/>
          <a:lstStyle>
            <a:lvl1pPr>
              <a:defRPr/>
            </a:lvl1pPr>
          </a:lstStyle>
          <a:p>
            <a:fld id="{A94EB6BC-B033-48E1-9BDB-7A1E212F714C}" type="slidenum">
              <a:rPr lang="en-US" altLang="en-US"/>
              <a:pPr/>
              <a:t>‹#›</a:t>
            </a:fld>
            <a:r>
              <a:rPr lang="en-US" altLang="en-US"/>
              <a:t> of 46</a:t>
            </a:r>
          </a:p>
        </p:txBody>
      </p:sp>
    </p:spTree>
    <p:extLst>
      <p:ext uri="{BB962C8B-B14F-4D97-AF65-F5344CB8AC3E}">
        <p14:creationId xmlns:p14="http://schemas.microsoft.com/office/powerpoint/2010/main" val="310790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67CF-ED01-49C1-8526-DC15DEF79DE5}" type="slidenum">
              <a:rPr lang="en-US" altLang="en-US" smtClean="0"/>
              <a:pPr/>
              <a:t>‹#›</a:t>
            </a:fld>
            <a:r>
              <a:rPr lang="en-US" altLang="en-US"/>
              <a:t> of 46</a:t>
            </a:r>
          </a:p>
        </p:txBody>
      </p:sp>
    </p:spTree>
    <p:extLst>
      <p:ext uri="{BB962C8B-B14F-4D97-AF65-F5344CB8AC3E}">
        <p14:creationId xmlns:p14="http://schemas.microsoft.com/office/powerpoint/2010/main" val="48049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5BDE-01DD-4BA3-868E-E53A60F17F01}" type="slidenum">
              <a:rPr lang="en-US" altLang="en-US" smtClean="0"/>
              <a:pPr/>
              <a:t>‹#›</a:t>
            </a:fld>
            <a:r>
              <a:rPr lang="en-US" altLang="en-US"/>
              <a:t> of 46</a:t>
            </a:r>
          </a:p>
        </p:txBody>
      </p:sp>
    </p:spTree>
    <p:extLst>
      <p:ext uri="{BB962C8B-B14F-4D97-AF65-F5344CB8AC3E}">
        <p14:creationId xmlns:p14="http://schemas.microsoft.com/office/powerpoint/2010/main" val="65558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5980-064F-497F-8678-6CE1B3B264BD}" type="slidenum">
              <a:rPr lang="en-US" altLang="en-US" smtClean="0"/>
              <a:pPr/>
              <a:t>‹#›</a:t>
            </a:fld>
            <a:r>
              <a:rPr lang="en-US" altLang="en-US"/>
              <a:t> of 46</a:t>
            </a:r>
          </a:p>
        </p:txBody>
      </p:sp>
    </p:spTree>
    <p:extLst>
      <p:ext uri="{BB962C8B-B14F-4D97-AF65-F5344CB8AC3E}">
        <p14:creationId xmlns:p14="http://schemas.microsoft.com/office/powerpoint/2010/main" val="121982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1F67-CFA9-4053-9A7E-1476CAAE14F6}" type="slidenum">
              <a:rPr lang="en-US" altLang="en-US" smtClean="0"/>
              <a:pPr/>
              <a:t>‹#›</a:t>
            </a:fld>
            <a:r>
              <a:rPr lang="en-US" altLang="en-US"/>
              <a:t> of 46</a:t>
            </a:r>
          </a:p>
        </p:txBody>
      </p:sp>
    </p:spTree>
    <p:extLst>
      <p:ext uri="{BB962C8B-B14F-4D97-AF65-F5344CB8AC3E}">
        <p14:creationId xmlns:p14="http://schemas.microsoft.com/office/powerpoint/2010/main" val="348613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14B9-889A-46A9-89D6-4ED8C4C28927}" type="slidenum">
              <a:rPr lang="en-US" altLang="en-US" smtClean="0"/>
              <a:pPr/>
              <a:t>‹#›</a:t>
            </a:fld>
            <a:r>
              <a:rPr lang="en-US" altLang="en-US"/>
              <a:t> of 46</a:t>
            </a:r>
          </a:p>
        </p:txBody>
      </p:sp>
    </p:spTree>
    <p:extLst>
      <p:ext uri="{BB962C8B-B14F-4D97-AF65-F5344CB8AC3E}">
        <p14:creationId xmlns:p14="http://schemas.microsoft.com/office/powerpoint/2010/main" val="106197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2960-80C0-4F74-840A-93BB04E7727C}" type="slidenum">
              <a:rPr lang="en-US" altLang="en-US" smtClean="0"/>
              <a:pPr/>
              <a:t>‹#›</a:t>
            </a:fld>
            <a:r>
              <a:rPr lang="en-US" altLang="en-US"/>
              <a:t> of 46</a:t>
            </a:r>
          </a:p>
        </p:txBody>
      </p:sp>
    </p:spTree>
    <p:extLst>
      <p:ext uri="{BB962C8B-B14F-4D97-AF65-F5344CB8AC3E}">
        <p14:creationId xmlns:p14="http://schemas.microsoft.com/office/powerpoint/2010/main" val="29433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4F65-2BCC-42A3-A964-6883C8995894}" type="slidenum">
              <a:rPr lang="en-US" altLang="en-US" smtClean="0"/>
              <a:pPr/>
              <a:t>‹#›</a:t>
            </a:fld>
            <a:r>
              <a:rPr lang="en-US" altLang="en-US"/>
              <a:t> of 46</a:t>
            </a:r>
          </a:p>
        </p:txBody>
      </p:sp>
    </p:spTree>
    <p:extLst>
      <p:ext uri="{BB962C8B-B14F-4D97-AF65-F5344CB8AC3E}">
        <p14:creationId xmlns:p14="http://schemas.microsoft.com/office/powerpoint/2010/main" val="83625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3146-411E-4610-8195-7120D1F0FA51}" type="slidenum">
              <a:rPr lang="en-US" altLang="en-US" smtClean="0"/>
              <a:pPr/>
              <a:t>‹#›</a:t>
            </a:fld>
            <a:r>
              <a:rPr lang="en-US" altLang="en-US"/>
              <a:t> of 46</a:t>
            </a:r>
          </a:p>
        </p:txBody>
      </p:sp>
    </p:spTree>
    <p:extLst>
      <p:ext uri="{BB962C8B-B14F-4D97-AF65-F5344CB8AC3E}">
        <p14:creationId xmlns:p14="http://schemas.microsoft.com/office/powerpoint/2010/main" val="231245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2665B-FF2A-403A-BCFF-99C5701E3992}" type="slidenum">
              <a:rPr lang="en-US" altLang="en-US" smtClean="0"/>
              <a:pPr/>
              <a:t>‹#›</a:t>
            </a:fld>
            <a:r>
              <a:rPr lang="en-US" altLang="en-US"/>
              <a:t> of 46</a:t>
            </a:r>
          </a:p>
        </p:txBody>
      </p:sp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685800" y="685800"/>
            <a:ext cx="7315200" cy="152400"/>
          </a:xfrm>
          <a:prstGeom prst="rect">
            <a:avLst/>
          </a:prstGeom>
          <a:solidFill>
            <a:srgbClr val="E7E4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Rectangle 32"/>
          <p:cNvSpPr>
            <a:spLocks noChangeArrowheads="1"/>
          </p:cNvSpPr>
          <p:nvPr userDrawn="1"/>
        </p:nvSpPr>
        <p:spPr bwMode="auto">
          <a:xfrm>
            <a:off x="228600" y="6629400"/>
            <a:ext cx="868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1200" b="0">
                <a:solidFill>
                  <a:schemeClr val="bg2"/>
                </a:solidFill>
                <a:latin typeface="Arial" panose="020B0604020202020204" pitchFamily="34" charset="0"/>
              </a:rPr>
              <a:t>© 2007 Prentice Hall Business Publishing   Principles of Economics 8e by Case and Fair</a:t>
            </a:r>
          </a:p>
        </p:txBody>
      </p:sp>
    </p:spTree>
    <p:extLst>
      <p:ext uri="{BB962C8B-B14F-4D97-AF65-F5344CB8AC3E}">
        <p14:creationId xmlns:p14="http://schemas.microsoft.com/office/powerpoint/2010/main" val="38493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bldLvl="2" autoUpdateAnimBg="0" advAuto="0"/>
    </p:bld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81B02-686A-4006-9588-13BDE1CF63E4}" type="slidenum">
              <a:rPr lang="en-US" altLang="en-US"/>
              <a:pPr/>
              <a:t>1</a:t>
            </a:fld>
            <a:r>
              <a:rPr lang="en-US" altLang="en-US"/>
              <a:t> of 46</a:t>
            </a:r>
          </a:p>
        </p:txBody>
      </p:sp>
      <p:sp>
        <p:nvSpPr>
          <p:cNvPr id="977922" name="Rectangle 2"/>
          <p:cNvSpPr>
            <a:spLocks noChangeArrowheads="1"/>
          </p:cNvSpPr>
          <p:nvPr/>
        </p:nvSpPr>
        <p:spPr bwMode="auto">
          <a:xfrm>
            <a:off x="-84040" y="390906"/>
            <a:ext cx="8964488" cy="50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800" dirty="0">
                <a:solidFill>
                  <a:schemeClr val="tx1"/>
                </a:solidFill>
                <a:highlight>
                  <a:srgbClr val="C0C0C0"/>
                </a:highlight>
              </a:rPr>
              <a:t>FIRMS AND HOUSEHOLDS:THE BASIC DECISION-MAKING UNITS</a:t>
            </a:r>
          </a:p>
        </p:txBody>
      </p:sp>
      <p:sp>
        <p:nvSpPr>
          <p:cNvPr id="977931" name="Rectangle 11"/>
          <p:cNvSpPr>
            <a:spLocks noChangeArrowheads="1"/>
          </p:cNvSpPr>
          <p:nvPr/>
        </p:nvSpPr>
        <p:spPr bwMode="auto">
          <a:xfrm>
            <a:off x="-27265" y="754466"/>
            <a:ext cx="8945189" cy="100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u="sng" dirty="0">
                <a:solidFill>
                  <a:srgbClr val="FF0000"/>
                </a:solidFill>
              </a:rPr>
              <a:t>1) firm</a:t>
            </a:r>
            <a:r>
              <a:rPr lang="en-US" altLang="en-US" sz="2000" b="0" u="sng" dirty="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/>
              <a:t>An organization that </a:t>
            </a:r>
            <a:r>
              <a:rPr lang="en-US" altLang="en-US" sz="1800" dirty="0"/>
              <a:t>transforms resources (inputs) into products (outputs). 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/>
              <a:t>Firms are the primary producing units in a market economy.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/>
              <a:t>(</a:t>
            </a:r>
            <a:r>
              <a:rPr lang="en-US" altLang="en-US" sz="1800" dirty="0"/>
              <a:t>Industry</a:t>
            </a:r>
            <a:r>
              <a:rPr lang="en-US" altLang="en-US" sz="1800" b="0" dirty="0"/>
              <a:t>- combination of firm ; </a:t>
            </a:r>
            <a:r>
              <a:rPr lang="en-US" altLang="en-US" sz="1800" b="0" dirty="0" err="1"/>
              <a:t>eg</a:t>
            </a:r>
            <a:r>
              <a:rPr lang="en-US" altLang="en-US" sz="1800" b="0" dirty="0"/>
              <a:t> car – industry , Maruti – firm)</a:t>
            </a:r>
            <a:endParaRPr lang="en-US" altLang="en-US" sz="2000" b="0" dirty="0"/>
          </a:p>
        </p:txBody>
      </p:sp>
      <p:sp>
        <p:nvSpPr>
          <p:cNvPr id="977932" name="Rectangle 12"/>
          <p:cNvSpPr>
            <a:spLocks noChangeArrowheads="1"/>
          </p:cNvSpPr>
          <p:nvPr/>
        </p:nvSpPr>
        <p:spPr bwMode="auto">
          <a:xfrm>
            <a:off x="-5846" y="1899978"/>
            <a:ext cx="9094480" cy="88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u="sng" dirty="0">
                <a:solidFill>
                  <a:srgbClr val="FF0000"/>
                </a:solidFill>
              </a:rPr>
              <a:t>2) entrepreneur</a:t>
            </a:r>
            <a:r>
              <a:rPr lang="en-US" altLang="en-US" sz="2000" b="0" u="sng" dirty="0">
                <a:solidFill>
                  <a:srgbClr val="FF0000"/>
                </a:solidFill>
              </a:rPr>
              <a:t> 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/>
              <a:t>A person who </a:t>
            </a:r>
            <a:r>
              <a:rPr lang="en-US" altLang="en-US" sz="1800" dirty="0"/>
              <a:t>organizes, manages, and assumes the risks </a:t>
            </a:r>
            <a:r>
              <a:rPr lang="en-US" altLang="en-US" sz="1800" b="0" dirty="0"/>
              <a:t>of a firm,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/>
              <a:t>taking a </a:t>
            </a:r>
            <a:r>
              <a:rPr lang="en-US" altLang="en-US" sz="1800" dirty="0"/>
              <a:t>new idea or a new product </a:t>
            </a:r>
            <a:r>
              <a:rPr lang="en-US" altLang="en-US" sz="1800" b="0" dirty="0"/>
              <a:t>and turning it into a successful business.</a:t>
            </a:r>
          </a:p>
        </p:txBody>
      </p:sp>
      <p:sp>
        <p:nvSpPr>
          <p:cNvPr id="977933" name="Rectangle 13"/>
          <p:cNvSpPr>
            <a:spLocks noChangeArrowheads="1"/>
          </p:cNvSpPr>
          <p:nvPr/>
        </p:nvSpPr>
        <p:spPr bwMode="auto">
          <a:xfrm>
            <a:off x="-14424" y="2725736"/>
            <a:ext cx="8696990" cy="72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u="sng" dirty="0">
                <a:solidFill>
                  <a:srgbClr val="FF0000"/>
                </a:solidFill>
              </a:rPr>
              <a:t>3) households</a:t>
            </a:r>
            <a:r>
              <a:rPr lang="en-US" altLang="en-US" sz="2000" b="0" u="sng" dirty="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dirty="0"/>
              <a:t> </a:t>
            </a:r>
            <a:r>
              <a:rPr lang="en-US" altLang="en-US" sz="1800" b="0" dirty="0"/>
              <a:t>The </a:t>
            </a:r>
            <a:r>
              <a:rPr lang="en-US" altLang="en-US" sz="1800" dirty="0"/>
              <a:t>consuming units</a:t>
            </a:r>
            <a:r>
              <a:rPr lang="en-US" altLang="en-US" sz="1800" b="0" dirty="0"/>
              <a:t> in an economy.   ( avg household size in </a:t>
            </a:r>
            <a:r>
              <a:rPr lang="en-US" altLang="en-US" sz="1800" b="0" dirty="0" err="1"/>
              <a:t>india</a:t>
            </a:r>
            <a:r>
              <a:rPr lang="en-US" altLang="en-US" sz="1800" b="0" dirty="0"/>
              <a:t> is 4.5  )</a:t>
            </a:r>
            <a:endParaRPr lang="en-US" altLang="en-US" sz="2000" b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3EB934-B7FF-429D-9136-9D482814D202}"/>
              </a:ext>
            </a:extLst>
          </p:cNvPr>
          <p:cNvSpPr txBox="1">
            <a:spLocks/>
          </p:cNvSpPr>
          <p:nvPr/>
        </p:nvSpPr>
        <p:spPr>
          <a:xfrm>
            <a:off x="247453" y="43359"/>
            <a:ext cx="864096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IN" sz="3300" b="1" dirty="0">
                <a:highlight>
                  <a:srgbClr val="FFFF00"/>
                </a:highlight>
                <a:latin typeface="Constantia" panose="02030602050306030303" pitchFamily="18" charset="0"/>
                <a:ea typeface="ＭＳ Ｐゴシック" panose="020B0600070205080204" pitchFamily="34" charset="-128"/>
              </a:rPr>
              <a:t>Demand, Supply and Market equilibrium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BC6B8A6-5948-4D85-83BD-700154AF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430" y="3310591"/>
            <a:ext cx="9058311" cy="44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800" dirty="0">
                <a:solidFill>
                  <a:schemeClr val="tx1"/>
                </a:solidFill>
                <a:highlight>
                  <a:srgbClr val="C0C0C0"/>
                </a:highlight>
              </a:rPr>
              <a:t>INPUT MARKETS AND OUTPUT MARKETS:THE CIRCULAR FLOW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F65D590-C4ED-4712-9AA0-43B31A9FA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240" y="3658381"/>
            <a:ext cx="889724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u="sng" dirty="0">
                <a:solidFill>
                  <a:srgbClr val="FF0000"/>
                </a:solidFill>
              </a:rPr>
              <a:t>4) product or output markets 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/>
              <a:t>The markets in which </a:t>
            </a:r>
            <a:r>
              <a:rPr lang="en-US" altLang="en-US" sz="1800" dirty="0"/>
              <a:t>goods and services </a:t>
            </a:r>
            <a:r>
              <a:rPr lang="en-US" altLang="en-US" sz="1800" b="0" dirty="0"/>
              <a:t>are exchanged.</a:t>
            </a:r>
            <a:endParaRPr lang="en-US" altLang="en-US" sz="2000" b="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6E24674-1761-4265-BF20-4D365854C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46" y="4210779"/>
            <a:ext cx="8688412" cy="74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u="sng" dirty="0">
                <a:solidFill>
                  <a:srgbClr val="FF0000"/>
                </a:solidFill>
              </a:rPr>
              <a:t>5) input or factor markets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1800" b="0" dirty="0"/>
              <a:t>The markets in which the </a:t>
            </a:r>
            <a:r>
              <a:rPr lang="en-US" altLang="en-US" sz="1800" dirty="0"/>
              <a:t>resources</a:t>
            </a:r>
            <a:r>
              <a:rPr lang="en-US" altLang="en-US" sz="1800" b="0" dirty="0"/>
              <a:t> used to produce products are exchanged.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/>
              <a:t>(eg-land,</a:t>
            </a:r>
            <a:r>
              <a:rPr lang="en-US" altLang="en-US" sz="1800" b="0" dirty="0" err="1"/>
              <a:t>labour</a:t>
            </a:r>
            <a:r>
              <a:rPr lang="en-US" altLang="en-US" sz="1800" b="0" dirty="0"/>
              <a:t>,,capital)</a:t>
            </a:r>
            <a:endParaRPr lang="en-US" altLang="en-US" sz="2000" b="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9C97861-B4C4-4725-80D5-20092BC06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46" y="5104951"/>
            <a:ext cx="9094480" cy="95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u="sng" dirty="0">
                <a:solidFill>
                  <a:srgbClr val="FF0000"/>
                </a:solidFill>
              </a:rPr>
              <a:t>6) labor market</a:t>
            </a:r>
            <a:r>
              <a:rPr lang="en-US" altLang="en-US" sz="2000" b="0" u="sng" dirty="0">
                <a:solidFill>
                  <a:srgbClr val="FF0000"/>
                </a:solidFill>
              </a:rPr>
              <a:t> 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/>
              <a:t>The input/factor market in which </a:t>
            </a:r>
            <a:r>
              <a:rPr lang="en-US" altLang="en-US" sz="1800" dirty="0"/>
              <a:t>households supply work for wages </a:t>
            </a:r>
            <a:r>
              <a:rPr lang="en-US" altLang="en-US" sz="1800" b="0" dirty="0"/>
              <a:t>to firms that demand labor.</a:t>
            </a:r>
            <a:endParaRPr lang="en-US" altLang="en-US" sz="2000" b="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E2C9577-E9A7-42C1-9DD4-5D256C1DC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" y="5924871"/>
            <a:ext cx="9031734" cy="95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u="sng" dirty="0">
                <a:solidFill>
                  <a:srgbClr val="FF0000"/>
                </a:solidFill>
              </a:rPr>
              <a:t>7) capital market</a:t>
            </a:r>
            <a:r>
              <a:rPr lang="en-US" altLang="en-US" sz="2000" b="0" u="sng" dirty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dirty="0">
                <a:solidFill>
                  <a:srgbClr val="FF0000"/>
                </a:solidFill>
              </a:rPr>
              <a:t> </a:t>
            </a:r>
            <a:r>
              <a:rPr lang="en-US" altLang="en-US" sz="1800" b="0" dirty="0"/>
              <a:t>The input/factor market in which </a:t>
            </a:r>
            <a:r>
              <a:rPr lang="en-US" altLang="en-US" sz="1800" dirty="0"/>
              <a:t>households supply their savings</a:t>
            </a:r>
            <a:r>
              <a:rPr lang="en-US" altLang="en-US" sz="1800" b="0" dirty="0"/>
              <a:t>, for interest or for claims to future profits, to firms that demand funds to buy capital goods.</a:t>
            </a:r>
            <a:endParaRPr lang="en-US" alt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7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7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77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77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7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2" grpId="0"/>
      <p:bldP spid="977931" grpId="0" build="p" bldLvl="2" autoUpdateAnimBg="0" advAuto="0"/>
      <p:bldP spid="977932" grpId="0"/>
      <p:bldP spid="977933" grpId="0"/>
      <p:bldP spid="8" grpId="0"/>
      <p:bldP spid="9" grpId="0" build="p" bldLvl="2" autoUpdateAnimBg="0" advAuto="0"/>
      <p:bldP spid="10" grpId="0"/>
      <p:bldP spid="11" grpId="0" build="p" bldLvl="2" autoUpdateAnimBg="0" advAuto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42959" y="5541740"/>
            <a:ext cx="762000" cy="228600"/>
          </a:xfrm>
        </p:spPr>
        <p:txBody>
          <a:bodyPr/>
          <a:lstStyle/>
          <a:p>
            <a:fld id="{F1D5C230-B04A-49B6-A975-410EBACC5458}" type="slidenum">
              <a:rPr lang="en-US" altLang="en-US"/>
              <a:pPr/>
              <a:t>10</a:t>
            </a:fld>
            <a:r>
              <a:rPr lang="en-US" altLang="en-US"/>
              <a:t> of 46</a:t>
            </a:r>
          </a:p>
        </p:txBody>
      </p:sp>
      <p:sp>
        <p:nvSpPr>
          <p:cNvPr id="1053699" name="Rectangle 3"/>
          <p:cNvSpPr>
            <a:spLocks noChangeArrowheads="1"/>
          </p:cNvSpPr>
          <p:nvPr/>
        </p:nvSpPr>
        <p:spPr bwMode="auto">
          <a:xfrm>
            <a:off x="4427983" y="27036"/>
            <a:ext cx="4706589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0000"/>
                </a:solidFill>
              </a:rPr>
              <a:t>29) </a:t>
            </a:r>
            <a:r>
              <a:rPr lang="en-US" altLang="en-US" sz="2000" u="sng" dirty="0">
                <a:solidFill>
                  <a:srgbClr val="FF0000"/>
                </a:solidFill>
              </a:rPr>
              <a:t>supply curve</a:t>
            </a:r>
            <a:r>
              <a:rPr lang="en-US" altLang="en-US" sz="2000" b="0" u="sng" dirty="0"/>
              <a:t> 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dirty="0"/>
              <a:t>A </a:t>
            </a:r>
            <a:r>
              <a:rPr lang="en-US" altLang="en-US" sz="2000" dirty="0"/>
              <a:t>graph</a:t>
            </a:r>
            <a:r>
              <a:rPr lang="en-US" altLang="en-US" sz="2000" b="0" dirty="0"/>
              <a:t> illustrating how much of a product a firm will sell at different prices.</a:t>
            </a:r>
          </a:p>
        </p:txBody>
      </p:sp>
      <p:sp>
        <p:nvSpPr>
          <p:cNvPr id="1053703" name="Rectangle 7"/>
          <p:cNvSpPr>
            <a:spLocks noChangeArrowheads="1"/>
          </p:cNvSpPr>
          <p:nvPr/>
        </p:nvSpPr>
        <p:spPr bwMode="auto">
          <a:xfrm>
            <a:off x="5580112" y="5541740"/>
            <a:ext cx="3352800" cy="533400"/>
          </a:xfrm>
          <a:prstGeom prst="rect">
            <a:avLst/>
          </a:prstGeom>
          <a:solidFill>
            <a:srgbClr val="D3C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>
            <a:lvl1pPr marL="1143000" indent="-1089025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15430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8859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2288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717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289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861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433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005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FIGURE 6	</a:t>
            </a:r>
            <a:r>
              <a:rPr lang="en-US" altLang="en-US" sz="1400" dirty="0">
                <a:solidFill>
                  <a:srgbClr val="8C1B54"/>
                </a:solidFill>
              </a:rPr>
              <a:t>Clarence Brown’s Individual Supply Curve</a:t>
            </a:r>
          </a:p>
        </p:txBody>
      </p:sp>
      <p:pic>
        <p:nvPicPr>
          <p:cNvPr id="1053705" name="Picture 9" descr="fig3_6_1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96" y="1196752"/>
            <a:ext cx="364966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706" name="Picture 10" descr="fig3_6_2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96" y="1196752"/>
            <a:ext cx="364966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707" name="Picture 11" descr="fig3_6_3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96" y="1196752"/>
            <a:ext cx="364966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708" name="Picture 12" descr="fig3_6_4p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96" y="1196752"/>
            <a:ext cx="364966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709" name="Picture 13" descr="fig3_6_5p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96" y="1196752"/>
            <a:ext cx="364966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710" name="Picture 14" descr="fig3_6_6pp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96" y="1196752"/>
            <a:ext cx="364966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711" name="Picture 15" descr="fig3_6_7pp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096" y="1196752"/>
            <a:ext cx="364966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7">
            <a:extLst>
              <a:ext uri="{FF2B5EF4-FFF2-40B4-BE49-F238E27FC236}">
                <a16:creationId xmlns:a16="http://schemas.microsoft.com/office/drawing/2014/main" id="{8E42F184-BF69-4FCB-AB66-A521CF42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8" y="0"/>
            <a:ext cx="453017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0000"/>
                </a:solidFill>
              </a:rPr>
              <a:t>28) </a:t>
            </a:r>
            <a:r>
              <a:rPr lang="en-US" altLang="en-US" sz="2000" u="sng" dirty="0">
                <a:solidFill>
                  <a:srgbClr val="FF0000"/>
                </a:solidFill>
              </a:rPr>
              <a:t>supply schedule</a:t>
            </a:r>
            <a:r>
              <a:rPr lang="en-US" altLang="en-US" sz="2000" b="0" u="sng" dirty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dirty="0">
                <a:solidFill>
                  <a:srgbClr val="FF0000"/>
                </a:solidFill>
              </a:rPr>
              <a:t> </a:t>
            </a:r>
            <a:r>
              <a:rPr lang="en-US" altLang="en-US" sz="2000" b="0" dirty="0"/>
              <a:t>A </a:t>
            </a:r>
            <a:r>
              <a:rPr lang="en-US" altLang="en-US" sz="2000" dirty="0"/>
              <a:t>table</a:t>
            </a:r>
            <a:r>
              <a:rPr lang="en-US" altLang="en-US" sz="2000" b="0" dirty="0"/>
              <a:t> showing how much of a product firms will sell at different prices.</a:t>
            </a:r>
          </a:p>
        </p:txBody>
      </p:sp>
      <p:graphicFrame>
        <p:nvGraphicFramePr>
          <p:cNvPr id="14" name="Group 74">
            <a:extLst>
              <a:ext uri="{FF2B5EF4-FFF2-40B4-BE49-F238E27FC236}">
                <a16:creationId xmlns:a16="http://schemas.microsoft.com/office/drawing/2014/main" id="{8DC2C62F-D8ED-4B80-80E2-AFF4EE374CF2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372260513"/>
              </p:ext>
            </p:extLst>
          </p:nvPr>
        </p:nvGraphicFramePr>
        <p:xfrm>
          <a:off x="165789" y="1484784"/>
          <a:ext cx="4262194" cy="2865120"/>
        </p:xfrm>
        <a:graphic>
          <a:graphicData uri="http://schemas.openxmlformats.org/drawingml/2006/table">
            <a:tbl>
              <a:tblPr/>
              <a:tblGrid>
                <a:gridCol w="2051487">
                  <a:extLst>
                    <a:ext uri="{9D8B030D-6E8A-4147-A177-3AD203B41FA5}">
                      <a16:colId xmlns:a16="http://schemas.microsoft.com/office/drawing/2014/main" val="3641252167"/>
                    </a:ext>
                  </a:extLst>
                </a:gridCol>
                <a:gridCol w="2210707">
                  <a:extLst>
                    <a:ext uri="{9D8B030D-6E8A-4147-A177-3AD203B41FA5}">
                      <a16:colId xmlns:a16="http://schemas.microsoft.com/office/drawing/2014/main" val="3720271903"/>
                    </a:ext>
                  </a:extLst>
                </a:gridCol>
              </a:tblGrid>
              <a:tr h="494863">
                <a:tc gridSpan="2">
                  <a:txBody>
                    <a:bodyPr/>
                    <a:lstStyle>
                      <a:lvl1pPr marL="1028700" indent="-1028700"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13716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4859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28700" marR="0" lvl="0" indent="-1028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TABLE 3.3  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C1B54"/>
                          </a:solidFill>
                          <a:effectLst/>
                          <a:latin typeface="Helvetica" panose="020B0604020202020204" pitchFamily="34" charset="0"/>
                        </a:rPr>
                        <a:t>Clarence Brown’s Supply Schedule for Soybeans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86093"/>
                  </a:ext>
                </a:extLst>
              </a:tr>
              <a:tr h="49486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PRICE (PER BUSHEL)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QUANTITY SUPPLIED</a:t>
                      </a:r>
                      <a:b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(BUSHELS PER MONTH)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87519"/>
                  </a:ext>
                </a:extLst>
              </a:tr>
              <a:tr h="29109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$1.50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R="77724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896788"/>
                  </a:ext>
                </a:extLst>
              </a:tr>
              <a:tr h="29109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1.75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10,000</a:t>
                      </a:r>
                    </a:p>
                  </a:txBody>
                  <a:tcPr marR="77724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886775"/>
                  </a:ext>
                </a:extLst>
              </a:tr>
              <a:tr h="29109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2.25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20,000</a:t>
                      </a:r>
                    </a:p>
                  </a:txBody>
                  <a:tcPr marR="77724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231732"/>
                  </a:ext>
                </a:extLst>
              </a:tr>
              <a:tr h="29109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3.00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30,000</a:t>
                      </a:r>
                    </a:p>
                  </a:txBody>
                  <a:tcPr marR="77724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971979"/>
                  </a:ext>
                </a:extLst>
              </a:tr>
              <a:tr h="29109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4.00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45,000</a:t>
                      </a:r>
                    </a:p>
                  </a:txBody>
                  <a:tcPr marR="77724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416652"/>
                  </a:ext>
                </a:extLst>
              </a:tr>
              <a:tr h="29109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5.00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45,000</a:t>
                      </a:r>
                    </a:p>
                  </a:txBody>
                  <a:tcPr marR="77724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534062"/>
                  </a:ext>
                </a:extLst>
              </a:tr>
            </a:tbl>
          </a:graphicData>
        </a:graphic>
      </p:graphicFrame>
      <p:sp>
        <p:nvSpPr>
          <p:cNvPr id="15" name="Text Box 16">
            <a:extLst>
              <a:ext uri="{FF2B5EF4-FFF2-40B4-BE49-F238E27FC236}">
                <a16:creationId xmlns:a16="http://schemas.microsoft.com/office/drawing/2014/main" id="{053E687E-AF21-4EE1-B984-4B91CF85C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060" y="4418924"/>
            <a:ext cx="5151336" cy="2484648"/>
          </a:xfrm>
          <a:prstGeom prst="rect">
            <a:avLst/>
          </a:prstGeom>
          <a:solidFill>
            <a:srgbClr val="FFF0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tabLst>
                <a:tab pos="285750" algn="l"/>
                <a:tab pos="571500" algn="l"/>
                <a:tab pos="857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285750" algn="l"/>
                <a:tab pos="571500" algn="l"/>
                <a:tab pos="857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285750" algn="l"/>
                <a:tab pos="571500" algn="l"/>
                <a:tab pos="857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285750" algn="l"/>
                <a:tab pos="571500" algn="l"/>
                <a:tab pos="857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285750" algn="l"/>
                <a:tab pos="571500" algn="l"/>
                <a:tab pos="857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571500" algn="l"/>
                <a:tab pos="857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571500" algn="l"/>
                <a:tab pos="857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571500" algn="l"/>
                <a:tab pos="857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571500" algn="l"/>
                <a:tab pos="857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>
                <a:latin typeface="Arial" panose="020B0604020202020204" pitchFamily="34" charset="0"/>
              </a:rPr>
              <a:t>Assuming that its objective is to maximize profits, a firm’s decision about what quantity of output, or product, to supply depends on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	1.	The price of the good or service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	2.	The cost of producing the product, which in turn depends on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	■The price of required inputs (labor-wage, capital-</a:t>
            </a:r>
            <a:r>
              <a:rPr lang="en-US" altLang="en-US" sz="1400" dirty="0" err="1">
                <a:latin typeface="Arial" panose="020B0604020202020204" pitchFamily="34" charset="0"/>
              </a:rPr>
              <a:t>intrest</a:t>
            </a:r>
            <a:r>
              <a:rPr lang="en-US" altLang="en-US" sz="1400" dirty="0">
                <a:latin typeface="Arial" panose="020B0604020202020204" pitchFamily="34" charset="0"/>
              </a:rPr>
              <a:t>, and land-rate)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 	■The technologies that can be used to produce the product</a:t>
            </a:r>
          </a:p>
          <a:p>
            <a:r>
              <a:rPr lang="en-US" altLang="en-US" sz="1400" dirty="0">
                <a:latin typeface="Arial" panose="020B0604020202020204" pitchFamily="34" charset="0"/>
              </a:rPr>
              <a:t>	3.	The prices of related products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5B957-7FC4-4844-8415-94D3B66BB399}"/>
              </a:ext>
            </a:extLst>
          </p:cNvPr>
          <p:cNvSpPr txBox="1"/>
          <p:nvPr/>
        </p:nvSpPr>
        <p:spPr>
          <a:xfrm>
            <a:off x="8028384" y="1484784"/>
            <a:ext cx="157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Optimum supply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5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5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5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5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5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5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699" grpId="0"/>
      <p:bldP spid="1053703" grpId="0" animBg="1" autoUpdateAnimBg="0"/>
      <p:bldP spid="13" grpId="0" autoUpdateAnimBg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534B5-5B3E-40DA-9DD0-ED99B3173668}" type="slidenum">
              <a:rPr lang="en-US" altLang="en-US"/>
              <a:pPr/>
              <a:t>11</a:t>
            </a:fld>
            <a:r>
              <a:rPr lang="en-US" altLang="en-US"/>
              <a:t> of 46</a:t>
            </a:r>
          </a:p>
        </p:txBody>
      </p:sp>
      <p:sp>
        <p:nvSpPr>
          <p:cNvPr id="1056775" name="Rectangle 7"/>
          <p:cNvSpPr>
            <a:spLocks noChangeArrowheads="1"/>
          </p:cNvSpPr>
          <p:nvPr/>
        </p:nvSpPr>
        <p:spPr bwMode="auto">
          <a:xfrm>
            <a:off x="288032" y="162904"/>
            <a:ext cx="878497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1469B2"/>
                </a:solidFill>
              </a:rPr>
              <a:t>SHIFT OF SUPPLY VERSUS MOVEMENT ALONG A SUPPLY CURVE</a:t>
            </a:r>
          </a:p>
        </p:txBody>
      </p:sp>
      <p:sp>
        <p:nvSpPr>
          <p:cNvPr id="1056776" name="Rectangle 8"/>
          <p:cNvSpPr>
            <a:spLocks noChangeArrowheads="1"/>
          </p:cNvSpPr>
          <p:nvPr/>
        </p:nvSpPr>
        <p:spPr bwMode="auto">
          <a:xfrm>
            <a:off x="288032" y="548680"/>
            <a:ext cx="874846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</a:rPr>
              <a:t>30) </a:t>
            </a:r>
            <a:r>
              <a:rPr lang="en-US" altLang="en-US" u="sng" dirty="0">
                <a:solidFill>
                  <a:srgbClr val="FF0000"/>
                </a:solidFill>
              </a:rPr>
              <a:t>movement along a supply curve</a:t>
            </a:r>
            <a:r>
              <a:rPr lang="en-US" altLang="en-US" b="0" u="sng" dirty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FF0000"/>
                </a:solidFill>
              </a:rPr>
              <a:t> </a:t>
            </a:r>
            <a:r>
              <a:rPr lang="en-US" altLang="en-US" sz="2000" b="0" dirty="0"/>
              <a:t>The change in quantity supplied brought about by a change in price.</a:t>
            </a:r>
          </a:p>
        </p:txBody>
      </p:sp>
      <p:sp>
        <p:nvSpPr>
          <p:cNvPr id="1056777" name="Rectangle 9"/>
          <p:cNvSpPr>
            <a:spLocks noChangeArrowheads="1"/>
          </p:cNvSpPr>
          <p:nvPr/>
        </p:nvSpPr>
        <p:spPr bwMode="auto">
          <a:xfrm>
            <a:off x="288032" y="1397572"/>
            <a:ext cx="874846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</a:rPr>
              <a:t>31) </a:t>
            </a:r>
            <a:r>
              <a:rPr lang="en-US" altLang="en-US" u="sng" dirty="0">
                <a:solidFill>
                  <a:srgbClr val="FF0000"/>
                </a:solidFill>
              </a:rPr>
              <a:t>shift of a supply curve</a:t>
            </a:r>
            <a:r>
              <a:rPr lang="en-US" altLang="en-US" b="0" u="sng" dirty="0">
                <a:solidFill>
                  <a:srgbClr val="FF0000"/>
                </a:solidFill>
              </a:rPr>
              <a:t> 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dirty="0"/>
              <a:t>The change that takes place in a supply curve corresponding to a new relationship between quantity supplied of a good and the price of that good. The shift is brought about by a change in the original conditions.</a:t>
            </a:r>
          </a:p>
        </p:txBody>
      </p:sp>
      <p:sp>
        <p:nvSpPr>
          <p:cNvPr id="7" name="Rectangle 64">
            <a:extLst>
              <a:ext uri="{FF2B5EF4-FFF2-40B4-BE49-F238E27FC236}">
                <a16:creationId xmlns:a16="http://schemas.microsoft.com/office/drawing/2014/main" id="{B86DF03B-DEDB-4FB0-B7EE-D764CBF82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213100"/>
            <a:ext cx="914400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dirty="0"/>
              <a:t>As with demand, it is very important to distinguish between movements along supply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dirty="0"/>
              <a:t>curves (changes in quantity supplied) and shifts in supply curves (changes in supply):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DE0303-BA9C-4A65-9988-F021AD58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491" y="4275944"/>
            <a:ext cx="6950042" cy="1658256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8F9388EC-ECA3-442C-9D87-7492CDC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82" y="5934200"/>
            <a:ext cx="9092629" cy="80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</a:rPr>
              <a:t>32) </a:t>
            </a:r>
            <a:r>
              <a:rPr lang="en-US" altLang="en-US" u="sng" dirty="0">
                <a:solidFill>
                  <a:srgbClr val="FF0000"/>
                </a:solidFill>
              </a:rPr>
              <a:t>market supply</a:t>
            </a:r>
            <a:r>
              <a:rPr lang="en-US" altLang="en-US" b="0" u="sng" dirty="0">
                <a:solidFill>
                  <a:srgbClr val="FF0000"/>
                </a:solidFill>
              </a:rPr>
              <a:t> 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dirty="0"/>
              <a:t>The sum of all that is supplied each period by all producers of a single product.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6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775" grpId="0" build="p" bldLvl="2" autoUpdateAnimBg="0" advAuto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67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677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67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677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67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677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67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677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67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67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56776" grpId="0"/>
      <p:bldP spid="1056777" grpId="0"/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7877" name="Group 85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296931465"/>
              </p:ext>
            </p:extLst>
          </p:nvPr>
        </p:nvGraphicFramePr>
        <p:xfrm>
          <a:off x="762000" y="1676400"/>
          <a:ext cx="3886200" cy="3200400"/>
        </p:xfrm>
        <a:graphic>
          <a:graphicData uri="http://schemas.openxmlformats.org/drawingml/2006/table">
            <a:tbl>
              <a:tblPr/>
              <a:tblGrid>
                <a:gridCol w="1011238">
                  <a:extLst>
                    <a:ext uri="{9D8B030D-6E8A-4147-A177-3AD203B41FA5}">
                      <a16:colId xmlns:a16="http://schemas.microsoft.com/office/drawing/2014/main" val="742479585"/>
                    </a:ext>
                  </a:extLst>
                </a:gridCol>
                <a:gridCol w="1474787">
                  <a:extLst>
                    <a:ext uri="{9D8B030D-6E8A-4147-A177-3AD203B41FA5}">
                      <a16:colId xmlns:a16="http://schemas.microsoft.com/office/drawing/2014/main" val="3886183744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336135311"/>
                    </a:ext>
                  </a:extLst>
                </a:gridCol>
              </a:tblGrid>
              <a:tr h="609600">
                <a:tc gridSpan="3">
                  <a:txBody>
                    <a:bodyPr/>
                    <a:lstStyle>
                      <a:lvl1pPr marL="857250" indent="-857250"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13716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4859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57250" marR="0" lvl="0" indent="-857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TABLE 3  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C1B54"/>
                          </a:solidFill>
                          <a:effectLst/>
                          <a:latin typeface="Helvetica" panose="020B0604020202020204" pitchFamily="34" charset="0"/>
                        </a:rPr>
                        <a:t>Shift of Supply Schedule for Soybeans</a:t>
                      </a:r>
                      <a:b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C1B54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C1B54"/>
                          </a:solidFill>
                          <a:effectLst/>
                          <a:latin typeface="Helvetica" panose="020B0604020202020204" pitchFamily="34" charset="0"/>
                        </a:rPr>
                        <a:t>Following Development of a New Disease-Resistant Seed Strain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34463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SCHEDULE D</a:t>
                      </a:r>
                      <a:r>
                        <a:rPr kumimoji="0" lang="en-US" altLang="en-US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SCHEDULE D</a:t>
                      </a:r>
                      <a:r>
                        <a:rPr kumimoji="0" lang="en-US" altLang="en-US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746147"/>
                  </a:ext>
                </a:extLst>
              </a:tr>
              <a:tr h="6111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Price</a:t>
                      </a:r>
                      <a:b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(Per Bushel)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Quantity Supplied</a:t>
                      </a:r>
                      <a:b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(Bushels Per Year Using Old Seed)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Quantity Supplied</a:t>
                      </a:r>
                      <a:b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(Bushels Per Year Using New Seed)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122523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$1.50</a:t>
                      </a:r>
                    </a:p>
                  </a:txBody>
                  <a:tcPr marR="36576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5,000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768203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1.75</a:t>
                      </a:r>
                    </a:p>
                  </a:txBody>
                  <a:tcPr marR="365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10,000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23,000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702445"/>
                  </a:ext>
                </a:extLst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2.25</a:t>
                      </a:r>
                    </a:p>
                  </a:txBody>
                  <a:tcPr marR="365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20,000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33,000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612306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3.00</a:t>
                      </a:r>
                    </a:p>
                  </a:txBody>
                  <a:tcPr marR="365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30,000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40,000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873447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4.00</a:t>
                      </a:r>
                    </a:p>
                  </a:txBody>
                  <a:tcPr marR="365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45,000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54,000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710189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5.00</a:t>
                      </a:r>
                    </a:p>
                  </a:txBody>
                  <a:tcPr marR="365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45,000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54,000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555957"/>
                  </a:ext>
                </a:extLst>
              </a:tr>
            </a:tbl>
          </a:graphicData>
        </a:graphic>
      </p:graphicFrame>
      <p:sp>
        <p:nvSpPr>
          <p:cNvPr id="4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F4F4-4FCC-4057-B93E-FFB1F0CAE93C}" type="slidenum">
              <a:rPr lang="en-US" altLang="en-US"/>
              <a:pPr/>
              <a:t>12</a:t>
            </a:fld>
            <a:r>
              <a:rPr lang="en-US" altLang="en-US"/>
              <a:t> of 46</a:t>
            </a:r>
          </a:p>
        </p:txBody>
      </p:sp>
      <p:sp>
        <p:nvSpPr>
          <p:cNvPr id="1057794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SUPPLY IN PRODUCT/OUTPUT MARKETS</a:t>
            </a:r>
          </a:p>
        </p:txBody>
      </p:sp>
      <p:sp>
        <p:nvSpPr>
          <p:cNvPr id="1057856" name="Rectangle 64"/>
          <p:cNvSpPr>
            <a:spLocks noChangeArrowheads="1"/>
          </p:cNvSpPr>
          <p:nvPr/>
        </p:nvSpPr>
        <p:spPr bwMode="auto">
          <a:xfrm>
            <a:off x="4800600" y="5638800"/>
            <a:ext cx="4267200" cy="914400"/>
          </a:xfrm>
          <a:prstGeom prst="rect">
            <a:avLst/>
          </a:prstGeom>
          <a:solidFill>
            <a:srgbClr val="D3C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>
            <a:lvl1pPr marL="1143000" indent="-1089025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15430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8859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2288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717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289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861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433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005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FIGURE 3	</a:t>
            </a:r>
            <a:r>
              <a:rPr lang="en-US" altLang="en-US" sz="1400" dirty="0">
                <a:solidFill>
                  <a:srgbClr val="8C1B54"/>
                </a:solidFill>
              </a:rPr>
              <a:t>Shift of Supply Curve for Soybeans Following Development of a </a:t>
            </a:r>
          </a:p>
          <a:p>
            <a:r>
              <a:rPr lang="en-US" altLang="en-US" sz="1800" dirty="0">
                <a:solidFill>
                  <a:srgbClr val="8C1B54"/>
                </a:solidFill>
              </a:rPr>
              <a:t>	New Seed Strain</a:t>
            </a:r>
          </a:p>
        </p:txBody>
      </p:sp>
      <p:pic>
        <p:nvPicPr>
          <p:cNvPr id="1057872" name="Picture 80" descr="fig3_7_1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14500"/>
            <a:ext cx="432435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873" name="Picture 81" descr="fig3_7_2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14500"/>
            <a:ext cx="432435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874" name="Picture 82" descr="fig3_7_3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14500"/>
            <a:ext cx="432435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875" name="Picture 83" descr="fig3_7_4p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14500"/>
            <a:ext cx="432435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876" name="Picture 84" descr="fig3_7_5p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14500"/>
            <a:ext cx="432435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57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5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5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5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5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85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8709A-058A-47E1-93A3-9C34EABCF121}" type="slidenum">
              <a:rPr lang="en-US" altLang="en-US"/>
              <a:pPr/>
              <a:t>13</a:t>
            </a:fld>
            <a:r>
              <a:rPr lang="en-US" altLang="en-US"/>
              <a:t> of 46</a:t>
            </a:r>
          </a:p>
        </p:txBody>
      </p:sp>
      <p:sp>
        <p:nvSpPr>
          <p:cNvPr id="1061890" name="Rectangle 2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SUPPLY IN PRODUCT/OUTPUT MARKETS</a:t>
            </a:r>
          </a:p>
        </p:txBody>
      </p:sp>
      <p:sp>
        <p:nvSpPr>
          <p:cNvPr id="1061896" name="Rectangle 8"/>
          <p:cNvSpPr>
            <a:spLocks noChangeArrowheads="1"/>
          </p:cNvSpPr>
          <p:nvPr/>
        </p:nvSpPr>
        <p:spPr bwMode="auto">
          <a:xfrm>
            <a:off x="1524000" y="6248400"/>
            <a:ext cx="6324600" cy="304800"/>
          </a:xfrm>
          <a:prstGeom prst="rect">
            <a:avLst/>
          </a:prstGeom>
          <a:solidFill>
            <a:srgbClr val="D3C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>
            <a:lvl1pPr marL="1143000" indent="-1089025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15430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8859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2288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717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289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861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433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005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FIGURE 8	</a:t>
            </a:r>
            <a:r>
              <a:rPr lang="en-US" altLang="en-US" sz="1400" dirty="0">
                <a:solidFill>
                  <a:srgbClr val="8C1B54"/>
                </a:solidFill>
              </a:rPr>
              <a:t>Deriving Market Supply from Individual Firm Supply Curves</a:t>
            </a:r>
          </a:p>
        </p:txBody>
      </p:sp>
      <p:pic>
        <p:nvPicPr>
          <p:cNvPr id="1061899" name="Picture 11" descr="fig3_8_1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866775"/>
            <a:ext cx="6724650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900" name="Picture 12" descr="fig3_8_2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866775"/>
            <a:ext cx="6724650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901" name="Picture 13" descr="fig3_8_3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866775"/>
            <a:ext cx="6791325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902" name="Picture 14" descr="fig3_8_4p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866775"/>
            <a:ext cx="6724650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6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6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6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6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C9D9D-7942-42E5-AC0F-A593A9842316}" type="slidenum">
              <a:rPr lang="en-US" altLang="en-US"/>
              <a:pPr/>
              <a:t>14</a:t>
            </a:fld>
            <a:r>
              <a:rPr lang="en-US" altLang="en-US"/>
              <a:t> of 46</a:t>
            </a:r>
          </a:p>
        </p:txBody>
      </p:sp>
      <p:sp>
        <p:nvSpPr>
          <p:cNvPr id="1062914" name="Rectangle 2"/>
          <p:cNvSpPr>
            <a:spLocks noChangeArrowheads="1"/>
          </p:cNvSpPr>
          <p:nvPr/>
        </p:nvSpPr>
        <p:spPr bwMode="auto">
          <a:xfrm>
            <a:off x="2267744" y="-179661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(3) MARKET EQUILIBRIUM</a:t>
            </a:r>
          </a:p>
        </p:txBody>
      </p:sp>
      <p:sp>
        <p:nvSpPr>
          <p:cNvPr id="1062917" name="Rectangle 5"/>
          <p:cNvSpPr>
            <a:spLocks noChangeArrowheads="1"/>
          </p:cNvSpPr>
          <p:nvPr/>
        </p:nvSpPr>
        <p:spPr bwMode="auto">
          <a:xfrm>
            <a:off x="179512" y="670992"/>
            <a:ext cx="8964488" cy="108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</a:rPr>
              <a:t>33) </a:t>
            </a:r>
            <a:r>
              <a:rPr lang="en-US" altLang="en-US" u="sng" dirty="0">
                <a:solidFill>
                  <a:srgbClr val="FF0000"/>
                </a:solidFill>
              </a:rPr>
              <a:t>equilibrium</a:t>
            </a:r>
            <a:r>
              <a:rPr lang="en-US" altLang="en-US" b="0" u="sng" dirty="0"/>
              <a:t> </a:t>
            </a:r>
            <a:r>
              <a:rPr lang="en-US" altLang="en-US" b="0" dirty="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dirty="0"/>
              <a:t>The condition that exists when </a:t>
            </a:r>
            <a:r>
              <a:rPr lang="en-US" altLang="en-US" sz="2000" dirty="0"/>
              <a:t>quantity supplied and quantity demanded are equal</a:t>
            </a:r>
            <a:r>
              <a:rPr lang="en-US" altLang="en-US" sz="2000" b="0" dirty="0"/>
              <a:t>.  At equilibrium, there is no tendency for price to change.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054C55-6382-47F4-A9C2-DFB8883DF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735286"/>
            <a:ext cx="8964488" cy="105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</a:rPr>
              <a:t>34) </a:t>
            </a:r>
            <a:r>
              <a:rPr lang="en-US" altLang="en-US" u="sng" dirty="0">
                <a:solidFill>
                  <a:srgbClr val="FF0000"/>
                </a:solidFill>
              </a:rPr>
              <a:t>excess demand or shortage</a:t>
            </a:r>
            <a:r>
              <a:rPr lang="en-US" altLang="en-US" b="0" u="sng" dirty="0">
                <a:solidFill>
                  <a:srgbClr val="FF0000"/>
                </a:solidFill>
              </a:rPr>
              <a:t> 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dirty="0"/>
              <a:t>The condition that exists when quantity demanded exceeds quantity supplied at the current price.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0E869B7-F4A0-4E8C-AF78-C0DD0EB05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2469505"/>
            <a:ext cx="3983978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dirty="0"/>
              <a:t>Bidding at an auction starts with excess demand and ends up with quantity demanded and quantity supplied equal.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E5AA6E6-0BBB-4704-8DC4-A474480DC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66" y="3287936"/>
            <a:ext cx="8945634" cy="105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</a:rPr>
              <a:t>35) </a:t>
            </a:r>
            <a:r>
              <a:rPr lang="en-US" altLang="en-US" u="sng" dirty="0">
                <a:solidFill>
                  <a:srgbClr val="FF0000"/>
                </a:solidFill>
              </a:rPr>
              <a:t>excess supply or surplus</a:t>
            </a:r>
            <a:r>
              <a:rPr lang="en-US" altLang="en-US" b="0" u="sng" dirty="0">
                <a:solidFill>
                  <a:srgbClr val="FF0000"/>
                </a:solidFill>
              </a:rPr>
              <a:t> 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dirty="0"/>
              <a:t>The condition that exists when quantity supplied exceeds quantity demanded at the current price.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914" grpId="0"/>
      <p:bldP spid="1062917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0234E-ECC0-498F-9BB4-A5DD2FF2A578}" type="slidenum">
              <a:rPr lang="en-US" altLang="en-US"/>
              <a:pPr/>
              <a:t>15</a:t>
            </a:fld>
            <a:r>
              <a:rPr lang="en-US" altLang="en-US"/>
              <a:t> of 46</a:t>
            </a:r>
          </a:p>
        </p:txBody>
      </p:sp>
      <p:pic>
        <p:nvPicPr>
          <p:cNvPr id="1064982" name="Picture 22" descr="fig3_9_4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66825"/>
            <a:ext cx="490537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970" name="Rectangle 10"/>
          <p:cNvSpPr>
            <a:spLocks noChangeArrowheads="1"/>
          </p:cNvSpPr>
          <p:nvPr/>
        </p:nvSpPr>
        <p:spPr bwMode="auto">
          <a:xfrm>
            <a:off x="2411760" y="247649"/>
            <a:ext cx="4905374" cy="412279"/>
          </a:xfrm>
          <a:prstGeom prst="rect">
            <a:avLst/>
          </a:prstGeom>
          <a:solidFill>
            <a:srgbClr val="D3C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>
            <a:lvl1pPr marL="1143000" indent="-1089025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15430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8859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2288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717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289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861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433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005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FIGURE 9	</a:t>
            </a:r>
            <a:r>
              <a:rPr lang="en-US" altLang="en-US" sz="2000" dirty="0">
                <a:solidFill>
                  <a:srgbClr val="8C1B54"/>
                </a:solidFill>
              </a:rPr>
              <a:t>Excess Demand, or Shortage</a:t>
            </a:r>
            <a:endParaRPr lang="en-US" altLang="en-US" sz="1400" dirty="0">
              <a:solidFill>
                <a:srgbClr val="8C1B54"/>
              </a:solidFill>
            </a:endParaRPr>
          </a:p>
        </p:txBody>
      </p:sp>
      <p:sp>
        <p:nvSpPr>
          <p:cNvPr id="1064971" name="Text Box 11"/>
          <p:cNvSpPr txBox="1">
            <a:spLocks noChangeArrowheads="1"/>
          </p:cNvSpPr>
          <p:nvPr/>
        </p:nvSpPr>
        <p:spPr bwMode="auto">
          <a:xfrm>
            <a:off x="0" y="5571283"/>
            <a:ext cx="9144000" cy="1026368"/>
          </a:xfrm>
          <a:prstGeom prst="rect">
            <a:avLst/>
          </a:prstGeom>
          <a:solidFill>
            <a:srgbClr val="FFF0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</a:rPr>
              <a:t>When quantity demanded exceeds quantity supplied, price tends to rise. 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 When the price in a market rises, quantity demanded falls and quantity supplied rises until an equilibrium is reached at which quantity demanded and quantity supplied are equal.</a:t>
            </a:r>
          </a:p>
        </p:txBody>
      </p:sp>
      <p:pic>
        <p:nvPicPr>
          <p:cNvPr id="1064979" name="Picture 19" descr="fig3_9_1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66825"/>
            <a:ext cx="490537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980" name="Picture 20" descr="fig3_9_2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66825"/>
            <a:ext cx="490537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981" name="Picture 21" descr="fig3_9_3p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66825"/>
            <a:ext cx="490537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983" name="Picture 23" descr="fig3_9_5p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66825"/>
            <a:ext cx="490537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984" name="Picture 24" descr="fig3_9_6pp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66825"/>
            <a:ext cx="490537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6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6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6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6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6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6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1000"/>
                                        <p:tgtEl>
                                          <p:spTgt spid="106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70" grpId="0" animBg="1" autoUpdateAnimBg="0"/>
      <p:bldP spid="10649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558D7-BFCC-4C22-B818-DD82977A0573}" type="slidenum">
              <a:rPr lang="en-US" altLang="en-US"/>
              <a:pPr/>
              <a:t>16</a:t>
            </a:fld>
            <a:r>
              <a:rPr lang="en-US" altLang="en-US"/>
              <a:t> of 46</a:t>
            </a:r>
          </a:p>
        </p:txBody>
      </p:sp>
      <p:pic>
        <p:nvPicPr>
          <p:cNvPr id="1067022" name="Picture 14" descr="fig3_10_4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143000"/>
            <a:ext cx="54102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016" name="Rectangle 8"/>
          <p:cNvSpPr>
            <a:spLocks noChangeArrowheads="1"/>
          </p:cNvSpPr>
          <p:nvPr/>
        </p:nvSpPr>
        <p:spPr bwMode="auto">
          <a:xfrm>
            <a:off x="2857500" y="350366"/>
            <a:ext cx="4810844" cy="414338"/>
          </a:xfrm>
          <a:prstGeom prst="rect">
            <a:avLst/>
          </a:prstGeom>
          <a:solidFill>
            <a:srgbClr val="D3C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>
            <a:lvl1pPr marL="1143000" indent="-1089025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15430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8859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2288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717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289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861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433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005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FIGURE 10  </a:t>
            </a:r>
            <a:r>
              <a:rPr lang="en-US" altLang="en-US" sz="2000" dirty="0">
                <a:solidFill>
                  <a:srgbClr val="8C1B54"/>
                </a:solidFill>
              </a:rPr>
              <a:t>Excess Supply, or Surplus</a:t>
            </a:r>
            <a:endParaRPr lang="en-US" altLang="en-US" sz="1400" dirty="0">
              <a:solidFill>
                <a:srgbClr val="8C1B54"/>
              </a:solidFill>
            </a:endParaRPr>
          </a:p>
        </p:txBody>
      </p:sp>
      <p:sp>
        <p:nvSpPr>
          <p:cNvPr id="1067017" name="Text Box 9"/>
          <p:cNvSpPr txBox="1">
            <a:spLocks noChangeArrowheads="1"/>
          </p:cNvSpPr>
          <p:nvPr/>
        </p:nvSpPr>
        <p:spPr bwMode="auto">
          <a:xfrm>
            <a:off x="179512" y="5373216"/>
            <a:ext cx="8856984" cy="1368152"/>
          </a:xfrm>
          <a:prstGeom prst="rect">
            <a:avLst/>
          </a:prstGeom>
          <a:solidFill>
            <a:srgbClr val="FFF0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</a:rPr>
              <a:t>When quantity supplied exceeds quantity demanded at the current price, the price tends to fall. 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When price falls, quantity supplied is likely to decrease and quantity demanded is likely to increase until an equilibrium price is reached where quantity supplied and quantity demanded are equal.</a:t>
            </a:r>
          </a:p>
        </p:txBody>
      </p:sp>
      <p:pic>
        <p:nvPicPr>
          <p:cNvPr id="1067019" name="Picture 11" descr="fig3_10_1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143000"/>
            <a:ext cx="54102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020" name="Picture 12" descr="fig3_10_2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143000"/>
            <a:ext cx="54102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021" name="Picture 13" descr="fig3_10_3p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143000"/>
            <a:ext cx="54102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023" name="Picture 15" descr="fig3_10_5p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143000"/>
            <a:ext cx="54102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024" name="Picture 16" descr="fig3_10_6pp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143000"/>
            <a:ext cx="54102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6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6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6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6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6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6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1000"/>
                                        <p:tgtEl>
                                          <p:spTgt spid="10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7016" grpId="0" animBg="1" autoUpdateAnimBg="0"/>
      <p:bldP spid="10670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5EB82-B4F8-477D-A78B-A7E93C795E39}" type="slidenum">
              <a:rPr lang="en-US" altLang="en-US"/>
              <a:pPr/>
              <a:t>17</a:t>
            </a:fld>
            <a:r>
              <a:rPr lang="en-US" altLang="en-US"/>
              <a:t> of 46</a:t>
            </a:r>
          </a:p>
        </p:txBody>
      </p:sp>
      <p:pic>
        <p:nvPicPr>
          <p:cNvPr id="1069069" name="Picture 13" descr="fig3_11_4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395287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059" name="Rectangle 3"/>
          <p:cNvSpPr>
            <a:spLocks noChangeArrowheads="1"/>
          </p:cNvSpPr>
          <p:nvPr/>
        </p:nvSpPr>
        <p:spPr bwMode="auto">
          <a:xfrm>
            <a:off x="817563" y="114300"/>
            <a:ext cx="7543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CHANGES IN EQUILIBRIUM</a:t>
            </a:r>
          </a:p>
        </p:txBody>
      </p:sp>
      <p:sp>
        <p:nvSpPr>
          <p:cNvPr id="1069060" name="Rectangle 4"/>
          <p:cNvSpPr>
            <a:spLocks noChangeArrowheads="1"/>
          </p:cNvSpPr>
          <p:nvPr/>
        </p:nvSpPr>
        <p:spPr bwMode="auto">
          <a:xfrm>
            <a:off x="251520" y="742950"/>
            <a:ext cx="7950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/>
              <a:t>When supply and demand curves shift,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/>
              <a:t>the equilibrium price and quantity change.</a:t>
            </a:r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5181600" y="4267200"/>
            <a:ext cx="3733800" cy="685800"/>
          </a:xfrm>
          <a:prstGeom prst="rect">
            <a:avLst/>
          </a:prstGeom>
          <a:solidFill>
            <a:srgbClr val="D3C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>
            <a:lvl1pPr marL="1263650" indent="-1209675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166370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66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3495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692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149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606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064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521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FIGURE 11  </a:t>
            </a:r>
            <a:r>
              <a:rPr lang="en-US" altLang="en-US" sz="1400" dirty="0">
                <a:solidFill>
                  <a:srgbClr val="8C1B54"/>
                </a:solidFill>
              </a:rPr>
              <a:t>The Coffee Market:  A Shift of Supply and Subsequent Price Adjustment</a:t>
            </a:r>
          </a:p>
        </p:txBody>
      </p:sp>
      <p:pic>
        <p:nvPicPr>
          <p:cNvPr id="1069066" name="Picture 10" descr="fig3_11_1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395287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067" name="Picture 11" descr="fig3_11_2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395287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068" name="Picture 12" descr="fig3_11_3p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395287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070" name="Picture 14" descr="fig3_11_5p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395287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073" name="Picture 17" descr="fig3_11_7pp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395287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071" name="Picture 15" descr="fig3_11_6pp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395287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6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6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6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6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6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6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06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06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059" grpId="0" build="p" bldLvl="2" autoUpdateAnimBg="0" advAuto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90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6905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90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6905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90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6905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90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6905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90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690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9060" grpId="0"/>
      <p:bldP spid="106906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5F2A18-F517-4259-B64B-05761D5B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2960-80C0-4F74-840A-93BB04E7727C}" type="slidenum">
              <a:rPr lang="en-US" altLang="en-US" smtClean="0"/>
              <a:pPr/>
              <a:t>18</a:t>
            </a:fld>
            <a:r>
              <a:rPr lang="en-US" altLang="en-US"/>
              <a:t> of 46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671CF-41DE-4133-BC3C-F1BB764EA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324"/>
            <a:ext cx="7452320" cy="6910742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71DEC72C-F959-475D-9692-3EBDD580C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20" y="3933056"/>
            <a:ext cx="3048000" cy="685800"/>
          </a:xfrm>
          <a:prstGeom prst="rect">
            <a:avLst/>
          </a:prstGeom>
          <a:solidFill>
            <a:srgbClr val="E7E4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>
            <a:lvl1pPr marL="1196975" indent="-114300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166370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66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3495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692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149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606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064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521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FIGURE 12  </a:t>
            </a:r>
            <a:r>
              <a:rPr lang="en-US" altLang="en-US" sz="1400" dirty="0">
                <a:solidFill>
                  <a:srgbClr val="8C1B54"/>
                </a:solidFill>
              </a:rPr>
              <a:t>Examples of Supply and Demand Shifts for Product X</a:t>
            </a:r>
          </a:p>
        </p:txBody>
      </p:sp>
    </p:spTree>
    <p:extLst>
      <p:ext uri="{BB962C8B-B14F-4D97-AF65-F5344CB8AC3E}">
        <p14:creationId xmlns:p14="http://schemas.microsoft.com/office/powerpoint/2010/main" val="101491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42E4F-70F7-4941-A858-0D18C31287B6}" type="slidenum">
              <a:rPr lang="en-US" altLang="en-US"/>
              <a:pPr/>
              <a:t>19</a:t>
            </a:fld>
            <a:r>
              <a:rPr lang="en-US" altLang="en-US"/>
              <a:t> of 46</a:t>
            </a:r>
          </a:p>
        </p:txBody>
      </p:sp>
      <p:sp>
        <p:nvSpPr>
          <p:cNvPr id="1071106" name="Rectangle 2"/>
          <p:cNvSpPr>
            <a:spLocks noChangeArrowheads="1"/>
          </p:cNvSpPr>
          <p:nvPr/>
        </p:nvSpPr>
        <p:spPr bwMode="auto">
          <a:xfrm>
            <a:off x="38101" y="-342900"/>
            <a:ext cx="910589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70C0"/>
                </a:solidFill>
              </a:rPr>
              <a:t>DEMAND AND SUPPLY IN PRODUCT MARKETS:  A REVIEW</a:t>
            </a:r>
          </a:p>
        </p:txBody>
      </p:sp>
      <p:sp>
        <p:nvSpPr>
          <p:cNvPr id="1071109" name="Text Box 5"/>
          <p:cNvSpPr txBox="1">
            <a:spLocks noChangeArrowheads="1"/>
          </p:cNvSpPr>
          <p:nvPr/>
        </p:nvSpPr>
        <p:spPr bwMode="auto">
          <a:xfrm>
            <a:off x="179512" y="1315244"/>
            <a:ext cx="8856984" cy="5315744"/>
          </a:xfrm>
          <a:prstGeom prst="rect">
            <a:avLst/>
          </a:prstGeom>
          <a:solidFill>
            <a:srgbClr val="FFF0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tabLst>
                <a:tab pos="288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>
              <a:spcBef>
                <a:spcPct val="0"/>
              </a:spcBef>
              <a:tabLst>
                <a:tab pos="288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288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288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288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</a:rPr>
              <a:t>1.	A demand curve shows how much of a product a household would buy if it could buy 	all it wanted at the given price.  A supply curve shows how much of a product a firm 	would supply if it could sell all it wanted at the given price.</a:t>
            </a:r>
            <a:br>
              <a:rPr lang="en-US" altLang="en-US" sz="1600" dirty="0">
                <a:latin typeface="Arial" panose="020B0604020202020204" pitchFamily="34" charset="0"/>
              </a:rPr>
            </a:br>
            <a:endParaRPr lang="en-US" altLang="en-US" sz="1600" dirty="0">
              <a:latin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</a:rPr>
              <a:t>2.	Quantity demanded and quantity supplied are always per time period—that is, per day, 	per month, or per year.</a:t>
            </a:r>
            <a:br>
              <a:rPr lang="en-US" altLang="en-US" sz="1600" dirty="0">
                <a:latin typeface="Arial" panose="020B0604020202020204" pitchFamily="34" charset="0"/>
              </a:rPr>
            </a:br>
            <a:endParaRPr lang="en-US" altLang="en-US" sz="1600" dirty="0">
              <a:latin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</a:rPr>
              <a:t>3.	The demand for a good is determined by price, household income and wealth, prices of 	other goods and services, tastes and preferences, and expectations.</a:t>
            </a:r>
            <a:br>
              <a:rPr lang="en-US" altLang="en-US" sz="1600" dirty="0">
                <a:latin typeface="Arial" panose="020B0604020202020204" pitchFamily="34" charset="0"/>
              </a:rPr>
            </a:br>
            <a:endParaRPr lang="en-US" altLang="en-US" sz="1600" dirty="0">
              <a:latin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</a:rPr>
              <a:t>4.	The supply of a good is determined by price, costs of production, and prices of related 	products.  Costs of production are determined by available technologies of production 	and input prices.</a:t>
            </a:r>
            <a:br>
              <a:rPr lang="en-US" altLang="en-US" sz="1600" dirty="0">
                <a:latin typeface="Arial" panose="020B0604020202020204" pitchFamily="34" charset="0"/>
              </a:rPr>
            </a:br>
            <a:endParaRPr lang="en-US" altLang="en-US" sz="1600" dirty="0">
              <a:latin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</a:rPr>
              <a:t>5.	Be careful to distinguish between movements along supply and demand curves and 	shifts of these curves.   When the price of a good changes, the quantity of that good 	demanded or supplied changes—that is, a movement occurs along the curve.  When 	any other factor changes, the curve shifts, or changes position.</a:t>
            </a:r>
            <a:br>
              <a:rPr lang="en-US" altLang="en-US" sz="1600" dirty="0">
                <a:latin typeface="Arial" panose="020B0604020202020204" pitchFamily="34" charset="0"/>
              </a:rPr>
            </a:br>
            <a:endParaRPr lang="en-US" altLang="en-US" sz="1600" dirty="0">
              <a:latin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</a:rPr>
              <a:t>6.	Market equilibrium exists only when quantity supplied equals quantity demanded at 	the current price.</a:t>
            </a:r>
          </a:p>
        </p:txBody>
      </p:sp>
      <p:sp>
        <p:nvSpPr>
          <p:cNvPr id="1071110" name="Rectangle 6"/>
          <p:cNvSpPr>
            <a:spLocks noChangeArrowheads="1"/>
          </p:cNvSpPr>
          <p:nvPr/>
        </p:nvSpPr>
        <p:spPr bwMode="auto">
          <a:xfrm>
            <a:off x="179512" y="546100"/>
            <a:ext cx="7696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dirty="0"/>
              <a:t>Here are some important points to remember about the mechanics of supply and demand in product markets: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711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7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7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7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7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106" grpId="0"/>
      <p:bldP spid="1071109" grpId="0" uiExpand="1" build="p" bldLvl="2" animBg="1"/>
      <p:bldP spid="10711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EE741-78E1-45A1-8712-1ABE24443182}" type="slidenum">
              <a:rPr lang="en-US" altLang="en-US"/>
              <a:pPr/>
              <a:t>2</a:t>
            </a:fld>
            <a:r>
              <a:rPr lang="en-US" altLang="en-US"/>
              <a:t> of 46</a:t>
            </a:r>
          </a:p>
        </p:txBody>
      </p:sp>
      <p:sp>
        <p:nvSpPr>
          <p:cNvPr id="1024002" name="Rectangle 2"/>
          <p:cNvSpPr>
            <a:spLocks noChangeArrowheads="1"/>
          </p:cNvSpPr>
          <p:nvPr/>
        </p:nvSpPr>
        <p:spPr bwMode="auto">
          <a:xfrm>
            <a:off x="58071" y="-457200"/>
            <a:ext cx="910374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dirty="0">
                <a:highlight>
                  <a:srgbClr val="FFFF00"/>
                </a:highlight>
              </a:rPr>
              <a:t>INPUT MARKETS AND OUTPUT MARKETS:THE CIRCULAR FLOW</a:t>
            </a:r>
          </a:p>
        </p:txBody>
      </p:sp>
      <p:pic>
        <p:nvPicPr>
          <p:cNvPr id="9" name="Picture 15" descr="fig3_1_3ppt">
            <a:extLst>
              <a:ext uri="{FF2B5EF4-FFF2-40B4-BE49-F238E27FC236}">
                <a16:creationId xmlns:a16="http://schemas.microsoft.com/office/drawing/2014/main" id="{55B703D3-3066-45DD-91BB-2EDC153AD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7230"/>
            <a:ext cx="4536504" cy="447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fig3_1_4ppt">
            <a:extLst>
              <a:ext uri="{FF2B5EF4-FFF2-40B4-BE49-F238E27FC236}">
                <a16:creationId xmlns:a16="http://schemas.microsoft.com/office/drawing/2014/main" id="{07BE4802-09A8-4108-9429-8A0088868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7230"/>
            <a:ext cx="4536504" cy="447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68302B22-8051-4EDF-86CA-54379639D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48" y="4665662"/>
            <a:ext cx="4047439" cy="269047"/>
          </a:xfrm>
          <a:prstGeom prst="rect">
            <a:avLst/>
          </a:prstGeom>
          <a:solidFill>
            <a:srgbClr val="D3C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>
            <a:lvl1pPr marL="1143000" indent="-1089025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15430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8859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2288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717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289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861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433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005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>
                <a:solidFill>
                  <a:srgbClr val="8C1B54"/>
                </a:solidFill>
              </a:rPr>
              <a:t>The Circular Flow of Economic Activity</a:t>
            </a:r>
          </a:p>
        </p:txBody>
      </p:sp>
      <p:pic>
        <p:nvPicPr>
          <p:cNvPr id="12" name="Picture 13" descr="fig3_1_1ppt">
            <a:extLst>
              <a:ext uri="{FF2B5EF4-FFF2-40B4-BE49-F238E27FC236}">
                <a16:creationId xmlns:a16="http://schemas.microsoft.com/office/drawing/2014/main" id="{02E9AC7B-6BBF-4AE1-B1F0-4B798804A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76702"/>
            <a:ext cx="4536504" cy="447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fig3_1_2ppt">
            <a:extLst>
              <a:ext uri="{FF2B5EF4-FFF2-40B4-BE49-F238E27FC236}">
                <a16:creationId xmlns:a16="http://schemas.microsoft.com/office/drawing/2014/main" id="{180AA877-1398-45A3-B85C-1035492E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76672"/>
            <a:ext cx="4536504" cy="447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B206F3DB-D192-4876-B3DD-7936FDA49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036" y="4616186"/>
            <a:ext cx="8856984" cy="96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66775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9675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FF0000"/>
                </a:solidFill>
              </a:rPr>
              <a:t>8) </a:t>
            </a:r>
            <a:r>
              <a:rPr lang="en-US" altLang="en-US" sz="1800" u="sng" dirty="0">
                <a:solidFill>
                  <a:srgbClr val="FF0000"/>
                </a:solidFill>
              </a:rPr>
              <a:t>land market</a:t>
            </a:r>
            <a:r>
              <a:rPr lang="en-US" altLang="en-US" sz="1800" b="0" u="sng" dirty="0">
                <a:solidFill>
                  <a:srgbClr val="FF0000"/>
                </a:solidFill>
              </a:rPr>
              <a:t> 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dirty="0"/>
              <a:t>The input/factor market in which </a:t>
            </a:r>
            <a:r>
              <a:rPr lang="en-US" altLang="en-US" sz="1600" dirty="0"/>
              <a:t>households supply land </a:t>
            </a:r>
            <a:r>
              <a:rPr lang="en-US" altLang="en-US" sz="1600" b="0" dirty="0"/>
              <a:t>or other real property in exchange for </a:t>
            </a:r>
            <a:r>
              <a:rPr lang="en-US" altLang="en-US" sz="1600" dirty="0"/>
              <a:t>rent.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C1C6A89A-917F-4B2B-AC34-FE0561A2F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036" y="5312287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FF0000"/>
                </a:solidFill>
              </a:rPr>
              <a:t>9) </a:t>
            </a:r>
            <a:r>
              <a:rPr lang="en-US" altLang="en-US" sz="1800" u="sng" dirty="0">
                <a:solidFill>
                  <a:srgbClr val="FF0000"/>
                </a:solidFill>
              </a:rPr>
              <a:t>factors of production</a:t>
            </a:r>
            <a:r>
              <a:rPr lang="en-US" altLang="en-US" sz="1800" b="0" u="sng" dirty="0">
                <a:solidFill>
                  <a:srgbClr val="FF0000"/>
                </a:solidFill>
              </a:rPr>
              <a:t> 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dirty="0"/>
              <a:t>The inputs into the production process. </a:t>
            </a:r>
            <a:r>
              <a:rPr lang="en-US" altLang="en-US" sz="1600" dirty="0"/>
              <a:t>Land, labor, and capital </a:t>
            </a:r>
            <a:r>
              <a:rPr lang="en-US" altLang="en-US" sz="1600" b="0" dirty="0"/>
              <a:t>are the three key factors of  production. ( 4</a:t>
            </a:r>
            <a:r>
              <a:rPr lang="en-US" altLang="en-US" sz="1600" b="0" baseline="30000" dirty="0"/>
              <a:t>th</a:t>
            </a:r>
            <a:r>
              <a:rPr lang="en-US" altLang="en-US" sz="1600" b="0" dirty="0"/>
              <a:t> one is </a:t>
            </a:r>
            <a:r>
              <a:rPr lang="en-US" altLang="en-US" sz="1600" b="0" dirty="0" err="1"/>
              <a:t>enterprenurship</a:t>
            </a:r>
            <a:r>
              <a:rPr lang="en-US" altLang="en-US" sz="1600" b="0" dirty="0"/>
              <a:t> )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FCBF607F-0F6B-495E-ACCD-3248AC963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3" y="6108088"/>
            <a:ext cx="9144000" cy="749912"/>
          </a:xfrm>
          <a:prstGeom prst="rect">
            <a:avLst/>
          </a:prstGeom>
          <a:solidFill>
            <a:srgbClr val="FFF0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Input and output markets are connected through the behavior of both firms and households. </a:t>
            </a:r>
          </a:p>
          <a:p>
            <a:pPr>
              <a:spcBef>
                <a:spcPct val="0"/>
              </a:spcBef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Firms determine the quantities and character of outputs produced and the types of quantities of inputs demanded. </a:t>
            </a:r>
          </a:p>
          <a:p>
            <a:pPr>
              <a:spcBef>
                <a:spcPct val="0"/>
              </a:spcBef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Households determine the types and quantities of products demanded and the quantities and types of inputs supplied.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4" grpId="0" build="p" bldLvl="2" autoUpdateAnimBg="0" advAuto="0"/>
      <p:bldP spid="15" grpId="0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>
          <a:xfrm>
            <a:off x="251519" y="952499"/>
            <a:ext cx="4752529" cy="5768977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/>
              <a:t>capital market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/>
              <a:t>complements, complementary goods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/>
              <a:t>demand curve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/>
              <a:t>demand schedule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/>
              <a:t>entrepreneur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/>
              <a:t>equilibrium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/>
              <a:t>excess demand or shortage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/>
              <a:t>excess supply or surplus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/>
              <a:t>factors of production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/>
              <a:t>firm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/>
              <a:t>households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en-US" sz="2600" dirty="0"/>
              <a:t>income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en-US" sz="2600" dirty="0"/>
              <a:t>inferior goods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en-US" sz="2600" dirty="0"/>
              <a:t>input or factor markets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en-US" sz="2600" dirty="0"/>
              <a:t>labor market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en-US" sz="2600" dirty="0"/>
              <a:t>land market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en-US" sz="2600" dirty="0"/>
              <a:t>law of demand</a:t>
            </a:r>
            <a:endParaRPr lang="en-US" altLang="en-US" sz="16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7150" y="6356351"/>
            <a:ext cx="2057400" cy="365125"/>
          </a:xfrm>
        </p:spPr>
        <p:txBody>
          <a:bodyPr/>
          <a:lstStyle/>
          <a:p>
            <a:fld id="{4CD025F1-4BB0-4894-A7C6-94FB15005398}" type="slidenum">
              <a:rPr lang="en-US" altLang="en-US"/>
              <a:pPr/>
              <a:t>20</a:t>
            </a:fld>
            <a:r>
              <a:rPr lang="en-US" altLang="en-US"/>
              <a:t> of 46</a:t>
            </a:r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5167312" y="952500"/>
            <a:ext cx="3976688" cy="540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en-US" sz="1800" b="0" dirty="0">
                <a:latin typeface="Helvetica" panose="020B0604020202020204" pitchFamily="34" charset="0"/>
              </a:rPr>
              <a:t>law of supply</a:t>
            </a:r>
          </a:p>
          <a:p>
            <a:pPr>
              <a:lnSpc>
                <a:spcPct val="115000"/>
              </a:lnSpc>
            </a:pPr>
            <a:r>
              <a:rPr lang="en-US" altLang="en-US" sz="1800" b="0" dirty="0">
                <a:latin typeface="Helvetica" panose="020B0604020202020204" pitchFamily="34" charset="0"/>
              </a:rPr>
              <a:t>market demand</a:t>
            </a:r>
          </a:p>
          <a:p>
            <a:pPr>
              <a:lnSpc>
                <a:spcPct val="115000"/>
              </a:lnSpc>
            </a:pPr>
            <a:r>
              <a:rPr lang="en-US" altLang="en-US" sz="1800" b="0" dirty="0">
                <a:latin typeface="Helvetica" panose="020B0604020202020204" pitchFamily="34" charset="0"/>
              </a:rPr>
              <a:t>market supply</a:t>
            </a:r>
          </a:p>
          <a:p>
            <a:pPr>
              <a:lnSpc>
                <a:spcPct val="115000"/>
              </a:lnSpc>
            </a:pPr>
            <a:r>
              <a:rPr lang="en-US" altLang="en-US" sz="1800" b="0" dirty="0">
                <a:latin typeface="Helvetica" panose="020B0604020202020204" pitchFamily="34" charset="0"/>
              </a:rPr>
              <a:t>movement along a demand curve</a:t>
            </a:r>
          </a:p>
          <a:p>
            <a:pPr>
              <a:lnSpc>
                <a:spcPct val="115000"/>
              </a:lnSpc>
            </a:pPr>
            <a:r>
              <a:rPr lang="en-US" altLang="en-US" sz="1800" b="0" dirty="0">
                <a:latin typeface="Helvetica" panose="020B0604020202020204" pitchFamily="34" charset="0"/>
              </a:rPr>
              <a:t>movement along a supply curve</a:t>
            </a:r>
          </a:p>
          <a:p>
            <a:pPr>
              <a:lnSpc>
                <a:spcPct val="115000"/>
              </a:lnSpc>
            </a:pPr>
            <a:r>
              <a:rPr lang="en-US" altLang="en-US" sz="1800" b="0" dirty="0">
                <a:latin typeface="Helvetica" panose="020B0604020202020204" pitchFamily="34" charset="0"/>
              </a:rPr>
              <a:t>normal goods</a:t>
            </a:r>
          </a:p>
          <a:p>
            <a:pPr>
              <a:lnSpc>
                <a:spcPct val="115000"/>
              </a:lnSpc>
            </a:pPr>
            <a:r>
              <a:rPr lang="en-US" altLang="en-US" sz="1800" b="0" dirty="0">
                <a:latin typeface="Helvetica" panose="020B0604020202020204" pitchFamily="34" charset="0"/>
              </a:rPr>
              <a:t>perfect substitutes</a:t>
            </a:r>
          </a:p>
          <a:p>
            <a:pPr>
              <a:lnSpc>
                <a:spcPct val="115000"/>
              </a:lnSpc>
            </a:pPr>
            <a:r>
              <a:rPr lang="en-US" altLang="en-US" sz="1800" b="0" dirty="0">
                <a:latin typeface="Helvetica" panose="020B0604020202020204" pitchFamily="34" charset="0"/>
              </a:rPr>
              <a:t>product or output markets</a:t>
            </a:r>
          </a:p>
          <a:p>
            <a:pPr>
              <a:lnSpc>
                <a:spcPct val="115000"/>
              </a:lnSpc>
            </a:pPr>
            <a:r>
              <a:rPr lang="en-US" altLang="en-US" sz="1800" b="0" dirty="0">
                <a:latin typeface="Helvetica" panose="020B0604020202020204" pitchFamily="34" charset="0"/>
              </a:rPr>
              <a:t>profit</a:t>
            </a:r>
          </a:p>
          <a:p>
            <a:pPr>
              <a:lnSpc>
                <a:spcPct val="115000"/>
              </a:lnSpc>
            </a:pPr>
            <a:r>
              <a:rPr lang="en-US" altLang="en-US" sz="1800" b="0" dirty="0">
                <a:latin typeface="Helvetica" panose="020B0604020202020204" pitchFamily="34" charset="0"/>
              </a:rPr>
              <a:t>quantity demanded</a:t>
            </a:r>
          </a:p>
          <a:p>
            <a:pPr>
              <a:lnSpc>
                <a:spcPct val="115000"/>
              </a:lnSpc>
            </a:pPr>
            <a:r>
              <a:rPr lang="en-US" altLang="en-US" sz="1800" b="0" dirty="0">
                <a:latin typeface="Helvetica" panose="020B0604020202020204" pitchFamily="34" charset="0"/>
              </a:rPr>
              <a:t>quantity supplied</a:t>
            </a:r>
          </a:p>
          <a:p>
            <a:pPr>
              <a:lnSpc>
                <a:spcPct val="115000"/>
              </a:lnSpc>
            </a:pPr>
            <a:r>
              <a:rPr lang="en-US" altLang="en-US" sz="1800" b="0" dirty="0">
                <a:latin typeface="Helvetica" panose="020B0604020202020204" pitchFamily="34" charset="0"/>
              </a:rPr>
              <a:t>shift of a demand curve</a:t>
            </a:r>
          </a:p>
          <a:p>
            <a:pPr>
              <a:lnSpc>
                <a:spcPct val="115000"/>
              </a:lnSpc>
            </a:pPr>
            <a:r>
              <a:rPr lang="en-US" altLang="en-US" sz="1800" b="0" dirty="0">
                <a:latin typeface="Helvetica" panose="020B0604020202020204" pitchFamily="34" charset="0"/>
              </a:rPr>
              <a:t>shift of a supply curve</a:t>
            </a:r>
          </a:p>
          <a:p>
            <a:pPr>
              <a:lnSpc>
                <a:spcPct val="115000"/>
              </a:lnSpc>
            </a:pPr>
            <a:r>
              <a:rPr lang="en-US" altLang="en-US" sz="1800" b="0" dirty="0">
                <a:latin typeface="Helvetica" panose="020B0604020202020204" pitchFamily="34" charset="0"/>
              </a:rPr>
              <a:t>substitutes</a:t>
            </a:r>
          </a:p>
          <a:p>
            <a:pPr>
              <a:lnSpc>
                <a:spcPct val="115000"/>
              </a:lnSpc>
            </a:pPr>
            <a:r>
              <a:rPr lang="en-US" altLang="en-US" sz="1800" b="0" dirty="0">
                <a:latin typeface="Helvetica" panose="020B0604020202020204" pitchFamily="34" charset="0"/>
              </a:rPr>
              <a:t>supply curve</a:t>
            </a:r>
          </a:p>
          <a:p>
            <a:pPr>
              <a:lnSpc>
                <a:spcPct val="115000"/>
              </a:lnSpc>
            </a:pPr>
            <a:r>
              <a:rPr lang="en-US" altLang="en-US" sz="1800" b="0" dirty="0">
                <a:latin typeface="Helvetica" panose="020B0604020202020204" pitchFamily="34" charset="0"/>
              </a:rPr>
              <a:t>supply schedule</a:t>
            </a:r>
          </a:p>
          <a:p>
            <a:pPr>
              <a:lnSpc>
                <a:spcPct val="115000"/>
              </a:lnSpc>
            </a:pPr>
            <a:r>
              <a:rPr lang="en-US" altLang="en-US" sz="1800" b="0" dirty="0">
                <a:latin typeface="Helvetica" panose="020B0604020202020204" pitchFamily="34" charset="0"/>
              </a:rPr>
              <a:t>wealth or net worth</a:t>
            </a:r>
            <a:endParaRPr lang="en-US" altLang="en-US" sz="1600" b="0" dirty="0">
              <a:latin typeface="Helvetica" panose="020B0604020202020204" pitchFamily="34" charset="0"/>
            </a:endParaRP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757238" y="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469B2"/>
                </a:solidFill>
              </a:rPr>
              <a:t>REVIEW TERMS AND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899" grpId="1" bldLvl="2" autoUpdateAnimBg="0" advAuto="0"/>
      <p:bldP spid="976900" grpId="0"/>
      <p:bldP spid="9769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48954-678F-43A7-879D-EA49635EB779}" type="slidenum">
              <a:rPr lang="en-US" altLang="en-US"/>
              <a:pPr/>
              <a:t>3</a:t>
            </a:fld>
            <a:r>
              <a:rPr lang="en-US" altLang="en-US"/>
              <a:t> of 46</a:t>
            </a:r>
          </a:p>
        </p:txBody>
      </p:sp>
      <p:sp>
        <p:nvSpPr>
          <p:cNvPr id="1028098" name="Rectangle 2"/>
          <p:cNvSpPr>
            <a:spLocks noChangeArrowheads="1"/>
          </p:cNvSpPr>
          <p:nvPr/>
        </p:nvSpPr>
        <p:spPr bwMode="auto">
          <a:xfrm>
            <a:off x="251520" y="74031"/>
            <a:ext cx="8382000" cy="5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(1) DEMAND IN PRODUCT/OUTPUT MARKETS</a:t>
            </a:r>
          </a:p>
        </p:txBody>
      </p:sp>
      <p:sp>
        <p:nvSpPr>
          <p:cNvPr id="1028101" name="Text Box 5"/>
          <p:cNvSpPr txBox="1">
            <a:spLocks noChangeArrowheads="1"/>
          </p:cNvSpPr>
          <p:nvPr/>
        </p:nvSpPr>
        <p:spPr bwMode="auto">
          <a:xfrm>
            <a:off x="0" y="522521"/>
            <a:ext cx="9143999" cy="3122503"/>
          </a:xfrm>
          <a:prstGeom prst="rect">
            <a:avLst/>
          </a:prstGeom>
          <a:solidFill>
            <a:srgbClr val="FFF0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0" dirty="0">
                <a:latin typeface="Arial" panose="020B0604020202020204" pitchFamily="34" charset="0"/>
              </a:rPr>
              <a:t>A household’s decision about what quantity of a particular output, or product, to demand depends on a number of factors including:</a:t>
            </a:r>
          </a:p>
          <a:p>
            <a:r>
              <a:rPr lang="en-US" altLang="en-US" sz="1800" b="0" dirty="0">
                <a:latin typeface="Arial" panose="020B0604020202020204" pitchFamily="34" charset="0"/>
              </a:rPr>
              <a:t>	■	The </a:t>
            </a:r>
            <a:r>
              <a:rPr lang="en-US" altLang="en-US" sz="1800" i="1" dirty="0">
                <a:latin typeface="Arial" panose="020B0604020202020204" pitchFamily="34" charset="0"/>
              </a:rPr>
              <a:t>price</a:t>
            </a:r>
            <a:r>
              <a:rPr lang="en-US" altLang="en-US" sz="1800" b="0" i="1" dirty="0">
                <a:latin typeface="Arial" panose="020B0604020202020204" pitchFamily="34" charset="0"/>
              </a:rPr>
              <a:t> of the product</a:t>
            </a:r>
            <a:r>
              <a:rPr lang="en-US" altLang="en-US" sz="1800" b="0" dirty="0">
                <a:latin typeface="Arial" panose="020B0604020202020204" pitchFamily="34" charset="0"/>
              </a:rPr>
              <a:t> in question</a:t>
            </a:r>
          </a:p>
          <a:p>
            <a:r>
              <a:rPr lang="en-US" altLang="en-US" sz="1800" b="0" dirty="0">
                <a:latin typeface="Arial" panose="020B0604020202020204" pitchFamily="34" charset="0"/>
              </a:rPr>
              <a:t>	■	The </a:t>
            </a:r>
            <a:r>
              <a:rPr lang="en-US" altLang="en-US" sz="1800" i="1" dirty="0">
                <a:latin typeface="Arial" panose="020B0604020202020204" pitchFamily="34" charset="0"/>
              </a:rPr>
              <a:t>income available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b="0" dirty="0">
                <a:latin typeface="Arial" panose="020B0604020202020204" pitchFamily="34" charset="0"/>
              </a:rPr>
              <a:t>to the household</a:t>
            </a:r>
          </a:p>
          <a:p>
            <a:r>
              <a:rPr lang="en-US" altLang="en-US" sz="1800" b="0" dirty="0">
                <a:latin typeface="Arial" panose="020B0604020202020204" pitchFamily="34" charset="0"/>
              </a:rPr>
              <a:t>	■	The household’s </a:t>
            </a:r>
            <a:r>
              <a:rPr lang="en-US" altLang="en-US" sz="1800" b="0" i="1" dirty="0">
                <a:latin typeface="Arial" panose="020B0604020202020204" pitchFamily="34" charset="0"/>
              </a:rPr>
              <a:t>amount of </a:t>
            </a:r>
            <a:r>
              <a:rPr lang="en-US" altLang="en-US" sz="1800" i="1" dirty="0">
                <a:latin typeface="Arial" panose="020B0604020202020204" pitchFamily="34" charset="0"/>
              </a:rPr>
              <a:t>accumulated wealth</a:t>
            </a:r>
          </a:p>
          <a:p>
            <a:r>
              <a:rPr lang="en-US" altLang="en-US" sz="1800" b="0" dirty="0">
                <a:latin typeface="Arial" panose="020B0604020202020204" pitchFamily="34" charset="0"/>
              </a:rPr>
              <a:t>	■	The </a:t>
            </a:r>
            <a:r>
              <a:rPr lang="en-US" altLang="en-US" sz="1800" i="1" dirty="0">
                <a:latin typeface="Arial" panose="020B0604020202020204" pitchFamily="34" charset="0"/>
              </a:rPr>
              <a:t>prices of other products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b="0" dirty="0">
                <a:latin typeface="Arial" panose="020B0604020202020204" pitchFamily="34" charset="0"/>
              </a:rPr>
              <a:t>available to the household</a:t>
            </a:r>
          </a:p>
          <a:p>
            <a:r>
              <a:rPr lang="en-US" altLang="en-US" sz="1800" b="0" dirty="0">
                <a:latin typeface="Arial" panose="020B0604020202020204" pitchFamily="34" charset="0"/>
              </a:rPr>
              <a:t>	■	The household’s </a:t>
            </a:r>
            <a:r>
              <a:rPr lang="en-US" altLang="en-US" sz="1800" i="1" dirty="0">
                <a:latin typeface="Arial" panose="020B0604020202020204" pitchFamily="34" charset="0"/>
              </a:rPr>
              <a:t>tastes and preferences</a:t>
            </a:r>
          </a:p>
          <a:p>
            <a:r>
              <a:rPr lang="en-US" altLang="en-US" sz="1800" b="0" dirty="0">
                <a:latin typeface="Arial" panose="020B0604020202020204" pitchFamily="34" charset="0"/>
              </a:rPr>
              <a:t>	■ 	The household’s </a:t>
            </a:r>
            <a:r>
              <a:rPr lang="en-US" altLang="en-US" sz="1800" i="1" dirty="0">
                <a:latin typeface="Arial" panose="020B0604020202020204" pitchFamily="34" charset="0"/>
              </a:rPr>
              <a:t>expectations</a:t>
            </a:r>
            <a:r>
              <a:rPr lang="en-US" altLang="en-US" sz="1800" b="0" i="1" dirty="0">
                <a:latin typeface="Arial" panose="020B0604020202020204" pitchFamily="34" charset="0"/>
              </a:rPr>
              <a:t> </a:t>
            </a:r>
            <a:r>
              <a:rPr lang="en-US" altLang="en-US" sz="1800" b="0" dirty="0">
                <a:latin typeface="Arial" panose="020B0604020202020204" pitchFamily="34" charset="0"/>
              </a:rPr>
              <a:t>about future income, wealth, and prices</a:t>
            </a:r>
          </a:p>
          <a:p>
            <a:r>
              <a:rPr lang="en-US" altLang="en-US" sz="1800" b="0" dirty="0">
                <a:latin typeface="Arial" panose="020B0604020202020204" pitchFamily="34" charset="0"/>
              </a:rPr>
              <a:t>         ■    age , gender , distribution of income</a:t>
            </a:r>
          </a:p>
          <a:p>
            <a:endParaRPr lang="en-US" altLang="en-US" sz="1800" b="0" dirty="0">
              <a:latin typeface="Arial" panose="020B0604020202020204" pitchFamily="34" charset="0"/>
            </a:endParaRPr>
          </a:p>
          <a:p>
            <a:r>
              <a:rPr lang="en-US" altLang="en-US" sz="1800" b="0" dirty="0">
                <a:latin typeface="Arial" panose="020B0604020202020204" pitchFamily="34" charset="0"/>
              </a:rPr>
              <a:t>Real demand – 1. u need it   2. u </a:t>
            </a:r>
            <a:r>
              <a:rPr lang="en-US" altLang="en-US" sz="1800" b="0" dirty="0" err="1">
                <a:latin typeface="Arial" panose="020B0604020202020204" pitchFamily="34" charset="0"/>
              </a:rPr>
              <a:t>ve</a:t>
            </a:r>
            <a:r>
              <a:rPr lang="en-US" altLang="en-US" sz="1800" b="0" dirty="0">
                <a:latin typeface="Arial" panose="020B0604020202020204" pitchFamily="34" charset="0"/>
              </a:rPr>
              <a:t> capability to buy  3. u </a:t>
            </a:r>
            <a:r>
              <a:rPr lang="en-US" altLang="en-US" sz="1800" b="0" dirty="0" err="1">
                <a:latin typeface="Arial" panose="020B0604020202020204" pitchFamily="34" charset="0"/>
              </a:rPr>
              <a:t>ve</a:t>
            </a:r>
            <a:r>
              <a:rPr lang="en-US" altLang="en-US" sz="1800" b="0" dirty="0">
                <a:latin typeface="Arial" panose="020B0604020202020204" pitchFamily="34" charset="0"/>
              </a:rPr>
              <a:t> plan to buy it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B9CDE0F-60D4-4AA5-8D79-FDC66D68C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3586003"/>
            <a:ext cx="9139238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0000"/>
                </a:solidFill>
              </a:rPr>
              <a:t>10) </a:t>
            </a:r>
            <a:r>
              <a:rPr lang="en-US" altLang="en-US" sz="2000" u="sng" dirty="0">
                <a:solidFill>
                  <a:srgbClr val="FF0000"/>
                </a:solidFill>
              </a:rPr>
              <a:t>quantity demanded</a:t>
            </a:r>
            <a:r>
              <a:rPr lang="en-US" altLang="en-US" sz="2000" b="0" u="sng" dirty="0">
                <a:solidFill>
                  <a:srgbClr val="FF0000"/>
                </a:solidFill>
              </a:rPr>
              <a:t> 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/>
              <a:t>The </a:t>
            </a:r>
            <a:r>
              <a:rPr lang="en-US" altLang="en-US" sz="1800" dirty="0"/>
              <a:t>amount (number of units) </a:t>
            </a:r>
            <a:r>
              <a:rPr lang="en-US" altLang="en-US" sz="1800" b="0" dirty="0"/>
              <a:t>of a product that a household would buy in a given period if it could buy all it wanted at the </a:t>
            </a:r>
            <a:r>
              <a:rPr lang="en-US" altLang="en-US" sz="1800" dirty="0"/>
              <a:t>current market price.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D9670D-B58C-4171-865B-BFB1FBB20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60" y="4506249"/>
            <a:ext cx="8887718" cy="469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>
                <a:highlight>
                  <a:srgbClr val="C0C0C0"/>
                </a:highlight>
              </a:rPr>
              <a:t>CHANGES IN QUANTITY DEMANDED VERSUS CHANGES IN DEMAND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B2AEA9F-8279-4473-8DB6-B6DDE49C7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096"/>
            <a:ext cx="91392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/>
              <a:t>The most important relationship in individual markets is that between market price and quantity demanded.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D21F1CC3-2746-400C-BC62-6DB3D75DB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68096"/>
            <a:ext cx="9139238" cy="1143000"/>
          </a:xfrm>
          <a:prstGeom prst="rect">
            <a:avLst/>
          </a:prstGeom>
          <a:solidFill>
            <a:srgbClr val="FFF0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Changes in the </a:t>
            </a:r>
            <a:r>
              <a:rPr lang="en-US" altLang="en-US" sz="1400" u="sng" dirty="0">
                <a:solidFill>
                  <a:schemeClr val="tx1"/>
                </a:solidFill>
                <a:latin typeface="Arial" panose="020B0604020202020204" pitchFamily="34" charset="0"/>
              </a:rPr>
              <a:t>price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of a product affect the </a:t>
            </a:r>
            <a:r>
              <a:rPr lang="en-US" altLang="en-US" sz="1400" i="1" u="sng" dirty="0">
                <a:solidFill>
                  <a:schemeClr val="tx1"/>
                </a:solidFill>
                <a:latin typeface="Arial" panose="020B0604020202020204" pitchFamily="34" charset="0"/>
              </a:rPr>
              <a:t>quantity demanded</a:t>
            </a:r>
            <a:r>
              <a:rPr lang="en-US" altLang="en-US" sz="1400" u="sng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per period. 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Changes in any other factor, such as </a:t>
            </a:r>
            <a:r>
              <a:rPr lang="en-US" altLang="en-US" sz="1400" u="sng" dirty="0">
                <a:solidFill>
                  <a:schemeClr val="tx1"/>
                </a:solidFill>
                <a:latin typeface="Arial" panose="020B0604020202020204" pitchFamily="34" charset="0"/>
              </a:rPr>
              <a:t>income or preferences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, affect </a:t>
            </a:r>
            <a:r>
              <a:rPr lang="en-US" altLang="en-US" sz="1400" i="1" u="sng" dirty="0">
                <a:solidFill>
                  <a:schemeClr val="tx1"/>
                </a:solidFill>
                <a:latin typeface="Arial" panose="020B0604020202020204" pitchFamily="34" charset="0"/>
              </a:rPr>
              <a:t>demand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.  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Thus, we say that an increase in the price of Coca-Cola is likely to cause a decrease in the </a:t>
            </a:r>
            <a:r>
              <a:rPr lang="en-US" altLang="en-US" sz="1400" i="1" dirty="0">
                <a:solidFill>
                  <a:schemeClr val="tx1"/>
                </a:solidFill>
                <a:latin typeface="Arial" panose="020B0604020202020204" pitchFamily="34" charset="0"/>
              </a:rPr>
              <a:t>quantity of Coca-Cola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i="1" dirty="0">
                <a:solidFill>
                  <a:schemeClr val="tx1"/>
                </a:solidFill>
                <a:latin typeface="Arial" panose="020B0604020202020204" pitchFamily="34" charset="0"/>
              </a:rPr>
              <a:t>demanded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However, we say that an increase in income is likely to cause an increase in the demand for most goods.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81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8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8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8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8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8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8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8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8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098" grpId="0"/>
      <p:bldP spid="1028101" grpId="0" uiExpand="1" build="p" animBg="1"/>
      <p:bldP spid="5" grpId="0"/>
      <p:bldP spid="6" grpId="0" build="p" bldLvl="2" autoUpdateAnimBg="0" advAuto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1245" name="Group 77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697285721"/>
              </p:ext>
            </p:extLst>
          </p:nvPr>
        </p:nvGraphicFramePr>
        <p:xfrm>
          <a:off x="4932040" y="419101"/>
          <a:ext cx="4174252" cy="2865120"/>
        </p:xfrm>
        <a:graphic>
          <a:graphicData uri="http://schemas.openxmlformats.org/drawingml/2006/table">
            <a:tbl>
              <a:tblPr/>
              <a:tblGrid>
                <a:gridCol w="1962424">
                  <a:extLst>
                    <a:ext uri="{9D8B030D-6E8A-4147-A177-3AD203B41FA5}">
                      <a16:colId xmlns:a16="http://schemas.microsoft.com/office/drawing/2014/main" val="1553607149"/>
                    </a:ext>
                  </a:extLst>
                </a:gridCol>
                <a:gridCol w="2211828">
                  <a:extLst>
                    <a:ext uri="{9D8B030D-6E8A-4147-A177-3AD203B41FA5}">
                      <a16:colId xmlns:a16="http://schemas.microsoft.com/office/drawing/2014/main" val="928658436"/>
                    </a:ext>
                  </a:extLst>
                </a:gridCol>
              </a:tblGrid>
              <a:tr h="362025">
                <a:tc gridSpan="2">
                  <a:txBody>
                    <a:bodyPr/>
                    <a:lstStyle>
                      <a:lvl1pPr marL="1028700" indent="-1028700"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13716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4859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028700" marR="0" lvl="0" indent="-1028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TABLE 1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C1B54"/>
                          </a:solidFill>
                          <a:effectLst/>
                          <a:latin typeface="Helvetica" panose="020B0604020202020204" pitchFamily="34" charset="0"/>
                        </a:rPr>
                        <a:t> Anna’s Demand Schedule</a:t>
                      </a:r>
                      <a:b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C1B54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C1B54"/>
                          </a:solidFill>
                          <a:effectLst/>
                          <a:latin typeface="Helvetica" panose="020B0604020202020204" pitchFamily="34" charset="0"/>
                        </a:rPr>
                        <a:t>for Telephone Calls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789429"/>
                  </a:ext>
                </a:extLst>
              </a:tr>
              <a:tr h="3620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PRICE (PER CALL)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QUANTITY DEMANDED</a:t>
                      </a:r>
                      <a:b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(CALLS PER MONTH)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72781"/>
                  </a:ext>
                </a:extLst>
              </a:tr>
              <a:tr h="21295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$       0</a:t>
                      </a:r>
                    </a:p>
                  </a:txBody>
                  <a:tcPr marR="54864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30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370700"/>
                  </a:ext>
                </a:extLst>
              </a:tr>
              <a:tr h="21295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.50</a:t>
                      </a:r>
                    </a:p>
                  </a:txBody>
                  <a:tcPr marR="54864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25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418457"/>
                  </a:ext>
                </a:extLst>
              </a:tr>
              <a:tr h="21295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3.50</a:t>
                      </a:r>
                    </a:p>
                  </a:txBody>
                  <a:tcPr marR="54864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7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100022"/>
                  </a:ext>
                </a:extLst>
              </a:tr>
              <a:tr h="21295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7.00</a:t>
                      </a:r>
                    </a:p>
                  </a:txBody>
                  <a:tcPr marR="54864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943669"/>
                  </a:ext>
                </a:extLst>
              </a:tr>
              <a:tr h="21295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10.00</a:t>
                      </a:r>
                    </a:p>
                  </a:txBody>
                  <a:tcPr marR="54864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645307"/>
                  </a:ext>
                </a:extLst>
              </a:tr>
              <a:tr h="21295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15.00</a:t>
                      </a:r>
                    </a:p>
                  </a:txBody>
                  <a:tcPr marR="54864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D3CD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D3CD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052478"/>
                  </a:ext>
                </a:extLst>
              </a:tr>
            </a:tbl>
          </a:graphicData>
        </a:graphic>
      </p:graphicFrame>
      <p:sp>
        <p:nvSpPr>
          <p:cNvPr id="3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D9577-D9F8-4A00-BCF3-CA0CE5A8C740}" type="slidenum">
              <a:rPr lang="en-US" altLang="en-US"/>
              <a:pPr/>
              <a:t>4</a:t>
            </a:fld>
            <a:r>
              <a:rPr lang="en-US" altLang="en-US"/>
              <a:t> of 46</a:t>
            </a:r>
          </a:p>
        </p:txBody>
      </p:sp>
      <p:sp>
        <p:nvSpPr>
          <p:cNvPr id="1031172" name="Rectangle 4"/>
          <p:cNvSpPr>
            <a:spLocks noChangeArrowheads="1"/>
          </p:cNvSpPr>
          <p:nvPr/>
        </p:nvSpPr>
        <p:spPr bwMode="auto">
          <a:xfrm>
            <a:off x="-32945" y="0"/>
            <a:ext cx="913923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>
                <a:solidFill>
                  <a:srgbClr val="1469B2"/>
                </a:solidFill>
              </a:rPr>
              <a:t>PRICE AND QUANTITY DEMANDED: THE LAW OF DEMAND</a:t>
            </a:r>
          </a:p>
        </p:txBody>
      </p:sp>
      <p:sp>
        <p:nvSpPr>
          <p:cNvPr id="1031174" name="Rectangle 6"/>
          <p:cNvSpPr>
            <a:spLocks noChangeArrowheads="1"/>
          </p:cNvSpPr>
          <p:nvPr/>
        </p:nvSpPr>
        <p:spPr bwMode="auto">
          <a:xfrm>
            <a:off x="31303" y="419100"/>
            <a:ext cx="4900735" cy="132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</a:rPr>
              <a:t>11) </a:t>
            </a:r>
            <a:r>
              <a:rPr lang="en-US" altLang="en-US" sz="2000" u="sng" dirty="0">
                <a:solidFill>
                  <a:srgbClr val="FF0000"/>
                </a:solidFill>
              </a:rPr>
              <a:t>demand schedule</a:t>
            </a:r>
            <a:r>
              <a:rPr lang="en-US" altLang="en-US" sz="2000" b="0" u="sng" dirty="0">
                <a:solidFill>
                  <a:srgbClr val="FF0000"/>
                </a:solidFill>
              </a:rPr>
              <a:t>  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/>
              <a:t>A </a:t>
            </a:r>
            <a:r>
              <a:rPr lang="en-US" altLang="en-US" sz="1800" dirty="0"/>
              <a:t>table</a:t>
            </a:r>
            <a:r>
              <a:rPr lang="en-US" altLang="en-US" sz="1800" b="0" dirty="0"/>
              <a:t> showing how much of a given product a household would be willing to buy at different prices.</a:t>
            </a:r>
            <a:endParaRPr lang="en-US" altLang="en-US" sz="2000" b="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CBE88AE-86C6-485A-AFC2-F6F763EE4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105" y="1652606"/>
            <a:ext cx="4903822" cy="132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</a:rPr>
              <a:t>12) </a:t>
            </a:r>
            <a:r>
              <a:rPr lang="en-US" altLang="en-US" sz="2000" u="sng" dirty="0">
                <a:solidFill>
                  <a:srgbClr val="FF0000"/>
                </a:solidFill>
              </a:rPr>
              <a:t>demand curve</a:t>
            </a:r>
            <a:r>
              <a:rPr lang="en-US" altLang="en-US" sz="2000" b="0" u="sng" dirty="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dirty="0"/>
              <a:t> </a:t>
            </a:r>
            <a:r>
              <a:rPr lang="en-US" altLang="en-US" sz="1800" b="0" dirty="0"/>
              <a:t>A </a:t>
            </a:r>
            <a:r>
              <a:rPr lang="en-US" altLang="en-US" sz="1800" dirty="0"/>
              <a:t>graph</a:t>
            </a:r>
            <a:r>
              <a:rPr lang="en-US" altLang="en-US" sz="1800" b="0" dirty="0"/>
              <a:t> illustrating how much of a given product a household would be willing to buy at different prices.</a:t>
            </a:r>
            <a:endParaRPr lang="en-US" altLang="en-US" sz="20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34393-E5F9-4108-B236-625FD2D88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1" y="3181238"/>
            <a:ext cx="3817604" cy="3628470"/>
          </a:xfrm>
          <a:prstGeom prst="rect">
            <a:avLst/>
          </a:prstGeom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3F0B7536-74A6-4A8F-BC7F-DE4BD4793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773" y="4227757"/>
            <a:ext cx="1360103" cy="457200"/>
          </a:xfrm>
          <a:prstGeom prst="rect">
            <a:avLst/>
          </a:prstGeom>
          <a:solidFill>
            <a:srgbClr val="D3C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>
            <a:lvl1pPr marL="1143000" indent="-1089025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15430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8859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2288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717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289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861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433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005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 dirty="0"/>
              <a:t>FIGURE 2</a:t>
            </a:r>
            <a:r>
              <a:rPr lang="en-US" altLang="en-US" sz="1100" dirty="0">
                <a:solidFill>
                  <a:srgbClr val="8C1B54"/>
                </a:solidFill>
              </a:rPr>
              <a:t>Anna’s </a:t>
            </a:r>
          </a:p>
          <a:p>
            <a:r>
              <a:rPr lang="en-US" altLang="en-US" sz="1100" dirty="0">
                <a:solidFill>
                  <a:srgbClr val="8C1B54"/>
                </a:solidFill>
              </a:rPr>
              <a:t>Demand Curve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1C2D043-9B0A-4C65-AF54-FC6A6E704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700" y="2917366"/>
            <a:ext cx="39604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>
                <a:solidFill>
                  <a:srgbClr val="FFC000"/>
                </a:solidFill>
              </a:rPr>
              <a:t>Demand Curves Slope Downward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8A4B0ED-390B-4E41-9C71-48BFEF563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822" y="3230603"/>
            <a:ext cx="6291064" cy="115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FF0000"/>
                </a:solidFill>
              </a:rPr>
              <a:t>13)  </a:t>
            </a:r>
            <a:r>
              <a:rPr lang="en-US" altLang="en-US" sz="1800" u="sng" dirty="0">
                <a:solidFill>
                  <a:srgbClr val="FF0000"/>
                </a:solidFill>
              </a:rPr>
              <a:t>law of demand</a:t>
            </a:r>
            <a:r>
              <a:rPr lang="en-US" altLang="en-US" sz="1800" b="0" u="sng" dirty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>
                <a:solidFill>
                  <a:srgbClr val="FF0000"/>
                </a:solidFill>
              </a:rPr>
              <a:t> </a:t>
            </a:r>
            <a:r>
              <a:rPr lang="en-US" altLang="en-US" sz="1800" b="0" dirty="0"/>
              <a:t>The </a:t>
            </a:r>
            <a:r>
              <a:rPr lang="en-US" altLang="en-US" sz="1800" dirty="0"/>
              <a:t>negative relationship </a:t>
            </a:r>
            <a:r>
              <a:rPr lang="en-US" altLang="en-US" sz="1800" b="0" dirty="0"/>
              <a:t>between </a:t>
            </a:r>
            <a:r>
              <a:rPr lang="en-US" altLang="en-US" sz="1800" dirty="0"/>
              <a:t>price</a:t>
            </a:r>
            <a:r>
              <a:rPr lang="en-US" altLang="en-US" sz="1800" b="0" dirty="0"/>
              <a:t> and </a:t>
            </a:r>
            <a:r>
              <a:rPr lang="en-US" altLang="en-US" sz="1800" dirty="0"/>
              <a:t>quantity</a:t>
            </a:r>
            <a:r>
              <a:rPr lang="en-US" altLang="en-US" sz="1800" b="0" dirty="0"/>
              <a:t> demanded:  As price rises, quantity demanded decreases. As price falls, quantity demanded increases.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43BA8F-B6FA-4166-A906-4F0DC4A1253C}"/>
              </a:ext>
            </a:extLst>
          </p:cNvPr>
          <p:cNvSpPr/>
          <p:nvPr/>
        </p:nvSpPr>
        <p:spPr>
          <a:xfrm>
            <a:off x="2591920" y="4492785"/>
            <a:ext cx="6552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0"/>
              </a:spcBef>
            </a:pPr>
            <a:r>
              <a:rPr lang="en-US" altLang="en-US" sz="1600" b="0" dirty="0">
                <a:solidFill>
                  <a:srgbClr val="0070C0"/>
                </a:solidFill>
              </a:rPr>
              <a:t>They have a </a:t>
            </a:r>
            <a:r>
              <a:rPr lang="en-US" altLang="en-US" sz="1600" dirty="0">
                <a:solidFill>
                  <a:srgbClr val="0070C0"/>
                </a:solidFill>
              </a:rPr>
              <a:t>negative slope</a:t>
            </a:r>
            <a:r>
              <a:rPr lang="en-US" altLang="en-US" sz="1600" b="0" dirty="0">
                <a:solidFill>
                  <a:srgbClr val="0070C0"/>
                </a:solidFill>
              </a:rPr>
              <a:t>.  An increase in price is likely to lead to a decrease in quantity demanded, and a decrease in price is likely to lead to an increase in quantity demanded.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EFF27BF8-D632-44F3-8FA9-E3598F9D8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505" y="5323782"/>
            <a:ext cx="5232495" cy="1534218"/>
          </a:xfrm>
          <a:prstGeom prst="rect">
            <a:avLst/>
          </a:prstGeom>
          <a:solidFill>
            <a:srgbClr val="FFF0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It is reasonable to expect quantity demanded to fall when price rises, </a:t>
            </a:r>
            <a:r>
              <a:rPr lang="en-US" altLang="en-US" sz="1400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</a:rPr>
              <a:t>ceteris paribus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,( meaning- other things </a:t>
            </a: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remmaning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constant )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and to expect quantity demanded to rise when price falls, 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ceteris paribus. 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Demand curves have a negative slope.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2" grpId="0" build="p" bldLvl="2" autoUpdateAnimBg="0" advAuto="0"/>
      <p:bldP spid="1031174" grpId="0" autoUpdateAnimBg="0"/>
      <p:bldP spid="7" grpId="0"/>
      <p:bldP spid="10" grpId="0" animBg="1" autoUpdateAnimBg="0"/>
      <p:bldP spid="11" grpId="0"/>
      <p:bldP spid="12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93EB-F0A0-4C69-9504-9E57EC0CD90E}" type="slidenum">
              <a:rPr lang="en-US" altLang="en-US"/>
              <a:pPr/>
              <a:t>5</a:t>
            </a:fld>
            <a:r>
              <a:rPr lang="en-US" altLang="en-US" dirty="0"/>
              <a:t> of 46</a:t>
            </a:r>
          </a:p>
        </p:txBody>
      </p:sp>
      <p:sp>
        <p:nvSpPr>
          <p:cNvPr id="1037315" name="Rectangle 3"/>
          <p:cNvSpPr>
            <a:spLocks noChangeArrowheads="1"/>
          </p:cNvSpPr>
          <p:nvPr/>
        </p:nvSpPr>
        <p:spPr bwMode="auto">
          <a:xfrm>
            <a:off x="323528" y="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>
                <a:solidFill>
                  <a:srgbClr val="1469B2"/>
                </a:solidFill>
              </a:rPr>
              <a:t>OTHER DETERMINANTS OF HOUSEHOLD DEMAND</a:t>
            </a:r>
          </a:p>
        </p:txBody>
      </p:sp>
      <p:sp>
        <p:nvSpPr>
          <p:cNvPr id="1037345" name="Rectangle 33"/>
          <p:cNvSpPr>
            <a:spLocks noChangeArrowheads="1"/>
          </p:cNvSpPr>
          <p:nvPr/>
        </p:nvSpPr>
        <p:spPr bwMode="auto">
          <a:xfrm>
            <a:off x="35495" y="342491"/>
            <a:ext cx="9113267" cy="998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0000"/>
                </a:solidFill>
              </a:rPr>
              <a:t>14) </a:t>
            </a:r>
            <a:r>
              <a:rPr lang="en-US" altLang="en-US" sz="2000" u="sng" dirty="0">
                <a:solidFill>
                  <a:srgbClr val="FF0000"/>
                </a:solidFill>
              </a:rPr>
              <a:t>income</a:t>
            </a:r>
            <a:r>
              <a:rPr lang="en-US" altLang="en-US" sz="2000" b="0" u="sng" dirty="0">
                <a:solidFill>
                  <a:srgbClr val="FF0000"/>
                </a:solidFill>
              </a:rPr>
              <a:t> </a:t>
            </a:r>
            <a:r>
              <a:rPr lang="en-US" altLang="en-US" sz="2000" b="0" dirty="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/>
              <a:t>	The sum of all a household’s </a:t>
            </a:r>
            <a:r>
              <a:rPr lang="en-US" altLang="en-US" sz="1800" dirty="0"/>
              <a:t>wages, salaries, profits, interest </a:t>
            </a:r>
            <a:r>
              <a:rPr lang="en-US" altLang="en-US" sz="1800" b="0" dirty="0"/>
              <a:t>payments, </a:t>
            </a:r>
            <a:r>
              <a:rPr lang="en-US" altLang="en-US" sz="1800" dirty="0"/>
              <a:t>rents</a:t>
            </a:r>
            <a:r>
              <a:rPr lang="en-US" altLang="en-US" sz="1800" b="0" dirty="0"/>
              <a:t>, and other forms of earnings in a given period of time.  It is a flow measure.</a:t>
            </a:r>
          </a:p>
        </p:txBody>
      </p:sp>
      <p:sp>
        <p:nvSpPr>
          <p:cNvPr id="1037347" name="Rectangle 35"/>
          <p:cNvSpPr>
            <a:spLocks noChangeArrowheads="1"/>
          </p:cNvSpPr>
          <p:nvPr/>
        </p:nvSpPr>
        <p:spPr bwMode="auto">
          <a:xfrm>
            <a:off x="0" y="1233840"/>
            <a:ext cx="9144000" cy="99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0000"/>
                </a:solidFill>
              </a:rPr>
              <a:t>15) </a:t>
            </a:r>
            <a:r>
              <a:rPr lang="en-US" altLang="en-US" sz="2000" u="sng" dirty="0">
                <a:solidFill>
                  <a:srgbClr val="FF0000"/>
                </a:solidFill>
              </a:rPr>
              <a:t>wealth or net worth</a:t>
            </a:r>
            <a:r>
              <a:rPr lang="en-US" altLang="en-US" sz="2000" b="0" u="sng" dirty="0">
                <a:solidFill>
                  <a:srgbClr val="FF0000"/>
                </a:solidFill>
              </a:rPr>
              <a:t> 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/>
              <a:t>	The total value of what a household owns minus what it owes.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/>
              <a:t> 	It is a stock measure.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53E2421-E984-4F07-A0E5-1976E3E28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005" y="2064150"/>
            <a:ext cx="9148762" cy="1098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0000"/>
                </a:solidFill>
              </a:rPr>
              <a:t>16) </a:t>
            </a:r>
            <a:r>
              <a:rPr lang="en-US" altLang="en-US" sz="2000" u="sng" dirty="0">
                <a:solidFill>
                  <a:srgbClr val="FF0000"/>
                </a:solidFill>
              </a:rPr>
              <a:t>normal goods</a:t>
            </a:r>
            <a:r>
              <a:rPr lang="en-US" altLang="en-US" sz="2000" b="0" u="sng" dirty="0">
                <a:solidFill>
                  <a:srgbClr val="FF0000"/>
                </a:solidFill>
              </a:rPr>
              <a:t> 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/>
              <a:t>	Goods for which demand goes up when income is higher and for which demand goes down when income is lower.</a:t>
            </a:r>
            <a:endParaRPr lang="en-US" altLang="en-US" sz="2000" b="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6A66BBE-6CE2-4CFB-93D9-C6BF78777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938"/>
            <a:ext cx="8814532" cy="71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0000"/>
                </a:solidFill>
              </a:rPr>
              <a:t>17) </a:t>
            </a:r>
            <a:r>
              <a:rPr lang="en-US" altLang="en-US" sz="2000" u="sng" dirty="0">
                <a:solidFill>
                  <a:srgbClr val="FF0000"/>
                </a:solidFill>
              </a:rPr>
              <a:t>inferior goods</a:t>
            </a:r>
            <a:r>
              <a:rPr lang="en-US" altLang="en-US" sz="2000" b="0" u="sng" dirty="0">
                <a:solidFill>
                  <a:srgbClr val="FF0000"/>
                </a:solidFill>
              </a:rPr>
              <a:t> 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/>
              <a:t>	Goods for which demand tends to fall when income rises</a:t>
            </a:r>
            <a:r>
              <a:rPr lang="en-US" altLang="en-US" sz="2000" b="0" dirty="0"/>
              <a:t>.  </a:t>
            </a:r>
            <a:r>
              <a:rPr lang="en-US" altLang="en-US" sz="1600" b="0" dirty="0"/>
              <a:t>( </a:t>
            </a:r>
            <a:r>
              <a:rPr lang="en-US" altLang="en-US" sz="1600" b="0" dirty="0" err="1"/>
              <a:t>eg</a:t>
            </a:r>
            <a:r>
              <a:rPr lang="en-US" altLang="en-US" sz="1600" b="0" dirty="0"/>
              <a:t>- oil – </a:t>
            </a:r>
            <a:r>
              <a:rPr lang="en-US" altLang="en-US" sz="1600" b="0" dirty="0" err="1"/>
              <a:t>ruchi</a:t>
            </a:r>
            <a:r>
              <a:rPr lang="en-US" altLang="en-US" sz="1600" b="0" dirty="0"/>
              <a:t> oil) </a:t>
            </a:r>
            <a:endParaRPr lang="en-US" altLang="en-US" sz="2000" b="0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D4B0324B-950D-4AB6-A823-0C4ECDA2B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06930"/>
            <a:ext cx="9144000" cy="95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0000"/>
                </a:solidFill>
              </a:rPr>
              <a:t>18) </a:t>
            </a:r>
            <a:r>
              <a:rPr lang="en-US" altLang="en-US" sz="2000" u="sng" dirty="0">
                <a:solidFill>
                  <a:srgbClr val="FF0000"/>
                </a:solidFill>
              </a:rPr>
              <a:t>substitutes</a:t>
            </a:r>
            <a:r>
              <a:rPr lang="en-US" altLang="en-US" sz="2000" b="0" u="sng" dirty="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dirty="0"/>
              <a:t> 	</a:t>
            </a:r>
            <a:r>
              <a:rPr lang="en-US" altLang="en-US" sz="1800" b="0" dirty="0"/>
              <a:t>Goods that can serve as </a:t>
            </a:r>
            <a:r>
              <a:rPr lang="en-US" altLang="en-US" sz="1800" dirty="0"/>
              <a:t>replacements</a:t>
            </a:r>
            <a:r>
              <a:rPr lang="en-US" altLang="en-US" sz="1800" b="0" dirty="0"/>
              <a:t> for one another: 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/>
              <a:t>when the price of one increases, demand for the other goes up.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E19AD09B-1683-4395-ABB0-E1B4D4CF9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5" y="4595393"/>
            <a:ext cx="601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0000"/>
                </a:solidFill>
              </a:rPr>
              <a:t>19) </a:t>
            </a:r>
            <a:r>
              <a:rPr lang="en-US" altLang="en-US" sz="2000" u="sng" dirty="0">
                <a:solidFill>
                  <a:srgbClr val="FF0000"/>
                </a:solidFill>
              </a:rPr>
              <a:t>perfect substitutes</a:t>
            </a:r>
            <a:r>
              <a:rPr lang="en-US" altLang="en-US" sz="2000" b="0" u="sng" dirty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dirty="0">
                <a:solidFill>
                  <a:srgbClr val="FF0000"/>
                </a:solidFill>
              </a:rPr>
              <a:t> </a:t>
            </a:r>
            <a:r>
              <a:rPr lang="en-US" altLang="en-US" sz="1800" dirty="0"/>
              <a:t>Identical</a:t>
            </a:r>
            <a:r>
              <a:rPr lang="en-US" altLang="en-US" sz="1800" b="0" dirty="0"/>
              <a:t> products</a:t>
            </a:r>
            <a:r>
              <a:rPr lang="en-US" altLang="en-US" sz="2000" b="0" dirty="0"/>
              <a:t>.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4BCD94E5-FEBD-4E6D-95E0-F3DBE471B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210" y="5178257"/>
            <a:ext cx="9144000" cy="120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0000"/>
                </a:solidFill>
              </a:rPr>
              <a:t>20) </a:t>
            </a:r>
            <a:r>
              <a:rPr lang="en-US" altLang="en-US" sz="2000" u="sng" dirty="0">
                <a:solidFill>
                  <a:srgbClr val="FF0000"/>
                </a:solidFill>
              </a:rPr>
              <a:t>complements, complementary goods</a:t>
            </a:r>
            <a:r>
              <a:rPr lang="en-US" altLang="en-US" sz="2000" b="0" u="sng" dirty="0">
                <a:solidFill>
                  <a:srgbClr val="FF0000"/>
                </a:solidFill>
              </a:rPr>
              <a:t> 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/>
              <a:t>Goods that “</a:t>
            </a:r>
            <a:r>
              <a:rPr lang="en-US" altLang="en-US" sz="1800" dirty="0"/>
              <a:t>go together</a:t>
            </a:r>
            <a:r>
              <a:rPr lang="en-US" altLang="en-US" sz="1800" b="0" dirty="0"/>
              <a:t>”: 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/>
              <a:t>a decrease in the price of one results in an increase in demand for the other, and vice versa. (e.g. Car and Petrol , tea and sugar ,ink and pen )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55F9521-81E4-49DC-8C5E-162DC5107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4680977"/>
            <a:ext cx="4945360" cy="610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dirty="0">
                <a:highlight>
                  <a:srgbClr val="C0C0C0"/>
                </a:highlight>
              </a:rPr>
              <a:t>Perfect substitutes?  On a hot day in the desert, one brand is as good as another.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8C076AC-C5E4-41DF-AFC1-9B0E38AA8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16" y="6418872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</a:rPr>
              <a:t>Tastes and Preferences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F2C8468-2090-49EC-9E28-9F6BE9D33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95" y="6378792"/>
            <a:ext cx="548486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</a:rPr>
              <a:t>Expectations </a:t>
            </a:r>
            <a:r>
              <a:rPr lang="en-US" altLang="en-US" sz="1400" dirty="0"/>
              <a:t>(if I expect price to increase , ill buy stock )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3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315" grpId="0" build="p" bldLvl="2" autoUpdateAnimBg="0" advAuto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3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3731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3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3731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3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3731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3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3731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3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373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7345" grpId="0"/>
      <p:bldP spid="103734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3563" name="Group 107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557007585"/>
              </p:ext>
            </p:extLst>
          </p:nvPr>
        </p:nvGraphicFramePr>
        <p:xfrm>
          <a:off x="179512" y="548680"/>
          <a:ext cx="3672408" cy="3767536"/>
        </p:xfrm>
        <a:graphic>
          <a:graphicData uri="http://schemas.openxmlformats.org/drawingml/2006/table">
            <a:tbl>
              <a:tblPr/>
              <a:tblGrid>
                <a:gridCol w="954826">
                  <a:extLst>
                    <a:ext uri="{9D8B030D-6E8A-4147-A177-3AD203B41FA5}">
                      <a16:colId xmlns:a16="http://schemas.microsoft.com/office/drawing/2014/main" val="1044077168"/>
                    </a:ext>
                  </a:extLst>
                </a:gridCol>
                <a:gridCol w="1395515">
                  <a:extLst>
                    <a:ext uri="{9D8B030D-6E8A-4147-A177-3AD203B41FA5}">
                      <a16:colId xmlns:a16="http://schemas.microsoft.com/office/drawing/2014/main" val="2870822606"/>
                    </a:ext>
                  </a:extLst>
                </a:gridCol>
                <a:gridCol w="1322067">
                  <a:extLst>
                    <a:ext uri="{9D8B030D-6E8A-4147-A177-3AD203B41FA5}">
                      <a16:colId xmlns:a16="http://schemas.microsoft.com/office/drawing/2014/main" val="4216790019"/>
                    </a:ext>
                  </a:extLst>
                </a:gridCol>
              </a:tblGrid>
              <a:tr h="432621">
                <a:tc gridSpan="3">
                  <a:txBody>
                    <a:bodyPr/>
                    <a:lstStyle>
                      <a:lvl1pPr marL="914400" indent="-914400"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13716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4859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914400" marR="0" lvl="0" indent="-914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TABLE 3.  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C1B54"/>
                          </a:solidFill>
                          <a:effectLst/>
                          <a:latin typeface="Helvetica" panose="020B0604020202020204" pitchFamily="34" charset="0"/>
                        </a:rPr>
                        <a:t>Shift of Anna’s Demand Schedule Due to increase in Income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26316"/>
                  </a:ext>
                </a:extLst>
              </a:tr>
              <a:tr h="25957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SCHEDULE D</a:t>
                      </a:r>
                      <a:r>
                        <a:rPr kumimoji="0" lang="en-US" altLang="en-US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SCHEDULE D</a:t>
                      </a:r>
                      <a:r>
                        <a:rPr kumimoji="0" lang="en-US" altLang="en-US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408496"/>
                  </a:ext>
                </a:extLst>
              </a:tr>
              <a:tr h="951767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b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b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Price</a:t>
                      </a:r>
                      <a:b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(Per Call)</a:t>
                      </a:r>
                    </a:p>
                  </a:txBody>
                  <a:tcPr marR="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Quantity Demanded</a:t>
                      </a:r>
                      <a:b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(Calls Per Month at an Income of $300 Per Month)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Quantity Demanded</a:t>
                      </a:r>
                      <a:b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(Calls Per Month at an Income of $600 Per Month)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659436"/>
                  </a:ext>
                </a:extLst>
              </a:tr>
              <a:tr h="335582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$       0</a:t>
                      </a:r>
                    </a:p>
                  </a:txBody>
                  <a:tcPr marR="36576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30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35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815456"/>
                  </a:ext>
                </a:extLst>
              </a:tr>
              <a:tr h="25957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.50</a:t>
                      </a:r>
                    </a:p>
                  </a:txBody>
                  <a:tcPr marR="365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25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33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596019"/>
                  </a:ext>
                </a:extLst>
              </a:tr>
              <a:tr h="25957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3.50</a:t>
                      </a:r>
                    </a:p>
                  </a:txBody>
                  <a:tcPr marR="365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7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18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177062"/>
                  </a:ext>
                </a:extLst>
              </a:tr>
              <a:tr h="25957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7.00</a:t>
                      </a:r>
                    </a:p>
                  </a:txBody>
                  <a:tcPr marR="365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12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069096"/>
                  </a:ext>
                </a:extLst>
              </a:tr>
              <a:tr h="3229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10.00</a:t>
                      </a:r>
                    </a:p>
                  </a:txBody>
                  <a:tcPr marR="365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7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532354"/>
                  </a:ext>
                </a:extLst>
              </a:tr>
              <a:tr h="25957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15.00</a:t>
                      </a:r>
                    </a:p>
                  </a:txBody>
                  <a:tcPr marR="365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845190"/>
                  </a:ext>
                </a:extLst>
              </a:tr>
              <a:tr h="25957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20.00</a:t>
                      </a:r>
                    </a:p>
                  </a:txBody>
                  <a:tcPr marR="365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ct val="10000"/>
                        </a:spcAft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7E4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513720"/>
                  </a:ext>
                </a:extLst>
              </a:tr>
            </a:tbl>
          </a:graphicData>
        </a:graphic>
      </p:graphicFrame>
      <p:sp>
        <p:nvSpPr>
          <p:cNvPr id="5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B84A-0497-4095-87C0-D36E45350501}" type="slidenum">
              <a:rPr lang="en-US" altLang="en-US"/>
              <a:pPr/>
              <a:t>6</a:t>
            </a:fld>
            <a:r>
              <a:rPr lang="en-US" altLang="en-US"/>
              <a:t> of 46</a:t>
            </a:r>
          </a:p>
        </p:txBody>
      </p:sp>
      <p:sp>
        <p:nvSpPr>
          <p:cNvPr id="1043463" name="Rectangle 7"/>
          <p:cNvSpPr>
            <a:spLocks noChangeArrowheads="1"/>
          </p:cNvSpPr>
          <p:nvPr/>
        </p:nvSpPr>
        <p:spPr bwMode="auto">
          <a:xfrm>
            <a:off x="1115616" y="52415"/>
            <a:ext cx="7391400" cy="39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>
                <a:solidFill>
                  <a:srgbClr val="00B0F0"/>
                </a:solidFill>
              </a:rPr>
              <a:t>SHIFT OF DEMAND VERSUS MOVEMENT ALONG A DEMAND CURVE</a:t>
            </a:r>
          </a:p>
        </p:txBody>
      </p:sp>
      <p:sp>
        <p:nvSpPr>
          <p:cNvPr id="1043552" name="Rectangle 96"/>
          <p:cNvSpPr>
            <a:spLocks noChangeArrowheads="1"/>
          </p:cNvSpPr>
          <p:nvPr/>
        </p:nvSpPr>
        <p:spPr bwMode="auto">
          <a:xfrm>
            <a:off x="5256708" y="492726"/>
            <a:ext cx="4229100" cy="228600"/>
          </a:xfrm>
          <a:prstGeom prst="rect">
            <a:avLst/>
          </a:prstGeom>
          <a:solidFill>
            <a:srgbClr val="D3C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>
            <a:lvl1pPr marL="1143000" indent="-1089025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15430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8859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2288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717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289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861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433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005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FIGURE 3</a:t>
            </a:r>
            <a:r>
              <a:rPr lang="en-US" altLang="en-US" sz="1000" dirty="0">
                <a:solidFill>
                  <a:srgbClr val="8C1B54"/>
                </a:solidFill>
              </a:rPr>
              <a:t>Shift of a Demand Curve Following a Rise in Income</a:t>
            </a:r>
          </a:p>
        </p:txBody>
      </p:sp>
      <p:pic>
        <p:nvPicPr>
          <p:cNvPr id="1043587" name="Picture 131" descr="fig3_3_1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4664"/>
            <a:ext cx="42291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588" name="Picture 132" descr="fig3_3_2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4664"/>
            <a:ext cx="42291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589" name="Picture 133" descr="fig3_3_3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4664"/>
            <a:ext cx="42291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590" name="Picture 134" descr="fig3_3_4p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4664"/>
            <a:ext cx="42291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591" name="Picture 135" descr="fig3_3_5p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4664"/>
            <a:ext cx="42291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592" name="Picture 136" descr="fig3_3_6pp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4664"/>
            <a:ext cx="42291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593" name="Picture 137" descr="fig3_3_7pp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4664"/>
            <a:ext cx="42291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1DF35D-87A4-4EF1-BBE1-1E70C480FA8F}"/>
              </a:ext>
            </a:extLst>
          </p:cNvPr>
          <p:cNvSpPr txBox="1"/>
          <p:nvPr/>
        </p:nvSpPr>
        <p:spPr>
          <a:xfrm>
            <a:off x="6686550" y="1052736"/>
            <a:ext cx="2277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NORMAL GOOD – INCOME-DEMAND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74D053B-A9B9-4A35-962C-67F383985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" y="4250379"/>
            <a:ext cx="9139238" cy="1225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0000"/>
                </a:solidFill>
              </a:rPr>
              <a:t>21) </a:t>
            </a:r>
            <a:r>
              <a:rPr lang="en-US" altLang="en-US" sz="2000" u="sng" dirty="0">
                <a:solidFill>
                  <a:srgbClr val="FF0000"/>
                </a:solidFill>
              </a:rPr>
              <a:t>shift of a demand curve</a:t>
            </a:r>
            <a:r>
              <a:rPr lang="en-US" altLang="en-US" sz="2000" b="0" u="sng" dirty="0">
                <a:solidFill>
                  <a:srgbClr val="FF0000"/>
                </a:solidFill>
              </a:rPr>
              <a:t> 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/>
              <a:t>	The change that takes place in a demand curve corresponding to a new relationship between quantity demanded of a good and price of that good. 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/>
              <a:t>The shift is brought about by a change in the original conditions</a:t>
            </a:r>
            <a:r>
              <a:rPr lang="en-US" altLang="en-US" sz="1600" b="0" dirty="0"/>
              <a:t>.( EG- income change)</a:t>
            </a:r>
            <a:endParaRPr lang="en-US" altLang="en-US" sz="2000" b="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AAAFA258-B1FD-4FD5-8D0E-E8C194F09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5394059"/>
            <a:ext cx="9148763" cy="637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0000"/>
                </a:solidFill>
              </a:rPr>
              <a:t>22) </a:t>
            </a:r>
            <a:r>
              <a:rPr lang="en-US" altLang="en-US" sz="2000" u="sng" dirty="0">
                <a:solidFill>
                  <a:srgbClr val="FF0000"/>
                </a:solidFill>
              </a:rPr>
              <a:t>movement along a demand curve</a:t>
            </a:r>
            <a:r>
              <a:rPr lang="en-US" altLang="en-US" sz="2000" b="0" u="sng" dirty="0">
                <a:solidFill>
                  <a:srgbClr val="FF0000"/>
                </a:solidFill>
              </a:rPr>
              <a:t> 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/>
              <a:t>	The change in quantity demanded brought about by a change in </a:t>
            </a:r>
            <a:r>
              <a:rPr lang="en-US" altLang="en-US" sz="1800" dirty="0"/>
              <a:t>price</a:t>
            </a:r>
            <a:r>
              <a:rPr lang="en-US" altLang="en-US" sz="1800" b="0" dirty="0"/>
              <a:t>.</a:t>
            </a:r>
            <a:endParaRPr lang="en-US" altLang="en-US" sz="2000" b="0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B95CE2AA-E44B-439D-8433-F68893174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44164"/>
            <a:ext cx="9036496" cy="91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0000"/>
                </a:solidFill>
              </a:rPr>
              <a:t>23) </a:t>
            </a:r>
            <a:r>
              <a:rPr lang="en-US" altLang="en-US" sz="2000" u="sng" dirty="0">
                <a:solidFill>
                  <a:srgbClr val="FF0000"/>
                </a:solidFill>
              </a:rPr>
              <a:t>market demand</a:t>
            </a:r>
            <a:r>
              <a:rPr lang="en-US" altLang="en-US" sz="2000" b="0" u="sng" dirty="0">
                <a:solidFill>
                  <a:srgbClr val="FF0000"/>
                </a:solidFill>
              </a:rPr>
              <a:t> 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/>
              <a:t>The </a:t>
            </a:r>
            <a:r>
              <a:rPr lang="en-US" altLang="en-US" sz="1800" dirty="0"/>
              <a:t>sum of all the quantities of a good or service </a:t>
            </a:r>
            <a:r>
              <a:rPr lang="en-US" altLang="en-US" sz="1800" b="0" dirty="0"/>
              <a:t>demanded per period by all the households buying in the market for that good or service.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4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4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4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4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4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63" grpId="0" build="p" bldLvl="2" autoUpdateAnimBg="0" advAuto="0"/>
      <p:bldP spid="1043552" grpId="0" animBg="1" autoUpdateAnimBg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0009C-BAB7-4465-96F6-3446347E17C4}" type="slidenum">
              <a:rPr lang="en-US" altLang="en-US"/>
              <a:pPr/>
              <a:t>7</a:t>
            </a:fld>
            <a:r>
              <a:rPr lang="en-US" altLang="en-US"/>
              <a:t> of 46</a:t>
            </a:r>
          </a:p>
        </p:txBody>
      </p:sp>
      <p:sp>
        <p:nvSpPr>
          <p:cNvPr id="1046542" name="Rectangle 14"/>
          <p:cNvSpPr>
            <a:spLocks noChangeArrowheads="1"/>
          </p:cNvSpPr>
          <p:nvPr/>
        </p:nvSpPr>
        <p:spPr bwMode="auto">
          <a:xfrm>
            <a:off x="5830378" y="22588"/>
            <a:ext cx="3276600" cy="533400"/>
          </a:xfrm>
          <a:prstGeom prst="rect">
            <a:avLst/>
          </a:prstGeom>
          <a:solidFill>
            <a:srgbClr val="D3C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>
            <a:lvl1pPr marL="1143000" indent="-1089025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15430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8859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2288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717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289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861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433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005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FIGURE 4	</a:t>
            </a:r>
            <a:r>
              <a:rPr lang="en-US" altLang="en-US" sz="1400" dirty="0">
                <a:solidFill>
                  <a:srgbClr val="8C1B54"/>
                </a:solidFill>
              </a:rPr>
              <a:t>Shifts versus Movement along a Demand Curve</a:t>
            </a:r>
          </a:p>
        </p:txBody>
      </p:sp>
      <p:pic>
        <p:nvPicPr>
          <p:cNvPr id="1046548" name="Picture 20" descr="fig3_4_1p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0"/>
          <a:stretch/>
        </p:blipFill>
        <p:spPr bwMode="auto">
          <a:xfrm>
            <a:off x="24321" y="555988"/>
            <a:ext cx="763709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549" name="Picture 21" descr="fig3_4_2pp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05" b="28936"/>
          <a:stretch/>
        </p:blipFill>
        <p:spPr bwMode="auto">
          <a:xfrm>
            <a:off x="24321" y="2868628"/>
            <a:ext cx="685395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550" name="Picture 22" descr="fig3_4_3pp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8" t="65156"/>
          <a:stretch/>
        </p:blipFill>
        <p:spPr bwMode="auto">
          <a:xfrm>
            <a:off x="4788024" y="4258128"/>
            <a:ext cx="4318954" cy="259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4E23FC-E52B-4627-A250-829E8D3B1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436" y="5373216"/>
            <a:ext cx="5874495" cy="1571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4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54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16843-F59B-48B3-AFFC-87FD00AD1EE2}" type="slidenum">
              <a:rPr lang="en-US" altLang="en-US"/>
              <a:pPr/>
              <a:t>8</a:t>
            </a:fld>
            <a:r>
              <a:rPr lang="en-US" altLang="en-US"/>
              <a:t> of 46</a:t>
            </a:r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1227731" y="205208"/>
            <a:ext cx="7159031" cy="480591"/>
          </a:xfrm>
          <a:prstGeom prst="rect">
            <a:avLst/>
          </a:prstGeom>
          <a:solidFill>
            <a:srgbClr val="D3C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>
            <a:lvl1pPr marL="1143000" indent="-1089025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15430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8859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2288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7175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289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861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433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0055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FIGURE 5	</a:t>
            </a:r>
            <a:r>
              <a:rPr lang="en-US" altLang="en-US" sz="1600" dirty="0">
                <a:solidFill>
                  <a:srgbClr val="8C1B54"/>
                </a:solidFill>
              </a:rPr>
              <a:t>Deriving </a:t>
            </a:r>
            <a:r>
              <a:rPr lang="en-US" altLang="en-US" sz="2000" dirty="0">
                <a:solidFill>
                  <a:srgbClr val="8C1B54"/>
                </a:solidFill>
              </a:rPr>
              <a:t>Market Demand </a:t>
            </a:r>
            <a:r>
              <a:rPr lang="en-US" altLang="en-US" sz="1600" dirty="0">
                <a:solidFill>
                  <a:srgbClr val="8C1B54"/>
                </a:solidFill>
              </a:rPr>
              <a:t>from Individual Demand Curves</a:t>
            </a:r>
            <a:endParaRPr lang="en-US" altLang="en-US" sz="1400" dirty="0">
              <a:solidFill>
                <a:srgbClr val="8C1B54"/>
              </a:solidFill>
            </a:endParaRPr>
          </a:p>
        </p:txBody>
      </p:sp>
      <p:pic>
        <p:nvPicPr>
          <p:cNvPr id="1048587" name="Picture 11" descr="fig3_5_1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81075"/>
            <a:ext cx="786765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588" name="Picture 12" descr="fig3_5_2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81075"/>
            <a:ext cx="786765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589" name="Picture 13" descr="fig3_5_3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81075"/>
            <a:ext cx="786765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590" name="Picture 14" descr="fig3_5_4p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11" y="914400"/>
            <a:ext cx="786765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F9C387-13A5-47FC-AB41-1E64D8F62904}"/>
              </a:ext>
            </a:extLst>
          </p:cNvPr>
          <p:cNvSpPr txBox="1"/>
          <p:nvPr/>
        </p:nvSpPr>
        <p:spPr>
          <a:xfrm>
            <a:off x="1959" y="6042258"/>
            <a:ext cx="2451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/>
                </a:solidFill>
                <a:highlight>
                  <a:srgbClr val="00FFFF"/>
                </a:highlight>
              </a:rPr>
              <a:t>Market demand-addition of </a:t>
            </a:r>
            <a:r>
              <a:rPr lang="en-IN" sz="1400" dirty="0" err="1">
                <a:solidFill>
                  <a:schemeClr val="tx1"/>
                </a:solidFill>
                <a:highlight>
                  <a:srgbClr val="00FFFF"/>
                </a:highlight>
              </a:rPr>
              <a:t>indivisual</a:t>
            </a:r>
            <a:r>
              <a:rPr lang="en-IN" sz="1400" dirty="0">
                <a:solidFill>
                  <a:schemeClr val="tx1"/>
                </a:solidFill>
                <a:highlight>
                  <a:srgbClr val="00FFFF"/>
                </a:highlight>
              </a:rPr>
              <a:t> demands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4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4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0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DE563-76DE-4B56-9722-36C003043F31}" type="slidenum">
              <a:rPr lang="en-US" altLang="en-US"/>
              <a:pPr/>
              <a:t>9</a:t>
            </a:fld>
            <a:r>
              <a:rPr lang="en-US" altLang="en-US"/>
              <a:t> of 46</a:t>
            </a:r>
          </a:p>
        </p:txBody>
      </p:sp>
      <p:sp>
        <p:nvSpPr>
          <p:cNvPr id="1049602" name="Rectangle 2"/>
          <p:cNvSpPr>
            <a:spLocks noChangeArrowheads="1"/>
          </p:cNvSpPr>
          <p:nvPr/>
        </p:nvSpPr>
        <p:spPr bwMode="auto">
          <a:xfrm>
            <a:off x="179512" y="-315416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DB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1B5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 anchor="b"/>
          <a:lstStyle>
            <a:lvl1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1pPr>
            <a:lvl2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2pPr>
            <a:lvl3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3pPr>
            <a:lvl4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4pPr>
            <a:lvl5pPr>
              <a:spcBef>
                <a:spcPct val="0"/>
              </a:spcBef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8C1B54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(2) SUPPLY IN PRODUCT/OUTPUT MARKETS</a:t>
            </a:r>
          </a:p>
        </p:txBody>
      </p:sp>
      <p:sp>
        <p:nvSpPr>
          <p:cNvPr id="1049605" name="Rectangle 5"/>
          <p:cNvSpPr>
            <a:spLocks noChangeArrowheads="1"/>
          </p:cNvSpPr>
          <p:nvPr/>
        </p:nvSpPr>
        <p:spPr bwMode="auto">
          <a:xfrm>
            <a:off x="153053" y="1268033"/>
            <a:ext cx="7900358" cy="717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0000"/>
                </a:solidFill>
              </a:rPr>
              <a:t>24) </a:t>
            </a:r>
            <a:r>
              <a:rPr lang="en-US" altLang="en-US" sz="2000" u="sng" dirty="0">
                <a:solidFill>
                  <a:srgbClr val="FF0000"/>
                </a:solidFill>
              </a:rPr>
              <a:t>profit</a:t>
            </a:r>
            <a:r>
              <a:rPr lang="en-US" altLang="en-US" sz="2000" b="0" u="sng" dirty="0">
                <a:solidFill>
                  <a:srgbClr val="FF0000"/>
                </a:solidFill>
              </a:rPr>
              <a:t> (</a:t>
            </a:r>
            <a:r>
              <a:rPr lang="en-US" altLang="en-US" sz="2000" b="0" u="sng" dirty="0"/>
              <a:t> revenue-cost)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dirty="0"/>
              <a:t>The difference between revenues and costs.</a:t>
            </a:r>
          </a:p>
        </p:txBody>
      </p:sp>
      <p:sp>
        <p:nvSpPr>
          <p:cNvPr id="1049609" name="Rectangle 9"/>
          <p:cNvSpPr>
            <a:spLocks noChangeArrowheads="1"/>
          </p:cNvSpPr>
          <p:nvPr/>
        </p:nvSpPr>
        <p:spPr bwMode="auto">
          <a:xfrm>
            <a:off x="200034" y="598984"/>
            <a:ext cx="8943966" cy="68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dirty="0"/>
              <a:t>Successful firms make profits because they are able to sell their products for more than it costs to produce them.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B7D75-2BFC-419A-B504-C96FBE7AD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7" y="1953790"/>
            <a:ext cx="8943965" cy="1004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0000"/>
                </a:solidFill>
              </a:rPr>
              <a:t>25) </a:t>
            </a:r>
            <a:r>
              <a:rPr lang="en-US" altLang="en-US" sz="2000" u="sng" dirty="0">
                <a:solidFill>
                  <a:srgbClr val="FF0000"/>
                </a:solidFill>
              </a:rPr>
              <a:t>quantity supplied</a:t>
            </a:r>
            <a:r>
              <a:rPr lang="en-US" altLang="en-US" sz="2000" b="0" u="sng" dirty="0"/>
              <a:t>  ( if price </a:t>
            </a:r>
            <a:r>
              <a:rPr lang="en-US" altLang="en-US" sz="2000" b="0" u="sng" dirty="0" err="1"/>
              <a:t>inc</a:t>
            </a:r>
            <a:r>
              <a:rPr lang="en-US" altLang="en-US" sz="2000" b="0" u="sng" dirty="0"/>
              <a:t> , </a:t>
            </a:r>
            <a:r>
              <a:rPr lang="en-US" altLang="en-US" sz="2000" b="0" u="sng" dirty="0" err="1"/>
              <a:t>qnty</a:t>
            </a:r>
            <a:r>
              <a:rPr lang="en-US" altLang="en-US" sz="2000" b="0" u="sng" dirty="0"/>
              <a:t>  </a:t>
            </a:r>
            <a:r>
              <a:rPr lang="en-US" altLang="en-US" sz="2000" b="0" u="sng" dirty="0" err="1"/>
              <a:t>inc</a:t>
            </a:r>
            <a:r>
              <a:rPr lang="en-US" altLang="en-US" sz="2000" b="0" u="sng" dirty="0"/>
              <a:t>)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dirty="0"/>
              <a:t>The </a:t>
            </a:r>
            <a:r>
              <a:rPr lang="en-US" altLang="en-US" sz="2000" dirty="0"/>
              <a:t>amount</a:t>
            </a:r>
            <a:r>
              <a:rPr lang="en-US" altLang="en-US" sz="2000" b="0" dirty="0"/>
              <a:t> of a particular product that a firm would be willing and able to offer for sale at a </a:t>
            </a:r>
            <a:r>
              <a:rPr lang="en-US" altLang="en-US" sz="2000" dirty="0"/>
              <a:t>particular price </a:t>
            </a:r>
            <a:r>
              <a:rPr lang="en-US" altLang="en-US" sz="2000" b="0" dirty="0"/>
              <a:t>during a given time period.</a:t>
            </a: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B4D49A1A-88B1-4AAF-8652-81F655E86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7" y="2945729"/>
            <a:ext cx="894928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0000"/>
                </a:solidFill>
              </a:rPr>
              <a:t>26) </a:t>
            </a:r>
            <a:r>
              <a:rPr lang="en-US" altLang="en-US" sz="2000" u="sng" dirty="0">
                <a:solidFill>
                  <a:srgbClr val="FF0000"/>
                </a:solidFill>
              </a:rPr>
              <a:t>law of supply</a:t>
            </a:r>
            <a:r>
              <a:rPr lang="en-US" altLang="en-US" sz="2000" b="0" u="sng" dirty="0">
                <a:solidFill>
                  <a:srgbClr val="FF0000"/>
                </a:solidFill>
              </a:rPr>
              <a:t> 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dirty="0"/>
              <a:t>The </a:t>
            </a:r>
            <a:r>
              <a:rPr lang="en-US" altLang="en-US" sz="2000" dirty="0"/>
              <a:t>positive relationship between price and quantity </a:t>
            </a:r>
            <a:r>
              <a:rPr lang="en-US" altLang="en-US" sz="2000" b="0" dirty="0"/>
              <a:t>of a good supplied:  An increase in market price will lead to an increase in quantity supplied, and a decrease in market price will lead to a decrease in quantity supplied.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049C8C-66BB-49ED-839C-E85C76C4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66" y="4566491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</a:rPr>
              <a:t>a) </a:t>
            </a:r>
            <a:r>
              <a:rPr lang="en-US" altLang="en-US" sz="2000" u="sng" dirty="0">
                <a:solidFill>
                  <a:srgbClr val="FF0000"/>
                </a:solidFill>
              </a:rPr>
              <a:t>The Cost of Production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7A8535-BD51-4B5B-A0E5-B971CC33D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34" y="5004985"/>
            <a:ext cx="9036496" cy="68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dirty="0"/>
              <a:t>Regardless of the price that a firm can command for its product, revenue must exceed the cost of producing the output for the firm to make a profit.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E0D0EA7-CCD5-4C7F-97E8-6389F4FE3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89" y="5783252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</a:rPr>
              <a:t>b) </a:t>
            </a:r>
            <a:r>
              <a:rPr lang="en-US" altLang="en-US" sz="2000" u="sng" dirty="0">
                <a:solidFill>
                  <a:srgbClr val="FF0000"/>
                </a:solidFill>
              </a:rPr>
              <a:t>The Prices of Related Products</a:t>
            </a:r>
            <a:endParaRPr lang="en-US" altLang="en-US" sz="1800" u="sng" dirty="0">
              <a:solidFill>
                <a:srgbClr val="FF0000"/>
              </a:solidFill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0821124-2DC4-49EE-ACBB-213BAAA60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77" y="4181415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1469B2"/>
                </a:solidFill>
              </a:rPr>
              <a:t>28) OTHER DETERMINANTS OF SUPPLY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9440DF91-3D55-4B6F-8DEA-48ED9C12C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411" y="5828107"/>
            <a:ext cx="316835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/>
              <a:t>A soybean farm is a producer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/>
              <a:t>that supplies soybeans to the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/>
              <a:t>market.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4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02" grpId="0"/>
      <p:bldP spid="1049605" grpId="0"/>
      <p:bldP spid="1049609" grpId="0"/>
      <p:bldP spid="6" grpId="0"/>
      <p:bldP spid="8" grpId="0"/>
      <p:bldP spid="9" grpId="0"/>
      <p:bldP spid="10" grpId="0"/>
      <p:bldP spid="11" grpId="0"/>
      <p:bldP spid="12" grpId="0" build="p" bldLvl="2" autoUpdateAnimBg="0" advAuto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8146AA4725DB49ADA8625CD98B2DB2" ma:contentTypeVersion="2" ma:contentTypeDescription="Create a new document." ma:contentTypeScope="" ma:versionID="13468e4cab31541390cbde2bbdc127cc">
  <xsd:schema xmlns:xsd="http://www.w3.org/2001/XMLSchema" xmlns:xs="http://www.w3.org/2001/XMLSchema" xmlns:p="http://schemas.microsoft.com/office/2006/metadata/properties" xmlns:ns2="4f751da9-df57-4d67-b67e-cdd469de1b64" targetNamespace="http://schemas.microsoft.com/office/2006/metadata/properties" ma:root="true" ma:fieldsID="b7ee9cf8557ed31966ad97f4ebc41696" ns2:_="">
    <xsd:import namespace="4f751da9-df57-4d67-b67e-cdd469de1b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751da9-df57-4d67-b67e-cdd469de1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9683C4-A9E8-4CC9-A2FE-9C824B5700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971BFD-4160-4EF7-A864-CEF929D50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751da9-df57-4d67-b67e-cdd469de1b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3A57C9-A370-4517-86D0-8A7CC40DEC4C}">
  <ds:schemaRefs>
    <ds:schemaRef ds:uri="http://purl.org/dc/elements/1.1/"/>
    <ds:schemaRef ds:uri="http://schemas.microsoft.com/office/2006/documentManagement/types"/>
    <ds:schemaRef ds:uri="4f751da9-df57-4d67-b67e-cdd469de1b64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16213</TotalTime>
  <Words>2565</Words>
  <Application>Microsoft Office PowerPoint</Application>
  <PresentationFormat>On-screen Show (4:3)</PresentationFormat>
  <Paragraphs>302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Constantia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David Alexander</Manager>
  <Company>Prentice Hall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Economics, Case and Fair,8e</dc:title>
  <dc:subject/>
  <dc:creator>Fernando and Yvonn Quijano</dc:creator>
  <dc:description/>
  <cp:lastModifiedBy>Sushree Satarupa</cp:lastModifiedBy>
  <cp:revision>625</cp:revision>
  <dcterms:created xsi:type="dcterms:W3CDTF">2001-01-09T19:01:00Z</dcterms:created>
  <dcterms:modified xsi:type="dcterms:W3CDTF">2020-08-20T23:00:31Z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0x010100FB8146AA4725DB49ADA8625CD98B2DB2</vt:lpwstr>
  </property>
</Properties>
</file>