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8" r:id="rId1"/>
  </p:sldMasterIdLst>
  <p:notesMasterIdLst>
    <p:notesMasterId r:id="rId29"/>
  </p:notesMasterIdLst>
  <p:sldIdLst>
    <p:sldId id="598" r:id="rId2"/>
    <p:sldId id="474" r:id="rId3"/>
    <p:sldId id="567" r:id="rId4"/>
    <p:sldId id="568" r:id="rId5"/>
    <p:sldId id="569" r:id="rId6"/>
    <p:sldId id="574" r:id="rId7"/>
    <p:sldId id="575" r:id="rId8"/>
    <p:sldId id="576" r:id="rId9"/>
    <p:sldId id="577" r:id="rId10"/>
    <p:sldId id="571" r:id="rId11"/>
    <p:sldId id="578" r:id="rId12"/>
    <p:sldId id="579" r:id="rId13"/>
    <p:sldId id="580" r:id="rId14"/>
    <p:sldId id="581" r:id="rId15"/>
    <p:sldId id="583" r:id="rId16"/>
    <p:sldId id="57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6" r:id="rId27"/>
    <p:sldId id="59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7C33"/>
    <a:srgbClr val="663300"/>
    <a:srgbClr val="1469B2"/>
    <a:srgbClr val="EEEDBD"/>
    <a:srgbClr val="E7E4CB"/>
    <a:srgbClr val="FFF0D9"/>
    <a:srgbClr val="D3C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1" autoAdjust="0"/>
    <p:restoredTop sz="97809" autoAdjust="0"/>
  </p:normalViewPr>
  <p:slideViewPr>
    <p:cSldViewPr>
      <p:cViewPr varScale="1">
        <p:scale>
          <a:sx n="69" d="100"/>
          <a:sy n="69" d="100"/>
        </p:scale>
        <p:origin x="1512" y="60"/>
      </p:cViewPr>
      <p:guideLst>
        <p:guide orient="horz" pos="11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3033EAA7-504A-4F05-8EDE-492F6EA9DF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1DE45-D8BB-4115-B5B9-75F2D37787F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78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4F00-E399-419B-8532-3E99A93DF3B3}" type="slidenum">
              <a:rPr lang="en-US" altLang="en-US" smtClean="0"/>
              <a:pPr/>
              <a:t>‹#›</a:t>
            </a:fld>
            <a:r>
              <a:rPr lang="en-US" altLang="en-US" smtClean="0"/>
              <a:t> of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78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F218-E7B9-4474-B65A-BEE45FC82818}" type="slidenum">
              <a:rPr lang="en-US" altLang="en-US" smtClean="0"/>
              <a:pPr/>
              <a:t>‹#›</a:t>
            </a:fld>
            <a:r>
              <a:rPr lang="en-US" altLang="en-US" smtClean="0"/>
              <a:t> of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67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381-1B46-4D13-8492-0425F3DE7579}" type="slidenum">
              <a:rPr lang="en-US" altLang="en-US" smtClean="0"/>
              <a:pPr/>
              <a:t>‹#›</a:t>
            </a:fld>
            <a:r>
              <a:rPr lang="en-US" altLang="en-US" smtClean="0"/>
              <a:t> of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60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57238" y="44450"/>
            <a:ext cx="8382000" cy="18605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0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38" y="44450"/>
            <a:ext cx="8382000" cy="869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1447800"/>
            <a:ext cx="3124200" cy="457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124200" cy="457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6763" y="6630988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fld id="{76DAE989-4C1E-47AF-9E02-D9174C3F3E60}" type="slidenum">
              <a:rPr lang="en-US" altLang="en-US"/>
              <a:pPr/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3102824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38" y="44450"/>
            <a:ext cx="8382000" cy="869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1447800"/>
            <a:ext cx="3124200" cy="457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124200" cy="152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1752600"/>
            <a:ext cx="3124200" cy="152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6763" y="6630988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fld id="{CA370294-D355-44F0-A861-987672C41C66}" type="slidenum">
              <a:rPr lang="en-US" altLang="en-US"/>
              <a:pPr/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20073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BFE9-CC50-45DA-8F15-10ACF07785AC}" type="slidenum">
              <a:rPr lang="en-US" altLang="en-US" smtClean="0"/>
              <a:pPr/>
              <a:t>‹#›</a:t>
            </a:fld>
            <a:r>
              <a:rPr lang="en-US" altLang="en-US" smtClean="0"/>
              <a:t> of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79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F7FA-ACF5-48F2-A970-D82FC8D8C59B}" type="slidenum">
              <a:rPr lang="en-US" altLang="en-US" smtClean="0"/>
              <a:pPr/>
              <a:t>‹#›</a:t>
            </a:fld>
            <a:r>
              <a:rPr lang="en-US" altLang="en-US" smtClean="0"/>
              <a:t> of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983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8477-95ED-4E4D-B666-BDF67B6E1099}" type="slidenum">
              <a:rPr lang="en-US" altLang="en-US" smtClean="0"/>
              <a:pPr/>
              <a:t>‹#›</a:t>
            </a:fld>
            <a:r>
              <a:rPr lang="en-US" altLang="en-US" smtClean="0"/>
              <a:t> of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26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3B27-FFBE-42BE-99F3-AE31E8AF861C}" type="slidenum">
              <a:rPr lang="en-US" altLang="en-US" smtClean="0"/>
              <a:pPr/>
              <a:t>‹#›</a:t>
            </a:fld>
            <a:r>
              <a:rPr lang="en-US" altLang="en-US" smtClean="0"/>
              <a:t> of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95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2203-3CC7-43E5-9B0F-8460339BBCE9}" type="slidenum">
              <a:rPr lang="en-US" altLang="en-US" smtClean="0"/>
              <a:pPr/>
              <a:t>‹#›</a:t>
            </a:fld>
            <a:r>
              <a:rPr lang="en-US" altLang="en-US" smtClean="0"/>
              <a:t> of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98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6DF-1035-4216-BF6F-5D4BC978A7C4}" type="slidenum">
              <a:rPr lang="en-US" altLang="en-US" smtClean="0"/>
              <a:pPr/>
              <a:t>‹#›</a:t>
            </a:fld>
            <a:r>
              <a:rPr lang="en-US" altLang="en-US" smtClean="0"/>
              <a:t> of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91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BFC2-7BD9-43AB-9E19-A997D40D4BB4}" type="slidenum">
              <a:rPr lang="en-US" altLang="en-US" smtClean="0"/>
              <a:pPr/>
              <a:t>‹#›</a:t>
            </a:fld>
            <a:r>
              <a:rPr lang="en-US" altLang="en-US" smtClean="0"/>
              <a:t> of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5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1B7-D895-4C54-B794-93348E5BC1E8}" type="slidenum">
              <a:rPr lang="en-US" altLang="en-US" smtClean="0"/>
              <a:pPr/>
              <a:t>‹#›</a:t>
            </a:fld>
            <a:r>
              <a:rPr lang="en-US" altLang="en-US" smtClean="0"/>
              <a:t> of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506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1392-8D91-40AD-B0AE-47F0E60B9256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C4F00-E399-419B-8532-3E99A93DF3B3}" type="slidenum">
              <a:rPr lang="en-US" altLang="en-US" smtClean="0"/>
              <a:pPr/>
              <a:t>‹#›</a:t>
            </a:fld>
            <a:r>
              <a:rPr lang="en-US" altLang="en-US" smtClean="0"/>
              <a:t> of 29</a:t>
            </a:r>
            <a:endParaRPr lang="en-US" altLang="en-US"/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685800" y="685800"/>
            <a:ext cx="7315200" cy="152400"/>
          </a:xfrm>
          <a:prstGeom prst="rect">
            <a:avLst/>
          </a:prstGeom>
          <a:solidFill>
            <a:srgbClr val="E7E4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Rectangle 32"/>
          <p:cNvSpPr>
            <a:spLocks noChangeArrowheads="1"/>
          </p:cNvSpPr>
          <p:nvPr userDrawn="1"/>
        </p:nvSpPr>
        <p:spPr bwMode="auto">
          <a:xfrm>
            <a:off x="228600" y="6629400"/>
            <a:ext cx="868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200" b="0">
                <a:solidFill>
                  <a:schemeClr val="bg2"/>
                </a:solidFill>
                <a:latin typeface="Arial" panose="020B0604020202020204" pitchFamily="34" charset="0"/>
              </a:rPr>
              <a:t>© 2007 Prentice Hall Business Publishing   Principles of Economics 8e by Case and Fair</a:t>
            </a:r>
          </a:p>
        </p:txBody>
      </p:sp>
    </p:spTree>
    <p:extLst>
      <p:ext uri="{BB962C8B-B14F-4D97-AF65-F5344CB8AC3E}">
        <p14:creationId xmlns:p14="http://schemas.microsoft.com/office/powerpoint/2010/main" val="24573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2" autoUpdateAnimBg="0" advAuto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482795"/>
            <a:ext cx="6858000" cy="115684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nstantia" panose="02030602050306030303" pitchFamily="18" charset="0"/>
                <a:ea typeface="ＭＳ Ｐゴシック" panose="020B0600070205080204" pitchFamily="34" charset="-128"/>
              </a:rPr>
              <a:t>Elasticity</a:t>
            </a:r>
            <a:endParaRPr lang="en-IN" sz="4000" b="1" dirty="0">
              <a:solidFill>
                <a:srgbClr val="002060"/>
              </a:solidFill>
              <a:latin typeface="Constantia" panose="0203060205030603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608" y="4714842"/>
            <a:ext cx="6858000" cy="678486"/>
          </a:xfrm>
        </p:spPr>
        <p:txBody>
          <a:bodyPr/>
          <a:lstStyle/>
          <a:p>
            <a:r>
              <a:rPr lang="en-IN" dirty="0" err="1" smtClean="0">
                <a:solidFill>
                  <a:schemeClr val="accent6"/>
                </a:solidFill>
                <a:latin typeface="Constantia" panose="02030602050306030303" pitchFamily="18" charset="0"/>
              </a:rPr>
              <a:t>Dr.</a:t>
            </a:r>
            <a:r>
              <a:rPr lang="en-IN" dirty="0" smtClean="0">
                <a:solidFill>
                  <a:schemeClr val="accent6"/>
                </a:solidFill>
                <a:latin typeface="Constantia" panose="02030602050306030303" pitchFamily="18" charset="0"/>
              </a:rPr>
              <a:t> Jalandhar Pradhan</a:t>
            </a:r>
            <a:endParaRPr lang="en-IN" dirty="0">
              <a:solidFill>
                <a:schemeClr val="accent6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265" y="5949280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Reference: </a:t>
            </a:r>
            <a:r>
              <a:rPr lang="en-US" sz="1400" i="1" dirty="0" smtClean="0"/>
              <a:t>Karl E. Case, Ray C. Fair and Sharon M. Oster: Principles of Economics, Pearson Publisher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474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EABA-24CB-4A08-8556-2DE8435F2506}" type="slidenum">
              <a:rPr lang="en-US" altLang="en-US"/>
              <a:pPr/>
              <a:t>10</a:t>
            </a:fld>
            <a:r>
              <a:rPr lang="en-US" altLang="en-US"/>
              <a:t> of 29</a:t>
            </a:r>
          </a:p>
        </p:txBody>
      </p:sp>
      <p:sp>
        <p:nvSpPr>
          <p:cNvPr id="1104898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05011" name="Rectangle 115"/>
          <p:cNvSpPr>
            <a:spLocks noChangeArrowheads="1"/>
          </p:cNvSpPr>
          <p:nvPr/>
        </p:nvSpPr>
        <p:spPr bwMode="auto">
          <a:xfrm>
            <a:off x="1066800" y="1371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CALCULATING PERCENTAGE CHANGES</a:t>
            </a:r>
          </a:p>
        </p:txBody>
      </p:sp>
      <p:grpSp>
        <p:nvGrpSpPr>
          <p:cNvPr id="1105020" name="Group 124"/>
          <p:cNvGrpSpPr>
            <a:grpSpLocks/>
          </p:cNvGrpSpPr>
          <p:nvPr/>
        </p:nvGrpSpPr>
        <p:grpSpPr bwMode="auto">
          <a:xfrm>
            <a:off x="1143000" y="3429000"/>
            <a:ext cx="7620000" cy="1981200"/>
            <a:chOff x="720" y="2160"/>
            <a:chExt cx="4800" cy="1248"/>
          </a:xfrm>
        </p:grpSpPr>
        <p:sp>
          <p:nvSpPr>
            <p:cNvPr id="1105012" name="Text Box 116"/>
            <p:cNvSpPr txBox="1">
              <a:spLocks noChangeArrowheads="1"/>
            </p:cNvSpPr>
            <p:nvPr/>
          </p:nvSpPr>
          <p:spPr bwMode="auto">
            <a:xfrm>
              <a:off x="720" y="2160"/>
              <a:ext cx="4800" cy="1248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05013" name="Object 117"/>
            <p:cNvGraphicFramePr>
              <a:graphicFrameLocks noChangeAspect="1"/>
            </p:cNvGraphicFramePr>
            <p:nvPr/>
          </p:nvGraphicFramePr>
          <p:xfrm>
            <a:off x="768" y="2256"/>
            <a:ext cx="4731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055" name="Equation" r:id="rId3" imgW="4368600" imgH="431640" progId="Equation.3">
                    <p:embed/>
                  </p:oleObj>
                </mc:Choice>
                <mc:Fallback>
                  <p:oleObj name="Equation" r:id="rId3" imgW="4368600" imgH="431640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256"/>
                          <a:ext cx="4731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5015" name="Object 119"/>
            <p:cNvGraphicFramePr>
              <a:graphicFrameLocks noChangeAspect="1"/>
            </p:cNvGraphicFramePr>
            <p:nvPr/>
          </p:nvGraphicFramePr>
          <p:xfrm>
            <a:off x="2880" y="2880"/>
            <a:ext cx="1180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056" name="Equation" r:id="rId5" imgW="1091880" imgH="431640" progId="Equation.3">
                    <p:embed/>
                  </p:oleObj>
                </mc:Choice>
                <mc:Fallback>
                  <p:oleObj name="Equation" r:id="rId5" imgW="1091880" imgH="431640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80"/>
                          <a:ext cx="1180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5019" name="Rectangle 123"/>
          <p:cNvSpPr>
            <a:spLocks noChangeArrowheads="1"/>
          </p:cNvSpPr>
          <p:nvPr/>
        </p:nvSpPr>
        <p:spPr bwMode="auto">
          <a:xfrm>
            <a:off x="1524000" y="21336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To calculate percentage change in quantity demanded using the initial value as the base, the following formula is used: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0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5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05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898" grpId="0" autoUpdateAnimBg="0"/>
      <p:bldP spid="1105011" grpId="0" build="p" bldLvl="2" autoUpdateAnimBg="0" advAuto="0"/>
      <p:bldP spid="11050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19A-DE0E-4CE2-8761-AFE2ED887A87}" type="slidenum">
              <a:rPr lang="en-US" altLang="en-US"/>
              <a:pPr/>
              <a:t>11</a:t>
            </a:fld>
            <a:r>
              <a:rPr lang="en-US" altLang="en-US"/>
              <a:t> of 29</a:t>
            </a:r>
          </a:p>
        </p:txBody>
      </p:sp>
      <p:sp>
        <p:nvSpPr>
          <p:cNvPr id="1113090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13096" name="Rectangle 8"/>
          <p:cNvSpPr>
            <a:spLocks noChangeArrowheads="1"/>
          </p:cNvSpPr>
          <p:nvPr/>
        </p:nvSpPr>
        <p:spPr bwMode="auto">
          <a:xfrm>
            <a:off x="1524000" y="1600200"/>
            <a:ext cx="6781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We can calculate the percentage change in price in a similar way.  Once again, let us use the initial value of </a:t>
            </a:r>
            <a:r>
              <a:rPr lang="en-US" altLang="en-US" sz="2000" b="0" i="1" dirty="0"/>
              <a:t>P</a:t>
            </a:r>
            <a:r>
              <a:rPr lang="en-US" altLang="en-US" sz="2000" b="0" dirty="0"/>
              <a:t>—that is, </a:t>
            </a:r>
            <a:r>
              <a:rPr lang="en-US" altLang="en-US" sz="2000" b="0" i="1" dirty="0"/>
              <a:t>P</a:t>
            </a:r>
            <a:r>
              <a:rPr lang="en-US" altLang="en-US" sz="2000" b="0" baseline="-25000" dirty="0"/>
              <a:t>1</a:t>
            </a:r>
            <a:r>
              <a:rPr lang="en-US" altLang="en-US" sz="2000" b="0" dirty="0"/>
              <a:t>—as the base for calculating the percentage. By using </a:t>
            </a:r>
            <a:r>
              <a:rPr lang="en-US" altLang="en-US" sz="2000" b="0" i="1" dirty="0"/>
              <a:t>P</a:t>
            </a:r>
            <a:r>
              <a:rPr lang="en-US" altLang="en-US" sz="2000" b="0" baseline="-25000" dirty="0"/>
              <a:t>1</a:t>
            </a:r>
            <a:r>
              <a:rPr lang="en-US" altLang="en-US" sz="2000" b="0" dirty="0"/>
              <a:t> as the base, the formula for calculating the percentage of change in </a:t>
            </a:r>
            <a:r>
              <a:rPr lang="en-US" altLang="en-US" sz="2000" b="0" i="1" dirty="0"/>
              <a:t>P</a:t>
            </a:r>
            <a:r>
              <a:rPr lang="en-US" altLang="en-US" sz="2000" b="0" dirty="0"/>
              <a:t> is simply:</a:t>
            </a:r>
          </a:p>
        </p:txBody>
      </p:sp>
      <p:grpSp>
        <p:nvGrpSpPr>
          <p:cNvPr id="1113108" name="Group 20"/>
          <p:cNvGrpSpPr>
            <a:grpSpLocks/>
          </p:cNvGrpSpPr>
          <p:nvPr/>
        </p:nvGrpSpPr>
        <p:grpSpPr bwMode="auto">
          <a:xfrm>
            <a:off x="1981200" y="3505200"/>
            <a:ext cx="5486400" cy="1981200"/>
            <a:chOff x="1152" y="2544"/>
            <a:chExt cx="3456" cy="1248"/>
          </a:xfrm>
        </p:grpSpPr>
        <p:sp>
          <p:nvSpPr>
            <p:cNvPr id="1113102" name="Text Box 14"/>
            <p:cNvSpPr txBox="1">
              <a:spLocks noChangeArrowheads="1"/>
            </p:cNvSpPr>
            <p:nvPr/>
          </p:nvSpPr>
          <p:spPr bwMode="auto">
            <a:xfrm>
              <a:off x="1152" y="2544"/>
              <a:ext cx="3456" cy="1248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13099" name="Object 11"/>
            <p:cNvGraphicFramePr>
              <a:graphicFrameLocks noChangeAspect="1"/>
            </p:cNvGraphicFramePr>
            <p:nvPr/>
          </p:nvGraphicFramePr>
          <p:xfrm>
            <a:off x="1299" y="2592"/>
            <a:ext cx="3213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143" name="Equation" r:id="rId3" imgW="2679480" imgH="431640" progId="Equation.3">
                    <p:embed/>
                  </p:oleObj>
                </mc:Choice>
                <mc:Fallback>
                  <p:oleObj name="Equation" r:id="rId3" imgW="267948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2592"/>
                          <a:ext cx="3213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3105" name="Object 17"/>
            <p:cNvGraphicFramePr>
              <a:graphicFrameLocks noChangeAspect="1"/>
            </p:cNvGraphicFramePr>
            <p:nvPr/>
          </p:nvGraphicFramePr>
          <p:xfrm>
            <a:off x="2605" y="3225"/>
            <a:ext cx="1238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144" name="Equation" r:id="rId5" imgW="1028520" imgH="431640" progId="Equation.3">
                    <p:embed/>
                  </p:oleObj>
                </mc:Choice>
                <mc:Fallback>
                  <p:oleObj name="Equation" r:id="rId5" imgW="1028520" imgH="431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5" y="3225"/>
                          <a:ext cx="1238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13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3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E73E959D-F9B3-469F-8D4E-3097C7AC0834}" type="slidenum">
              <a:rPr lang="en-US" altLang="en-US"/>
              <a:pPr/>
              <a:t>12</a:t>
            </a:fld>
            <a:r>
              <a:rPr lang="en-US" altLang="en-US"/>
              <a:t> of 29</a:t>
            </a:r>
          </a:p>
        </p:txBody>
      </p:sp>
      <p:sp>
        <p:nvSpPr>
          <p:cNvPr id="1116162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16163" name="Rectangle 3"/>
          <p:cNvSpPr>
            <a:spLocks noChangeArrowheads="1"/>
          </p:cNvSpPr>
          <p:nvPr/>
        </p:nvSpPr>
        <p:spPr bwMode="auto">
          <a:xfrm>
            <a:off x="1524000" y="2362200"/>
            <a:ext cx="6781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Once all the changes in quantity demanded and price have been converted into percentages, calculating elasticity is a matter of simple division.  Recall the formal definition of elasticity:</a:t>
            </a:r>
          </a:p>
        </p:txBody>
      </p:sp>
      <p:sp>
        <p:nvSpPr>
          <p:cNvPr id="1116168" name="Rectangle 8"/>
          <p:cNvSpPr>
            <a:spLocks noChangeArrowheads="1"/>
          </p:cNvSpPr>
          <p:nvPr/>
        </p:nvSpPr>
        <p:spPr bwMode="auto">
          <a:xfrm>
            <a:off x="1018911" y="1340768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ELASTICITY IS A RATIO OF PERCENTAGES</a:t>
            </a:r>
          </a:p>
        </p:txBody>
      </p:sp>
      <p:grpSp>
        <p:nvGrpSpPr>
          <p:cNvPr id="1116173" name="Group 13"/>
          <p:cNvGrpSpPr>
            <a:grpSpLocks/>
          </p:cNvGrpSpPr>
          <p:nvPr/>
        </p:nvGrpSpPr>
        <p:grpSpPr bwMode="auto">
          <a:xfrm>
            <a:off x="1371600" y="4267200"/>
            <a:ext cx="6858000" cy="1066800"/>
            <a:chOff x="816" y="2688"/>
            <a:chExt cx="4320" cy="672"/>
          </a:xfrm>
        </p:grpSpPr>
        <p:sp>
          <p:nvSpPr>
            <p:cNvPr id="1116165" name="Text Box 5"/>
            <p:cNvSpPr txBox="1">
              <a:spLocks noChangeArrowheads="1"/>
            </p:cNvSpPr>
            <p:nvPr/>
          </p:nvSpPr>
          <p:spPr bwMode="auto">
            <a:xfrm>
              <a:off x="816" y="2688"/>
              <a:ext cx="4320" cy="672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16171" name="Object 11"/>
            <p:cNvGraphicFramePr>
              <a:graphicFrameLocks noChangeAspect="1"/>
            </p:cNvGraphicFramePr>
            <p:nvPr/>
          </p:nvGraphicFramePr>
          <p:xfrm>
            <a:off x="912" y="2784"/>
            <a:ext cx="4123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191" name="Equation" r:id="rId3" imgW="3695400" imgH="419040" progId="Equation.3">
                    <p:embed/>
                  </p:oleObj>
                </mc:Choice>
                <mc:Fallback>
                  <p:oleObj name="Equation" r:id="rId3" imgW="3695400" imgH="419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84"/>
                          <a:ext cx="4123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1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6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6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3" grpId="0"/>
      <p:bldP spid="1116168" grpId="0" build="p" bldLvl="2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D92-BADA-4B8B-92F9-AC888E16E501}" type="slidenum">
              <a:rPr lang="en-US" altLang="en-US"/>
              <a:pPr/>
              <a:t>13</a:t>
            </a:fld>
            <a:r>
              <a:rPr lang="en-US" altLang="en-US"/>
              <a:t> of 29</a:t>
            </a:r>
          </a:p>
        </p:txBody>
      </p:sp>
      <p:sp>
        <p:nvSpPr>
          <p:cNvPr id="1118210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18212" name="Rectangle 4"/>
          <p:cNvSpPr>
            <a:spLocks noChangeArrowheads="1"/>
          </p:cNvSpPr>
          <p:nvPr/>
        </p:nvSpPr>
        <p:spPr bwMode="auto">
          <a:xfrm>
            <a:off x="1066800" y="1371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THE MIDPOINT FORMULA</a:t>
            </a:r>
          </a:p>
        </p:txBody>
      </p:sp>
      <p:sp>
        <p:nvSpPr>
          <p:cNvPr id="1118216" name="Rectangle 8"/>
          <p:cNvSpPr>
            <a:spLocks noChangeArrowheads="1"/>
          </p:cNvSpPr>
          <p:nvPr/>
        </p:nvSpPr>
        <p:spPr bwMode="auto">
          <a:xfrm>
            <a:off x="1828800" y="1981200"/>
            <a:ext cx="60198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6668"/>
                </a:solidFill>
              </a:rPr>
              <a:t>midpoint formula</a:t>
            </a:r>
            <a:r>
              <a:rPr lang="en-US" altLang="en-US" sz="2200" b="0" dirty="0"/>
              <a:t>  A more precise way of calculating percentages using the value halfway between </a:t>
            </a:r>
            <a:r>
              <a:rPr lang="en-US" altLang="en-US" sz="2200" b="0" i="1" dirty="0"/>
              <a:t>P</a:t>
            </a:r>
            <a:r>
              <a:rPr lang="en-US" altLang="en-US" sz="2200" b="0" baseline="-25000" dirty="0"/>
              <a:t>1</a:t>
            </a:r>
            <a:r>
              <a:rPr lang="en-US" altLang="en-US" sz="2200" b="0" dirty="0"/>
              <a:t> and </a:t>
            </a:r>
            <a:r>
              <a:rPr lang="en-US" altLang="en-US" sz="2200" b="0" i="1" dirty="0"/>
              <a:t>P</a:t>
            </a:r>
            <a:r>
              <a:rPr lang="en-US" altLang="en-US" sz="2200" b="0" baseline="-25000" dirty="0"/>
              <a:t>2</a:t>
            </a:r>
            <a:r>
              <a:rPr lang="en-US" altLang="en-US" sz="2200" b="0" dirty="0"/>
              <a:t> for the base in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 b="0" dirty="0"/>
              <a:t>calculating the percentage change in price, and the value halfway between </a:t>
            </a:r>
            <a:r>
              <a:rPr lang="en-US" altLang="en-US" sz="2200" b="0" i="1" dirty="0"/>
              <a:t>Q</a:t>
            </a:r>
            <a:r>
              <a:rPr lang="en-US" altLang="en-US" sz="2200" b="0" baseline="-25000" dirty="0"/>
              <a:t>1</a:t>
            </a:r>
            <a:r>
              <a:rPr lang="en-US" altLang="en-US" sz="2200" b="0" dirty="0"/>
              <a:t> and </a:t>
            </a:r>
            <a:r>
              <a:rPr lang="en-US" altLang="en-US" sz="2200" b="0" i="1" dirty="0"/>
              <a:t>Q</a:t>
            </a:r>
            <a:r>
              <a:rPr lang="en-US" altLang="en-US" sz="2200" b="0" baseline="-25000" dirty="0"/>
              <a:t>2</a:t>
            </a:r>
            <a:r>
              <a:rPr lang="en-US" altLang="en-US" sz="2200" b="0" dirty="0"/>
              <a:t> as the base for calculating the percentage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 b="0" dirty="0"/>
              <a:t>change in quantity demanded.</a:t>
            </a:r>
          </a:p>
        </p:txBody>
      </p:sp>
      <p:grpSp>
        <p:nvGrpSpPr>
          <p:cNvPr id="1118224" name="Group 16"/>
          <p:cNvGrpSpPr>
            <a:grpSpLocks/>
          </p:cNvGrpSpPr>
          <p:nvPr/>
        </p:nvGrpSpPr>
        <p:grpSpPr bwMode="auto">
          <a:xfrm>
            <a:off x="1371600" y="4800600"/>
            <a:ext cx="6858000" cy="1600200"/>
            <a:chOff x="864" y="3024"/>
            <a:chExt cx="4320" cy="1008"/>
          </a:xfrm>
        </p:grpSpPr>
        <p:sp>
          <p:nvSpPr>
            <p:cNvPr id="1118214" name="Text Box 6"/>
            <p:cNvSpPr txBox="1">
              <a:spLocks noChangeArrowheads="1"/>
            </p:cNvSpPr>
            <p:nvPr/>
          </p:nvSpPr>
          <p:spPr bwMode="auto">
            <a:xfrm>
              <a:off x="864" y="3024"/>
              <a:ext cx="4320" cy="1008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18218" name="Object 10"/>
            <p:cNvGraphicFramePr>
              <a:graphicFrameLocks noChangeAspect="1"/>
            </p:cNvGraphicFramePr>
            <p:nvPr/>
          </p:nvGraphicFramePr>
          <p:xfrm>
            <a:off x="912" y="3072"/>
            <a:ext cx="4224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259" name="Equation" r:id="rId3" imgW="4406760" imgH="431640" progId="Equation.3">
                    <p:embed/>
                  </p:oleObj>
                </mc:Choice>
                <mc:Fallback>
                  <p:oleObj name="Equation" r:id="rId3" imgW="4406760" imgH="431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072"/>
                          <a:ext cx="4224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8220" name="Object 12"/>
            <p:cNvGraphicFramePr>
              <a:graphicFrameLocks noChangeAspect="1"/>
            </p:cNvGraphicFramePr>
            <p:nvPr/>
          </p:nvGraphicFramePr>
          <p:xfrm>
            <a:off x="2771" y="3573"/>
            <a:ext cx="1357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260" name="Equation" r:id="rId5" imgW="1422360" imgH="431640" progId="Equation.3">
                    <p:embed/>
                  </p:oleObj>
                </mc:Choice>
                <mc:Fallback>
                  <p:oleObj name="Equation" r:id="rId5" imgW="142236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3573"/>
                          <a:ext cx="1357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2" grpId="0" build="p" bldLvl="2" autoUpdateAnimBg="0" advAuto="0"/>
      <p:bldP spid="1118216" grpId="0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38E7-3CBC-498B-A135-C4C7D53275CA}" type="slidenum">
              <a:rPr lang="en-US" altLang="en-US"/>
              <a:pPr/>
              <a:t>14</a:t>
            </a:fld>
            <a:r>
              <a:rPr lang="en-US" altLang="en-US"/>
              <a:t> of 29</a:t>
            </a:r>
          </a:p>
        </p:txBody>
      </p:sp>
      <p:sp>
        <p:nvSpPr>
          <p:cNvPr id="1120258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20265" name="Rectangle 9"/>
          <p:cNvSpPr>
            <a:spLocks noChangeArrowheads="1"/>
          </p:cNvSpPr>
          <p:nvPr/>
        </p:nvSpPr>
        <p:spPr bwMode="auto">
          <a:xfrm>
            <a:off x="1524000" y="1600200"/>
            <a:ext cx="6781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Using the point halfway between </a:t>
            </a:r>
            <a:r>
              <a:rPr lang="en-US" altLang="en-US" sz="2000" b="0" i="1" dirty="0"/>
              <a:t>P</a:t>
            </a:r>
            <a:r>
              <a:rPr lang="en-US" altLang="en-US" sz="2000" b="0" baseline="-25000" dirty="0"/>
              <a:t>1</a:t>
            </a:r>
            <a:r>
              <a:rPr lang="en-US" altLang="en-US" sz="2000" b="0" dirty="0"/>
              <a:t> and</a:t>
            </a:r>
            <a:r>
              <a:rPr lang="en-US" altLang="en-US" sz="2000" b="0" i="1" dirty="0"/>
              <a:t> P</a:t>
            </a:r>
            <a:r>
              <a:rPr lang="en-US" altLang="en-US" sz="2000" b="0" baseline="-25000" dirty="0"/>
              <a:t>2</a:t>
            </a:r>
            <a:r>
              <a:rPr lang="en-US" altLang="en-US" sz="2000" b="0" dirty="0"/>
              <a:t> as the base for calculating the percentage change in price, we get</a:t>
            </a:r>
          </a:p>
        </p:txBody>
      </p:sp>
      <p:grpSp>
        <p:nvGrpSpPr>
          <p:cNvPr id="1120274" name="Group 18"/>
          <p:cNvGrpSpPr>
            <a:grpSpLocks/>
          </p:cNvGrpSpPr>
          <p:nvPr/>
        </p:nvGrpSpPr>
        <p:grpSpPr bwMode="auto">
          <a:xfrm>
            <a:off x="1600200" y="2743200"/>
            <a:ext cx="6248400" cy="2209800"/>
            <a:chOff x="1008" y="1728"/>
            <a:chExt cx="3936" cy="1392"/>
          </a:xfrm>
        </p:grpSpPr>
        <p:sp>
          <p:nvSpPr>
            <p:cNvPr id="1120262" name="Text Box 6"/>
            <p:cNvSpPr txBox="1">
              <a:spLocks noChangeArrowheads="1"/>
            </p:cNvSpPr>
            <p:nvPr/>
          </p:nvSpPr>
          <p:spPr bwMode="auto">
            <a:xfrm>
              <a:off x="1008" y="1728"/>
              <a:ext cx="3936" cy="1392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20268" name="Object 12"/>
            <p:cNvGraphicFramePr>
              <a:graphicFrameLocks noChangeAspect="1"/>
            </p:cNvGraphicFramePr>
            <p:nvPr/>
          </p:nvGraphicFramePr>
          <p:xfrm>
            <a:off x="1200" y="1776"/>
            <a:ext cx="3504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309" name="Equation" r:id="rId3" imgW="2679480" imgH="431640" progId="Equation.3">
                    <p:embed/>
                  </p:oleObj>
                </mc:Choice>
                <mc:Fallback>
                  <p:oleObj name="Equation" r:id="rId3" imgW="267948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776"/>
                          <a:ext cx="3504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0270" name="Object 14"/>
            <p:cNvGraphicFramePr>
              <a:graphicFrameLocks noChangeAspect="1"/>
            </p:cNvGraphicFramePr>
            <p:nvPr/>
          </p:nvGraphicFramePr>
          <p:xfrm>
            <a:off x="2640" y="2490"/>
            <a:ext cx="1680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310" name="Equation" r:id="rId5" imgW="1358640" imgH="431640" progId="Equation.3">
                    <p:embed/>
                  </p:oleObj>
                </mc:Choice>
                <mc:Fallback>
                  <p:oleObj name="Equation" r:id="rId5" imgW="1358640" imgH="431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90"/>
                          <a:ext cx="1680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0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0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4584" name="Group 23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4697937"/>
              </p:ext>
            </p:extLst>
          </p:nvPr>
        </p:nvGraphicFramePr>
        <p:xfrm>
          <a:off x="762000" y="1447800"/>
          <a:ext cx="8229600" cy="4191002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705257317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299229643"/>
                    </a:ext>
                  </a:extLst>
                </a:gridCol>
              </a:tblGrid>
              <a:tr h="306388">
                <a:tc gridSpan="2">
                  <a:txBody>
                    <a:bodyPr/>
                    <a:lstStyle>
                      <a:lvl1pPr marL="971550" indent="-971550"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13716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4859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971550" marR="0" lvl="0" indent="-971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TABLE 2  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1B54"/>
                          </a:solidFill>
                          <a:effectLst/>
                          <a:latin typeface="Helvetica" panose="020B0604020202020204" pitchFamily="34" charset="0"/>
                        </a:rPr>
                        <a:t>Calculating Price Elasticity with the Midpoint Formula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4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95535"/>
                  </a:ext>
                </a:extLst>
              </a:tr>
              <a:tr h="306388">
                <a:tc gridSpan="2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First, Calculate Percentage Change in Quantity Demanded (%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Q</a:t>
                      </a:r>
                      <a:r>
                        <a:rPr kumimoji="0" lang="en-US" altLang="en-US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D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):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77992"/>
                  </a:ext>
                </a:extLst>
              </a:tr>
              <a:tr h="555625">
                <a:tc gridSpan="2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76187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By substituting the numbers from Figure 5.1(a):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PRICE ELASTICITY COMPARES THE PERCENTAGE CHANGE IN QUANTITY DEMANDED AND THE PERCENTAGE CHANGE IN PRICE: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DEMAND IS ELASTIC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602144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402"/>
                  </a:ext>
                </a:extLst>
              </a:tr>
              <a:tr h="10556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Next, Calculate Percentage Change in Price (%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P):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49134"/>
                  </a:ext>
                </a:extLst>
              </a:tr>
              <a:tr h="9906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By substituting the numbers from Figure 5.1(a):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27436"/>
                  </a:ext>
                </a:extLst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92CF-972A-4326-A7EA-64962B56EF88}" type="slidenum">
              <a:rPr lang="en-US" altLang="en-US"/>
              <a:pPr/>
              <a:t>15</a:t>
            </a:fld>
            <a:r>
              <a:rPr lang="en-US" altLang="en-US"/>
              <a:t> of 29</a:t>
            </a:r>
          </a:p>
        </p:txBody>
      </p:sp>
      <p:sp>
        <p:nvSpPr>
          <p:cNvPr id="1124354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grpSp>
        <p:nvGrpSpPr>
          <p:cNvPr id="1124586" name="Group 234"/>
          <p:cNvGrpSpPr>
            <a:grpSpLocks/>
          </p:cNvGrpSpPr>
          <p:nvPr/>
        </p:nvGrpSpPr>
        <p:grpSpPr bwMode="auto">
          <a:xfrm>
            <a:off x="838200" y="2057400"/>
            <a:ext cx="8153400" cy="3560763"/>
            <a:chOff x="528" y="1296"/>
            <a:chExt cx="5136" cy="2243"/>
          </a:xfrm>
        </p:grpSpPr>
        <p:grpSp>
          <p:nvGrpSpPr>
            <p:cNvPr id="1124585" name="Group 233"/>
            <p:cNvGrpSpPr>
              <a:grpSpLocks/>
            </p:cNvGrpSpPr>
            <p:nvPr/>
          </p:nvGrpSpPr>
          <p:grpSpPr bwMode="auto">
            <a:xfrm>
              <a:off x="528" y="1296"/>
              <a:ext cx="5136" cy="2243"/>
              <a:chOff x="528" y="1296"/>
              <a:chExt cx="5136" cy="2243"/>
            </a:xfrm>
          </p:grpSpPr>
          <p:graphicFrame>
            <p:nvGraphicFramePr>
              <p:cNvPr id="1124486" name="Object 134"/>
              <p:cNvGraphicFramePr>
                <a:graphicFrameLocks noChangeAspect="1"/>
              </p:cNvGraphicFramePr>
              <p:nvPr/>
            </p:nvGraphicFramePr>
            <p:xfrm>
              <a:off x="528" y="1382"/>
              <a:ext cx="3360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4689" name="Equation" r:id="rId3" imgW="5803560" imgH="431640" progId="Equation.3">
                      <p:embed/>
                    </p:oleObj>
                  </mc:Choice>
                  <mc:Fallback>
                    <p:oleObj name="Equation" r:id="rId3" imgW="5803560" imgH="431640" progId="Equation.3">
                      <p:embed/>
                      <p:pic>
                        <p:nvPicPr>
                          <p:cNvPr id="0" name="Object 1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382"/>
                            <a:ext cx="3360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4519" name="Object 167"/>
              <p:cNvGraphicFramePr>
                <a:graphicFrameLocks noChangeAspect="1"/>
              </p:cNvGraphicFramePr>
              <p:nvPr/>
            </p:nvGraphicFramePr>
            <p:xfrm>
              <a:off x="528" y="1920"/>
              <a:ext cx="2976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4690" name="Equation" r:id="rId5" imgW="4622760" imgH="419040" progId="Equation.3">
                      <p:embed/>
                    </p:oleObj>
                  </mc:Choice>
                  <mc:Fallback>
                    <p:oleObj name="Equation" r:id="rId5" imgW="4622760" imgH="419040" progId="Equation.3">
                      <p:embed/>
                      <p:pic>
                        <p:nvPicPr>
                          <p:cNvPr id="0" name="Object 1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920"/>
                            <a:ext cx="2976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4523" name="Line 171"/>
              <p:cNvSpPr>
                <a:spLocks noChangeShapeType="1"/>
              </p:cNvSpPr>
              <p:nvPr/>
            </p:nvSpPr>
            <p:spPr bwMode="auto">
              <a:xfrm>
                <a:off x="528" y="1296"/>
                <a:ext cx="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24525" name="Line 173"/>
              <p:cNvSpPr>
                <a:spLocks noChangeShapeType="1"/>
              </p:cNvSpPr>
              <p:nvPr/>
            </p:nvSpPr>
            <p:spPr bwMode="auto">
              <a:xfrm>
                <a:off x="528" y="2448"/>
                <a:ext cx="27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endParaRPr lang="en-IN"/>
              </a:p>
            </p:txBody>
          </p:sp>
          <p:graphicFrame>
            <p:nvGraphicFramePr>
              <p:cNvPr id="1124555" name="Object 203"/>
              <p:cNvGraphicFramePr>
                <a:graphicFrameLocks noChangeAspect="1"/>
              </p:cNvGraphicFramePr>
              <p:nvPr/>
            </p:nvGraphicFramePr>
            <p:xfrm>
              <a:off x="528" y="2549"/>
              <a:ext cx="264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4691" name="Equation" r:id="rId7" imgW="4025880" imgH="431640" progId="Equation.3">
                      <p:embed/>
                    </p:oleObj>
                  </mc:Choice>
                  <mc:Fallback>
                    <p:oleObj name="Equation" r:id="rId7" imgW="4025880" imgH="431640" progId="Equation.3">
                      <p:embed/>
                      <p:pic>
                        <p:nvPicPr>
                          <p:cNvPr id="0" name="Object 2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2549"/>
                            <a:ext cx="2640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4572" name="Object 220"/>
              <p:cNvGraphicFramePr>
                <a:graphicFrameLocks noChangeAspect="1"/>
              </p:cNvGraphicFramePr>
              <p:nvPr/>
            </p:nvGraphicFramePr>
            <p:xfrm>
              <a:off x="528" y="3264"/>
              <a:ext cx="2490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4692" name="Equation" r:id="rId9" imgW="3797280" imgH="419040" progId="Equation.3">
                      <p:embed/>
                    </p:oleObj>
                  </mc:Choice>
                  <mc:Fallback>
                    <p:oleObj name="Equation" r:id="rId9" imgW="3797280" imgH="419040" progId="Equation.3">
                      <p:embed/>
                      <p:pic>
                        <p:nvPicPr>
                          <p:cNvPr id="0" name="Object 2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3264"/>
                            <a:ext cx="2490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4534" name="Object 182"/>
              <p:cNvGraphicFramePr>
                <a:graphicFrameLocks noChangeAspect="1"/>
              </p:cNvGraphicFramePr>
              <p:nvPr/>
            </p:nvGraphicFramePr>
            <p:xfrm>
              <a:off x="3889" y="2160"/>
              <a:ext cx="798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4693" name="Equation" r:id="rId11" imgW="1117440" imgH="393480" progId="Equation.3">
                      <p:embed/>
                    </p:oleObj>
                  </mc:Choice>
                  <mc:Fallback>
                    <p:oleObj name="Equation" r:id="rId11" imgW="1117440" imgH="393480" progId="Equation.3">
                      <p:embed/>
                      <p:pic>
                        <p:nvPicPr>
                          <p:cNvPr id="0" name="Object 1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9" y="2160"/>
                            <a:ext cx="798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4545" name="Object 193"/>
              <p:cNvGraphicFramePr>
                <a:graphicFrameLocks noChangeAspect="1"/>
              </p:cNvGraphicFramePr>
              <p:nvPr/>
            </p:nvGraphicFramePr>
            <p:xfrm>
              <a:off x="4224" y="2448"/>
              <a:ext cx="1440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4694" name="Equation" r:id="rId13" imgW="2412720" imgH="406080" progId="Equation.3">
                      <p:embed/>
                    </p:oleObj>
                  </mc:Choice>
                  <mc:Fallback>
                    <p:oleObj name="Equation" r:id="rId13" imgW="2412720" imgH="406080" progId="Equation.3">
                      <p:embed/>
                      <p:pic>
                        <p:nvPicPr>
                          <p:cNvPr id="0" name="Object 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448"/>
                            <a:ext cx="1440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4576" name="Line 224"/>
            <p:cNvSpPr>
              <a:spLocks noChangeShapeType="1"/>
            </p:cNvSpPr>
            <p:nvPr/>
          </p:nvSpPr>
          <p:spPr bwMode="auto">
            <a:xfrm>
              <a:off x="3504" y="201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endParaRPr lang="en-IN"/>
            </a:p>
          </p:txBody>
        </p:sp>
        <p:sp>
          <p:nvSpPr>
            <p:cNvPr id="1124577" name="Line 225"/>
            <p:cNvSpPr>
              <a:spLocks noChangeShapeType="1"/>
            </p:cNvSpPr>
            <p:nvPr/>
          </p:nvSpPr>
          <p:spPr bwMode="auto">
            <a:xfrm flipV="1">
              <a:off x="3024" y="2400"/>
              <a:ext cx="81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130" name="Group 18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586655402"/>
              </p:ext>
            </p:extLst>
          </p:nvPr>
        </p:nvGraphicFramePr>
        <p:xfrm>
          <a:off x="914400" y="2286000"/>
          <a:ext cx="3581400" cy="392277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28336991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979449742"/>
                    </a:ext>
                  </a:extLst>
                </a:gridCol>
              </a:tblGrid>
              <a:tr h="204788">
                <a:tc gridSpan="2">
                  <a:txBody>
                    <a:bodyPr/>
                    <a:lstStyle>
                      <a:lvl1pPr marL="971550" indent="-971550"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13716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4859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971550" marR="0" lvl="0" indent="-971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TABLE 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3  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1B54"/>
                          </a:solidFill>
                          <a:effectLst/>
                          <a:latin typeface="Helvetica" panose="020B0604020202020204" pitchFamily="34" charset="0"/>
                        </a:rPr>
                        <a:t>Demand Schedule for Office Dining Room Lunches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962943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PRICE</a:t>
                      </a:r>
                      <a:b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(PER  LUNCH)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QUANTITY DEMANDED</a:t>
                      </a:r>
                      <a:b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(LUNCHES PER MONTH)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85510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$11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7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R="4572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  <a:br>
                        <a:rPr kumimoji="0" lang="pt-B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pt-B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22</a:t>
                      </a:r>
                    </a:p>
                  </a:txBody>
                  <a:tcPr marR="105156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003652"/>
                  </a:ext>
                </a:extLst>
              </a:tr>
            </a:tbl>
          </a:graphicData>
        </a:graphic>
      </p:graphicFrame>
      <p:sp>
        <p:nvSpPr>
          <p:cNvPr id="2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FBEC02D9-744D-49AC-9DEB-F540C0EB9C31}" type="slidenum">
              <a:rPr lang="en-US" altLang="en-US"/>
              <a:pPr/>
              <a:t>16</a:t>
            </a:fld>
            <a:r>
              <a:rPr lang="en-US" altLang="en-US"/>
              <a:t> of 29</a:t>
            </a:r>
          </a:p>
        </p:txBody>
      </p:sp>
      <p:sp>
        <p:nvSpPr>
          <p:cNvPr id="1106946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07001" name="Rectangle 57"/>
          <p:cNvSpPr>
            <a:spLocks noChangeArrowheads="1"/>
          </p:cNvSpPr>
          <p:nvPr/>
        </p:nvSpPr>
        <p:spPr bwMode="auto">
          <a:xfrm>
            <a:off x="1066800" y="10668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ELASTICITY CHANGES ALONG A STRAIGHT-LINE DEMAND CURVE</a:t>
            </a:r>
          </a:p>
        </p:txBody>
      </p:sp>
      <p:sp>
        <p:nvSpPr>
          <p:cNvPr id="1107034" name="Rectangle 90"/>
          <p:cNvSpPr>
            <a:spLocks noChangeArrowheads="1"/>
          </p:cNvSpPr>
          <p:nvPr/>
        </p:nvSpPr>
        <p:spPr bwMode="auto">
          <a:xfrm>
            <a:off x="5181600" y="6019800"/>
            <a:ext cx="3581400" cy="5334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</a:t>
            </a:r>
            <a:r>
              <a:rPr lang="en-US" altLang="en-US" sz="1400" dirty="0" smtClean="0"/>
              <a:t>3</a:t>
            </a:r>
            <a:r>
              <a:rPr lang="en-US" altLang="en-US" sz="1400" dirty="0"/>
              <a:t>	</a:t>
            </a:r>
            <a:r>
              <a:rPr lang="en-US" altLang="en-US" sz="1400" dirty="0">
                <a:solidFill>
                  <a:srgbClr val="8C1B54"/>
                </a:solidFill>
              </a:rPr>
              <a:t>Demand Curve for Lunch at the Office Dining Room</a:t>
            </a:r>
          </a:p>
        </p:txBody>
      </p:sp>
      <p:pic>
        <p:nvPicPr>
          <p:cNvPr id="1107132" name="Picture 188" descr="fig5_3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133" name="Picture 189" descr="fig5_3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134" name="Picture 190" descr="fig5_3_3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135" name="Picture 191" descr="fig5_3_4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136" name="Picture 192" descr="fig5_3_5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137" name="Picture 193" descr="fig5_3_6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7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0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0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0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0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0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0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0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0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001" grpId="0" build="p" bldLvl="2" autoUpdateAnimBg="0" advAuto="0"/>
      <p:bldP spid="110703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41B61845-A4EE-401E-BA67-EA90D8A10F26}" type="slidenum">
              <a:rPr lang="en-US" altLang="en-US"/>
              <a:pPr/>
              <a:t>17</a:t>
            </a:fld>
            <a:r>
              <a:rPr lang="en-US" altLang="en-US"/>
              <a:t> of 29</a:t>
            </a:r>
          </a:p>
        </p:txBody>
      </p:sp>
      <p:sp>
        <p:nvSpPr>
          <p:cNvPr id="1136643" name="Rectangle 3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36644" name="Rectangle 4"/>
          <p:cNvSpPr>
            <a:spLocks noChangeArrowheads="1"/>
          </p:cNvSpPr>
          <p:nvPr/>
        </p:nvSpPr>
        <p:spPr bwMode="auto">
          <a:xfrm>
            <a:off x="1066800" y="1371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ELASTICITY AND TOTAL REVENUE</a:t>
            </a:r>
          </a:p>
        </p:txBody>
      </p:sp>
      <p:sp>
        <p:nvSpPr>
          <p:cNvPr id="1136663" name="Text Box 23"/>
          <p:cNvSpPr txBox="1">
            <a:spLocks noChangeArrowheads="1"/>
          </p:cNvSpPr>
          <p:nvPr/>
        </p:nvSpPr>
        <p:spPr bwMode="auto">
          <a:xfrm>
            <a:off x="2667000" y="2895600"/>
            <a:ext cx="3962400" cy="685800"/>
          </a:xfrm>
          <a:prstGeom prst="rect">
            <a:avLst/>
          </a:prstGeom>
          <a:solidFill>
            <a:srgbClr val="FFF0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en-US" b="0" i="1">
                <a:solidFill>
                  <a:schemeClr val="tx1"/>
                </a:solidFill>
                <a:latin typeface="Arial" panose="020B0604020202020204" pitchFamily="34" charset="0"/>
              </a:rPr>
              <a:t>TR</a:t>
            </a:r>
            <a:r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en-US" altLang="en-US" b="0" i="1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t> x </a:t>
            </a:r>
            <a:r>
              <a:rPr lang="en-US" altLang="en-US" b="0" i="1">
                <a:solidFill>
                  <a:schemeClr val="tx1"/>
                </a:solidFill>
                <a:latin typeface="Arial" panose="020B0604020202020204" pitchFamily="34" charset="0"/>
              </a:rPr>
              <a:t>Q</a:t>
            </a:r>
            <a:br>
              <a:rPr lang="en-US" altLang="en-US" b="0" i="1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t>total revenue = price x quantity</a:t>
            </a:r>
          </a:p>
        </p:txBody>
      </p:sp>
      <p:sp>
        <p:nvSpPr>
          <p:cNvPr id="1136665" name="Rectangle 25"/>
          <p:cNvSpPr>
            <a:spLocks noChangeArrowheads="1"/>
          </p:cNvSpPr>
          <p:nvPr/>
        </p:nvSpPr>
        <p:spPr bwMode="auto">
          <a:xfrm>
            <a:off x="1524000" y="1981200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In any market, </a:t>
            </a:r>
            <a:r>
              <a:rPr lang="en-US" altLang="en-US" sz="2000" b="0" i="1"/>
              <a:t>P</a:t>
            </a:r>
            <a:r>
              <a:rPr lang="en-US" altLang="en-US" sz="2000" b="0"/>
              <a:t> x </a:t>
            </a:r>
            <a:r>
              <a:rPr lang="en-US" altLang="en-US" sz="2000" b="0" i="1"/>
              <a:t>Q</a:t>
            </a:r>
            <a:r>
              <a:rPr lang="en-US" altLang="en-US" sz="2000" b="0"/>
              <a:t> is total revenue (</a:t>
            </a:r>
            <a:r>
              <a:rPr lang="en-US" altLang="en-US" sz="2000" b="0" i="1"/>
              <a:t>TR</a:t>
            </a:r>
            <a:r>
              <a:rPr lang="en-US" altLang="en-US" sz="2000" b="0"/>
              <a:t>) received by producers:</a:t>
            </a:r>
          </a:p>
        </p:txBody>
      </p:sp>
      <p:sp>
        <p:nvSpPr>
          <p:cNvPr id="1136666" name="Rectangle 26"/>
          <p:cNvSpPr>
            <a:spLocks noChangeArrowheads="1"/>
          </p:cNvSpPr>
          <p:nvPr/>
        </p:nvSpPr>
        <p:spPr bwMode="auto">
          <a:xfrm>
            <a:off x="1524000" y="38862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When price (</a:t>
            </a:r>
            <a:r>
              <a:rPr lang="en-US" altLang="en-US" sz="2000" b="0" i="1"/>
              <a:t>P</a:t>
            </a:r>
            <a:r>
              <a:rPr lang="en-US" altLang="en-US" sz="2000" b="0"/>
              <a:t>) declines, quantity demanded (</a:t>
            </a:r>
            <a:r>
              <a:rPr lang="en-US" altLang="en-US" sz="2000" b="0" i="1"/>
              <a:t>Q</a:t>
            </a:r>
            <a:r>
              <a:rPr lang="en-US" altLang="en-US" sz="2000" b="0" baseline="-25000"/>
              <a:t>D</a:t>
            </a:r>
            <a:r>
              <a:rPr lang="en-US" altLang="en-US" sz="2000" b="0"/>
              <a:t>) increases.  The two factors, </a:t>
            </a:r>
            <a:r>
              <a:rPr lang="en-US" altLang="en-US" sz="2000" b="0" i="1"/>
              <a:t>P</a:t>
            </a:r>
            <a:r>
              <a:rPr lang="en-US" altLang="en-US" sz="2000" b="0"/>
              <a:t> and </a:t>
            </a:r>
            <a:r>
              <a:rPr lang="en-US" altLang="en-US" sz="2000" b="0" i="1"/>
              <a:t>Q</a:t>
            </a:r>
            <a:r>
              <a:rPr lang="en-US" altLang="en-US" sz="2000" b="0" baseline="-25000"/>
              <a:t>D</a:t>
            </a:r>
            <a:r>
              <a:rPr lang="en-US" altLang="en-US" sz="2000" b="0"/>
              <a:t>, move in opposite directions:</a:t>
            </a:r>
          </a:p>
        </p:txBody>
      </p:sp>
      <p:grpSp>
        <p:nvGrpSpPr>
          <p:cNvPr id="1136669" name="Group 29"/>
          <p:cNvGrpSpPr>
            <a:grpSpLocks/>
          </p:cNvGrpSpPr>
          <p:nvPr/>
        </p:nvGrpSpPr>
        <p:grpSpPr bwMode="auto">
          <a:xfrm>
            <a:off x="2438400" y="5105400"/>
            <a:ext cx="4495800" cy="1143000"/>
            <a:chOff x="1104" y="3216"/>
            <a:chExt cx="2832" cy="720"/>
          </a:xfrm>
        </p:grpSpPr>
        <p:sp>
          <p:nvSpPr>
            <p:cNvPr id="1136664" name="Text Box 24"/>
            <p:cNvSpPr txBox="1">
              <a:spLocks noChangeArrowheads="1"/>
            </p:cNvSpPr>
            <p:nvPr/>
          </p:nvSpPr>
          <p:spPr bwMode="auto">
            <a:xfrm>
              <a:off x="1104" y="3216"/>
              <a:ext cx="2832" cy="720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Effects of price changes</a:t>
              </a:r>
              <a:b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</a:b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on quantity demanded:</a:t>
              </a:r>
            </a:p>
          </p:txBody>
        </p:sp>
        <p:graphicFrame>
          <p:nvGraphicFramePr>
            <p:cNvPr id="1136667" name="Object 27"/>
            <p:cNvGraphicFramePr>
              <a:graphicFrameLocks noChangeAspect="1"/>
            </p:cNvGraphicFramePr>
            <p:nvPr/>
          </p:nvGraphicFramePr>
          <p:xfrm>
            <a:off x="3024" y="3216"/>
            <a:ext cx="859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687" name="Equation" r:id="rId3" imgW="863280" imgH="711000" progId="Equation.3">
                    <p:embed/>
                  </p:oleObj>
                </mc:Choice>
                <mc:Fallback>
                  <p:oleObj name="Equation" r:id="rId3" imgW="863280" imgH="7110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216"/>
                          <a:ext cx="859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3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6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3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36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36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4" grpId="0" build="p" bldLvl="2" autoUpdateAnimBg="0" advAuto="0"/>
      <p:bldP spid="1136663" grpId="0" animBg="1"/>
      <p:bldP spid="1136665" grpId="0"/>
      <p:bldP spid="11366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E8B68032-E5B0-407B-B145-15E541852A32}" type="slidenum">
              <a:rPr lang="en-US" altLang="en-US"/>
              <a:pPr/>
              <a:t>18</a:t>
            </a:fld>
            <a:r>
              <a:rPr lang="en-US" altLang="en-US"/>
              <a:t> of 29</a:t>
            </a:r>
          </a:p>
        </p:txBody>
      </p:sp>
      <p:sp>
        <p:nvSpPr>
          <p:cNvPr id="1137666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37669" name="Rectangle 5"/>
          <p:cNvSpPr>
            <a:spLocks noChangeArrowheads="1"/>
          </p:cNvSpPr>
          <p:nvPr/>
        </p:nvSpPr>
        <p:spPr bwMode="auto">
          <a:xfrm>
            <a:off x="1524000" y="1219200"/>
            <a:ext cx="6781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Because total revenue is the product of </a:t>
            </a:r>
            <a:r>
              <a:rPr lang="en-US" altLang="en-US" sz="2000" b="0" i="1"/>
              <a:t>P</a:t>
            </a:r>
            <a:r>
              <a:rPr lang="en-US" altLang="en-US" sz="2000" b="0"/>
              <a:t> and </a:t>
            </a:r>
            <a:r>
              <a:rPr lang="en-US" altLang="en-US" sz="2000" b="0" i="1"/>
              <a:t>Q</a:t>
            </a:r>
            <a:r>
              <a:rPr lang="en-US" altLang="en-US" sz="2000" b="0"/>
              <a:t>, whether </a:t>
            </a:r>
            <a:r>
              <a:rPr lang="en-US" altLang="en-US" sz="2000" b="0" i="1"/>
              <a:t>TR</a:t>
            </a:r>
            <a:r>
              <a:rPr lang="en-US" altLang="en-US" sz="2000" b="0"/>
              <a:t> rises or falls in response to a price increase depends on which is bigger, the percentage increase in price or the percentage decrease in quantity demanded.</a:t>
            </a:r>
          </a:p>
        </p:txBody>
      </p:sp>
      <p:sp>
        <p:nvSpPr>
          <p:cNvPr id="1137670" name="Rectangle 6"/>
          <p:cNvSpPr>
            <a:spLocks noChangeArrowheads="1"/>
          </p:cNvSpPr>
          <p:nvPr/>
        </p:nvSpPr>
        <p:spPr bwMode="auto">
          <a:xfrm>
            <a:off x="1524000" y="37338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If the percentage decline in quantity demanded following a price increase is larger than the percentage increase in price, total revenue will fall.</a:t>
            </a:r>
          </a:p>
        </p:txBody>
      </p:sp>
      <p:grpSp>
        <p:nvGrpSpPr>
          <p:cNvPr id="1137674" name="Group 10"/>
          <p:cNvGrpSpPr>
            <a:grpSpLocks/>
          </p:cNvGrpSpPr>
          <p:nvPr/>
        </p:nvGrpSpPr>
        <p:grpSpPr bwMode="auto">
          <a:xfrm>
            <a:off x="1905000" y="2743200"/>
            <a:ext cx="6019800" cy="685800"/>
            <a:chOff x="1200" y="1728"/>
            <a:chExt cx="3792" cy="432"/>
          </a:xfrm>
        </p:grpSpPr>
        <p:sp>
          <p:nvSpPr>
            <p:cNvPr id="1137672" name="Text Box 8"/>
            <p:cNvSpPr txBox="1">
              <a:spLocks noChangeArrowheads="1"/>
            </p:cNvSpPr>
            <p:nvPr/>
          </p:nvSpPr>
          <p:spPr bwMode="auto">
            <a:xfrm>
              <a:off x="1200" y="1728"/>
              <a:ext cx="3792" cy="432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Effects of price increase on</a:t>
              </a:r>
              <a:b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</a:b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a product with inelastic demand:</a:t>
              </a:r>
            </a:p>
          </p:txBody>
        </p:sp>
        <p:graphicFrame>
          <p:nvGraphicFramePr>
            <p:cNvPr id="1137673" name="Object 9"/>
            <p:cNvGraphicFramePr>
              <a:graphicFrameLocks noChangeAspect="1"/>
            </p:cNvGraphicFramePr>
            <p:nvPr/>
          </p:nvGraphicFramePr>
          <p:xfrm>
            <a:off x="3408" y="1824"/>
            <a:ext cx="144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713" name="Equation" r:id="rId3" imgW="1257120" imgH="228600" progId="Equation.3">
                    <p:embed/>
                  </p:oleObj>
                </mc:Choice>
                <mc:Fallback>
                  <p:oleObj name="Equation" r:id="rId3" imgW="125712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824"/>
                          <a:ext cx="144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7678" name="Group 14"/>
          <p:cNvGrpSpPr>
            <a:grpSpLocks/>
          </p:cNvGrpSpPr>
          <p:nvPr/>
        </p:nvGrpSpPr>
        <p:grpSpPr bwMode="auto">
          <a:xfrm>
            <a:off x="1905000" y="5029200"/>
            <a:ext cx="6019800" cy="685800"/>
            <a:chOff x="1200" y="3168"/>
            <a:chExt cx="3792" cy="432"/>
          </a:xfrm>
        </p:grpSpPr>
        <p:sp>
          <p:nvSpPr>
            <p:cNvPr id="1137676" name="Text Box 12"/>
            <p:cNvSpPr txBox="1">
              <a:spLocks noChangeArrowheads="1"/>
            </p:cNvSpPr>
            <p:nvPr/>
          </p:nvSpPr>
          <p:spPr bwMode="auto">
            <a:xfrm>
              <a:off x="1200" y="3168"/>
              <a:ext cx="3792" cy="432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Effects of price increase on</a:t>
              </a:r>
              <a:b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</a:b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a product with inelastic demand:</a:t>
              </a:r>
            </a:p>
          </p:txBody>
        </p:sp>
        <p:graphicFrame>
          <p:nvGraphicFramePr>
            <p:cNvPr id="1137677" name="Object 13"/>
            <p:cNvGraphicFramePr>
              <a:graphicFrameLocks noChangeAspect="1"/>
            </p:cNvGraphicFramePr>
            <p:nvPr/>
          </p:nvGraphicFramePr>
          <p:xfrm>
            <a:off x="3408" y="3264"/>
            <a:ext cx="144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714" name="Equation" r:id="rId5" imgW="1257120" imgH="228600" progId="Equation.3">
                    <p:embed/>
                  </p:oleObj>
                </mc:Choice>
                <mc:Fallback>
                  <p:oleObj name="Equation" r:id="rId5" imgW="125712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264"/>
                          <a:ext cx="144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3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7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37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669" grpId="0"/>
      <p:bldP spid="11376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782DA7DD-BFEA-499E-A463-119EFB11012E}" type="slidenum">
              <a:rPr lang="en-US" altLang="en-US"/>
              <a:pPr/>
              <a:t>19</a:t>
            </a:fld>
            <a:r>
              <a:rPr lang="en-US" altLang="en-US"/>
              <a:t> of 29</a:t>
            </a:r>
          </a:p>
        </p:txBody>
      </p:sp>
      <p:sp>
        <p:nvSpPr>
          <p:cNvPr id="1138690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38691" name="Rectangle 3"/>
          <p:cNvSpPr>
            <a:spLocks noChangeArrowheads="1"/>
          </p:cNvSpPr>
          <p:nvPr/>
        </p:nvSpPr>
        <p:spPr bwMode="auto">
          <a:xfrm>
            <a:off x="1524000" y="1524000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The opposite is true for a price cut.  When demand is elastic, a cut in price increases total revenues:</a:t>
            </a:r>
          </a:p>
        </p:txBody>
      </p:sp>
      <p:sp>
        <p:nvSpPr>
          <p:cNvPr id="1138692" name="Rectangle 4"/>
          <p:cNvSpPr>
            <a:spLocks noChangeArrowheads="1"/>
          </p:cNvSpPr>
          <p:nvPr/>
        </p:nvSpPr>
        <p:spPr bwMode="auto">
          <a:xfrm>
            <a:off x="1524000" y="37338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When demand is inelastic, a cut in price reduces total revenues:</a:t>
            </a:r>
          </a:p>
        </p:txBody>
      </p:sp>
      <p:grpSp>
        <p:nvGrpSpPr>
          <p:cNvPr id="1138693" name="Group 5"/>
          <p:cNvGrpSpPr>
            <a:grpSpLocks/>
          </p:cNvGrpSpPr>
          <p:nvPr/>
        </p:nvGrpSpPr>
        <p:grpSpPr bwMode="auto">
          <a:xfrm>
            <a:off x="1905000" y="2514600"/>
            <a:ext cx="6019800" cy="685800"/>
            <a:chOff x="1200" y="1728"/>
            <a:chExt cx="3792" cy="432"/>
          </a:xfrm>
        </p:grpSpPr>
        <p:sp>
          <p:nvSpPr>
            <p:cNvPr id="1138694" name="Text Box 6"/>
            <p:cNvSpPr txBox="1">
              <a:spLocks noChangeArrowheads="1"/>
            </p:cNvSpPr>
            <p:nvPr/>
          </p:nvSpPr>
          <p:spPr bwMode="auto">
            <a:xfrm>
              <a:off x="1200" y="1728"/>
              <a:ext cx="3792" cy="432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effect of price cut on a product</a:t>
              </a:r>
            </a:p>
            <a:p>
              <a:pPr>
                <a:spcBef>
                  <a:spcPct val="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with elastic demand:</a:t>
              </a:r>
            </a:p>
          </p:txBody>
        </p:sp>
        <p:graphicFrame>
          <p:nvGraphicFramePr>
            <p:cNvPr id="1138695" name="Object 7"/>
            <p:cNvGraphicFramePr>
              <a:graphicFrameLocks noChangeAspect="1"/>
            </p:cNvGraphicFramePr>
            <p:nvPr/>
          </p:nvGraphicFramePr>
          <p:xfrm>
            <a:off x="3408" y="1824"/>
            <a:ext cx="144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736" name="Equation" r:id="rId3" imgW="1257120" imgH="228600" progId="Equation.3">
                    <p:embed/>
                  </p:oleObj>
                </mc:Choice>
                <mc:Fallback>
                  <p:oleObj name="Equation" r:id="rId3" imgW="125712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824"/>
                          <a:ext cx="144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8701" name="Group 13"/>
          <p:cNvGrpSpPr>
            <a:grpSpLocks/>
          </p:cNvGrpSpPr>
          <p:nvPr/>
        </p:nvGrpSpPr>
        <p:grpSpPr bwMode="auto">
          <a:xfrm>
            <a:off x="1905000" y="4724400"/>
            <a:ext cx="6019800" cy="685800"/>
            <a:chOff x="1200" y="2976"/>
            <a:chExt cx="3792" cy="432"/>
          </a:xfrm>
        </p:grpSpPr>
        <p:sp>
          <p:nvSpPr>
            <p:cNvPr id="1138696" name="Text Box 8"/>
            <p:cNvSpPr txBox="1">
              <a:spLocks noChangeArrowheads="1"/>
            </p:cNvSpPr>
            <p:nvPr/>
          </p:nvSpPr>
          <p:spPr bwMode="auto">
            <a:xfrm>
              <a:off x="1200" y="2976"/>
              <a:ext cx="3792" cy="432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effect of price cut on a product</a:t>
              </a:r>
            </a:p>
            <a:p>
              <a:pPr>
                <a:spcBef>
                  <a:spcPct val="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with inelastic demand:</a:t>
              </a:r>
            </a:p>
          </p:txBody>
        </p:sp>
        <p:graphicFrame>
          <p:nvGraphicFramePr>
            <p:cNvPr id="1138697" name="Object 9"/>
            <p:cNvGraphicFramePr>
              <a:graphicFrameLocks noChangeAspect="1"/>
            </p:cNvGraphicFramePr>
            <p:nvPr/>
          </p:nvGraphicFramePr>
          <p:xfrm>
            <a:off x="3408" y="3072"/>
            <a:ext cx="144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737" name="Equation" r:id="rId5" imgW="1257120" imgH="228600" progId="Equation.3">
                    <p:embed/>
                  </p:oleObj>
                </mc:Choice>
                <mc:Fallback>
                  <p:oleObj name="Equation" r:id="rId5" imgW="125712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072"/>
                          <a:ext cx="144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8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8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3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691" grpId="0"/>
      <p:bldP spid="11386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78C70EEB-5B57-472D-A4F1-3B90175BD748}" type="slidenum">
              <a:rPr lang="en-US" altLang="en-US"/>
              <a:pPr/>
              <a:t>2</a:t>
            </a:fld>
            <a:r>
              <a:rPr lang="en-US" altLang="en-US"/>
              <a:t> of 29</a:t>
            </a:r>
          </a:p>
        </p:txBody>
      </p:sp>
      <p:sp>
        <p:nvSpPr>
          <p:cNvPr id="977922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ELASTICITY</a:t>
            </a:r>
          </a:p>
        </p:txBody>
      </p:sp>
      <p:sp>
        <p:nvSpPr>
          <p:cNvPr id="977931" name="Rectangle 11"/>
          <p:cNvSpPr>
            <a:spLocks noChangeArrowheads="1"/>
          </p:cNvSpPr>
          <p:nvPr/>
        </p:nvSpPr>
        <p:spPr bwMode="auto">
          <a:xfrm>
            <a:off x="2133600" y="1828800"/>
            <a:ext cx="5562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68"/>
                </a:solidFill>
              </a:rPr>
              <a:t>elasticity</a:t>
            </a:r>
            <a:r>
              <a:rPr lang="en-US" altLang="en-US" b="0"/>
              <a:t>  A general concept used to quantify the response in one variable when another variable changes.</a:t>
            </a:r>
          </a:p>
        </p:txBody>
      </p:sp>
      <p:grpSp>
        <p:nvGrpSpPr>
          <p:cNvPr id="977939" name="Group 19"/>
          <p:cNvGrpSpPr>
            <a:grpSpLocks/>
          </p:cNvGrpSpPr>
          <p:nvPr/>
        </p:nvGrpSpPr>
        <p:grpSpPr bwMode="auto">
          <a:xfrm>
            <a:off x="1981200" y="3657600"/>
            <a:ext cx="5638800" cy="914400"/>
            <a:chOff x="1104" y="2304"/>
            <a:chExt cx="3552" cy="576"/>
          </a:xfrm>
        </p:grpSpPr>
        <p:sp>
          <p:nvSpPr>
            <p:cNvPr id="977936" name="Text Box 16"/>
            <p:cNvSpPr txBox="1">
              <a:spLocks noChangeArrowheads="1"/>
            </p:cNvSpPr>
            <p:nvPr/>
          </p:nvSpPr>
          <p:spPr bwMode="auto">
            <a:xfrm>
              <a:off x="1104" y="2304"/>
              <a:ext cx="3552" cy="576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977937" name="Object 17"/>
            <p:cNvGraphicFramePr>
              <a:graphicFrameLocks noChangeAspect="1"/>
            </p:cNvGraphicFramePr>
            <p:nvPr/>
          </p:nvGraphicFramePr>
          <p:xfrm>
            <a:off x="1248" y="2304"/>
            <a:ext cx="3216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257" name="Equation" r:id="rId3" imgW="2450880" imgH="393480" progId="Equation.3">
                    <p:embed/>
                  </p:oleObj>
                </mc:Choice>
                <mc:Fallback>
                  <p:oleObj name="Equation" r:id="rId3" imgW="2450880" imgH="393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304"/>
                          <a:ext cx="3216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7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7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2" grpId="0"/>
      <p:bldP spid="9779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DDA0BE07-AFB2-45B8-98E3-124398C29837}" type="slidenum">
              <a:rPr lang="en-US" altLang="en-US"/>
              <a:pPr/>
              <a:t>20</a:t>
            </a:fld>
            <a:r>
              <a:rPr lang="en-US" altLang="en-US"/>
              <a:t> of 29</a:t>
            </a:r>
          </a:p>
        </p:txBody>
      </p:sp>
      <p:sp>
        <p:nvSpPr>
          <p:cNvPr id="1140738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THE DETERMINANTS OF DEMAND ELASTICITY</a:t>
            </a:r>
          </a:p>
        </p:txBody>
      </p:sp>
      <p:sp>
        <p:nvSpPr>
          <p:cNvPr id="1140740" name="Rectangle 4"/>
          <p:cNvSpPr>
            <a:spLocks noChangeArrowheads="1"/>
          </p:cNvSpPr>
          <p:nvPr/>
        </p:nvSpPr>
        <p:spPr bwMode="auto">
          <a:xfrm>
            <a:off x="1524000" y="2057400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Perhaps the most obvious factor affecting demand elasticity is the availability of substitutes.</a:t>
            </a:r>
          </a:p>
        </p:txBody>
      </p:sp>
      <p:sp>
        <p:nvSpPr>
          <p:cNvPr id="1140747" name="Rectangle 11"/>
          <p:cNvSpPr>
            <a:spLocks noChangeArrowheads="1"/>
          </p:cNvSpPr>
          <p:nvPr/>
        </p:nvSpPr>
        <p:spPr bwMode="auto">
          <a:xfrm>
            <a:off x="1066800" y="1371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AVAILABILITY OF SUBSTITUTES</a:t>
            </a:r>
          </a:p>
        </p:txBody>
      </p:sp>
      <p:sp>
        <p:nvSpPr>
          <p:cNvPr id="1140748" name="Rectangle 12"/>
          <p:cNvSpPr>
            <a:spLocks noChangeArrowheads="1"/>
          </p:cNvSpPr>
          <p:nvPr/>
        </p:nvSpPr>
        <p:spPr bwMode="auto">
          <a:xfrm>
            <a:off x="1524000" y="3657600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When an item represents a relatively small part of our total budget, we tend to pay little attention to its price.</a:t>
            </a:r>
          </a:p>
        </p:txBody>
      </p:sp>
      <p:sp>
        <p:nvSpPr>
          <p:cNvPr id="1140749" name="Rectangle 13"/>
          <p:cNvSpPr>
            <a:spLocks noChangeArrowheads="1"/>
          </p:cNvSpPr>
          <p:nvPr/>
        </p:nvSpPr>
        <p:spPr bwMode="auto">
          <a:xfrm>
            <a:off x="1066800" y="30480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THE IMPORTANCE OF BEING UNIMPORTANT</a:t>
            </a:r>
          </a:p>
        </p:txBody>
      </p:sp>
      <p:sp>
        <p:nvSpPr>
          <p:cNvPr id="1140751" name="Rectangle 15"/>
          <p:cNvSpPr>
            <a:spLocks noChangeArrowheads="1"/>
          </p:cNvSpPr>
          <p:nvPr/>
        </p:nvSpPr>
        <p:spPr bwMode="auto">
          <a:xfrm>
            <a:off x="1066800" y="47244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THE TIME DIMENSION</a:t>
            </a:r>
          </a:p>
        </p:txBody>
      </p:sp>
      <p:sp>
        <p:nvSpPr>
          <p:cNvPr id="1140752" name="Text Box 16"/>
          <p:cNvSpPr txBox="1">
            <a:spLocks noChangeArrowheads="1"/>
          </p:cNvSpPr>
          <p:nvPr/>
        </p:nvSpPr>
        <p:spPr bwMode="auto">
          <a:xfrm>
            <a:off x="762000" y="5562600"/>
            <a:ext cx="7924800" cy="914400"/>
          </a:xfrm>
          <a:prstGeom prst="rect">
            <a:avLst/>
          </a:prstGeom>
          <a:solidFill>
            <a:srgbClr val="FFF0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The elasticity of demand in the short run may be very different from the elasticity of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demand in the long run. In the longer run, demand is likely to become more elastic, or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responsive, simply because households make adjustments over time and producers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develop substitute goods.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0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4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0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4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000"/>
                                        <p:tgtEl>
                                          <p:spTgt spid="114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38" grpId="0" autoUpdateAnimBg="0"/>
      <p:bldP spid="1140740" grpId="0"/>
      <p:bldP spid="1140747" grpId="0" build="p" bldLvl="2" autoUpdateAnimBg="0" advAuto="0"/>
      <p:bldP spid="1140748" grpId="0"/>
      <p:bldP spid="1140749" grpId="0" build="p" bldLvl="2" autoUpdateAnimBg="0" advAuto="0"/>
      <p:bldP spid="1140751" grpId="0" build="p" bldLvl="2" autoUpdateAnimBg="0" advAuto="0"/>
      <p:bldP spid="11407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B8B02021-B0FE-4C69-8DED-FDDA873A18A8}" type="slidenum">
              <a:rPr lang="en-US" altLang="en-US"/>
              <a:pPr/>
              <a:t>21</a:t>
            </a:fld>
            <a:r>
              <a:rPr lang="en-US" altLang="en-US"/>
              <a:t> of 29</a:t>
            </a:r>
          </a:p>
        </p:txBody>
      </p:sp>
      <p:sp>
        <p:nvSpPr>
          <p:cNvPr id="1141762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OTHER IMPORTANT ELASTICITIES</a:t>
            </a:r>
          </a:p>
        </p:txBody>
      </p:sp>
      <p:sp>
        <p:nvSpPr>
          <p:cNvPr id="1141764" name="Rectangle 4"/>
          <p:cNvSpPr>
            <a:spLocks noChangeArrowheads="1"/>
          </p:cNvSpPr>
          <p:nvPr/>
        </p:nvSpPr>
        <p:spPr bwMode="auto">
          <a:xfrm>
            <a:off x="1066800" y="15240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INCOME ELASTICITY OF DEMAND</a:t>
            </a:r>
          </a:p>
        </p:txBody>
      </p:sp>
      <p:sp>
        <p:nvSpPr>
          <p:cNvPr id="1141769" name="Rectangle 9"/>
          <p:cNvSpPr>
            <a:spLocks noChangeArrowheads="1"/>
          </p:cNvSpPr>
          <p:nvPr/>
        </p:nvSpPr>
        <p:spPr bwMode="auto">
          <a:xfrm>
            <a:off x="1828800" y="2209800"/>
            <a:ext cx="6019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6668"/>
                </a:solidFill>
              </a:rPr>
              <a:t>income elasticity of demand</a:t>
            </a:r>
            <a:r>
              <a:rPr lang="en-US" altLang="en-US" sz="2200" b="0"/>
              <a:t>  Measures the responsiveness of demand to changes in income.</a:t>
            </a:r>
          </a:p>
        </p:txBody>
      </p:sp>
      <p:grpSp>
        <p:nvGrpSpPr>
          <p:cNvPr id="1141772" name="Group 12"/>
          <p:cNvGrpSpPr>
            <a:grpSpLocks/>
          </p:cNvGrpSpPr>
          <p:nvPr/>
        </p:nvGrpSpPr>
        <p:grpSpPr bwMode="auto">
          <a:xfrm>
            <a:off x="1447800" y="3733800"/>
            <a:ext cx="6705600" cy="1101725"/>
            <a:chOff x="1248" y="2208"/>
            <a:chExt cx="3504" cy="576"/>
          </a:xfrm>
        </p:grpSpPr>
        <p:sp>
          <p:nvSpPr>
            <p:cNvPr id="1141768" name="Text Box 8"/>
            <p:cNvSpPr txBox="1">
              <a:spLocks noChangeArrowheads="1"/>
            </p:cNvSpPr>
            <p:nvPr/>
          </p:nvSpPr>
          <p:spPr bwMode="auto">
            <a:xfrm>
              <a:off x="1248" y="2208"/>
              <a:ext cx="3504" cy="576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41770" name="Object 10"/>
            <p:cNvGraphicFramePr>
              <a:graphicFrameLocks noChangeAspect="1"/>
            </p:cNvGraphicFramePr>
            <p:nvPr/>
          </p:nvGraphicFramePr>
          <p:xfrm>
            <a:off x="1312" y="2304"/>
            <a:ext cx="336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790" name="Equation" r:id="rId3" imgW="3835080" imgH="419040" progId="Equation.3">
                    <p:embed/>
                  </p:oleObj>
                </mc:Choice>
                <mc:Fallback>
                  <p:oleObj name="Equation" r:id="rId3" imgW="3835080" imgH="419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2304"/>
                          <a:ext cx="3360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1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4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1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1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762" grpId="0" autoUpdateAnimBg="0"/>
      <p:bldP spid="1141764" grpId="0" build="p" bldLvl="2" autoUpdateAnimBg="0" advAuto="0"/>
      <p:bldP spid="1141769" grpId="0" build="p" bldLvl="2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60C6DBC5-EF91-4D6D-95E1-5F0A21B4A3C5}" type="slidenum">
              <a:rPr lang="en-US" altLang="en-US"/>
              <a:pPr/>
              <a:t>22</a:t>
            </a:fld>
            <a:r>
              <a:rPr lang="en-US" altLang="en-US"/>
              <a:t> of 29</a:t>
            </a:r>
          </a:p>
        </p:txBody>
      </p:sp>
      <p:sp>
        <p:nvSpPr>
          <p:cNvPr id="1142786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OTHER IMPORTANT ELASTICITIES</a:t>
            </a:r>
          </a:p>
        </p:txBody>
      </p:sp>
      <p:sp>
        <p:nvSpPr>
          <p:cNvPr id="1142787" name="Rectangle 3"/>
          <p:cNvSpPr>
            <a:spLocks noChangeArrowheads="1"/>
          </p:cNvSpPr>
          <p:nvPr/>
        </p:nvSpPr>
        <p:spPr bwMode="auto">
          <a:xfrm>
            <a:off x="1066800" y="15240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CROSS-PRICE ELASTICITY OF DEMAND</a:t>
            </a:r>
          </a:p>
        </p:txBody>
      </p:sp>
      <p:sp>
        <p:nvSpPr>
          <p:cNvPr id="1142788" name="Rectangle 4"/>
          <p:cNvSpPr>
            <a:spLocks noChangeArrowheads="1"/>
          </p:cNvSpPr>
          <p:nvPr/>
        </p:nvSpPr>
        <p:spPr bwMode="auto">
          <a:xfrm>
            <a:off x="1828800" y="2209800"/>
            <a:ext cx="6019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6668"/>
                </a:solidFill>
              </a:rPr>
              <a:t>cross-price elasticity of demand</a:t>
            </a:r>
            <a:r>
              <a:rPr lang="en-US" altLang="en-US" sz="2200" b="0"/>
              <a:t>  A measure of the response of the quantity of one good demanded to a change in the price of another good.</a:t>
            </a:r>
          </a:p>
        </p:txBody>
      </p:sp>
      <p:grpSp>
        <p:nvGrpSpPr>
          <p:cNvPr id="1142792" name="Group 8"/>
          <p:cNvGrpSpPr>
            <a:grpSpLocks/>
          </p:cNvGrpSpPr>
          <p:nvPr/>
        </p:nvGrpSpPr>
        <p:grpSpPr bwMode="auto">
          <a:xfrm>
            <a:off x="1066800" y="3886200"/>
            <a:ext cx="7543800" cy="1174750"/>
            <a:chOff x="1248" y="2544"/>
            <a:chExt cx="3696" cy="576"/>
          </a:xfrm>
        </p:grpSpPr>
        <p:sp>
          <p:nvSpPr>
            <p:cNvPr id="1142790" name="Text Box 6"/>
            <p:cNvSpPr txBox="1">
              <a:spLocks noChangeArrowheads="1"/>
            </p:cNvSpPr>
            <p:nvPr/>
          </p:nvSpPr>
          <p:spPr bwMode="auto">
            <a:xfrm>
              <a:off x="1248" y="2544"/>
              <a:ext cx="3696" cy="576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42791" name="Object 7"/>
            <p:cNvGraphicFramePr>
              <a:graphicFrameLocks noChangeAspect="1"/>
            </p:cNvGraphicFramePr>
            <p:nvPr/>
          </p:nvGraphicFramePr>
          <p:xfrm>
            <a:off x="1296" y="2663"/>
            <a:ext cx="358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810" name="Equation" r:id="rId3" imgW="4406760" imgH="419040" progId="Equation.3">
                    <p:embed/>
                  </p:oleObj>
                </mc:Choice>
                <mc:Fallback>
                  <p:oleObj name="Equation" r:id="rId3" imgW="4406760" imgH="419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63"/>
                          <a:ext cx="358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787" grpId="0" build="p" bldLvl="2" autoUpdateAnimBg="0" advAuto="0"/>
      <p:bldP spid="1142788" grpId="0" build="p" bldLvl="2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4E121E2F-5407-49F6-AC54-274BD3B94610}" type="slidenum">
              <a:rPr lang="en-US" altLang="en-US"/>
              <a:pPr/>
              <a:t>23</a:t>
            </a:fld>
            <a:r>
              <a:rPr lang="en-US" altLang="en-US"/>
              <a:t> of 29</a:t>
            </a:r>
          </a:p>
        </p:txBody>
      </p:sp>
      <p:sp>
        <p:nvSpPr>
          <p:cNvPr id="1143810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OTHER IMPORTANT ELASTICITIES</a:t>
            </a:r>
          </a:p>
        </p:txBody>
      </p:sp>
      <p:sp>
        <p:nvSpPr>
          <p:cNvPr id="1143811" name="Rectangle 3"/>
          <p:cNvSpPr>
            <a:spLocks noChangeArrowheads="1"/>
          </p:cNvSpPr>
          <p:nvPr/>
        </p:nvSpPr>
        <p:spPr bwMode="auto">
          <a:xfrm>
            <a:off x="1066800" y="15240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ELASTICITY OF SUPPLY</a:t>
            </a:r>
          </a:p>
        </p:txBody>
      </p:sp>
      <p:sp>
        <p:nvSpPr>
          <p:cNvPr id="1143812" name="Rectangle 4"/>
          <p:cNvSpPr>
            <a:spLocks noChangeArrowheads="1"/>
          </p:cNvSpPr>
          <p:nvPr/>
        </p:nvSpPr>
        <p:spPr bwMode="auto">
          <a:xfrm>
            <a:off x="1828800" y="2209800"/>
            <a:ext cx="6019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6668"/>
                </a:solidFill>
              </a:rPr>
              <a:t>elasticity of supply</a:t>
            </a:r>
            <a:r>
              <a:rPr lang="en-US" altLang="en-US" sz="2200" b="0"/>
              <a:t>  A measure of the response of quantity of a good supplied to a change in price of that good.  Likely to be positive in output markets.</a:t>
            </a:r>
          </a:p>
        </p:txBody>
      </p:sp>
      <p:grpSp>
        <p:nvGrpSpPr>
          <p:cNvPr id="1143816" name="Group 8"/>
          <p:cNvGrpSpPr>
            <a:grpSpLocks/>
          </p:cNvGrpSpPr>
          <p:nvPr/>
        </p:nvGrpSpPr>
        <p:grpSpPr bwMode="auto">
          <a:xfrm>
            <a:off x="1219200" y="4038600"/>
            <a:ext cx="7162800" cy="1116013"/>
            <a:chOff x="1248" y="2544"/>
            <a:chExt cx="3696" cy="576"/>
          </a:xfrm>
        </p:grpSpPr>
        <p:sp>
          <p:nvSpPr>
            <p:cNvPr id="1143814" name="Text Box 6"/>
            <p:cNvSpPr txBox="1">
              <a:spLocks noChangeArrowheads="1"/>
            </p:cNvSpPr>
            <p:nvPr/>
          </p:nvSpPr>
          <p:spPr bwMode="auto">
            <a:xfrm>
              <a:off x="1248" y="2544"/>
              <a:ext cx="3696" cy="576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43815" name="Object 7"/>
            <p:cNvGraphicFramePr>
              <a:graphicFrameLocks noChangeAspect="1"/>
            </p:cNvGraphicFramePr>
            <p:nvPr/>
          </p:nvGraphicFramePr>
          <p:xfrm>
            <a:off x="1446" y="2608"/>
            <a:ext cx="3202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834" name="Equation" r:id="rId3" imgW="3174840" imgH="419040" progId="Equation.3">
                    <p:embed/>
                  </p:oleObj>
                </mc:Choice>
                <mc:Fallback>
                  <p:oleObj name="Equation" r:id="rId3" imgW="3174840" imgH="419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2608"/>
                          <a:ext cx="3202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3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3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1" grpId="0" build="p" bldLvl="2" autoUpdateAnimBg="0" advAuto="0"/>
      <p:bldP spid="1143812" grpId="0" build="p" bldLvl="2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5A07380B-3A0B-499B-A7E0-868B648D9C67}" type="slidenum">
              <a:rPr lang="en-US" altLang="en-US"/>
              <a:pPr/>
              <a:t>24</a:t>
            </a:fld>
            <a:r>
              <a:rPr lang="en-US" altLang="en-US"/>
              <a:t> of 29</a:t>
            </a:r>
          </a:p>
        </p:txBody>
      </p:sp>
      <p:sp>
        <p:nvSpPr>
          <p:cNvPr id="1144834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OTHER IMPORTANT ELASTICITIES</a:t>
            </a:r>
          </a:p>
        </p:txBody>
      </p:sp>
      <p:sp>
        <p:nvSpPr>
          <p:cNvPr id="1144836" name="Rectangle 4"/>
          <p:cNvSpPr>
            <a:spLocks noChangeArrowheads="1"/>
          </p:cNvSpPr>
          <p:nvPr/>
        </p:nvSpPr>
        <p:spPr bwMode="auto">
          <a:xfrm>
            <a:off x="1828800" y="1676400"/>
            <a:ext cx="601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6668"/>
                </a:solidFill>
              </a:rPr>
              <a:t>elasticity of labor supply</a:t>
            </a:r>
            <a:r>
              <a:rPr lang="en-US" altLang="en-US" sz="2200" b="0" dirty="0"/>
              <a:t>  A measure of the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 b="0" dirty="0"/>
              <a:t>response of labor supplied to a change in the price of labor.</a:t>
            </a:r>
          </a:p>
        </p:txBody>
      </p:sp>
      <p:grpSp>
        <p:nvGrpSpPr>
          <p:cNvPr id="1144840" name="Group 8"/>
          <p:cNvGrpSpPr>
            <a:grpSpLocks/>
          </p:cNvGrpSpPr>
          <p:nvPr/>
        </p:nvGrpSpPr>
        <p:grpSpPr bwMode="auto">
          <a:xfrm>
            <a:off x="1295400" y="3352800"/>
            <a:ext cx="7315200" cy="1139825"/>
            <a:chOff x="1248" y="2544"/>
            <a:chExt cx="3696" cy="576"/>
          </a:xfrm>
        </p:grpSpPr>
        <p:sp>
          <p:nvSpPr>
            <p:cNvPr id="1144838" name="Text Box 6"/>
            <p:cNvSpPr txBox="1">
              <a:spLocks noChangeArrowheads="1"/>
            </p:cNvSpPr>
            <p:nvPr/>
          </p:nvSpPr>
          <p:spPr bwMode="auto">
            <a:xfrm>
              <a:off x="1248" y="2544"/>
              <a:ext cx="3696" cy="576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44839" name="Object 7"/>
            <p:cNvGraphicFramePr>
              <a:graphicFrameLocks noChangeAspect="1"/>
            </p:cNvGraphicFramePr>
            <p:nvPr/>
          </p:nvGraphicFramePr>
          <p:xfrm>
            <a:off x="1296" y="2652"/>
            <a:ext cx="355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858" name="Equation" r:id="rId3" imgW="4038480" imgH="419040" progId="Equation.3">
                    <p:embed/>
                  </p:oleObj>
                </mc:Choice>
                <mc:Fallback>
                  <p:oleObj name="Equation" r:id="rId3" imgW="4038480" imgH="419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52"/>
                          <a:ext cx="355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44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4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836" grpId="0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1146897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3505200"/>
            <a:ext cx="3886200" cy="1447800"/>
          </a:xfrm>
          <a:noFill/>
          <a:ln/>
        </p:spPr>
        <p:txBody>
          <a:bodyPr/>
          <a:lstStyle/>
          <a:p>
            <a:pPr marL="0" indent="0"/>
            <a:r>
              <a:rPr lang="en-US" altLang="en-US" sz="2000" dirty="0"/>
              <a:t>Consider the straight-line demand curve in Figure </a:t>
            </a:r>
            <a:r>
              <a:rPr lang="en-US" altLang="en-US" sz="2000" dirty="0"/>
              <a:t>3</a:t>
            </a:r>
            <a:r>
              <a:rPr lang="en-US" altLang="en-US" sz="2000" dirty="0" smtClean="0"/>
              <a:t>.  </a:t>
            </a:r>
            <a:r>
              <a:rPr lang="en-US" altLang="en-US" sz="2000" dirty="0"/>
              <a:t>We can write an expression for elasticity at point C as follows: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22A27-2B1A-4E5D-A898-597B6F8C52AE}" type="slidenum">
              <a:rPr lang="en-US" altLang="en-US"/>
              <a:pPr/>
              <a:t>25</a:t>
            </a:fld>
            <a:r>
              <a:rPr lang="en-US" altLang="en-US"/>
              <a:t> of 29</a:t>
            </a:r>
          </a:p>
        </p:txBody>
      </p:sp>
      <p:sp>
        <p:nvSpPr>
          <p:cNvPr id="1146884" name="Rectangle 4"/>
          <p:cNvSpPr>
            <a:spLocks noChangeArrowheads="1"/>
          </p:cNvSpPr>
          <p:nvPr/>
        </p:nvSpPr>
        <p:spPr bwMode="auto">
          <a:xfrm>
            <a:off x="1371600" y="11430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C1B5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8C1B54"/>
                </a:solidFill>
              </a:rPr>
              <a:t>POINT ELASTICITY (OPTIONAL)</a:t>
            </a:r>
          </a:p>
        </p:txBody>
      </p:sp>
      <p:sp>
        <p:nvSpPr>
          <p:cNvPr id="1146891" name="Rectangle 11"/>
          <p:cNvSpPr>
            <a:spLocks noChangeArrowheads="1"/>
          </p:cNvSpPr>
          <p:nvPr/>
        </p:nvSpPr>
        <p:spPr bwMode="auto">
          <a:xfrm>
            <a:off x="1371600" y="2133600"/>
            <a:ext cx="3352800" cy="5334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196975" indent="-119697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66370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66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495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92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149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606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064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521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 smtClean="0"/>
              <a:t>FIGURE 3 </a:t>
            </a:r>
            <a:r>
              <a:rPr lang="en-US" altLang="en-US" sz="1400" dirty="0"/>
              <a:t>	</a:t>
            </a:r>
            <a:r>
              <a:rPr lang="en-US" altLang="en-US" sz="1400" dirty="0">
                <a:solidFill>
                  <a:srgbClr val="8C1B54"/>
                </a:solidFill>
              </a:rPr>
              <a:t>Elasticity at a Point Along a Demand Curve</a:t>
            </a:r>
          </a:p>
        </p:txBody>
      </p:sp>
      <p:grpSp>
        <p:nvGrpSpPr>
          <p:cNvPr id="1146898" name="Group 18"/>
          <p:cNvGrpSpPr>
            <a:grpSpLocks/>
          </p:cNvGrpSpPr>
          <p:nvPr/>
        </p:nvGrpSpPr>
        <p:grpSpPr bwMode="auto">
          <a:xfrm>
            <a:off x="762000" y="5167313"/>
            <a:ext cx="4419600" cy="1311275"/>
            <a:chOff x="1104" y="2688"/>
            <a:chExt cx="3504" cy="1040"/>
          </a:xfrm>
        </p:grpSpPr>
        <p:graphicFrame>
          <p:nvGraphicFramePr>
            <p:cNvPr id="1146899" name="Object 19"/>
            <p:cNvGraphicFramePr>
              <a:graphicFrameLocks noChangeAspect="1"/>
            </p:cNvGraphicFramePr>
            <p:nvPr/>
          </p:nvGraphicFramePr>
          <p:xfrm>
            <a:off x="1104" y="2688"/>
            <a:ext cx="3504" cy="1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923" name="Equation" r:id="rId3" imgW="2819160" imgH="838080" progId="Equation.3">
                    <p:embed/>
                  </p:oleObj>
                </mc:Choice>
                <mc:Fallback>
                  <p:oleObj name="Equation" r:id="rId3" imgW="2819160" imgH="8380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688"/>
                          <a:ext cx="3504" cy="1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900" name="Rectangle 20"/>
            <p:cNvSpPr>
              <a:spLocks noChangeArrowheads="1"/>
            </p:cNvSpPr>
            <p:nvPr/>
          </p:nvSpPr>
          <p:spPr bwMode="auto">
            <a:xfrm>
              <a:off x="3952" y="2960"/>
              <a:ext cx="640" cy="52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endParaRPr lang="en-IN"/>
            </a:p>
          </p:txBody>
        </p:sp>
      </p:grpSp>
      <p:pic>
        <p:nvPicPr>
          <p:cNvPr id="1146902" name="Picture 22" descr="fig5a_1_1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981200"/>
            <a:ext cx="41338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03" name="Picture 23" descr="fig5a_1_2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981200"/>
            <a:ext cx="41338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04" name="Picture 24" descr="fig5a_1_3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981200"/>
            <a:ext cx="41338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05" name="Picture 25" descr="fig5a_1_4pp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981200"/>
            <a:ext cx="41338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4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4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4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4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886" grpId="0"/>
      <p:bldP spid="1146897" grpId="0" build="p" bldLvl="2" autoUpdateAnimBg="0" advAuto="0"/>
      <p:bldP spid="1146884" grpId="0" build="p" bldLvl="2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4688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4688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4688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4688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468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68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1153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219200"/>
            <a:ext cx="7239000" cy="1371600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latin typeface="Symbol" panose="05050102010706020507" pitchFamily="18" charset="2"/>
              </a:rPr>
              <a:t>D</a:t>
            </a:r>
            <a:r>
              <a:rPr lang="en-US" altLang="en-US" sz="2000" i="1"/>
              <a:t>Q</a:t>
            </a:r>
            <a:r>
              <a:rPr lang="en-US" altLang="en-US" sz="2000"/>
              <a:t>/</a:t>
            </a:r>
            <a:r>
              <a:rPr lang="en-US" altLang="en-US" sz="2000">
                <a:latin typeface="Symbol" panose="05050102010706020507" pitchFamily="18" charset="2"/>
              </a:rPr>
              <a:t>D</a:t>
            </a:r>
            <a:r>
              <a:rPr lang="en-US" altLang="en-US" sz="2000" i="1"/>
              <a:t>P</a:t>
            </a:r>
            <a:r>
              <a:rPr lang="en-US" altLang="en-US" sz="2000"/>
              <a:t> is the reciprocal of the slope of the curve.  To calculate the reciprocal of the slope to plug into the electricity equation, we take </a:t>
            </a:r>
            <a:r>
              <a:rPr lang="en-US" altLang="en-US" sz="2000" i="1"/>
              <a:t>Q</a:t>
            </a:r>
            <a:r>
              <a:rPr lang="en-US" altLang="en-US" sz="2000" baseline="-25000"/>
              <a:t>1</a:t>
            </a:r>
            <a:r>
              <a:rPr lang="en-US" altLang="en-US" sz="2000" i="1"/>
              <a:t>B</a:t>
            </a:r>
            <a:r>
              <a:rPr lang="en-US" altLang="en-US" sz="2000"/>
              <a:t>, or </a:t>
            </a:r>
            <a:r>
              <a:rPr lang="en-US" altLang="en-US" sz="2000" i="1"/>
              <a:t>M</a:t>
            </a:r>
            <a:r>
              <a:rPr lang="en-US" altLang="en-US" sz="2000" baseline="-25000"/>
              <a:t>1</a:t>
            </a:r>
            <a:r>
              <a:rPr lang="en-US" altLang="en-US" sz="2000"/>
              <a:t>, and divide by minus the length of line segment </a:t>
            </a:r>
            <a:r>
              <a:rPr lang="en-US" altLang="en-US" sz="2000" i="1"/>
              <a:t>CQ</a:t>
            </a:r>
            <a:r>
              <a:rPr lang="en-US" altLang="en-US" sz="2000" baseline="-25000"/>
              <a:t>1</a:t>
            </a:r>
            <a:r>
              <a:rPr lang="en-US" altLang="en-US" sz="2000"/>
              <a:t>.  Thus,</a:t>
            </a:r>
          </a:p>
        </p:txBody>
      </p:sp>
      <p:graphicFrame>
        <p:nvGraphicFramePr>
          <p:cNvPr id="1153032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2514600"/>
          <a:ext cx="14684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98" name="Equation" r:id="rId3" imgW="698400" imgH="431640" progId="Equation.3">
                  <p:embed/>
                </p:oleObj>
              </mc:Choice>
              <mc:Fallback>
                <p:oleObj name="Equation" r:id="rId3" imgW="6984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14600"/>
                        <a:ext cx="14684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2936C-27FD-4F5D-956D-C884E43CF457}" type="slidenum">
              <a:rPr lang="en-US" altLang="en-US"/>
              <a:pPr/>
              <a:t>26</a:t>
            </a:fld>
            <a:r>
              <a:rPr lang="en-US" altLang="en-US"/>
              <a:t> of 29</a:t>
            </a:r>
          </a:p>
        </p:txBody>
      </p:sp>
      <p:sp>
        <p:nvSpPr>
          <p:cNvPr id="1153035" name="Rectangle 11"/>
          <p:cNvSpPr>
            <a:spLocks noChangeArrowheads="1"/>
          </p:cNvSpPr>
          <p:nvPr/>
        </p:nvSpPr>
        <p:spPr bwMode="auto">
          <a:xfrm>
            <a:off x="990600" y="3581400"/>
            <a:ext cx="7467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/>
              <a:t>Since the length of </a:t>
            </a:r>
            <a:r>
              <a:rPr lang="en-US" altLang="en-US" b="0" i="1"/>
              <a:t>CQ</a:t>
            </a:r>
            <a:r>
              <a:rPr lang="en-US" altLang="en-US" b="0" baseline="-25000"/>
              <a:t>1</a:t>
            </a:r>
            <a:r>
              <a:rPr lang="en-US" altLang="en-US" b="0"/>
              <a:t> is equal to </a:t>
            </a:r>
            <a:r>
              <a:rPr lang="en-US" altLang="en-US" b="0" i="1"/>
              <a:t>P</a:t>
            </a:r>
            <a:r>
              <a:rPr lang="en-US" altLang="en-US" b="0" baseline="-25000"/>
              <a:t>1</a:t>
            </a:r>
            <a:r>
              <a:rPr lang="en-US" altLang="en-US" b="0"/>
              <a:t>, we can write:</a:t>
            </a:r>
          </a:p>
        </p:txBody>
      </p:sp>
      <p:graphicFrame>
        <p:nvGraphicFramePr>
          <p:cNvPr id="1153039" name="Object 15"/>
          <p:cNvGraphicFramePr>
            <a:graphicFrameLocks noChangeAspect="1"/>
          </p:cNvGraphicFramePr>
          <p:nvPr/>
        </p:nvGraphicFramePr>
        <p:xfrm>
          <a:off x="3717925" y="4114800"/>
          <a:ext cx="13874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99" name="Equation" r:id="rId5" imgW="634680" imgH="431640" progId="Equation.3">
                  <p:embed/>
                </p:oleObj>
              </mc:Choice>
              <mc:Fallback>
                <p:oleObj name="Equation" r:id="rId5" imgW="6346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4114800"/>
                        <a:ext cx="13874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3040" name="Rectangle 16"/>
          <p:cNvSpPr>
            <a:spLocks noChangeArrowheads="1"/>
          </p:cNvSpPr>
          <p:nvPr/>
        </p:nvSpPr>
        <p:spPr bwMode="auto">
          <a:xfrm>
            <a:off x="990600" y="5105400"/>
            <a:ext cx="7467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/>
              <a:t>By substituting we get:</a:t>
            </a:r>
          </a:p>
        </p:txBody>
      </p:sp>
      <p:grpSp>
        <p:nvGrpSpPr>
          <p:cNvPr id="1153046" name="Group 22"/>
          <p:cNvGrpSpPr>
            <a:grpSpLocks/>
          </p:cNvGrpSpPr>
          <p:nvPr/>
        </p:nvGrpSpPr>
        <p:grpSpPr bwMode="auto">
          <a:xfrm>
            <a:off x="2133600" y="5486400"/>
            <a:ext cx="4803775" cy="941388"/>
            <a:chOff x="1344" y="3456"/>
            <a:chExt cx="3026" cy="593"/>
          </a:xfrm>
        </p:grpSpPr>
        <p:graphicFrame>
          <p:nvGraphicFramePr>
            <p:cNvPr id="1153043" name="Object 19"/>
            <p:cNvGraphicFramePr>
              <a:graphicFrameLocks noChangeAspect="1"/>
            </p:cNvGraphicFramePr>
            <p:nvPr/>
          </p:nvGraphicFramePr>
          <p:xfrm>
            <a:off x="1344" y="3456"/>
            <a:ext cx="3026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100" name="Equation" r:id="rId7" imgW="2273040" imgH="431640" progId="Equation.3">
                    <p:embed/>
                  </p:oleObj>
                </mc:Choice>
                <mc:Fallback>
                  <p:oleObj name="Equation" r:id="rId7" imgW="2273040" imgH="431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56"/>
                          <a:ext cx="3026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3045" name="Rectangle 21"/>
            <p:cNvSpPr>
              <a:spLocks noChangeArrowheads="1"/>
            </p:cNvSpPr>
            <p:nvPr/>
          </p:nvSpPr>
          <p:spPr bwMode="auto">
            <a:xfrm>
              <a:off x="4000" y="3472"/>
              <a:ext cx="336" cy="5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5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5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29" grpId="0" build="p" bldLvl="2" autoUpdateAnimBg="0" advAuto="0"/>
      <p:bldP spid="1153035" grpId="0" build="p" bldLvl="2" autoUpdateAnimBg="0" advAuto="0"/>
      <p:bldP spid="1153040" grpId="0" build="p" bldLvl="2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962C1-40DC-4A6D-9413-8C8F4B4F6850}" type="slidenum">
              <a:rPr lang="en-US" altLang="en-US"/>
              <a:pPr/>
              <a:t>27</a:t>
            </a:fld>
            <a:r>
              <a:rPr lang="en-US" altLang="en-US"/>
              <a:t> of 29</a:t>
            </a:r>
          </a:p>
        </p:txBody>
      </p:sp>
      <p:sp>
        <p:nvSpPr>
          <p:cNvPr id="1157133" name="Rectangle 13"/>
          <p:cNvSpPr>
            <a:spLocks noChangeArrowheads="1"/>
          </p:cNvSpPr>
          <p:nvPr/>
        </p:nvSpPr>
        <p:spPr bwMode="auto">
          <a:xfrm>
            <a:off x="4953000" y="1828800"/>
            <a:ext cx="3505200" cy="5334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196975" indent="-119697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66370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66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495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92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149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606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064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521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4	</a:t>
            </a:r>
            <a:r>
              <a:rPr lang="en-US" altLang="en-US" sz="1400" dirty="0">
                <a:solidFill>
                  <a:srgbClr val="8C1B54"/>
                </a:solidFill>
              </a:rPr>
              <a:t>Point Elasticity Changes</a:t>
            </a:r>
          </a:p>
          <a:p>
            <a:r>
              <a:rPr lang="en-US" altLang="en-US" sz="1400" dirty="0">
                <a:solidFill>
                  <a:srgbClr val="8C1B54"/>
                </a:solidFill>
              </a:rPr>
              <a:t>	Along a Demand Curve</a:t>
            </a:r>
          </a:p>
        </p:txBody>
      </p:sp>
      <p:pic>
        <p:nvPicPr>
          <p:cNvPr id="1157138" name="Picture 18" descr="fig5a_2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1435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139" name="Picture 19" descr="fig5a_2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1435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140" name="Picture 20" descr="fig5a_2_3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1435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141" name="Picture 21" descr="fig5a_2_4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1435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142" name="Picture 22" descr="fig5a_2_5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1435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5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5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5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5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5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52408509-55A2-4018-BA4B-DBEE92F2B90A}" type="slidenum">
              <a:rPr lang="en-US" altLang="en-US"/>
              <a:pPr/>
              <a:t>3</a:t>
            </a:fld>
            <a:r>
              <a:rPr lang="en-US" altLang="en-US"/>
              <a:t> of 29</a:t>
            </a:r>
          </a:p>
        </p:txBody>
      </p:sp>
      <p:sp>
        <p:nvSpPr>
          <p:cNvPr id="1098754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PRICE ELASTICITY OF DEMAND</a:t>
            </a:r>
          </a:p>
        </p:txBody>
      </p:sp>
      <p:sp>
        <p:nvSpPr>
          <p:cNvPr id="1098759" name="Rectangle 7"/>
          <p:cNvSpPr>
            <a:spLocks noChangeArrowheads="1"/>
          </p:cNvSpPr>
          <p:nvPr/>
        </p:nvSpPr>
        <p:spPr bwMode="auto">
          <a:xfrm>
            <a:off x="1066800" y="11430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SLOPE AND ELASTICITY</a:t>
            </a:r>
          </a:p>
        </p:txBody>
      </p:sp>
      <p:sp>
        <p:nvSpPr>
          <p:cNvPr id="1098767" name="Rectangle 15"/>
          <p:cNvSpPr>
            <a:spLocks noChangeArrowheads="1"/>
          </p:cNvSpPr>
          <p:nvPr/>
        </p:nvSpPr>
        <p:spPr bwMode="auto">
          <a:xfrm>
            <a:off x="1905000" y="6248400"/>
            <a:ext cx="5486400" cy="3048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</a:t>
            </a:r>
            <a:r>
              <a:rPr lang="en-US" altLang="en-US" sz="1400" dirty="0" smtClean="0"/>
              <a:t>1</a:t>
            </a:r>
            <a:r>
              <a:rPr lang="en-US" altLang="en-US" sz="1400" dirty="0"/>
              <a:t>	</a:t>
            </a:r>
            <a:r>
              <a:rPr lang="en-US" altLang="en-US" sz="1400" dirty="0">
                <a:solidFill>
                  <a:srgbClr val="8C1B54"/>
                </a:solidFill>
              </a:rPr>
              <a:t>Slope Is Not a Useful Measure of Responsiveness</a:t>
            </a:r>
          </a:p>
        </p:txBody>
      </p:sp>
      <p:pic>
        <p:nvPicPr>
          <p:cNvPr id="1098769" name="Picture 17" descr="fig5_1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0" name="Picture 18" descr="fig5_1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1" name="Picture 19" descr="fig5_1_3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2" name="Picture 20" descr="fig5_1_4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3" name="Picture 21" descr="fig5_1_5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4" name="Picture 22" descr="fig5_1_6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5" name="Picture 23" descr="fig5_1_7pp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6" name="Picture 24" descr="fig5_1_8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7" name="Picture 25" descr="fig5_1_9pp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8" name="Picture 26" descr="fig5_1_10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8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9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9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9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9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9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9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9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9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9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9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09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4" grpId="0"/>
      <p:bldP spid="1098759" grpId="0" build="p" bldLvl="2" autoUpdateAnimBg="0" advAuto="0"/>
      <p:bldP spid="109876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A2C983E2-8097-4297-A90B-C45DF1A819AE}" type="slidenum">
              <a:rPr lang="en-US" altLang="en-US"/>
              <a:pPr/>
              <a:t>4</a:t>
            </a:fld>
            <a:r>
              <a:rPr lang="en-US" altLang="en-US"/>
              <a:t> of 29</a:t>
            </a:r>
          </a:p>
        </p:txBody>
      </p:sp>
      <p:sp>
        <p:nvSpPr>
          <p:cNvPr id="1099778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PRICE ELASTICITY OF DEMAND</a:t>
            </a:r>
          </a:p>
        </p:txBody>
      </p:sp>
      <p:sp>
        <p:nvSpPr>
          <p:cNvPr id="1099779" name="Rectangle 3"/>
          <p:cNvSpPr>
            <a:spLocks noChangeArrowheads="1"/>
          </p:cNvSpPr>
          <p:nvPr/>
        </p:nvSpPr>
        <p:spPr bwMode="auto">
          <a:xfrm>
            <a:off x="2133600" y="1752600"/>
            <a:ext cx="5562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68"/>
                </a:solidFill>
              </a:rPr>
              <a:t>price elasticity of demand</a:t>
            </a:r>
            <a:r>
              <a:rPr lang="en-US" altLang="en-US" b="0" dirty="0"/>
              <a:t>  The ratio of the percentage of change in quantity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/>
              <a:t>demanded to the percentage of change in price; measures the responsiveness of demand to changes in price.</a:t>
            </a:r>
          </a:p>
        </p:txBody>
      </p:sp>
      <p:grpSp>
        <p:nvGrpSpPr>
          <p:cNvPr id="1099781" name="Group 5"/>
          <p:cNvGrpSpPr>
            <a:grpSpLocks/>
          </p:cNvGrpSpPr>
          <p:nvPr/>
        </p:nvGrpSpPr>
        <p:grpSpPr bwMode="auto">
          <a:xfrm>
            <a:off x="1143000" y="4419600"/>
            <a:ext cx="7315200" cy="914400"/>
            <a:chOff x="624" y="3120"/>
            <a:chExt cx="4608" cy="576"/>
          </a:xfrm>
        </p:grpSpPr>
        <p:sp>
          <p:nvSpPr>
            <p:cNvPr id="1099782" name="Text Box 6"/>
            <p:cNvSpPr txBox="1">
              <a:spLocks noChangeArrowheads="1"/>
            </p:cNvSpPr>
            <p:nvPr/>
          </p:nvSpPr>
          <p:spPr bwMode="auto">
            <a:xfrm>
              <a:off x="624" y="3120"/>
              <a:ext cx="4608" cy="576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099783" name="Object 7"/>
            <p:cNvGraphicFramePr>
              <a:graphicFrameLocks noChangeAspect="1"/>
            </p:cNvGraphicFramePr>
            <p:nvPr/>
          </p:nvGraphicFramePr>
          <p:xfrm>
            <a:off x="768" y="3153"/>
            <a:ext cx="436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801" name="Equation" r:id="rId3" imgW="3695400" imgH="419040" progId="Equation.3">
                    <p:embed/>
                  </p:oleObj>
                </mc:Choice>
                <mc:Fallback>
                  <p:oleObj name="Equation" r:id="rId3" imgW="3695400" imgH="419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153"/>
                          <a:ext cx="436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99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9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098" name="Group 298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520952132"/>
              </p:ext>
            </p:extLst>
          </p:nvPr>
        </p:nvGraphicFramePr>
        <p:xfrm>
          <a:off x="990600" y="2057400"/>
          <a:ext cx="7924800" cy="246888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10886877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1532617"/>
                    </a:ext>
                  </a:extLst>
                </a:gridCol>
                <a:gridCol w="2122488">
                  <a:extLst>
                    <a:ext uri="{9D8B030D-6E8A-4147-A177-3AD203B41FA5}">
                      <a16:colId xmlns:a16="http://schemas.microsoft.com/office/drawing/2014/main" val="3712434005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15957568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92976992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12828212"/>
                    </a:ext>
                  </a:extLst>
                </a:gridCol>
              </a:tblGrid>
              <a:tr h="204788">
                <a:tc gridSpan="6">
                  <a:txBody>
                    <a:bodyPr/>
                    <a:lstStyle>
                      <a:lvl1pPr marL="971550" indent="-971550"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13716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4859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971550" marR="0" lvl="0" indent="-971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TABLE 1  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1B54"/>
                          </a:solidFill>
                          <a:effectLst/>
                          <a:latin typeface="Helvetica" panose="020B0604020202020204" pitchFamily="34" charset="0"/>
                        </a:rPr>
                        <a:t>Hypothetical Demand Elasticities for Four Products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423079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/>
                      </a:r>
                      <a:b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/>
                      </a:r>
                      <a:b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/>
                      </a:r>
                      <a:b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PRODUCT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/>
                      </a:r>
                      <a:b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% CHANGE INPRICE</a:t>
                      </a:r>
                      <a:b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(%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% CHANGE</a:t>
                      </a:r>
                      <a:b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IN QUANTITY DEMANDED</a:t>
                      </a:r>
                      <a:b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(%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Q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D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)</a:t>
                      </a:r>
                      <a:endParaRPr kumimoji="0" lang="en-US" alt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/>
                      </a:r>
                      <a:b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/>
                      </a:r>
                      <a:b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ELASTICITY</a:t>
                      </a:r>
                      <a:b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(%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Q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D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 ÷ %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08610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Insulin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+10%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0.0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Perfectly inelastic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03631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Basic telephone service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+10%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-1%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-0.1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Inelastic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18881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Beef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+10%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-10%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-1.0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Unitarily elastic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45611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Bananas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+10%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-30%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-3.0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Elastic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19039"/>
                  </a:ext>
                </a:extLst>
              </a:tr>
            </a:tbl>
          </a:graphicData>
        </a:graphic>
      </p:graphicFrame>
      <p:sp>
        <p:nvSpPr>
          <p:cNvPr id="5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6C375AC1-04F6-4AEE-AF3B-669067A358F3}" type="slidenum">
              <a:rPr lang="en-US" altLang="en-US"/>
              <a:pPr/>
              <a:t>5</a:t>
            </a:fld>
            <a:r>
              <a:rPr lang="en-US" altLang="en-US"/>
              <a:t> of 29</a:t>
            </a:r>
          </a:p>
        </p:txBody>
      </p:sp>
      <p:sp>
        <p:nvSpPr>
          <p:cNvPr id="1100802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PRICE ELASTICITY OF DEMAND</a:t>
            </a:r>
          </a:p>
        </p:txBody>
      </p:sp>
      <p:sp>
        <p:nvSpPr>
          <p:cNvPr id="1100804" name="Rectangle 4"/>
          <p:cNvSpPr>
            <a:spLocks noChangeArrowheads="1"/>
          </p:cNvSpPr>
          <p:nvPr/>
        </p:nvSpPr>
        <p:spPr bwMode="auto">
          <a:xfrm>
            <a:off x="1066800" y="1371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TYPES OF ELASTICITY</a:t>
            </a:r>
          </a:p>
        </p:txBody>
      </p:sp>
      <p:grpSp>
        <p:nvGrpSpPr>
          <p:cNvPr id="1101090" name="Group 290"/>
          <p:cNvGrpSpPr>
            <a:grpSpLocks/>
          </p:cNvGrpSpPr>
          <p:nvPr/>
        </p:nvGrpSpPr>
        <p:grpSpPr bwMode="auto">
          <a:xfrm>
            <a:off x="7058025" y="3438525"/>
            <a:ext cx="314325" cy="895350"/>
            <a:chOff x="4398" y="2229"/>
            <a:chExt cx="198" cy="564"/>
          </a:xfrm>
        </p:grpSpPr>
        <p:sp>
          <p:nvSpPr>
            <p:cNvPr id="1101091" name="Line 291"/>
            <p:cNvSpPr>
              <a:spLocks noChangeShapeType="1"/>
            </p:cNvSpPr>
            <p:nvPr/>
          </p:nvSpPr>
          <p:spPr bwMode="auto">
            <a:xfrm>
              <a:off x="4398" y="222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endParaRPr lang="en-IN"/>
            </a:p>
          </p:txBody>
        </p:sp>
        <p:grpSp>
          <p:nvGrpSpPr>
            <p:cNvPr id="1101092" name="Group 292"/>
            <p:cNvGrpSpPr>
              <a:grpSpLocks/>
            </p:cNvGrpSpPr>
            <p:nvPr/>
          </p:nvGrpSpPr>
          <p:grpSpPr bwMode="auto">
            <a:xfrm>
              <a:off x="4398" y="2418"/>
              <a:ext cx="198" cy="375"/>
              <a:chOff x="4398" y="2418"/>
              <a:chExt cx="198" cy="375"/>
            </a:xfrm>
          </p:grpSpPr>
          <p:sp>
            <p:nvSpPr>
              <p:cNvPr id="1101093" name="Line 293"/>
              <p:cNvSpPr>
                <a:spLocks noChangeShapeType="1"/>
              </p:cNvSpPr>
              <p:nvPr/>
            </p:nvSpPr>
            <p:spPr bwMode="auto">
              <a:xfrm>
                <a:off x="4404" y="241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01094" name="Line 294"/>
              <p:cNvSpPr>
                <a:spLocks noChangeShapeType="1"/>
              </p:cNvSpPr>
              <p:nvPr/>
            </p:nvSpPr>
            <p:spPr bwMode="auto">
              <a:xfrm>
                <a:off x="4398" y="2601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01095" name="Line 295"/>
              <p:cNvSpPr>
                <a:spLocks noChangeShapeType="1"/>
              </p:cNvSpPr>
              <p:nvPr/>
            </p:nvSpPr>
            <p:spPr bwMode="auto">
              <a:xfrm>
                <a:off x="4404" y="2793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endParaRPr lang="en-IN"/>
              </a:p>
            </p:txBody>
          </p:sp>
        </p:grpSp>
      </p:grpSp>
      <p:sp>
        <p:nvSpPr>
          <p:cNvPr id="1101096" name="Rectangle 296"/>
          <p:cNvSpPr>
            <a:spLocks noChangeArrowheads="1"/>
          </p:cNvSpPr>
          <p:nvPr/>
        </p:nvSpPr>
        <p:spPr bwMode="auto">
          <a:xfrm>
            <a:off x="2057400" y="5029200"/>
            <a:ext cx="5562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68"/>
                </a:solidFill>
              </a:rPr>
              <a:t>perfectly inelastic demand</a:t>
            </a:r>
            <a:r>
              <a:rPr lang="en-US" altLang="en-US" b="0"/>
              <a:t>  Demand in which quantity demanded does not respond at all to a change in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0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0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0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0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4" grpId="0" build="p" bldLvl="2" autoUpdateAnimBg="0" advAuto="0"/>
      <p:bldP spid="110109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30092175-6DE9-4B17-B176-98CAC9D05EA0}" type="slidenum">
              <a:rPr lang="en-US" altLang="en-US"/>
              <a:pPr/>
              <a:t>6</a:t>
            </a:fld>
            <a:r>
              <a:rPr lang="en-US" altLang="en-US"/>
              <a:t> of 29</a:t>
            </a:r>
          </a:p>
        </p:txBody>
      </p:sp>
      <p:sp>
        <p:nvSpPr>
          <p:cNvPr id="1107970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PRICE ELASTICITY OF DEMAND</a:t>
            </a:r>
          </a:p>
        </p:txBody>
      </p:sp>
      <p:sp>
        <p:nvSpPr>
          <p:cNvPr id="1107974" name="Rectangle 6"/>
          <p:cNvSpPr>
            <a:spLocks noChangeArrowheads="1"/>
          </p:cNvSpPr>
          <p:nvPr/>
        </p:nvSpPr>
        <p:spPr bwMode="auto">
          <a:xfrm>
            <a:off x="1828800" y="4191000"/>
            <a:ext cx="5943600" cy="3048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</a:t>
            </a:r>
            <a:r>
              <a:rPr lang="en-US" altLang="en-US" sz="1400" dirty="0" smtClean="0"/>
              <a:t>2</a:t>
            </a:r>
            <a:r>
              <a:rPr lang="en-US" altLang="en-US" sz="1400" dirty="0"/>
              <a:t>	</a:t>
            </a:r>
            <a:r>
              <a:rPr lang="en-US" altLang="en-US" sz="1400" dirty="0">
                <a:solidFill>
                  <a:srgbClr val="8C1B54"/>
                </a:solidFill>
              </a:rPr>
              <a:t>Perfectly Elastic and Perfectly Inelastic Demand Curves</a:t>
            </a:r>
          </a:p>
        </p:txBody>
      </p:sp>
      <p:sp>
        <p:nvSpPr>
          <p:cNvPr id="1107976" name="Rectangle 8"/>
          <p:cNvSpPr>
            <a:spLocks noChangeArrowheads="1"/>
          </p:cNvSpPr>
          <p:nvPr/>
        </p:nvSpPr>
        <p:spPr bwMode="auto">
          <a:xfrm>
            <a:off x="1828800" y="4876800"/>
            <a:ext cx="6248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68"/>
                </a:solidFill>
              </a:rPr>
              <a:t>inelastic demand</a:t>
            </a:r>
            <a:r>
              <a:rPr lang="en-US" altLang="en-US" b="0"/>
              <a:t>  Demand that responds somewhat, but not a great deal, to changes in price.  Inelastic demand always has a numerical value between zero and -1.</a:t>
            </a:r>
          </a:p>
        </p:txBody>
      </p:sp>
      <p:pic>
        <p:nvPicPr>
          <p:cNvPr id="1107978" name="Picture 10" descr="fig5_2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5626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979" name="Picture 11" descr="fig5_2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5626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0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0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974" grpId="0" animBg="1" autoUpdateAnimBg="0"/>
      <p:bldP spid="110797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33E35F77-DADF-4C19-87F1-1C1CE282A6B3}" type="slidenum">
              <a:rPr lang="en-US" altLang="en-US"/>
              <a:pPr/>
              <a:t>7</a:t>
            </a:fld>
            <a:r>
              <a:rPr lang="en-US" altLang="en-US"/>
              <a:t> of 29</a:t>
            </a:r>
          </a:p>
        </p:txBody>
      </p:sp>
      <p:sp>
        <p:nvSpPr>
          <p:cNvPr id="1108994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PRICE ELASTICITY OF DEMAND</a:t>
            </a:r>
          </a:p>
        </p:txBody>
      </p:sp>
      <p:sp>
        <p:nvSpPr>
          <p:cNvPr id="1108998" name="Rectangle 6"/>
          <p:cNvSpPr>
            <a:spLocks noChangeArrowheads="1"/>
          </p:cNvSpPr>
          <p:nvPr/>
        </p:nvSpPr>
        <p:spPr bwMode="auto">
          <a:xfrm>
            <a:off x="2133600" y="3429000"/>
            <a:ext cx="5562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68"/>
                </a:solidFill>
              </a:rPr>
              <a:t>unitary elasticity</a:t>
            </a:r>
            <a:r>
              <a:rPr lang="en-US" altLang="en-US" b="0"/>
              <a:t>  A demand relationship in which the percentage change in quantity of a product demanded is the same as the percentage change in price in absolute value (a demand elasticity of -1).</a:t>
            </a:r>
          </a:p>
        </p:txBody>
      </p:sp>
      <p:sp>
        <p:nvSpPr>
          <p:cNvPr id="1108999" name="Text Box 7"/>
          <p:cNvSpPr txBox="1">
            <a:spLocks noChangeArrowheads="1"/>
          </p:cNvSpPr>
          <p:nvPr/>
        </p:nvSpPr>
        <p:spPr bwMode="auto">
          <a:xfrm>
            <a:off x="914400" y="1524000"/>
            <a:ext cx="7924800" cy="1371600"/>
          </a:xfrm>
          <a:prstGeom prst="rect">
            <a:avLst/>
          </a:prstGeom>
          <a:solidFill>
            <a:srgbClr val="FFF0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A warning: You must be very careful about signs. Because it is generally understood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that demand elasticities are negative (demand curves have a negative slope), they are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often reported and discussed without the negative sign. For example, a technical paper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might report that the demand for housing “appears to be inelastic with respect to price,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or less than 1 (0.6).”  What the writer means is that the estimated elasticity is -.6, which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is between zero and -1. Its absolute value is less than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10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8" grpId="0"/>
      <p:bldP spid="11089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19A588D1-94AC-46E1-A6CD-ECF542D498B1}" type="slidenum">
              <a:rPr lang="en-US" altLang="en-US"/>
              <a:pPr/>
              <a:t>8</a:t>
            </a:fld>
            <a:r>
              <a:rPr lang="en-US" altLang="en-US"/>
              <a:t> of 29</a:t>
            </a:r>
          </a:p>
        </p:txBody>
      </p:sp>
      <p:sp>
        <p:nvSpPr>
          <p:cNvPr id="1110018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PRICE ELASTICITY OF DEMAND</a:t>
            </a:r>
          </a:p>
        </p:txBody>
      </p:sp>
      <p:sp>
        <p:nvSpPr>
          <p:cNvPr id="1110019" name="Rectangle 3"/>
          <p:cNvSpPr>
            <a:spLocks noChangeArrowheads="1"/>
          </p:cNvSpPr>
          <p:nvPr/>
        </p:nvSpPr>
        <p:spPr bwMode="auto">
          <a:xfrm>
            <a:off x="2133600" y="1447800"/>
            <a:ext cx="5562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68"/>
                </a:solidFill>
              </a:rPr>
              <a:t>elastic demand</a:t>
            </a:r>
            <a:r>
              <a:rPr lang="en-US" altLang="en-US" b="0"/>
              <a:t>  A demand relationship in which the percentage change in quantity demanded is larger in absolute value than the percentage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0"/>
              <a:t>change in price (a demand elasticity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0"/>
              <a:t>with an absolute value greater than 1).</a:t>
            </a:r>
          </a:p>
        </p:txBody>
      </p:sp>
      <p:sp>
        <p:nvSpPr>
          <p:cNvPr id="1110021" name="Rectangle 5"/>
          <p:cNvSpPr>
            <a:spLocks noChangeArrowheads="1"/>
          </p:cNvSpPr>
          <p:nvPr/>
        </p:nvSpPr>
        <p:spPr bwMode="auto">
          <a:xfrm>
            <a:off x="2133600" y="4191000"/>
            <a:ext cx="5562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68"/>
                </a:solidFill>
              </a:rPr>
              <a:t>perfectly elastic demand</a:t>
            </a:r>
            <a:r>
              <a:rPr lang="en-US" altLang="en-US" b="0"/>
              <a:t>  Demand in which quantity drops to zero at the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0"/>
              <a:t>slightest increase in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/>
      <p:bldP spid="11100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D792B0AA-F713-42E2-9248-53E717D776F8}" type="slidenum">
              <a:rPr lang="en-US" altLang="en-US"/>
              <a:pPr/>
              <a:t>9</a:t>
            </a:fld>
            <a:r>
              <a:rPr lang="en-US" altLang="en-US"/>
              <a:t> of 29</a:t>
            </a:r>
          </a:p>
        </p:txBody>
      </p:sp>
      <p:sp>
        <p:nvSpPr>
          <p:cNvPr id="1111042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PRICE ELASTICITY OF DEMAND</a:t>
            </a:r>
          </a:p>
        </p:txBody>
      </p:sp>
      <p:pic>
        <p:nvPicPr>
          <p:cNvPr id="11110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3657600"/>
            <a:ext cx="4960937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1049" name="Rectangle 9"/>
          <p:cNvSpPr>
            <a:spLocks noChangeArrowheads="1"/>
          </p:cNvSpPr>
          <p:nvPr/>
        </p:nvSpPr>
        <p:spPr bwMode="auto">
          <a:xfrm>
            <a:off x="1524000" y="2133600"/>
            <a:ext cx="6781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0"/>
              <a:t>A good way to remember the difference between the two “perfect” elasticities 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1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8146AA4725DB49ADA8625CD98B2DB2" ma:contentTypeVersion="2" ma:contentTypeDescription="Create a new document." ma:contentTypeScope="" ma:versionID="13468e4cab31541390cbde2bbdc127cc">
  <xsd:schema xmlns:xsd="http://www.w3.org/2001/XMLSchema" xmlns:xs="http://www.w3.org/2001/XMLSchema" xmlns:p="http://schemas.microsoft.com/office/2006/metadata/properties" xmlns:ns2="4f751da9-df57-4d67-b67e-cdd469de1b64" targetNamespace="http://schemas.microsoft.com/office/2006/metadata/properties" ma:root="true" ma:fieldsID="b7ee9cf8557ed31966ad97f4ebc41696" ns2:_="">
    <xsd:import namespace="4f751da9-df57-4d67-b67e-cdd469de1b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751da9-df57-4d67-b67e-cdd469de1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9DAEBF-3DBF-4A69-A4A2-492885DA7536}"/>
</file>

<file path=customXml/itemProps2.xml><?xml version="1.0" encoding="utf-8"?>
<ds:datastoreItem xmlns:ds="http://schemas.openxmlformats.org/officeDocument/2006/customXml" ds:itemID="{3FA45A6B-84CE-4DE8-8F47-934DDEE4EEB0}"/>
</file>

<file path=customXml/itemProps3.xml><?xml version="1.0" encoding="utf-8"?>
<ds:datastoreItem xmlns:ds="http://schemas.openxmlformats.org/officeDocument/2006/customXml" ds:itemID="{746147D2-D480-4761-9827-FDE990C49CB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16845</TotalTime>
  <Words>1316</Words>
  <Application>Microsoft Office PowerPoint</Application>
  <PresentationFormat>On-screen Show (4:3)</PresentationFormat>
  <Paragraphs>192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Constantia</vt:lpstr>
      <vt:lpstr>Helvetica</vt:lpstr>
      <vt:lpstr>Symbol</vt:lpstr>
      <vt:lpstr>Times New Roman</vt:lpstr>
      <vt:lpstr>Office Theme</vt:lpstr>
      <vt:lpstr>Equation</vt:lpstr>
      <vt:lpstr>Elasticity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Appendix</vt:lpstr>
      <vt:lpstr>Appendix</vt:lpstr>
    </vt:vector>
  </TitlesOfParts>
  <Manager>David Alexander</Manager>
  <Company>Prentice Hall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Economics, Case and Fair,8e</dc:title>
  <dc:subject/>
  <dc:creator>Fernando and Yvonn Quijano</dc:creator>
  <dc:description/>
  <cp:lastModifiedBy>Arunima</cp:lastModifiedBy>
  <cp:revision>612</cp:revision>
  <dcterms:created xsi:type="dcterms:W3CDTF">2001-01-09T19:01:00Z</dcterms:created>
  <dcterms:modified xsi:type="dcterms:W3CDTF">2020-08-18T10:27:05Z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0x010100FB8146AA4725DB49ADA8625CD98B2DB2</vt:lpwstr>
  </property>
</Properties>
</file>