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C55-7990-40A5-8E72-86FB3316D7E4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AC6C3-D4D5-4899-8024-F5CF253EE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3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Helvetica" panose="020B0604020202020204" pitchFamily="34" charset="0"/>
              </a:defRPr>
            </a:lvl9pPr>
          </a:lstStyle>
          <a:p>
            <a:fld id="{8BE548B5-C27D-4563-8A99-3A683C75AAD6}" type="slidenum">
              <a:rPr lang="en-US" altLang="en-US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en-US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3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2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3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0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9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9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8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2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10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5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D12F-113D-48AD-AD1D-8F0C4862CAC6}" type="datetimeFigureOut">
              <a:rPr lang="en-IN" smtClean="0"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98B8-FF63-45AF-AD85-0859BC989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482850"/>
            <a:ext cx="6858000" cy="11572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solidFill>
                  <a:srgbClr val="002060"/>
                </a:solidFill>
                <a:latin typeface="Constantia" panose="02030602050306030303" pitchFamily="18" charset="0"/>
                <a:ea typeface="ＭＳ Ｐゴシック" panose="020B0600070205080204" pitchFamily="34" charset="-128"/>
              </a:rPr>
              <a:t>Income effect, substitution effect and price effect</a:t>
            </a:r>
            <a:endParaRPr lang="en-IN" sz="4000" b="1" dirty="0">
              <a:solidFill>
                <a:srgbClr val="002060"/>
              </a:solidFill>
              <a:latin typeface="Constantia" panose="0203060205030603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6838" y="4714876"/>
            <a:ext cx="6858000" cy="6778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dirty="0" err="1" smtClean="0">
                <a:solidFill>
                  <a:schemeClr val="accent6"/>
                </a:solidFill>
                <a:latin typeface="Constantia" panose="02030602050306030303" pitchFamily="18" charset="0"/>
              </a:rPr>
              <a:t>Dr.</a:t>
            </a:r>
            <a:r>
              <a:rPr lang="en-IN" dirty="0" smtClean="0">
                <a:solidFill>
                  <a:schemeClr val="accent6"/>
                </a:solidFill>
                <a:latin typeface="Constantia" panose="02030602050306030303" pitchFamily="18" charset="0"/>
              </a:rPr>
              <a:t> Jalandhar Pradhan</a:t>
            </a:r>
            <a:endParaRPr lang="en-IN" dirty="0">
              <a:solidFill>
                <a:schemeClr val="accent6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Income effect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63"/>
          <a:stretch/>
        </p:blipFill>
        <p:spPr>
          <a:xfrm rot="10800000">
            <a:off x="422032" y="1659988"/>
            <a:ext cx="7343334" cy="4418498"/>
          </a:xfrm>
        </p:spPr>
      </p:pic>
      <p:sp>
        <p:nvSpPr>
          <p:cNvPr id="9" name="TextBox 8"/>
          <p:cNvSpPr txBox="1"/>
          <p:nvPr/>
        </p:nvSpPr>
        <p:spPr>
          <a:xfrm>
            <a:off x="8623495" y="1941342"/>
            <a:ext cx="3193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7030A0"/>
                </a:solidFill>
              </a:rPr>
              <a:t>ICC shows the way in which consumption varies as income of the consumer changes (prices remaining constant). The change is known as income effect.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Types of income effect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Normal good its positive</a:t>
            </a:r>
          </a:p>
          <a:p>
            <a:r>
              <a:rPr lang="en-IN" dirty="0" smtClean="0"/>
              <a:t>Can be zero or negative</a:t>
            </a:r>
          </a:p>
          <a:p>
            <a:r>
              <a:rPr lang="en-IN" dirty="0" smtClean="0"/>
              <a:t>Zero: consumer buys in fixed quantities (drugs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</a:p>
          <a:p>
            <a:r>
              <a:rPr lang="en-IN" dirty="0" smtClean="0"/>
              <a:t>Negative : inferior good (e.g. cereals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22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Income effect: inferior good case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4" b="8435"/>
          <a:stretch/>
        </p:blipFill>
        <p:spPr>
          <a:xfrm rot="10800000">
            <a:off x="1718000" y="1547446"/>
            <a:ext cx="7566676" cy="4994031"/>
          </a:xfrm>
        </p:spPr>
      </p:pic>
    </p:spTree>
    <p:extLst>
      <p:ext uri="{BB962C8B-B14F-4D97-AF65-F5344CB8AC3E}">
        <p14:creationId xmlns:p14="http://schemas.microsoft.com/office/powerpoint/2010/main" val="388113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Price effect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4804"/>
          <a:stretch/>
        </p:blipFill>
        <p:spPr>
          <a:xfrm rot="10800000">
            <a:off x="655174" y="1484131"/>
            <a:ext cx="6547484" cy="4818193"/>
          </a:xfrm>
        </p:spPr>
      </p:pic>
      <p:sp>
        <p:nvSpPr>
          <p:cNvPr id="5" name="TextBox 4"/>
          <p:cNvSpPr txBox="1"/>
          <p:nvPr/>
        </p:nvSpPr>
        <p:spPr>
          <a:xfrm>
            <a:off x="8299938" y="1758462"/>
            <a:ext cx="3053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PCC shows the price effect.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4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9511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0070C0"/>
                </a:solidFill>
              </a:rPr>
              <a:t>Income effect and substitution effect of price change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148" y="3344935"/>
            <a:ext cx="8607083" cy="917575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Price Effect=income effect+ substitution effect</a:t>
            </a:r>
            <a:endParaRPr lang="en-IN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8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When good ‘x’ is a normal good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8757" r="8457" b="16884"/>
          <a:stretch/>
        </p:blipFill>
        <p:spPr>
          <a:xfrm rot="10800000">
            <a:off x="1237955" y="1589645"/>
            <a:ext cx="9087729" cy="5064372"/>
          </a:xfrm>
        </p:spPr>
      </p:pic>
    </p:spTree>
    <p:extLst>
      <p:ext uri="{BB962C8B-B14F-4D97-AF65-F5344CB8AC3E}">
        <p14:creationId xmlns:p14="http://schemas.microsoft.com/office/powerpoint/2010/main" val="158216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When good ‘x’ is a inferior good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4" b="12036"/>
          <a:stretch/>
        </p:blipFill>
        <p:spPr>
          <a:xfrm rot="10800000">
            <a:off x="1336430" y="1690685"/>
            <a:ext cx="8299938" cy="4977400"/>
          </a:xfrm>
        </p:spPr>
      </p:pic>
    </p:spTree>
    <p:extLst>
      <p:ext uri="{BB962C8B-B14F-4D97-AF65-F5344CB8AC3E}">
        <p14:creationId xmlns:p14="http://schemas.microsoft.com/office/powerpoint/2010/main" val="354620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When Good ‘x’ is a </a:t>
            </a:r>
            <a:r>
              <a:rPr lang="en-IN" b="1" dirty="0" err="1" smtClean="0">
                <a:solidFill>
                  <a:schemeClr val="accent5">
                    <a:lumMod val="75000"/>
                  </a:schemeClr>
                </a:solidFill>
              </a:rPr>
              <a:t>Giffen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 good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" t="15547" r="7244" b="10741"/>
          <a:stretch/>
        </p:blipFill>
        <p:spPr>
          <a:xfrm rot="10800000">
            <a:off x="838199" y="2039813"/>
            <a:ext cx="6167511" cy="4818185"/>
          </a:xfrm>
        </p:spPr>
      </p:pic>
      <p:sp>
        <p:nvSpPr>
          <p:cNvPr id="5" name="TextBox 4"/>
          <p:cNvSpPr txBox="1"/>
          <p:nvPr/>
        </p:nvSpPr>
        <p:spPr>
          <a:xfrm>
            <a:off x="7948246" y="2321169"/>
            <a:ext cx="3685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Giffen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good is a special case of inferior good. A good in whose case substitution effect outweighed by the negative income effect.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8146AA4725DB49ADA8625CD98B2DB2" ma:contentTypeVersion="2" ma:contentTypeDescription="Create a new document." ma:contentTypeScope="" ma:versionID="13468e4cab31541390cbde2bbdc127cc">
  <xsd:schema xmlns:xsd="http://www.w3.org/2001/XMLSchema" xmlns:xs="http://www.w3.org/2001/XMLSchema" xmlns:p="http://schemas.microsoft.com/office/2006/metadata/properties" xmlns:ns2="4f751da9-df57-4d67-b67e-cdd469de1b64" targetNamespace="http://schemas.microsoft.com/office/2006/metadata/properties" ma:root="true" ma:fieldsID="b7ee9cf8557ed31966ad97f4ebc41696" ns2:_="">
    <xsd:import namespace="4f751da9-df57-4d67-b67e-cdd469de1b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751da9-df57-4d67-b67e-cdd469de1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13A2FD-B101-413F-AC42-09FDEDF24BD1}"/>
</file>

<file path=customXml/itemProps2.xml><?xml version="1.0" encoding="utf-8"?>
<ds:datastoreItem xmlns:ds="http://schemas.openxmlformats.org/officeDocument/2006/customXml" ds:itemID="{A2C9035E-DA6F-4737-93A5-652CD455C1CA}"/>
</file>

<file path=customXml/itemProps3.xml><?xml version="1.0" encoding="utf-8"?>
<ds:datastoreItem xmlns:ds="http://schemas.openxmlformats.org/officeDocument/2006/customXml" ds:itemID="{3221C703-F292-4874-8F7A-1B867EE43FB5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157</Words>
  <Application>Microsoft Office PowerPoint</Application>
  <PresentationFormat>Widescreen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Constantia</vt:lpstr>
      <vt:lpstr>Times New Roman</vt:lpstr>
      <vt:lpstr>Office Theme</vt:lpstr>
      <vt:lpstr>Income effect, substitution effect and price effect</vt:lpstr>
      <vt:lpstr>Income effect</vt:lpstr>
      <vt:lpstr>Types of income effect</vt:lpstr>
      <vt:lpstr>Income effect: inferior good case</vt:lpstr>
      <vt:lpstr>Price effect</vt:lpstr>
      <vt:lpstr>Income effect and substitution effect of price change</vt:lpstr>
      <vt:lpstr>When good ‘x’ is a normal good</vt:lpstr>
      <vt:lpstr>When good ‘x’ is a inferior good</vt:lpstr>
      <vt:lpstr>When Good ‘x’ is a Giffen good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effect, substitution effect and price effect</dc:title>
  <dc:creator>JP</dc:creator>
  <cp:lastModifiedBy>JP</cp:lastModifiedBy>
  <cp:revision>9</cp:revision>
  <dcterms:created xsi:type="dcterms:W3CDTF">2020-08-27T10:07:30Z</dcterms:created>
  <dcterms:modified xsi:type="dcterms:W3CDTF">2020-08-27T10:50:21Z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0x010100FB8146AA4725DB49ADA8625CD98B2DB2</vt:lpwstr>
  </property>
</Properties>
</file>