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6" r:id="rId3"/>
    <p:sldId id="268" r:id="rId4"/>
    <p:sldId id="267" r:id="rId5"/>
    <p:sldId id="269" r:id="rId6"/>
    <p:sldId id="270" r:id="rId7"/>
    <p:sldId id="271"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9DC55-7990-40A5-8E72-86FB3316D7E4}" type="datetimeFigureOut">
              <a:rPr lang="en-IN" smtClean="0"/>
              <a:t>31-08-2020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AC6C3-D4D5-4899-8024-F5CF253EEB71}" type="slidenum">
              <a:rPr lang="en-IN" smtClean="0"/>
              <a:t>‹#›</a:t>
            </a:fld>
            <a:endParaRPr lang="en-IN"/>
          </a:p>
        </p:txBody>
      </p:sp>
    </p:spTree>
    <p:extLst>
      <p:ext uri="{BB962C8B-B14F-4D97-AF65-F5344CB8AC3E}">
        <p14:creationId xmlns:p14="http://schemas.microsoft.com/office/powerpoint/2010/main" val="193573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p:spPr>
        <p:txBody>
          <a:bodyPr/>
          <a:lstStyle/>
          <a:p>
            <a:pPr eaLnBrk="1" hangingPunct="1"/>
            <a:endParaRPr lang="en-IN" altLang="en-US" smtClean="0"/>
          </a:p>
        </p:txBody>
      </p:sp>
      <p:sp>
        <p:nvSpPr>
          <p:cNvPr id="7172" name="Slide Number Placeholder 3"/>
          <p:cNvSpPr>
            <a:spLocks noGrp="1"/>
          </p:cNvSpPr>
          <p:nvPr>
            <p:ph type="sldNum" sz="quarter" idx="5"/>
          </p:nvPr>
        </p:nvSpPr>
        <p:spPr>
          <a:noFill/>
        </p:spPr>
        <p:txBody>
          <a:bodyPr/>
          <a:lstStyle>
            <a:lvl1pPr>
              <a:defRPr b="1">
                <a:solidFill>
                  <a:schemeClr val="folHlink"/>
                </a:solidFill>
                <a:latin typeface="Helvetica" panose="020B0604020202020204" pitchFamily="34" charset="0"/>
              </a:defRPr>
            </a:lvl1pPr>
            <a:lvl2pPr marL="742950" indent="-285750">
              <a:defRPr b="1">
                <a:solidFill>
                  <a:schemeClr val="folHlink"/>
                </a:solidFill>
                <a:latin typeface="Helvetica" panose="020B0604020202020204" pitchFamily="34" charset="0"/>
              </a:defRPr>
            </a:lvl2pPr>
            <a:lvl3pPr marL="1143000" indent="-228600">
              <a:defRPr b="1">
                <a:solidFill>
                  <a:schemeClr val="folHlink"/>
                </a:solidFill>
                <a:latin typeface="Helvetica" panose="020B0604020202020204" pitchFamily="34" charset="0"/>
              </a:defRPr>
            </a:lvl3pPr>
            <a:lvl4pPr marL="1600200" indent="-228600">
              <a:defRPr b="1">
                <a:solidFill>
                  <a:schemeClr val="folHlink"/>
                </a:solidFill>
                <a:latin typeface="Helvetica" panose="020B0604020202020204" pitchFamily="34" charset="0"/>
              </a:defRPr>
            </a:lvl4pPr>
            <a:lvl5pPr marL="2057400" indent="-228600">
              <a:defRPr b="1">
                <a:solidFill>
                  <a:schemeClr val="folHlink"/>
                </a:solidFill>
                <a:latin typeface="Helvetica" panose="020B0604020202020204" pitchFamily="34" charset="0"/>
              </a:defRPr>
            </a:lvl5pPr>
            <a:lvl6pPr marL="2514600" indent="-228600" eaLnBrk="0" fontAlgn="base" hangingPunct="0">
              <a:spcBef>
                <a:spcPct val="0"/>
              </a:spcBef>
              <a:spcAft>
                <a:spcPct val="0"/>
              </a:spcAft>
              <a:defRPr b="1">
                <a:solidFill>
                  <a:schemeClr val="folHlink"/>
                </a:solidFill>
                <a:latin typeface="Helvetica" panose="020B0604020202020204" pitchFamily="34" charset="0"/>
              </a:defRPr>
            </a:lvl6pPr>
            <a:lvl7pPr marL="2971800" indent="-228600" eaLnBrk="0" fontAlgn="base" hangingPunct="0">
              <a:spcBef>
                <a:spcPct val="0"/>
              </a:spcBef>
              <a:spcAft>
                <a:spcPct val="0"/>
              </a:spcAft>
              <a:defRPr b="1">
                <a:solidFill>
                  <a:schemeClr val="folHlink"/>
                </a:solidFill>
                <a:latin typeface="Helvetica" panose="020B0604020202020204" pitchFamily="34" charset="0"/>
              </a:defRPr>
            </a:lvl7pPr>
            <a:lvl8pPr marL="3429000" indent="-228600" eaLnBrk="0" fontAlgn="base" hangingPunct="0">
              <a:spcBef>
                <a:spcPct val="0"/>
              </a:spcBef>
              <a:spcAft>
                <a:spcPct val="0"/>
              </a:spcAft>
              <a:defRPr b="1">
                <a:solidFill>
                  <a:schemeClr val="folHlink"/>
                </a:solidFill>
                <a:latin typeface="Helvetica" panose="020B0604020202020204" pitchFamily="34" charset="0"/>
              </a:defRPr>
            </a:lvl8pPr>
            <a:lvl9pPr marL="3886200" indent="-228600" eaLnBrk="0" fontAlgn="base" hangingPunct="0">
              <a:spcBef>
                <a:spcPct val="0"/>
              </a:spcBef>
              <a:spcAft>
                <a:spcPct val="0"/>
              </a:spcAft>
              <a:defRPr b="1">
                <a:solidFill>
                  <a:schemeClr val="folHlink"/>
                </a:solidFill>
                <a:latin typeface="Helvetica" panose="020B0604020202020204" pitchFamily="34" charset="0"/>
              </a:defRPr>
            </a:lvl9pPr>
          </a:lstStyle>
          <a:p>
            <a:fld id="{8BE548B5-C27D-4563-8A99-3A683C75AAD6}" type="slidenum">
              <a:rPr lang="en-US" altLang="en-US" b="0" smtClean="0">
                <a:solidFill>
                  <a:schemeClr val="tx1"/>
                </a:solidFill>
                <a:latin typeface="Times New Roman" panose="02020603050405020304" pitchFamily="18" charset="0"/>
              </a:rPr>
              <a:pPr/>
              <a:t>1</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57083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50D12F-113D-48AD-AD1D-8F0C4862CAC6}"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33467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0D12F-113D-48AD-AD1D-8F0C4862CAC6}"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418563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0D12F-113D-48AD-AD1D-8F0C4862CAC6}"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40176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50D12F-113D-48AD-AD1D-8F0C4862CAC6}"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291880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0D12F-113D-48AD-AD1D-8F0C4862CAC6}"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108189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50D12F-113D-48AD-AD1D-8F0C4862CAC6}"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219909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50D12F-113D-48AD-AD1D-8F0C4862CAC6}"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336459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50D12F-113D-48AD-AD1D-8F0C4862CAC6}"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289028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D12F-113D-48AD-AD1D-8F0C4862CAC6}"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179602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50D12F-113D-48AD-AD1D-8F0C4862CAC6}"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56710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50D12F-113D-48AD-AD1D-8F0C4862CAC6}"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898B8-FF63-45AF-AD85-0859BC989FAD}" type="slidenum">
              <a:rPr lang="en-IN" smtClean="0"/>
              <a:t>‹#›</a:t>
            </a:fld>
            <a:endParaRPr lang="en-IN"/>
          </a:p>
        </p:txBody>
      </p:sp>
    </p:spTree>
    <p:extLst>
      <p:ext uri="{BB962C8B-B14F-4D97-AF65-F5344CB8AC3E}">
        <p14:creationId xmlns:p14="http://schemas.microsoft.com/office/powerpoint/2010/main" val="229125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D12F-113D-48AD-AD1D-8F0C4862CAC6}" type="datetimeFigureOut">
              <a:rPr lang="en-IN" smtClean="0"/>
              <a:t>31-08-2020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898B8-FF63-45AF-AD85-0859BC989FAD}" type="slidenum">
              <a:rPr lang="en-IN" smtClean="0"/>
              <a:t>‹#›</a:t>
            </a:fld>
            <a:endParaRPr lang="en-IN"/>
          </a:p>
        </p:txBody>
      </p:sp>
    </p:spTree>
    <p:extLst>
      <p:ext uri="{BB962C8B-B14F-4D97-AF65-F5344CB8AC3E}">
        <p14:creationId xmlns:p14="http://schemas.microsoft.com/office/powerpoint/2010/main" val="91769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482850"/>
            <a:ext cx="6858000" cy="1157288"/>
          </a:xfrm>
        </p:spPr>
        <p:txBody>
          <a:bodyPr rtlCol="0">
            <a:noAutofit/>
          </a:bodyPr>
          <a:lstStyle/>
          <a:p>
            <a:pPr>
              <a:defRPr/>
            </a:pPr>
            <a:r>
              <a:rPr lang="en-IN" sz="4800" b="1" dirty="0" smtClean="0">
                <a:solidFill>
                  <a:srgbClr val="0070C0"/>
                </a:solidFill>
                <a:latin typeface="Constantia" panose="02030602050306030303" pitchFamily="18" charset="0"/>
                <a:ea typeface="ＭＳ Ｐゴシック" panose="020B0600070205080204" pitchFamily="34" charset="-128"/>
              </a:rPr>
              <a:t>Consumer Surplus and Producer Surplus </a:t>
            </a:r>
            <a:endParaRPr lang="en-IN" sz="4800" b="1" dirty="0">
              <a:solidFill>
                <a:srgbClr val="0070C0"/>
              </a:solidFill>
              <a:latin typeface="Constantia" panose="02030602050306030303" pitchFamily="18" charset="0"/>
              <a:ea typeface="ＭＳ Ｐゴシック" panose="020B0600070205080204" pitchFamily="34" charset="-128"/>
            </a:endParaRPr>
          </a:p>
        </p:txBody>
      </p:sp>
      <p:sp>
        <p:nvSpPr>
          <p:cNvPr id="3" name="Subtitle 2"/>
          <p:cNvSpPr>
            <a:spLocks noGrp="1"/>
          </p:cNvSpPr>
          <p:nvPr>
            <p:ph type="subTitle" idx="1"/>
          </p:nvPr>
        </p:nvSpPr>
        <p:spPr>
          <a:xfrm>
            <a:off x="2636838" y="4714876"/>
            <a:ext cx="6858000" cy="677863"/>
          </a:xfrm>
        </p:spPr>
        <p:txBody>
          <a:bodyPr rtlCol="0">
            <a:normAutofit/>
          </a:bodyPr>
          <a:lstStyle/>
          <a:p>
            <a:pPr>
              <a:defRPr/>
            </a:pPr>
            <a:r>
              <a:rPr lang="en-IN" dirty="0" err="1" smtClean="0">
                <a:solidFill>
                  <a:schemeClr val="accent6"/>
                </a:solidFill>
                <a:latin typeface="Constantia" panose="02030602050306030303" pitchFamily="18" charset="0"/>
              </a:rPr>
              <a:t>Dr.</a:t>
            </a:r>
            <a:r>
              <a:rPr lang="en-IN" dirty="0" smtClean="0">
                <a:solidFill>
                  <a:schemeClr val="accent6"/>
                </a:solidFill>
                <a:latin typeface="Constantia" panose="02030602050306030303" pitchFamily="18" charset="0"/>
              </a:rPr>
              <a:t> Jalandhar Pradhan</a:t>
            </a:r>
            <a:endParaRPr lang="en-IN" dirty="0">
              <a:solidFill>
                <a:schemeClr val="accent6"/>
              </a:solidFill>
              <a:latin typeface="Constantia" panose="02030602050306030303" pitchFamily="18" charset="0"/>
            </a:endParaRPr>
          </a:p>
        </p:txBody>
      </p:sp>
    </p:spTree>
    <p:extLst>
      <p:ext uri="{BB962C8B-B14F-4D97-AF65-F5344CB8AC3E}">
        <p14:creationId xmlns:p14="http://schemas.microsoft.com/office/powerpoint/2010/main" val="2144130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lstStyle/>
          <a:p>
            <a:r>
              <a:rPr lang="en-US" b="1" dirty="0">
                <a:solidFill>
                  <a:srgbClr val="0070C0"/>
                </a:solidFill>
              </a:rPr>
              <a:t>Consumer Surplus</a:t>
            </a:r>
            <a:endParaRPr lang="en-IN" b="1" dirty="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solidFill>
                  <a:srgbClr val="0070C0"/>
                </a:solidFill>
              </a:rPr>
              <a:t>Consumer Surplus </a:t>
            </a:r>
            <a:r>
              <a:rPr lang="en-US" dirty="0"/>
              <a:t>The difference between the </a:t>
            </a:r>
            <a:r>
              <a:rPr lang="en-US" dirty="0" smtClean="0"/>
              <a:t>maximum amount </a:t>
            </a:r>
            <a:r>
              <a:rPr lang="en-US" dirty="0"/>
              <a:t>a person is willing </a:t>
            </a:r>
            <a:r>
              <a:rPr lang="en-US" dirty="0" smtClean="0"/>
              <a:t>to pay </a:t>
            </a:r>
            <a:r>
              <a:rPr lang="en-US" dirty="0"/>
              <a:t>for a good and its </a:t>
            </a:r>
            <a:r>
              <a:rPr lang="en-US" dirty="0" smtClean="0"/>
              <a:t>current market </a:t>
            </a:r>
            <a:r>
              <a:rPr lang="en-US" dirty="0"/>
              <a:t>price</a:t>
            </a:r>
            <a:r>
              <a:rPr lang="en-US" dirty="0" smtClean="0"/>
              <a:t>.</a:t>
            </a:r>
          </a:p>
          <a:p>
            <a:pPr marL="0" indent="0">
              <a:buNone/>
            </a:pPr>
            <a:endParaRPr lang="en-US" dirty="0"/>
          </a:p>
          <a:p>
            <a:pPr marL="0" indent="0">
              <a:buNone/>
            </a:pPr>
            <a:r>
              <a:rPr lang="en-US" altLang="en-US" dirty="0">
                <a:solidFill>
                  <a:srgbClr val="006668"/>
                </a:solidFill>
              </a:rPr>
              <a:t>diamond/water paradox</a:t>
            </a:r>
            <a:r>
              <a:rPr lang="en-US" altLang="en-US" dirty="0"/>
              <a:t>  A paradox stating that (1) the things with the greatest value in use frequently have little or no value in exchange, and (2) the things with the greatest value in exchange frequently have little or no value in use.</a:t>
            </a:r>
          </a:p>
          <a:p>
            <a:pPr marL="0" indent="0">
              <a:buNone/>
            </a:pPr>
            <a:endParaRPr lang="en-IN" dirty="0"/>
          </a:p>
        </p:txBody>
      </p:sp>
    </p:spTree>
    <p:extLst>
      <p:ext uri="{BB962C8B-B14F-4D97-AF65-F5344CB8AC3E}">
        <p14:creationId xmlns:p14="http://schemas.microsoft.com/office/powerpoint/2010/main" val="281563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b="1" dirty="0">
                <a:solidFill>
                  <a:srgbClr val="0070C0"/>
                </a:solidFill>
              </a:rPr>
              <a:t>Consumer Surplus</a:t>
            </a:r>
            <a:endParaRPr lang="en-IN"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27" b="11967"/>
          <a:stretch/>
        </p:blipFill>
        <p:spPr>
          <a:xfrm>
            <a:off x="1894115" y="1306286"/>
            <a:ext cx="8830491" cy="5094515"/>
          </a:xfrm>
        </p:spPr>
      </p:pic>
    </p:spTree>
    <p:extLst>
      <p:ext uri="{BB962C8B-B14F-4D97-AF65-F5344CB8AC3E}">
        <p14:creationId xmlns:p14="http://schemas.microsoft.com/office/powerpoint/2010/main" val="3052158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Producer Surplus</a:t>
            </a:r>
            <a:endParaRPr lang="en-IN" b="1" dirty="0">
              <a:solidFill>
                <a:srgbClr val="0070C0"/>
              </a:solidFill>
            </a:endParaRPr>
          </a:p>
        </p:txBody>
      </p:sp>
      <p:sp>
        <p:nvSpPr>
          <p:cNvPr id="3" name="Content Placeholder 2"/>
          <p:cNvSpPr>
            <a:spLocks noGrp="1"/>
          </p:cNvSpPr>
          <p:nvPr>
            <p:ph idx="1"/>
          </p:nvPr>
        </p:nvSpPr>
        <p:spPr>
          <a:xfrm>
            <a:off x="6139543" y="3236414"/>
            <a:ext cx="5214257" cy="1962604"/>
          </a:xfrm>
        </p:spPr>
        <p:txBody>
          <a:bodyPr/>
          <a:lstStyle/>
          <a:p>
            <a:pPr marL="0" indent="0">
              <a:buNone/>
            </a:pPr>
            <a:r>
              <a:rPr lang="en-US" dirty="0" smtClean="0">
                <a:solidFill>
                  <a:srgbClr val="FFC000"/>
                </a:solidFill>
              </a:rPr>
              <a:t>Producer Surplus </a:t>
            </a:r>
            <a:r>
              <a:rPr lang="en-US" dirty="0"/>
              <a:t>The difference between the current market price and the cost of production for the firm.</a:t>
            </a:r>
            <a:endParaRPr lang="en-IN" dirty="0"/>
          </a:p>
        </p:txBody>
      </p:sp>
    </p:spTree>
    <p:extLst>
      <p:ext uri="{BB962C8B-B14F-4D97-AF65-F5344CB8AC3E}">
        <p14:creationId xmlns:p14="http://schemas.microsoft.com/office/powerpoint/2010/main" val="219302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4"/>
            <a:ext cx="10515600" cy="1202418"/>
          </a:xfrm>
        </p:spPr>
        <p:txBody>
          <a:bodyPr/>
          <a:lstStyle/>
          <a:p>
            <a:r>
              <a:rPr lang="en-IN" b="1" dirty="0">
                <a:solidFill>
                  <a:srgbClr val="0070C0"/>
                </a:solidFill>
              </a:rPr>
              <a:t>Producer Surplus</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578" b="20974"/>
          <a:stretch/>
        </p:blipFill>
        <p:spPr>
          <a:xfrm>
            <a:off x="838200" y="1423852"/>
            <a:ext cx="10069286" cy="5133702"/>
          </a:xfrm>
        </p:spPr>
      </p:pic>
    </p:spTree>
    <p:extLst>
      <p:ext uri="{BB962C8B-B14F-4D97-AF65-F5344CB8AC3E}">
        <p14:creationId xmlns:p14="http://schemas.microsoft.com/office/powerpoint/2010/main" val="2001154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IN" b="1" dirty="0" smtClean="0">
                <a:solidFill>
                  <a:srgbClr val="0070C0"/>
                </a:solidFill>
              </a:rPr>
              <a:t>Total Producer and Consumer surplus</a:t>
            </a:r>
            <a:endParaRPr lang="en-IN" b="1" dirty="0">
              <a:solidFill>
                <a:srgbClr val="0070C0"/>
              </a:solidFill>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48" t="20141" r="9817" b="5938"/>
          <a:stretch/>
        </p:blipFill>
        <p:spPr>
          <a:xfrm>
            <a:off x="687977" y="1541416"/>
            <a:ext cx="10816046" cy="5225143"/>
          </a:xfrm>
        </p:spPr>
      </p:pic>
    </p:spTree>
    <p:extLst>
      <p:ext uri="{BB962C8B-B14F-4D97-AF65-F5344CB8AC3E}">
        <p14:creationId xmlns:p14="http://schemas.microsoft.com/office/powerpoint/2010/main" val="253772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b="1" dirty="0" smtClean="0">
                <a:solidFill>
                  <a:srgbClr val="0070C0"/>
                </a:solidFill>
              </a:rPr>
              <a:t>Deadweight Loss</a:t>
            </a:r>
            <a:endParaRPr lang="en-IN" b="1" dirty="0">
              <a:solidFill>
                <a:srgbClr val="0070C0"/>
              </a:solidFill>
            </a:endParaRPr>
          </a:p>
        </p:txBody>
      </p:sp>
      <p:sp>
        <p:nvSpPr>
          <p:cNvPr id="3" name="Content Placeholder 2"/>
          <p:cNvSpPr>
            <a:spLocks noGrp="1"/>
          </p:cNvSpPr>
          <p:nvPr>
            <p:ph idx="1"/>
          </p:nvPr>
        </p:nvSpPr>
        <p:spPr>
          <a:xfrm>
            <a:off x="6096000" y="3367042"/>
            <a:ext cx="5397137" cy="1662158"/>
          </a:xfrm>
        </p:spPr>
        <p:txBody>
          <a:bodyPr/>
          <a:lstStyle/>
          <a:p>
            <a:pPr marL="0" indent="0">
              <a:buNone/>
            </a:pPr>
            <a:r>
              <a:rPr lang="en-US" dirty="0">
                <a:solidFill>
                  <a:srgbClr val="FFC000"/>
                </a:solidFill>
              </a:rPr>
              <a:t>D</a:t>
            </a:r>
            <a:r>
              <a:rPr lang="en-US" dirty="0" smtClean="0">
                <a:solidFill>
                  <a:srgbClr val="FFC000"/>
                </a:solidFill>
              </a:rPr>
              <a:t>eadweight Loss </a:t>
            </a:r>
            <a:r>
              <a:rPr lang="en-US" dirty="0"/>
              <a:t>The </a:t>
            </a:r>
            <a:r>
              <a:rPr lang="en-US" dirty="0" smtClean="0"/>
              <a:t>total loss </a:t>
            </a:r>
            <a:r>
              <a:rPr lang="en-US" dirty="0"/>
              <a:t>of producer and </a:t>
            </a:r>
            <a:r>
              <a:rPr lang="en-US" dirty="0" smtClean="0"/>
              <a:t>consumer surplus </a:t>
            </a:r>
            <a:r>
              <a:rPr lang="en-US" dirty="0"/>
              <a:t>from </a:t>
            </a:r>
            <a:r>
              <a:rPr lang="en-US" dirty="0" smtClean="0"/>
              <a:t>underproduction or </a:t>
            </a:r>
            <a:r>
              <a:rPr lang="en-US" dirty="0"/>
              <a:t>overproduction.</a:t>
            </a:r>
            <a:endParaRPr lang="en-IN" dirty="0"/>
          </a:p>
        </p:txBody>
      </p:sp>
    </p:spTree>
    <p:extLst>
      <p:ext uri="{BB962C8B-B14F-4D97-AF65-F5344CB8AC3E}">
        <p14:creationId xmlns:p14="http://schemas.microsoft.com/office/powerpoint/2010/main" val="4218159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US" b="1" dirty="0">
                <a:solidFill>
                  <a:srgbClr val="0070C0"/>
                </a:solidFill>
              </a:rPr>
              <a:t>Deadweight Loss</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246" r="317" b="9453"/>
          <a:stretch/>
        </p:blipFill>
        <p:spPr>
          <a:xfrm>
            <a:off x="1123406" y="1358538"/>
            <a:ext cx="10123714" cy="5408021"/>
          </a:xfrm>
        </p:spPr>
      </p:pic>
    </p:spTree>
    <p:extLst>
      <p:ext uri="{BB962C8B-B14F-4D97-AF65-F5344CB8AC3E}">
        <p14:creationId xmlns:p14="http://schemas.microsoft.com/office/powerpoint/2010/main" val="1052373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b="1" dirty="0" smtClean="0">
                <a:solidFill>
                  <a:srgbClr val="0070C0"/>
                </a:solidFill>
              </a:rPr>
              <a:t>Estimate CS and PS</a:t>
            </a:r>
            <a:endParaRPr lang="en-IN" b="1" dirty="0">
              <a:solidFill>
                <a:srgbClr val="0070C0"/>
              </a:solidFill>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2607"/>
          <a:stretch/>
        </p:blipFill>
        <p:spPr>
          <a:xfrm>
            <a:off x="2416628" y="1084216"/>
            <a:ext cx="6374675" cy="5381897"/>
          </a:xfrm>
        </p:spPr>
      </p:pic>
    </p:spTree>
    <p:extLst>
      <p:ext uri="{BB962C8B-B14F-4D97-AF65-F5344CB8AC3E}">
        <p14:creationId xmlns:p14="http://schemas.microsoft.com/office/powerpoint/2010/main" val="980993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8146AA4725DB49ADA8625CD98B2DB2" ma:contentTypeVersion="2" ma:contentTypeDescription="Create a new document." ma:contentTypeScope="" ma:versionID="13468e4cab31541390cbde2bbdc127cc">
  <xsd:schema xmlns:xsd="http://www.w3.org/2001/XMLSchema" xmlns:xs="http://www.w3.org/2001/XMLSchema" xmlns:p="http://schemas.microsoft.com/office/2006/metadata/properties" xmlns:ns2="4f751da9-df57-4d67-b67e-cdd469de1b64" targetNamespace="http://schemas.microsoft.com/office/2006/metadata/properties" ma:root="true" ma:fieldsID="b7ee9cf8557ed31966ad97f4ebc41696" ns2:_="">
    <xsd:import namespace="4f751da9-df57-4d67-b67e-cdd469de1b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751da9-df57-4d67-b67e-cdd469de1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FDCFDD-C76A-48A9-83E3-97914D810507}"/>
</file>

<file path=customXml/itemProps2.xml><?xml version="1.0" encoding="utf-8"?>
<ds:datastoreItem xmlns:ds="http://schemas.openxmlformats.org/officeDocument/2006/customXml" ds:itemID="{AD1CDCEE-50FE-4C03-8086-7DE2138E4639}"/>
</file>

<file path=customXml/itemProps3.xml><?xml version="1.0" encoding="utf-8"?>
<ds:datastoreItem xmlns:ds="http://schemas.openxmlformats.org/officeDocument/2006/customXml" ds:itemID="{1002FB43-0B1F-45A7-8B2D-737E9174A92C}"/>
</file>

<file path=docProps/app.xml><?xml version="1.0" encoding="utf-8"?>
<Properties xmlns="http://schemas.openxmlformats.org/officeDocument/2006/extended-properties" xmlns:vt="http://schemas.openxmlformats.org/officeDocument/2006/docPropsVTypes">
  <TotalTime>146</TotalTime>
  <Words>134</Words>
  <Application>Microsoft Office PowerPoint</Application>
  <PresentationFormat>Widescreen</PresentationFormat>
  <Paragraphs>16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Calibri</vt:lpstr>
      <vt:lpstr>Calibri Light</vt:lpstr>
      <vt:lpstr>Constantia</vt:lpstr>
      <vt:lpstr>Times New Roman</vt:lpstr>
      <vt:lpstr>Office Theme</vt:lpstr>
      <vt:lpstr>Consumer Surplus and Producer Surplus </vt:lpstr>
      <vt:lpstr>Consumer Surplus</vt:lpstr>
      <vt:lpstr>Consumer Surplus</vt:lpstr>
      <vt:lpstr>Producer Surplus</vt:lpstr>
      <vt:lpstr>Producer Surplus</vt:lpstr>
      <vt:lpstr>Total Producer and Consumer surplus</vt:lpstr>
      <vt:lpstr>Deadweight Loss</vt:lpstr>
      <vt:lpstr>Deadweight Loss</vt:lpstr>
      <vt:lpstr>Estimate CS and 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effect, substitution effect and price effect</dc:title>
  <dc:creator>JP</dc:creator>
  <cp:lastModifiedBy>JP</cp:lastModifiedBy>
  <cp:revision>18</cp:revision>
  <dcterms:created xsi:type="dcterms:W3CDTF">2020-08-27T10:07:30Z</dcterms:created>
  <dcterms:modified xsi:type="dcterms:W3CDTF">2020-08-31T11:44:45Z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0x010100FB8146AA4725DB49ADA8625CD98B2DB2</vt:lpwstr>
  </property>
</Properties>
</file>