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4" r:id="rId3"/>
    <p:sldId id="285" r:id="rId4"/>
    <p:sldId id="312" r:id="rId5"/>
    <p:sldId id="286" r:id="rId6"/>
    <p:sldId id="287" r:id="rId7"/>
    <p:sldId id="288" r:id="rId8"/>
    <p:sldId id="289" r:id="rId9"/>
    <p:sldId id="317" r:id="rId10"/>
    <p:sldId id="291" r:id="rId11"/>
    <p:sldId id="293" r:id="rId12"/>
    <p:sldId id="294" r:id="rId13"/>
    <p:sldId id="281" r:id="rId14"/>
    <p:sldId id="303" r:id="rId15"/>
    <p:sldId id="304" r:id="rId16"/>
    <p:sldId id="296" r:id="rId17"/>
    <p:sldId id="298" r:id="rId18"/>
    <p:sldId id="305" r:id="rId19"/>
    <p:sldId id="309" r:id="rId20"/>
    <p:sldId id="292" r:id="rId21"/>
    <p:sldId id="282" r:id="rId22"/>
    <p:sldId id="283" r:id="rId23"/>
    <p:sldId id="306" r:id="rId24"/>
    <p:sldId id="333" r:id="rId25"/>
    <p:sldId id="307" r:id="rId26"/>
  </p:sldIdLst>
  <p:sldSz cx="9144000" cy="6858000" type="screen4x3"/>
  <p:notesSz cx="6858000" cy="9144000"/>
  <p:custDataLst>
    <p:tags r:id="rId28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CCFF"/>
    <a:srgbClr val="CCFFCC"/>
    <a:srgbClr val="FFFFCC"/>
    <a:srgbClr val="A50021"/>
    <a:srgbClr val="663300"/>
    <a:srgbClr val="FFCC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C09F01C1-7138-479A-94CE-5B52BC84CF4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5773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F30ADC-A8E2-407D-949A-31F8151161F5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871AA-913E-4D1E-BA9F-4D0600B6FEB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061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AD4196-98E6-48D5-9628-6BC29D41E68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155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D97929-D0FF-4D7C-B4BD-8516709B46F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3215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726EC06-9E48-4538-BAE2-CE5CA015261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463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EB0604-79C1-49FB-B45A-AEC6BCF9696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85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E9A69-847A-459B-99DC-BA8F88F204F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324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B1552-8261-44CB-A038-47A89C130DC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139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8D04D-26E5-44C9-A8A3-38504B6E1BB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308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9E30B8-24A9-42A8-81E2-D8F9E451F64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394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5708-EAAA-4376-873D-98EF9768AB4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017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A62BED-018D-4939-9F46-67490185815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841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D40355-86F5-42EF-B011-2BF261AAD9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563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C8EE285E-35D0-4C85-AF84-94A82BD28AC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29.xml"/><Relationship Id="rId7" Type="http://schemas.openxmlformats.org/officeDocument/2006/relationships/image" Target="../media/image25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9.png"/><Relationship Id="rId5" Type="http://schemas.openxmlformats.org/officeDocument/2006/relationships/tags" Target="../tags/tag31.xml"/><Relationship Id="rId10" Type="http://schemas.openxmlformats.org/officeDocument/2006/relationships/image" Target="../media/image28.png"/><Relationship Id="rId4" Type="http://schemas.openxmlformats.org/officeDocument/2006/relationships/tags" Target="../tags/tag30.xml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31.png"/><Relationship Id="rId3" Type="http://schemas.openxmlformats.org/officeDocument/2006/relationships/tags" Target="../tags/tag35.xml"/><Relationship Id="rId21" Type="http://schemas.openxmlformats.org/officeDocument/2006/relationships/image" Target="../media/image34.png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image" Target="../media/image4.wmf"/><Relationship Id="rId2" Type="http://schemas.openxmlformats.org/officeDocument/2006/relationships/tags" Target="../tags/tag34.xml"/><Relationship Id="rId16" Type="http://schemas.openxmlformats.org/officeDocument/2006/relationships/oleObject" Target="../embeddings/oleObject5.bin"/><Relationship Id="rId20" Type="http://schemas.openxmlformats.org/officeDocument/2006/relationships/image" Target="../media/image33.png"/><Relationship Id="rId1" Type="http://schemas.openxmlformats.org/officeDocument/2006/relationships/vmlDrawing" Target="../drawings/vmlDrawing3.v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image" Target="../media/image30.wmf"/><Relationship Id="rId10" Type="http://schemas.openxmlformats.org/officeDocument/2006/relationships/tags" Target="../tags/tag42.xml"/><Relationship Id="rId19" Type="http://schemas.openxmlformats.org/officeDocument/2006/relationships/image" Target="../media/image32.png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oleObject" Target="../embeddings/oleObject4.bin"/><Relationship Id="rId22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41.png"/><Relationship Id="rId3" Type="http://schemas.openxmlformats.org/officeDocument/2006/relationships/tags" Target="../tags/tag51.xml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40.png"/><Relationship Id="rId2" Type="http://schemas.openxmlformats.org/officeDocument/2006/relationships/tags" Target="../tags/tag50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39.png"/><Relationship Id="rId5" Type="http://schemas.openxmlformats.org/officeDocument/2006/relationships/tags" Target="../tags/tag53.xml"/><Relationship Id="rId10" Type="http://schemas.openxmlformats.org/officeDocument/2006/relationships/image" Target="../media/image38.png"/><Relationship Id="rId4" Type="http://schemas.openxmlformats.org/officeDocument/2006/relationships/tags" Target="../tags/tag52.xml"/><Relationship Id="rId9" Type="http://schemas.openxmlformats.org/officeDocument/2006/relationships/image" Target="../media/image3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18" Type="http://schemas.openxmlformats.org/officeDocument/2006/relationships/tags" Target="../tags/tag73.xml"/><Relationship Id="rId26" Type="http://schemas.openxmlformats.org/officeDocument/2006/relationships/image" Target="../media/image46.png"/><Relationship Id="rId3" Type="http://schemas.openxmlformats.org/officeDocument/2006/relationships/tags" Target="../tags/tag58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tags" Target="../tags/tag72.xml"/><Relationship Id="rId25" Type="http://schemas.openxmlformats.org/officeDocument/2006/relationships/image" Target="../media/image45.png"/><Relationship Id="rId2" Type="http://schemas.openxmlformats.org/officeDocument/2006/relationships/tags" Target="../tags/tag57.xml"/><Relationship Id="rId16" Type="http://schemas.openxmlformats.org/officeDocument/2006/relationships/tags" Target="../tags/tag71.xml"/><Relationship Id="rId20" Type="http://schemas.openxmlformats.org/officeDocument/2006/relationships/tags" Target="../tags/tag75.xml"/><Relationship Id="rId29" Type="http://schemas.openxmlformats.org/officeDocument/2006/relationships/image" Target="../media/image48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24" Type="http://schemas.openxmlformats.org/officeDocument/2006/relationships/image" Target="../media/image44.png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23" Type="http://schemas.openxmlformats.org/officeDocument/2006/relationships/image" Target="../media/image43.png"/><Relationship Id="rId28" Type="http://schemas.openxmlformats.org/officeDocument/2006/relationships/image" Target="../media/image47.png"/><Relationship Id="rId10" Type="http://schemas.openxmlformats.org/officeDocument/2006/relationships/tags" Target="../tags/tag65.xml"/><Relationship Id="rId19" Type="http://schemas.openxmlformats.org/officeDocument/2006/relationships/tags" Target="../tags/tag74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Relationship Id="rId22" Type="http://schemas.openxmlformats.org/officeDocument/2006/relationships/image" Target="../media/image42.png"/><Relationship Id="rId27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18" Type="http://schemas.openxmlformats.org/officeDocument/2006/relationships/image" Target="../media/image49.png"/><Relationship Id="rId3" Type="http://schemas.openxmlformats.org/officeDocument/2006/relationships/tags" Target="../tags/tag78.xml"/><Relationship Id="rId21" Type="http://schemas.openxmlformats.org/officeDocument/2006/relationships/image" Target="../media/image51.png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image" Target="../media/image46.png"/><Relationship Id="rId2" Type="http://schemas.openxmlformats.org/officeDocument/2006/relationships/tags" Target="../tags/tag77.xml"/><Relationship Id="rId16" Type="http://schemas.openxmlformats.org/officeDocument/2006/relationships/image" Target="../media/image43.png"/><Relationship Id="rId20" Type="http://schemas.openxmlformats.org/officeDocument/2006/relationships/image" Target="../media/image2.png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5" Type="http://schemas.openxmlformats.org/officeDocument/2006/relationships/image" Target="../media/image42.png"/><Relationship Id="rId23" Type="http://schemas.openxmlformats.org/officeDocument/2006/relationships/image" Target="../media/image53.png"/><Relationship Id="rId10" Type="http://schemas.openxmlformats.org/officeDocument/2006/relationships/tags" Target="../tags/tag85.xml"/><Relationship Id="rId19" Type="http://schemas.openxmlformats.org/officeDocument/2006/relationships/image" Target="../media/image50.png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91.xml"/><Relationship Id="rId7" Type="http://schemas.openxmlformats.org/officeDocument/2006/relationships/image" Target="../media/image43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42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wmf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6.xml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7.png"/><Relationship Id="rId5" Type="http://schemas.openxmlformats.org/officeDocument/2006/relationships/tags" Target="../tags/tag8.xml"/><Relationship Id="rId10" Type="http://schemas.openxmlformats.org/officeDocument/2006/relationships/image" Target="../media/image5.png"/><Relationship Id="rId4" Type="http://schemas.openxmlformats.org/officeDocument/2006/relationships/tags" Target="../tags/tag7.xml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1.xml"/><Relationship Id="rId7" Type="http://schemas.openxmlformats.org/officeDocument/2006/relationships/image" Target="../media/image9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3.png"/><Relationship Id="rId5" Type="http://schemas.openxmlformats.org/officeDocument/2006/relationships/tags" Target="../tags/tag13.xml"/><Relationship Id="rId10" Type="http://schemas.openxmlformats.org/officeDocument/2006/relationships/image" Target="../media/image12.png"/><Relationship Id="rId4" Type="http://schemas.openxmlformats.org/officeDocument/2006/relationships/tags" Target="../tags/tag12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image" Target="../media/image17.png"/><Relationship Id="rId26" Type="http://schemas.openxmlformats.org/officeDocument/2006/relationships/image" Target="../media/image24.png"/><Relationship Id="rId3" Type="http://schemas.openxmlformats.org/officeDocument/2006/relationships/tags" Target="../tags/tag16.xml"/><Relationship Id="rId21" Type="http://schemas.openxmlformats.org/officeDocument/2006/relationships/image" Target="../media/image20.png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image" Target="../media/image16.png"/><Relationship Id="rId25" Type="http://schemas.openxmlformats.org/officeDocument/2006/relationships/image" Target="../media/image23.png"/><Relationship Id="rId2" Type="http://schemas.openxmlformats.org/officeDocument/2006/relationships/tags" Target="../tags/tag15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24" Type="http://schemas.openxmlformats.org/officeDocument/2006/relationships/image" Target="../media/image22.png"/><Relationship Id="rId5" Type="http://schemas.openxmlformats.org/officeDocument/2006/relationships/tags" Target="../tags/tag18.xml"/><Relationship Id="rId15" Type="http://schemas.openxmlformats.org/officeDocument/2006/relationships/image" Target="../media/image14.png"/><Relationship Id="rId23" Type="http://schemas.openxmlformats.org/officeDocument/2006/relationships/image" Target="../media/image8.png"/><Relationship Id="rId10" Type="http://schemas.openxmlformats.org/officeDocument/2006/relationships/tags" Target="../tags/tag23.xml"/><Relationship Id="rId19" Type="http://schemas.openxmlformats.org/officeDocument/2006/relationships/image" Target="../media/image18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/>
          <a:lstStyle/>
          <a:p>
            <a:r>
              <a:rPr lang="en-US" altLang="zh-TW" sz="3200">
                <a:latin typeface="Comic Sans MS" pitchFamily="66" charset="0"/>
              </a:rPr>
              <a:t>Propositional Logic</a:t>
            </a:r>
          </a:p>
        </p:txBody>
      </p:sp>
      <p:pic>
        <p:nvPicPr>
          <p:cNvPr id="2075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43125"/>
            <a:ext cx="25717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5604" y="6324600"/>
            <a:ext cx="879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Source: http://www.cse.iitd.ernet.in/~naveen/courses/CSL105/index.html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282950" y="457200"/>
            <a:ext cx="2508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Math vs English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011238" y="1371600"/>
            <a:ext cx="7065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6600"/>
                </a:solidFill>
              </a:rPr>
              <a:t>Parent:</a:t>
            </a:r>
            <a:r>
              <a:rPr lang="en-US" altLang="en-US"/>
              <a:t> if you don’t clean your room, then you can’t watch a DVD.</a:t>
            </a:r>
          </a:p>
        </p:txBody>
      </p:sp>
      <p:sp>
        <p:nvSpPr>
          <p:cNvPr id="71684" name="AutoShape 4"/>
          <p:cNvSpPr>
            <a:spLocks/>
          </p:cNvSpPr>
          <p:nvPr/>
        </p:nvSpPr>
        <p:spPr bwMode="auto">
          <a:xfrm rot="5400000">
            <a:off x="3924300" y="1104900"/>
            <a:ext cx="304800" cy="1600200"/>
          </a:xfrm>
          <a:prstGeom prst="rightBrace">
            <a:avLst>
              <a:gd name="adj1" fmla="val 43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3886200" y="2133600"/>
            <a:ext cx="322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</a:t>
            </a:r>
          </a:p>
        </p:txBody>
      </p:sp>
      <p:sp>
        <p:nvSpPr>
          <p:cNvPr id="71686" name="AutoShape 6"/>
          <p:cNvSpPr>
            <a:spLocks/>
          </p:cNvSpPr>
          <p:nvPr/>
        </p:nvSpPr>
        <p:spPr bwMode="auto">
          <a:xfrm rot="5400000">
            <a:off x="7048500" y="1104900"/>
            <a:ext cx="304800" cy="1600200"/>
          </a:xfrm>
          <a:prstGeom prst="rightBrace">
            <a:avLst>
              <a:gd name="adj1" fmla="val 43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7010400" y="21336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1616075" y="2757488"/>
            <a:ext cx="2192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This sentence says</a:t>
            </a:r>
          </a:p>
        </p:txBody>
      </p:sp>
      <p:pic>
        <p:nvPicPr>
          <p:cNvPr id="7168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50" y="2843213"/>
            <a:ext cx="12795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1631950" y="3352800"/>
            <a:ext cx="278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 real life it also means</a:t>
            </a: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6089650" y="30480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457200" y="4205288"/>
            <a:ext cx="7288213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Mathematician: </a:t>
            </a:r>
            <a:r>
              <a:rPr lang="en-US" altLang="en-US"/>
              <a:t>if a number x greater than 2 is not an odd number,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           then x is not a prime number.</a:t>
            </a:r>
          </a:p>
        </p:txBody>
      </p:sp>
      <p:pic>
        <p:nvPicPr>
          <p:cNvPr id="71693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13" y="3429000"/>
            <a:ext cx="8985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1676400" y="5272088"/>
            <a:ext cx="2192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This sentence says</a:t>
            </a: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1712913" y="5805488"/>
            <a:ext cx="330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But of course it doesn’t mean</a:t>
            </a:r>
          </a:p>
        </p:txBody>
      </p:sp>
      <p:pic>
        <p:nvPicPr>
          <p:cNvPr id="71698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3124200"/>
            <a:ext cx="8985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99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5357813"/>
            <a:ext cx="1265238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0" name="Picture 2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5881688"/>
            <a:ext cx="884238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nimBg="1"/>
      <p:bldP spid="71685" grpId="0"/>
      <p:bldP spid="71686" grpId="0" animBg="1"/>
      <p:bldP spid="71687" grpId="0"/>
      <p:bldP spid="71688" grpId="0"/>
      <p:bldP spid="71690" grpId="0"/>
      <p:bldP spid="71691" grpId="0"/>
      <p:bldP spid="71692" grpId="0"/>
      <p:bldP spid="71694" grpId="0"/>
      <p:bldP spid="716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100263" y="457200"/>
            <a:ext cx="4910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Necessary, Sufficient Condition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914400" y="1309688"/>
            <a:ext cx="7288213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Mathematician: </a:t>
            </a:r>
            <a:r>
              <a:rPr lang="en-US" altLang="en-US"/>
              <a:t>if a number x greater than 2 is not an odd number,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           then x is not a prime number.</a:t>
            </a: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2133600" y="2376488"/>
            <a:ext cx="2192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This sentence says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2170113" y="2909888"/>
            <a:ext cx="330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But of course it doesn’t mean</a:t>
            </a:r>
          </a:p>
        </p:txBody>
      </p:sp>
      <p:pic>
        <p:nvPicPr>
          <p:cNvPr id="73739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2462213"/>
            <a:ext cx="1265238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40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2986088"/>
            <a:ext cx="884238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377825" y="3657600"/>
            <a:ext cx="8435975" cy="9255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Being an odd number &gt; 2 is a </a:t>
            </a:r>
            <a:r>
              <a:rPr lang="en-US" altLang="zh-TW">
                <a:solidFill>
                  <a:schemeClr val="accent2"/>
                </a:solidFill>
              </a:rPr>
              <a:t>necessary condition</a:t>
            </a:r>
            <a:r>
              <a:rPr lang="en-US" altLang="zh-TW"/>
              <a:t> for this number to be prime.</a:t>
            </a:r>
          </a:p>
          <a:p>
            <a:endParaRPr lang="en-US" altLang="zh-TW"/>
          </a:p>
          <a:p>
            <a:r>
              <a:rPr lang="en-US" altLang="zh-TW"/>
              <a:t>Being a prime number &gt; 2 is a </a:t>
            </a:r>
            <a:r>
              <a:rPr lang="en-US" altLang="zh-TW">
                <a:solidFill>
                  <a:schemeClr val="accent2"/>
                </a:solidFill>
              </a:rPr>
              <a:t>sufficient condition</a:t>
            </a:r>
            <a:r>
              <a:rPr lang="en-US" altLang="zh-TW"/>
              <a:t> for this number to be odd.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1752600" y="457200"/>
            <a:ext cx="560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Necessary AND Sufficient Condition</a:t>
            </a:r>
          </a:p>
        </p:txBody>
      </p:sp>
      <p:graphicFrame>
        <p:nvGraphicFramePr>
          <p:cNvPr id="74761" name="Object 9"/>
          <p:cNvGraphicFramePr>
            <a:graphicFrameLocks noChangeAspect="1"/>
          </p:cNvGraphicFramePr>
          <p:nvPr/>
        </p:nvGraphicFramePr>
        <p:xfrm>
          <a:off x="3494088" y="1192213"/>
          <a:ext cx="21336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0" name="Equation" r:id="rId14" imgW="685800" imgH="203040" progId="Equation.3">
                  <p:embed/>
                </p:oleObj>
              </mc:Choice>
              <mc:Fallback>
                <p:oleObj name="Equation" r:id="rId14" imgW="68580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1192213"/>
                        <a:ext cx="21336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62" name="Group 10"/>
          <p:cNvGrpSpPr>
            <a:grpSpLocks/>
          </p:cNvGrpSpPr>
          <p:nvPr/>
        </p:nvGrpSpPr>
        <p:grpSpPr bwMode="auto">
          <a:xfrm>
            <a:off x="4578350" y="1989138"/>
            <a:ext cx="2051050" cy="2659062"/>
            <a:chOff x="1707" y="1902"/>
            <a:chExt cx="1292" cy="1675"/>
          </a:xfrm>
        </p:grpSpPr>
        <p:sp>
          <p:nvSpPr>
            <p:cNvPr id="74763" name="Rectangle 11"/>
            <p:cNvSpPr>
              <a:spLocks noChangeArrowheads="1"/>
            </p:cNvSpPr>
            <p:nvPr/>
          </p:nvSpPr>
          <p:spPr bwMode="auto">
            <a:xfrm>
              <a:off x="2236" y="3251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74764" name="Rectangle 12"/>
            <p:cNvSpPr>
              <a:spLocks noChangeArrowheads="1"/>
            </p:cNvSpPr>
            <p:nvPr/>
          </p:nvSpPr>
          <p:spPr bwMode="auto">
            <a:xfrm>
              <a:off x="2236" y="2925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74765" name="Rectangle 13"/>
            <p:cNvSpPr>
              <a:spLocks noChangeArrowheads="1"/>
            </p:cNvSpPr>
            <p:nvPr/>
          </p:nvSpPr>
          <p:spPr bwMode="auto">
            <a:xfrm>
              <a:off x="2236" y="2599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74766" name="Rectangle 14"/>
            <p:cNvSpPr>
              <a:spLocks noChangeArrowheads="1"/>
            </p:cNvSpPr>
            <p:nvPr/>
          </p:nvSpPr>
          <p:spPr bwMode="auto">
            <a:xfrm>
              <a:off x="2236" y="2266"/>
              <a:ext cx="763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74767" name="Rectangle 15"/>
            <p:cNvSpPr>
              <a:spLocks noChangeArrowheads="1"/>
            </p:cNvSpPr>
            <p:nvPr/>
          </p:nvSpPr>
          <p:spPr bwMode="auto">
            <a:xfrm>
              <a:off x="1707" y="1902"/>
              <a:ext cx="1292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3200" i="1"/>
                <a:t>P  </a:t>
              </a:r>
              <a:r>
                <a:rPr lang="en-US" altLang="en-US" sz="3200">
                  <a:sym typeface="Symbol" pitchFamily="18" charset="2"/>
                </a:rPr>
                <a:t>   </a:t>
              </a:r>
              <a:r>
                <a:rPr lang="en-US" altLang="en-US" sz="3200" i="1">
                  <a:sym typeface="Symbol" pitchFamily="18" charset="2"/>
                </a:rPr>
                <a:t>Q</a:t>
              </a:r>
              <a:endParaRPr lang="en-US" altLang="en-US" sz="3200">
                <a:sym typeface="Symbol" pitchFamily="18" charset="2"/>
              </a:endParaRPr>
            </a:p>
          </p:txBody>
        </p:sp>
      </p:grpSp>
      <p:grpSp>
        <p:nvGrpSpPr>
          <p:cNvPr id="74768" name="Group 16"/>
          <p:cNvGrpSpPr>
            <a:grpSpLocks/>
          </p:cNvGrpSpPr>
          <p:nvPr/>
        </p:nvGrpSpPr>
        <p:grpSpPr bwMode="auto">
          <a:xfrm>
            <a:off x="2808288" y="1989138"/>
            <a:ext cx="1770062" cy="2659062"/>
            <a:chOff x="592" y="1902"/>
            <a:chExt cx="1115" cy="1675"/>
          </a:xfrm>
        </p:grpSpPr>
        <p:sp>
          <p:nvSpPr>
            <p:cNvPr id="74769" name="Rectangle 17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74770" name="Rectangle 18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74771" name="Rectangle 1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74772" name="Rectangle 2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74773" name="Rectangle 21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74774" name="Rectangle 22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74775" name="Rectangle 23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74776" name="Rectangle 24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74777" name="Rectangle 25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3200" i="1"/>
                <a:t>Q</a:t>
              </a:r>
            </a:p>
          </p:txBody>
        </p:sp>
        <p:sp>
          <p:nvSpPr>
            <p:cNvPr id="74778" name="Rectangle 26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3200" i="1"/>
                <a:t>P</a:t>
              </a:r>
            </a:p>
          </p:txBody>
        </p:sp>
      </p:grpSp>
      <p:grpSp>
        <p:nvGrpSpPr>
          <p:cNvPr id="74779" name="Group 27"/>
          <p:cNvGrpSpPr>
            <a:grpSpLocks/>
          </p:cNvGrpSpPr>
          <p:nvPr/>
        </p:nvGrpSpPr>
        <p:grpSpPr bwMode="auto">
          <a:xfrm>
            <a:off x="3646488" y="1989138"/>
            <a:ext cx="931862" cy="2659062"/>
            <a:chOff x="1120" y="1902"/>
            <a:chExt cx="587" cy="1675"/>
          </a:xfrm>
        </p:grpSpPr>
        <p:sp>
          <p:nvSpPr>
            <p:cNvPr id="74780" name="Line 28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782" name="Group 30"/>
          <p:cNvGrpSpPr>
            <a:grpSpLocks/>
          </p:cNvGrpSpPr>
          <p:nvPr/>
        </p:nvGrpSpPr>
        <p:grpSpPr bwMode="auto">
          <a:xfrm>
            <a:off x="2808288" y="1976438"/>
            <a:ext cx="3821112" cy="2659062"/>
            <a:chOff x="592" y="1894"/>
            <a:chExt cx="2407" cy="1675"/>
          </a:xfrm>
        </p:grpSpPr>
        <p:grpSp>
          <p:nvGrpSpPr>
            <p:cNvPr id="74783" name="Group 31"/>
            <p:cNvGrpSpPr>
              <a:grpSpLocks/>
            </p:cNvGrpSpPr>
            <p:nvPr/>
          </p:nvGrpSpPr>
          <p:grpSpPr bwMode="auto">
            <a:xfrm>
              <a:off x="592" y="2266"/>
              <a:ext cx="2407" cy="985"/>
              <a:chOff x="592" y="2266"/>
              <a:chExt cx="2407" cy="985"/>
            </a:xfrm>
          </p:grpSpPr>
          <p:sp>
            <p:nvSpPr>
              <p:cNvPr id="74784" name="Line 32"/>
              <p:cNvSpPr>
                <a:spLocks noChangeShapeType="1"/>
              </p:cNvSpPr>
              <p:nvPr/>
            </p:nvSpPr>
            <p:spPr bwMode="auto">
              <a:xfrm>
                <a:off x="592" y="2266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85" name="Line 33"/>
              <p:cNvSpPr>
                <a:spLocks noChangeShapeType="1"/>
              </p:cNvSpPr>
              <p:nvPr/>
            </p:nvSpPr>
            <p:spPr bwMode="auto">
              <a:xfrm>
                <a:off x="592" y="2599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86" name="Line 34"/>
              <p:cNvSpPr>
                <a:spLocks noChangeShapeType="1"/>
              </p:cNvSpPr>
              <p:nvPr/>
            </p:nvSpPr>
            <p:spPr bwMode="auto">
              <a:xfrm>
                <a:off x="592" y="2925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87" name="Line 35"/>
              <p:cNvSpPr>
                <a:spLocks noChangeShapeType="1"/>
              </p:cNvSpPr>
              <p:nvPr/>
            </p:nvSpPr>
            <p:spPr bwMode="auto">
              <a:xfrm>
                <a:off x="592" y="3251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4788" name="Group 36"/>
            <p:cNvGrpSpPr>
              <a:grpSpLocks/>
            </p:cNvGrpSpPr>
            <p:nvPr/>
          </p:nvGrpSpPr>
          <p:grpSpPr bwMode="auto">
            <a:xfrm>
              <a:off x="592" y="1894"/>
              <a:ext cx="2407" cy="1675"/>
              <a:chOff x="592" y="1806"/>
              <a:chExt cx="2407" cy="1675"/>
            </a:xfrm>
          </p:grpSpPr>
          <p:grpSp>
            <p:nvGrpSpPr>
              <p:cNvPr id="74789" name="Group 37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74790" name="Line 38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91" name="Line 39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92" name="Line 4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4793" name="Line 41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74794" name="Object 42"/>
          <p:cNvGraphicFramePr>
            <a:graphicFrameLocks noChangeAspect="1"/>
          </p:cNvGraphicFramePr>
          <p:nvPr/>
        </p:nvGraphicFramePr>
        <p:xfrm>
          <a:off x="6383338" y="23098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1" name="Equation" r:id="rId16" imgW="114120" imgH="177480" progId="Equation.DSMT4">
                  <p:embed/>
                </p:oleObj>
              </mc:Choice>
              <mc:Fallback>
                <p:oleObj name="Equation" r:id="rId16" imgW="114120" imgH="17748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2309813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795" name="Picture 4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88" y="2187575"/>
            <a:ext cx="46831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4796" name="Group 44"/>
          <p:cNvGrpSpPr>
            <a:grpSpLocks/>
          </p:cNvGrpSpPr>
          <p:nvPr/>
        </p:nvGrpSpPr>
        <p:grpSpPr bwMode="auto">
          <a:xfrm>
            <a:off x="1600200" y="4891088"/>
            <a:ext cx="5945188" cy="366712"/>
            <a:chOff x="758" y="3770"/>
            <a:chExt cx="3745" cy="231"/>
          </a:xfrm>
        </p:grpSpPr>
        <p:sp>
          <p:nvSpPr>
            <p:cNvPr id="74797" name="Text Box 45"/>
            <p:cNvSpPr txBox="1">
              <a:spLocks noChangeArrowheads="1"/>
            </p:cNvSpPr>
            <p:nvPr/>
          </p:nvSpPr>
          <p:spPr bwMode="auto">
            <a:xfrm>
              <a:off x="758" y="3770"/>
              <a:ext cx="37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chemeClr val="accent2"/>
                  </a:solidFill>
                </a:rPr>
                <a:t>Note:</a:t>
              </a:r>
              <a:r>
                <a:rPr lang="en-US" altLang="en-US"/>
                <a:t>  P        Q is equivalent to (P       Q)     (Q        P) </a:t>
              </a:r>
            </a:p>
          </p:txBody>
        </p:sp>
        <p:pic>
          <p:nvPicPr>
            <p:cNvPr id="74798" name="Picture 46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3840"/>
              <a:ext cx="240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799" name="Picture 47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3840"/>
              <a:ext cx="240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800" name="Picture 48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3840"/>
              <a:ext cx="8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801" name="Picture 49" descr="txp_fi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3840"/>
              <a:ext cx="240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4802" name="Text Box 50"/>
          <p:cNvSpPr txBox="1">
            <a:spLocks noChangeArrowheads="1"/>
          </p:cNvSpPr>
          <p:nvPr/>
        </p:nvSpPr>
        <p:spPr bwMode="auto">
          <a:xfrm>
            <a:off x="1601788" y="5348288"/>
            <a:ext cx="6423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Note:</a:t>
            </a:r>
            <a:r>
              <a:rPr lang="en-US" altLang="en-US"/>
              <a:t>  P        Q is equivalent to (P       Q)     (    P           Q) </a:t>
            </a:r>
          </a:p>
        </p:txBody>
      </p:sp>
      <p:pic>
        <p:nvPicPr>
          <p:cNvPr id="74803" name="Picture 5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63" y="5459413"/>
            <a:ext cx="381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804" name="Picture 5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63" y="5459413"/>
            <a:ext cx="381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805" name="Picture 5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5459413"/>
            <a:ext cx="1412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806" name="Picture 5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88" y="5459413"/>
            <a:ext cx="381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807" name="Picture 55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5486400"/>
            <a:ext cx="163513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808" name="Picture 56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5486400"/>
            <a:ext cx="163513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809" name="Text Box 57"/>
          <p:cNvSpPr txBox="1">
            <a:spLocks noChangeArrowheads="1"/>
          </p:cNvSpPr>
          <p:nvPr/>
        </p:nvSpPr>
        <p:spPr bwMode="auto">
          <a:xfrm>
            <a:off x="227013" y="6096000"/>
            <a:ext cx="86883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Is the statement “x is an even number if and only if x</a:t>
            </a:r>
            <a:r>
              <a:rPr lang="en-US" altLang="zh-TW" baseline="30000"/>
              <a:t>2</a:t>
            </a:r>
            <a:r>
              <a:rPr lang="en-US" altLang="zh-TW"/>
              <a:t> is an even number” true?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02" grpId="0"/>
      <p:bldP spid="7480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751263" y="457200"/>
            <a:ext cx="1582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Argument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760413" y="1295400"/>
            <a:ext cx="76231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/>
              <a:t>An argument is a sequence of statements.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All statements but the final one are called </a:t>
            </a:r>
            <a:r>
              <a:rPr lang="en-US" altLang="zh-TW">
                <a:solidFill>
                  <a:srgbClr val="A50021"/>
                </a:solidFill>
              </a:rPr>
              <a:t>assumptions </a:t>
            </a:r>
            <a:r>
              <a:rPr lang="en-US" altLang="zh-TW"/>
              <a:t>or </a:t>
            </a:r>
            <a:r>
              <a:rPr lang="en-US" altLang="zh-TW">
                <a:solidFill>
                  <a:srgbClr val="A50021"/>
                </a:solidFill>
              </a:rPr>
              <a:t>hypothesis</a:t>
            </a:r>
            <a:r>
              <a:rPr lang="en-US" altLang="zh-TW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 final statement is called the </a:t>
            </a:r>
            <a:r>
              <a:rPr lang="en-US" altLang="zh-TW">
                <a:solidFill>
                  <a:srgbClr val="006600"/>
                </a:solidFill>
              </a:rPr>
              <a:t>conclusion</a:t>
            </a:r>
            <a:r>
              <a:rPr lang="en-US" altLang="zh-TW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An argument is </a:t>
            </a:r>
            <a:r>
              <a:rPr lang="en-US" altLang="zh-TW">
                <a:solidFill>
                  <a:schemeClr val="accent2"/>
                </a:solidFill>
              </a:rPr>
              <a:t>valid </a:t>
            </a:r>
            <a:r>
              <a:rPr lang="en-US" altLang="zh-TW">
                <a:solidFill>
                  <a:schemeClr val="tx2"/>
                </a:solidFill>
              </a:rPr>
              <a:t>if:</a:t>
            </a:r>
            <a:r>
              <a:rPr lang="en-US" altLang="zh-TW"/>
              <a:t> </a:t>
            </a: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914400" y="3205163"/>
            <a:ext cx="7259638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whenever all the assumptions are true, then the conclusion is true.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1754188" y="4038600"/>
            <a:ext cx="590257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If today is Wednesday, then yesterday </a:t>
            </a:r>
            <a:r>
              <a:rPr lang="en-US" altLang="zh-TW" dirty="0" smtClean="0"/>
              <a:t>was </a:t>
            </a:r>
            <a:r>
              <a:rPr lang="en-US" altLang="zh-TW" dirty="0"/>
              <a:t>Tuesday.</a:t>
            </a:r>
          </a:p>
          <a:p>
            <a:endParaRPr lang="en-US" altLang="zh-TW" dirty="0"/>
          </a:p>
          <a:p>
            <a:r>
              <a:rPr lang="en-US" altLang="zh-TW" dirty="0"/>
              <a:t>Today is Wednesday.</a:t>
            </a:r>
          </a:p>
          <a:p>
            <a:endParaRPr lang="en-US" altLang="zh-TW" dirty="0"/>
          </a:p>
          <a:p>
            <a:r>
              <a:rPr lang="en-US" altLang="zh-TW" dirty="0"/>
              <a:t>Yesterday </a:t>
            </a:r>
            <a:r>
              <a:rPr lang="en-US" altLang="zh-TW" dirty="0" smtClean="0"/>
              <a:t>was </a:t>
            </a:r>
            <a:r>
              <a:rPr lang="en-US" altLang="zh-TW" dirty="0"/>
              <a:t>Tuesday.</a:t>
            </a:r>
          </a:p>
        </p:txBody>
      </p:sp>
      <p:pic>
        <p:nvPicPr>
          <p:cNvPr id="58386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214938"/>
            <a:ext cx="228600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2" grpId="0" animBg="1"/>
      <p:bldP spid="5838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3446463" y="457200"/>
            <a:ext cx="2192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Modus Ponens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1711325" y="1184275"/>
            <a:ext cx="14128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A5002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p then q.</a:t>
            </a:r>
          </a:p>
          <a:p>
            <a:r>
              <a:rPr lang="en-US" altLang="zh-TW"/>
              <a:t>p</a:t>
            </a:r>
          </a:p>
          <a:p>
            <a:r>
              <a:rPr lang="en-US" altLang="zh-TW"/>
              <a:t>q</a:t>
            </a:r>
          </a:p>
        </p:txBody>
      </p:sp>
      <p:graphicFrame>
        <p:nvGraphicFramePr>
          <p:cNvPr id="91184" name="Group 48"/>
          <p:cNvGraphicFramePr>
            <a:graphicFrameLocks noGrp="1"/>
          </p:cNvGraphicFramePr>
          <p:nvPr/>
        </p:nvGraphicFramePr>
        <p:xfrm>
          <a:off x="1981200" y="2971800"/>
          <a:ext cx="5105400" cy="2590800"/>
        </p:xfrm>
        <a:graphic>
          <a:graphicData uri="http://schemas.openxmlformats.org/drawingml/2006/table">
            <a:tbl>
              <a:tblPr/>
              <a:tblGrid>
                <a:gridCol w="1020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→q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185" name="Text Box 49"/>
          <p:cNvSpPr txBox="1">
            <a:spLocks noChangeArrowheads="1"/>
          </p:cNvSpPr>
          <p:nvPr/>
        </p:nvSpPr>
        <p:spPr bwMode="auto">
          <a:xfrm>
            <a:off x="1624013" y="6100763"/>
            <a:ext cx="5448928" cy="369332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Modus ponens is Latin </a:t>
            </a:r>
            <a:r>
              <a:rPr lang="en-US" altLang="zh-TW" dirty="0" smtClean="0"/>
              <a:t>for </a:t>
            </a:r>
            <a:r>
              <a:rPr lang="en-US" altLang="zh-TW" dirty="0"/>
              <a:t>“method of affirming”.</a:t>
            </a:r>
          </a:p>
        </p:txBody>
      </p:sp>
      <p:pic>
        <p:nvPicPr>
          <p:cNvPr id="91186" name="Picture 5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228600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A5002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187" name="Rectangle 51"/>
          <p:cNvSpPr>
            <a:spLocks noChangeArrowheads="1"/>
          </p:cNvSpPr>
          <p:nvPr/>
        </p:nvSpPr>
        <p:spPr bwMode="auto">
          <a:xfrm>
            <a:off x="4267200" y="3581400"/>
            <a:ext cx="2667000" cy="3810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88" name="AutoShape 52"/>
          <p:cNvSpPr>
            <a:spLocks/>
          </p:cNvSpPr>
          <p:nvPr/>
        </p:nvSpPr>
        <p:spPr bwMode="auto">
          <a:xfrm rot="16200000">
            <a:off x="4914900" y="1866900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89" name="Text Box 53"/>
          <p:cNvSpPr txBox="1">
            <a:spLocks noChangeArrowheads="1"/>
          </p:cNvSpPr>
          <p:nvPr/>
        </p:nvSpPr>
        <p:spPr bwMode="auto">
          <a:xfrm>
            <a:off x="4343400" y="2251075"/>
            <a:ext cx="146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assumptions</a:t>
            </a:r>
          </a:p>
        </p:txBody>
      </p:sp>
      <p:sp>
        <p:nvSpPr>
          <p:cNvPr id="91190" name="Text Box 54"/>
          <p:cNvSpPr txBox="1">
            <a:spLocks noChangeArrowheads="1"/>
          </p:cNvSpPr>
          <p:nvPr/>
        </p:nvSpPr>
        <p:spPr bwMode="auto">
          <a:xfrm>
            <a:off x="6096000" y="2286000"/>
            <a:ext cx="1254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conclusion</a:t>
            </a:r>
          </a:p>
        </p:txBody>
      </p:sp>
      <p:sp>
        <p:nvSpPr>
          <p:cNvPr id="91191" name="Rectangle 55"/>
          <p:cNvSpPr>
            <a:spLocks noChangeArrowheads="1"/>
          </p:cNvSpPr>
          <p:nvPr/>
        </p:nvSpPr>
        <p:spPr bwMode="auto">
          <a:xfrm>
            <a:off x="1371600" y="1143000"/>
            <a:ext cx="1828800" cy="9906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1193" name="Picture 5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28800"/>
            <a:ext cx="228600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194" name="Rectangle 58"/>
          <p:cNvSpPr>
            <a:spLocks noChangeArrowheads="1"/>
          </p:cNvSpPr>
          <p:nvPr/>
        </p:nvSpPr>
        <p:spPr bwMode="auto">
          <a:xfrm>
            <a:off x="3429000" y="1143000"/>
            <a:ext cx="4267200" cy="990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95" name="Text Box 59"/>
          <p:cNvSpPr txBox="1">
            <a:spLocks noChangeArrowheads="1"/>
          </p:cNvSpPr>
          <p:nvPr/>
        </p:nvSpPr>
        <p:spPr bwMode="auto">
          <a:xfrm>
            <a:off x="3898900" y="1217613"/>
            <a:ext cx="347402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If </a:t>
            </a:r>
            <a:r>
              <a:rPr lang="en-US" altLang="zh-TW" dirty="0" smtClean="0"/>
              <a:t>bandh, </a:t>
            </a:r>
            <a:r>
              <a:rPr lang="en-US" altLang="zh-TW" dirty="0"/>
              <a:t>then class cancelled.</a:t>
            </a:r>
          </a:p>
          <a:p>
            <a:r>
              <a:rPr lang="en-US" altLang="zh-TW" dirty="0" smtClean="0"/>
              <a:t>Bandh.</a:t>
            </a:r>
            <a:endParaRPr lang="en-US" altLang="zh-TW" dirty="0"/>
          </a:p>
          <a:p>
            <a:r>
              <a:rPr lang="en-US" altLang="zh-TW" dirty="0"/>
              <a:t>Class cancelled.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85" grpId="0" animBg="1"/>
      <p:bldP spid="91187" grpId="0" animBg="1"/>
      <p:bldP spid="91188" grpId="0" animBg="1"/>
      <p:bldP spid="91189" grpId="0"/>
      <p:bldP spid="91190" grpId="0"/>
      <p:bldP spid="91194" grpId="0" animBg="1"/>
      <p:bldP spid="911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3446463" y="457200"/>
            <a:ext cx="225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Modus Tollens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1787525" y="1184275"/>
            <a:ext cx="14128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A5002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p then q.</a:t>
            </a:r>
          </a:p>
          <a:p>
            <a:r>
              <a:rPr lang="en-US" altLang="zh-TW"/>
              <a:t>~q</a:t>
            </a:r>
          </a:p>
          <a:p>
            <a:r>
              <a:rPr lang="en-US" altLang="zh-TW"/>
              <a:t>~p</a:t>
            </a:r>
          </a:p>
        </p:txBody>
      </p:sp>
      <p:graphicFrame>
        <p:nvGraphicFramePr>
          <p:cNvPr id="99332" name="Group 4"/>
          <p:cNvGraphicFramePr>
            <a:graphicFrameLocks noGrp="1"/>
          </p:cNvGraphicFramePr>
          <p:nvPr/>
        </p:nvGraphicFramePr>
        <p:xfrm>
          <a:off x="1981200" y="3124200"/>
          <a:ext cx="5105400" cy="2590800"/>
        </p:xfrm>
        <a:graphic>
          <a:graphicData uri="http://schemas.openxmlformats.org/drawingml/2006/table">
            <a:tbl>
              <a:tblPr/>
              <a:tblGrid>
                <a:gridCol w="1020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→q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~q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~p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9370" name="Text Box 42"/>
          <p:cNvSpPr txBox="1">
            <a:spLocks noChangeArrowheads="1"/>
          </p:cNvSpPr>
          <p:nvPr/>
        </p:nvSpPr>
        <p:spPr bwMode="auto">
          <a:xfrm>
            <a:off x="1676400" y="6100763"/>
            <a:ext cx="5235729" cy="369332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Modus </a:t>
            </a:r>
            <a:r>
              <a:rPr lang="en-US" altLang="zh-TW" dirty="0" err="1"/>
              <a:t>tollens</a:t>
            </a:r>
            <a:r>
              <a:rPr lang="en-US" altLang="zh-TW" dirty="0"/>
              <a:t> is Latin </a:t>
            </a:r>
            <a:r>
              <a:rPr lang="en-US" altLang="zh-TW" dirty="0" smtClean="0"/>
              <a:t>for </a:t>
            </a:r>
            <a:r>
              <a:rPr lang="en-US" altLang="zh-TW" dirty="0"/>
              <a:t>“method of denying”.</a:t>
            </a:r>
          </a:p>
        </p:txBody>
      </p:sp>
      <p:pic>
        <p:nvPicPr>
          <p:cNvPr id="99371" name="Picture 4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228600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372" name="Rectangle 44"/>
          <p:cNvSpPr>
            <a:spLocks noChangeArrowheads="1"/>
          </p:cNvSpPr>
          <p:nvPr/>
        </p:nvSpPr>
        <p:spPr bwMode="auto">
          <a:xfrm>
            <a:off x="4191000" y="5257800"/>
            <a:ext cx="2743200" cy="3810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73" name="AutoShape 45"/>
          <p:cNvSpPr>
            <a:spLocks/>
          </p:cNvSpPr>
          <p:nvPr/>
        </p:nvSpPr>
        <p:spPr bwMode="auto">
          <a:xfrm rot="16200000">
            <a:off x="4914900" y="2019300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74" name="Text Box 46"/>
          <p:cNvSpPr txBox="1">
            <a:spLocks noChangeArrowheads="1"/>
          </p:cNvSpPr>
          <p:nvPr/>
        </p:nvSpPr>
        <p:spPr bwMode="auto">
          <a:xfrm>
            <a:off x="4343400" y="2403475"/>
            <a:ext cx="146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assumptions</a:t>
            </a:r>
          </a:p>
        </p:txBody>
      </p:sp>
      <p:sp>
        <p:nvSpPr>
          <p:cNvPr id="99375" name="Text Box 47"/>
          <p:cNvSpPr txBox="1">
            <a:spLocks noChangeArrowheads="1"/>
          </p:cNvSpPr>
          <p:nvPr/>
        </p:nvSpPr>
        <p:spPr bwMode="auto">
          <a:xfrm>
            <a:off x="6096000" y="2438400"/>
            <a:ext cx="1254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conclusion</a:t>
            </a:r>
          </a:p>
        </p:txBody>
      </p:sp>
      <p:sp>
        <p:nvSpPr>
          <p:cNvPr id="99377" name="Rectangle 49"/>
          <p:cNvSpPr>
            <a:spLocks noChangeArrowheads="1"/>
          </p:cNvSpPr>
          <p:nvPr/>
        </p:nvSpPr>
        <p:spPr bwMode="auto">
          <a:xfrm>
            <a:off x="1371600" y="1143000"/>
            <a:ext cx="1828800" cy="9906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9379" name="Picture 5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28800"/>
            <a:ext cx="228600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380" name="Rectangle 52"/>
          <p:cNvSpPr>
            <a:spLocks noChangeArrowheads="1"/>
          </p:cNvSpPr>
          <p:nvPr/>
        </p:nvSpPr>
        <p:spPr bwMode="auto">
          <a:xfrm>
            <a:off x="3429000" y="1143000"/>
            <a:ext cx="4267200" cy="990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81" name="Text Box 53"/>
          <p:cNvSpPr txBox="1">
            <a:spLocks noChangeArrowheads="1"/>
          </p:cNvSpPr>
          <p:nvPr/>
        </p:nvSpPr>
        <p:spPr bwMode="auto">
          <a:xfrm>
            <a:off x="3886200" y="1217613"/>
            <a:ext cx="348364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If </a:t>
            </a:r>
            <a:r>
              <a:rPr lang="en-US" altLang="zh-TW" dirty="0" smtClean="0"/>
              <a:t>Bandh, </a:t>
            </a:r>
            <a:r>
              <a:rPr lang="en-US" altLang="zh-TW" dirty="0"/>
              <a:t>then class cancelled.</a:t>
            </a:r>
          </a:p>
          <a:p>
            <a:r>
              <a:rPr lang="en-US" altLang="zh-TW" dirty="0"/>
              <a:t>Class not cancelled.</a:t>
            </a:r>
          </a:p>
          <a:p>
            <a:r>
              <a:rPr lang="en-US" altLang="zh-TW" dirty="0"/>
              <a:t>No </a:t>
            </a:r>
            <a:r>
              <a:rPr lang="en-US" altLang="zh-TW" dirty="0" smtClean="0"/>
              <a:t>Bandh.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70" grpId="0" animBg="1"/>
      <p:bldP spid="99372" grpId="0" animBg="1"/>
      <p:bldP spid="99373" grpId="0" animBg="1"/>
      <p:bldP spid="99374" grpId="0"/>
      <p:bldP spid="99375" grpId="0"/>
      <p:bldP spid="99380" grpId="0" animBg="1"/>
      <p:bldP spid="993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762000" y="5410200"/>
          <a:ext cx="47244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6" name="Equation" r:id="rId3" imgW="1879560" imgH="419040" progId="Equation.DSMT4">
                  <p:embed/>
                </p:oleObj>
              </mc:Choice>
              <mc:Fallback>
                <p:oleObj name="Equation" r:id="rId3" imgW="187956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10200"/>
                        <a:ext cx="47244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3625850" y="457200"/>
            <a:ext cx="1836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Equivalence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685800" y="1392238"/>
            <a:ext cx="7772400" cy="305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/>
              <a:t>A student is trying to prove that propositions </a:t>
            </a:r>
            <a:r>
              <a:rPr kumimoji="0" lang="en-US" altLang="en-US" i="1"/>
              <a:t>P</a:t>
            </a:r>
            <a:r>
              <a:rPr kumimoji="0" lang="en-US" altLang="en-US"/>
              <a:t>, </a:t>
            </a:r>
            <a:r>
              <a:rPr kumimoji="0" lang="en-US" altLang="en-US" i="1"/>
              <a:t>Q</a:t>
            </a:r>
            <a:r>
              <a:rPr kumimoji="0" lang="en-US" altLang="en-US"/>
              <a:t>, and </a:t>
            </a:r>
            <a:r>
              <a:rPr kumimoji="0" lang="en-US" altLang="en-US" i="1"/>
              <a:t>R</a:t>
            </a:r>
            <a:r>
              <a:rPr kumimoji="0" lang="en-US" altLang="en-US"/>
              <a:t> are all true. </a:t>
            </a:r>
          </a:p>
          <a:p>
            <a:pPr>
              <a:lnSpc>
                <a:spcPct val="140000"/>
              </a:lnSpc>
            </a:pPr>
            <a:r>
              <a:rPr kumimoji="0" lang="en-US" altLang="en-US"/>
              <a:t>She proceeds as follows. </a:t>
            </a:r>
          </a:p>
          <a:p>
            <a:pPr>
              <a:lnSpc>
                <a:spcPct val="140000"/>
              </a:lnSpc>
            </a:pPr>
            <a:r>
              <a:rPr kumimoji="0" lang="en-US" altLang="en-US"/>
              <a:t>First, she proves three facts: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kumimoji="0" lang="en-US" altLang="en-US"/>
              <a:t> </a:t>
            </a:r>
            <a:r>
              <a:rPr kumimoji="0" lang="en-US" altLang="en-US" i="1"/>
              <a:t>P</a:t>
            </a:r>
            <a:r>
              <a:rPr kumimoji="0" lang="en-US" altLang="en-US"/>
              <a:t> implies </a:t>
            </a:r>
            <a:r>
              <a:rPr kumimoji="0" lang="en-US" altLang="en-US" i="1"/>
              <a:t>Q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kumimoji="0" lang="en-US" altLang="en-US"/>
              <a:t> Q implies </a:t>
            </a:r>
            <a:r>
              <a:rPr kumimoji="0" lang="en-US" altLang="en-US" i="1"/>
              <a:t>R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kumimoji="0" lang="en-US" altLang="en-US"/>
              <a:t> </a:t>
            </a:r>
            <a:r>
              <a:rPr kumimoji="0" lang="en-US" altLang="en-US" i="1"/>
              <a:t>R</a:t>
            </a:r>
            <a:r>
              <a:rPr kumimoji="0" lang="en-US" altLang="en-US"/>
              <a:t> implies </a:t>
            </a:r>
            <a:r>
              <a:rPr kumimoji="0" lang="en-US" altLang="en-US" i="1"/>
              <a:t>P</a:t>
            </a:r>
            <a:r>
              <a:rPr kumimoji="0" lang="en-US" altLang="en-US"/>
              <a:t>.</a:t>
            </a:r>
          </a:p>
          <a:p>
            <a:pPr>
              <a:lnSpc>
                <a:spcPct val="140000"/>
              </a:lnSpc>
            </a:pPr>
            <a:r>
              <a:rPr kumimoji="0" lang="en-US" altLang="en-US"/>
              <a:t>Then she concludes,</a:t>
            </a:r>
          </a:p>
          <a:p>
            <a:pPr>
              <a:lnSpc>
                <a:spcPct val="140000"/>
              </a:lnSpc>
            </a:pPr>
            <a:r>
              <a:rPr kumimoji="0" lang="en-US" altLang="en-US"/>
              <a:t>      ``Thus  </a:t>
            </a:r>
            <a:r>
              <a:rPr kumimoji="0" lang="en-US" altLang="en-US" i="1"/>
              <a:t>P, Q</a:t>
            </a:r>
            <a:r>
              <a:rPr kumimoji="0" lang="en-US" altLang="en-US"/>
              <a:t>, and </a:t>
            </a:r>
            <a:r>
              <a:rPr kumimoji="0" lang="en-US" altLang="en-US" i="1"/>
              <a:t>R</a:t>
            </a:r>
            <a:r>
              <a:rPr kumimoji="0" lang="en-US" altLang="en-US"/>
              <a:t> are all true.''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46125" y="4805363"/>
            <a:ext cx="2290763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Proposed argument: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6883400" y="5562600"/>
            <a:ext cx="1346200" cy="376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Is it valid?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5394325" y="4841875"/>
            <a:ext cx="1363663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assumption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5410200" y="6248400"/>
            <a:ext cx="1263650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conclusion</a:t>
            </a:r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 flipH="1">
            <a:off x="4953000" y="5029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 flipH="1" flipV="1">
            <a:off x="4267200" y="62484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nimBg="1"/>
      <p:bldP spid="76806" grpId="0" animBg="1"/>
      <p:bldP spid="76807" grpId="0" animBg="1"/>
      <p:bldP spid="76808" grpId="0" animBg="1"/>
      <p:bldP spid="76809" grpId="0" animBg="1"/>
      <p:bldP spid="768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26" name="Text Box 130"/>
          <p:cNvSpPr txBox="1">
            <a:spLocks noChangeArrowheads="1"/>
          </p:cNvSpPr>
          <p:nvPr/>
        </p:nvSpPr>
        <p:spPr bwMode="auto">
          <a:xfrm>
            <a:off x="3254375" y="457200"/>
            <a:ext cx="2613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Valid Argument?</a:t>
            </a:r>
          </a:p>
        </p:txBody>
      </p:sp>
      <p:sp>
        <p:nvSpPr>
          <p:cNvPr id="81028" name="Text Box 132"/>
          <p:cNvSpPr txBox="1">
            <a:spLocks noChangeArrowheads="1"/>
          </p:cNvSpPr>
          <p:nvPr/>
        </p:nvSpPr>
        <p:spPr bwMode="auto">
          <a:xfrm>
            <a:off x="3429000" y="2057400"/>
            <a:ext cx="146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assumptions</a:t>
            </a:r>
          </a:p>
        </p:txBody>
      </p:sp>
      <p:sp>
        <p:nvSpPr>
          <p:cNvPr id="81029" name="Text Box 133"/>
          <p:cNvSpPr txBox="1">
            <a:spLocks noChangeArrowheads="1"/>
          </p:cNvSpPr>
          <p:nvPr/>
        </p:nvSpPr>
        <p:spPr bwMode="auto">
          <a:xfrm>
            <a:off x="6400800" y="2057400"/>
            <a:ext cx="1254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conclusion</a:t>
            </a:r>
          </a:p>
        </p:txBody>
      </p:sp>
      <p:graphicFrame>
        <p:nvGraphicFramePr>
          <p:cNvPr id="81080" name="Group 184"/>
          <p:cNvGraphicFramePr>
            <a:graphicFrameLocks noGrp="1"/>
          </p:cNvGraphicFramePr>
          <p:nvPr>
            <p:ph/>
          </p:nvPr>
        </p:nvGraphicFramePr>
        <p:xfrm>
          <a:off x="762000" y="2514600"/>
          <a:ext cx="1143000" cy="32918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1261" name="Group 365"/>
          <p:cNvGraphicFramePr>
            <a:graphicFrameLocks noGrp="1"/>
          </p:cNvGraphicFramePr>
          <p:nvPr/>
        </p:nvGraphicFramePr>
        <p:xfrm>
          <a:off x="2743200" y="2514600"/>
          <a:ext cx="2743200" cy="329184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1311" name="Group 415"/>
          <p:cNvGraphicFramePr>
            <a:graphicFrameLocks noGrp="1"/>
          </p:cNvGraphicFramePr>
          <p:nvPr/>
        </p:nvGraphicFramePr>
        <p:xfrm>
          <a:off x="6400800" y="2514600"/>
          <a:ext cx="2133600" cy="329184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OK?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1300" name="Text Box 404"/>
          <p:cNvSpPr txBox="1">
            <a:spLocks noChangeArrowheads="1"/>
          </p:cNvSpPr>
          <p:nvPr/>
        </p:nvSpPr>
        <p:spPr bwMode="auto">
          <a:xfrm>
            <a:off x="617538" y="6137275"/>
            <a:ext cx="799306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To prove an argument is not valid, we just need to find a counterexample.</a:t>
            </a:r>
          </a:p>
        </p:txBody>
      </p:sp>
      <p:graphicFrame>
        <p:nvGraphicFramePr>
          <p:cNvPr id="81301" name="Object 405"/>
          <p:cNvGraphicFramePr>
            <a:graphicFrameLocks noChangeAspect="1"/>
          </p:cNvGraphicFramePr>
          <p:nvPr/>
        </p:nvGraphicFramePr>
        <p:xfrm>
          <a:off x="762000" y="1081088"/>
          <a:ext cx="472440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18" name="Equation" r:id="rId8" imgW="1879560" imgH="419040" progId="Equation.DSMT4">
                  <p:embed/>
                </p:oleObj>
              </mc:Choice>
              <mc:Fallback>
                <p:oleObj name="Equation" r:id="rId8" imgW="1879560" imgH="419040" progId="Equation.DSMT4">
                  <p:embed/>
                  <p:pic>
                    <p:nvPicPr>
                      <p:cNvPr id="0" name="Object 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81088"/>
                        <a:ext cx="4724400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2" name="Text Box 406"/>
          <p:cNvSpPr txBox="1">
            <a:spLocks noChangeArrowheads="1"/>
          </p:cNvSpPr>
          <p:nvPr/>
        </p:nvSpPr>
        <p:spPr bwMode="auto">
          <a:xfrm>
            <a:off x="6883400" y="1233488"/>
            <a:ext cx="1346200" cy="376237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Is it valid?</a:t>
            </a:r>
          </a:p>
        </p:txBody>
      </p:sp>
      <p:pic>
        <p:nvPicPr>
          <p:cNvPr id="81304" name="Picture 40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616200"/>
            <a:ext cx="682625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307" name="Picture 4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616200"/>
            <a:ext cx="693738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308" name="Picture 4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788" y="2638425"/>
            <a:ext cx="682625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310" name="Picture 41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616200"/>
            <a:ext cx="1012825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312" name="Rectangle 416"/>
          <p:cNvSpPr>
            <a:spLocks noChangeArrowheads="1"/>
          </p:cNvSpPr>
          <p:nvPr/>
        </p:nvSpPr>
        <p:spPr bwMode="auto">
          <a:xfrm>
            <a:off x="6172200" y="5486400"/>
            <a:ext cx="2743200" cy="228600"/>
          </a:xfrm>
          <a:prstGeom prst="rect">
            <a:avLst/>
          </a:prstGeom>
          <a:noFill/>
          <a:ln w="2857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28" grpId="0"/>
      <p:bldP spid="81029" grpId="0"/>
      <p:bldP spid="81300" grpId="0" animBg="1"/>
      <p:bldP spid="813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760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Valid Arguments?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949325" y="2741613"/>
            <a:ext cx="14128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p then q.</a:t>
            </a:r>
          </a:p>
          <a:p>
            <a:r>
              <a:rPr lang="en-US" altLang="zh-TW"/>
              <a:t>q</a:t>
            </a:r>
          </a:p>
          <a:p>
            <a:r>
              <a:rPr lang="en-US" altLang="zh-TW"/>
              <a:t>p</a:t>
            </a:r>
          </a:p>
        </p:txBody>
      </p:sp>
      <p:pic>
        <p:nvPicPr>
          <p:cNvPr id="100395" name="Picture 4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86138"/>
            <a:ext cx="228600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398" name="Text Box 46"/>
          <p:cNvSpPr txBox="1">
            <a:spLocks noChangeArrowheads="1"/>
          </p:cNvSpPr>
          <p:nvPr/>
        </p:nvSpPr>
        <p:spPr bwMode="auto">
          <a:xfrm>
            <a:off x="2362200" y="5484813"/>
            <a:ext cx="43545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you are a fish, then you drink water.</a:t>
            </a:r>
          </a:p>
          <a:p>
            <a:r>
              <a:rPr lang="en-US" altLang="zh-TW"/>
              <a:t>You drink water.</a:t>
            </a:r>
          </a:p>
          <a:p>
            <a:r>
              <a:rPr lang="en-US" altLang="zh-TW"/>
              <a:t>You are a fish.</a:t>
            </a:r>
          </a:p>
        </p:txBody>
      </p:sp>
      <p:graphicFrame>
        <p:nvGraphicFramePr>
          <p:cNvPr id="100400" name="Group 48"/>
          <p:cNvGraphicFramePr>
            <a:graphicFrameLocks noGrp="1"/>
          </p:cNvGraphicFramePr>
          <p:nvPr/>
        </p:nvGraphicFramePr>
        <p:xfrm>
          <a:off x="2743200" y="1863725"/>
          <a:ext cx="5105400" cy="2590800"/>
        </p:xfrm>
        <a:graphic>
          <a:graphicData uri="http://schemas.openxmlformats.org/drawingml/2006/table">
            <a:tbl>
              <a:tblPr/>
              <a:tblGrid>
                <a:gridCol w="1020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→q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438" name="Rectangle 86"/>
          <p:cNvSpPr>
            <a:spLocks noChangeArrowheads="1"/>
          </p:cNvSpPr>
          <p:nvPr/>
        </p:nvSpPr>
        <p:spPr bwMode="auto">
          <a:xfrm>
            <a:off x="4953000" y="3505200"/>
            <a:ext cx="2743200" cy="3810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439" name="AutoShape 87"/>
          <p:cNvSpPr>
            <a:spLocks/>
          </p:cNvSpPr>
          <p:nvPr/>
        </p:nvSpPr>
        <p:spPr bwMode="auto">
          <a:xfrm rot="16200000">
            <a:off x="5676900" y="758825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440" name="Text Box 88"/>
          <p:cNvSpPr txBox="1">
            <a:spLocks noChangeArrowheads="1"/>
          </p:cNvSpPr>
          <p:nvPr/>
        </p:nvSpPr>
        <p:spPr bwMode="auto">
          <a:xfrm>
            <a:off x="5105400" y="1143000"/>
            <a:ext cx="146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assumptions</a:t>
            </a:r>
          </a:p>
        </p:txBody>
      </p:sp>
      <p:sp>
        <p:nvSpPr>
          <p:cNvPr id="100441" name="Text Box 89"/>
          <p:cNvSpPr txBox="1">
            <a:spLocks noChangeArrowheads="1"/>
          </p:cNvSpPr>
          <p:nvPr/>
        </p:nvSpPr>
        <p:spPr bwMode="auto">
          <a:xfrm>
            <a:off x="6858000" y="1177925"/>
            <a:ext cx="1254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conclusion</a:t>
            </a:r>
          </a:p>
        </p:txBody>
      </p:sp>
      <p:sp>
        <p:nvSpPr>
          <p:cNvPr id="100442" name="Text Box 90"/>
          <p:cNvSpPr txBox="1">
            <a:spLocks noChangeArrowheads="1"/>
          </p:cNvSpPr>
          <p:nvPr/>
        </p:nvSpPr>
        <p:spPr bwMode="auto">
          <a:xfrm>
            <a:off x="3505200" y="4800600"/>
            <a:ext cx="5013325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Assumptions are true, but not the conclusion.</a:t>
            </a:r>
          </a:p>
        </p:txBody>
      </p:sp>
      <p:sp>
        <p:nvSpPr>
          <p:cNvPr id="100443" name="Line 91"/>
          <p:cNvSpPr>
            <a:spLocks noChangeShapeType="1"/>
          </p:cNvSpPr>
          <p:nvPr/>
        </p:nvSpPr>
        <p:spPr bwMode="auto">
          <a:xfrm flipV="1">
            <a:off x="6477000" y="3886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  <p:bldP spid="100398" grpId="0"/>
      <p:bldP spid="100438" grpId="0" animBg="1"/>
      <p:bldP spid="100439" grpId="0" animBg="1"/>
      <p:bldP spid="100440" grpId="0"/>
      <p:bldP spid="100441" grpId="0"/>
      <p:bldP spid="100442" grpId="0" animBg="1"/>
      <p:bldP spid="1004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760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Valid Arguments?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949325" y="2743200"/>
            <a:ext cx="14128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p then q.</a:t>
            </a:r>
          </a:p>
          <a:p>
            <a:r>
              <a:rPr lang="en-US" altLang="zh-TW"/>
              <a:t>~p</a:t>
            </a:r>
          </a:p>
          <a:p>
            <a:r>
              <a:rPr lang="en-US" altLang="zh-TW"/>
              <a:t>~q</a:t>
            </a:r>
          </a:p>
        </p:txBody>
      </p:sp>
      <p:pic>
        <p:nvPicPr>
          <p:cNvPr id="10547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87725"/>
            <a:ext cx="228600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2362200" y="5410200"/>
            <a:ext cx="43545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you are a fish, then you drink water.</a:t>
            </a:r>
          </a:p>
          <a:p>
            <a:r>
              <a:rPr lang="en-US" altLang="zh-TW"/>
              <a:t>You are not a fish.</a:t>
            </a:r>
          </a:p>
          <a:p>
            <a:r>
              <a:rPr lang="en-US" altLang="zh-TW"/>
              <a:t>You do not drink water.</a:t>
            </a:r>
          </a:p>
        </p:txBody>
      </p:sp>
      <p:graphicFrame>
        <p:nvGraphicFramePr>
          <p:cNvPr id="105481" name="Group 9"/>
          <p:cNvGraphicFramePr>
            <a:graphicFrameLocks noGrp="1"/>
          </p:cNvGraphicFramePr>
          <p:nvPr/>
        </p:nvGraphicFramePr>
        <p:xfrm>
          <a:off x="2743200" y="1863725"/>
          <a:ext cx="5105400" cy="2590800"/>
        </p:xfrm>
        <a:graphic>
          <a:graphicData uri="http://schemas.openxmlformats.org/drawingml/2006/table">
            <a:tbl>
              <a:tblPr/>
              <a:tblGrid>
                <a:gridCol w="1020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→q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~p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~q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5519" name="Rectangle 47"/>
          <p:cNvSpPr>
            <a:spLocks noChangeArrowheads="1"/>
          </p:cNvSpPr>
          <p:nvPr/>
        </p:nvSpPr>
        <p:spPr bwMode="auto">
          <a:xfrm>
            <a:off x="4953000" y="3505200"/>
            <a:ext cx="2743200" cy="3810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20" name="AutoShape 48"/>
          <p:cNvSpPr>
            <a:spLocks/>
          </p:cNvSpPr>
          <p:nvPr/>
        </p:nvSpPr>
        <p:spPr bwMode="auto">
          <a:xfrm rot="16200000">
            <a:off x="5676900" y="758825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21" name="Text Box 49"/>
          <p:cNvSpPr txBox="1">
            <a:spLocks noChangeArrowheads="1"/>
          </p:cNvSpPr>
          <p:nvPr/>
        </p:nvSpPr>
        <p:spPr bwMode="auto">
          <a:xfrm>
            <a:off x="5105400" y="1143000"/>
            <a:ext cx="146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assumptions</a:t>
            </a:r>
          </a:p>
        </p:txBody>
      </p:sp>
      <p:sp>
        <p:nvSpPr>
          <p:cNvPr id="105522" name="Text Box 50"/>
          <p:cNvSpPr txBox="1">
            <a:spLocks noChangeArrowheads="1"/>
          </p:cNvSpPr>
          <p:nvPr/>
        </p:nvSpPr>
        <p:spPr bwMode="auto">
          <a:xfrm>
            <a:off x="6858000" y="1177925"/>
            <a:ext cx="1254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/>
      <p:bldP spid="105480" grpId="0"/>
      <p:bldP spid="105519" grpId="0" animBg="1"/>
      <p:bldP spid="105520" grpId="0" animBg="1"/>
      <p:bldP spid="105521" grpId="0"/>
      <p:bldP spid="1055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819400" y="457200"/>
            <a:ext cx="344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Conditional Statement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895600" y="1371600"/>
            <a:ext cx="13652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p then q</a:t>
            </a:r>
          </a:p>
        </p:txBody>
      </p:sp>
      <p:pic>
        <p:nvPicPr>
          <p:cNvPr id="6451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13970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751013" y="2133600"/>
            <a:ext cx="564991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p is called the </a:t>
            </a:r>
            <a:r>
              <a:rPr lang="en-US" altLang="zh-TW">
                <a:solidFill>
                  <a:srgbClr val="A50021"/>
                </a:solidFill>
              </a:rPr>
              <a:t>hypothesis</a:t>
            </a:r>
            <a:r>
              <a:rPr lang="en-US" altLang="zh-TW"/>
              <a:t>; q is called the </a:t>
            </a:r>
            <a:r>
              <a:rPr lang="en-US" altLang="zh-TW">
                <a:solidFill>
                  <a:srgbClr val="A50021"/>
                </a:solidFill>
              </a:rPr>
              <a:t>conclusion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2590800" y="2895600"/>
            <a:ext cx="6494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“If your GPA is 4.0, then you don’t need to pay tuition fee.”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152400" y="2895600"/>
            <a:ext cx="250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department says: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2620963" y="3505200"/>
            <a:ext cx="39004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When is the above sentence false?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288925" y="4038600"/>
            <a:ext cx="75850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It is false when your GPA is 4.0 but you still have to pay tuition fee.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But it is not false if your GPA is below 4.0.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593725" y="5410200"/>
            <a:ext cx="75119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Another example: “If there is </a:t>
            </a:r>
            <a:r>
              <a:rPr lang="en-US" altLang="zh-TW" dirty="0" smtClean="0"/>
              <a:t>a bandh today</a:t>
            </a:r>
            <a:r>
              <a:rPr lang="en-US" altLang="zh-TW" dirty="0"/>
              <a:t>, then there is no class.”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2620963" y="5902325"/>
            <a:ext cx="39004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When is the above sentence false?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9" grpId="0"/>
      <p:bldP spid="64520" grpId="0"/>
      <p:bldP spid="64521" grpId="0" animBg="1"/>
      <p:bldP spid="64524" grpId="0"/>
      <p:bldP spid="645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756025" y="457200"/>
            <a:ext cx="157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Exercises</a:t>
            </a:r>
          </a:p>
        </p:txBody>
      </p:sp>
      <p:pic>
        <p:nvPicPr>
          <p:cNvPr id="7271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97063"/>
            <a:ext cx="3048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16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44600"/>
            <a:ext cx="304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18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78000"/>
            <a:ext cx="1143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19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22463"/>
            <a:ext cx="3048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20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70000"/>
            <a:ext cx="304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22" name="Picture 18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03400"/>
            <a:ext cx="1143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23" name="Picture 19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48063"/>
            <a:ext cx="3048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26" name="Picture 22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70200"/>
            <a:ext cx="1143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27" name="Picture 23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79800"/>
            <a:ext cx="304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28" name="Picture 24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497263"/>
            <a:ext cx="3048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30" name="Picture 26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429000"/>
            <a:ext cx="304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31" name="Picture 27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819400"/>
            <a:ext cx="1143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32" name="Picture 28" descr="txp_fi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656263"/>
            <a:ext cx="3048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34" name="Picture 30" descr="txp_fig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588000"/>
            <a:ext cx="304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35" name="Picture 31" descr="txp_fig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368800"/>
            <a:ext cx="1143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37" name="Picture 33" descr="txp_fig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054600"/>
            <a:ext cx="5842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38" name="Picture 34" descr="txp_fig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605463"/>
            <a:ext cx="3048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42" name="Picture 38" descr="txp_fig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4356100"/>
            <a:ext cx="13970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43" name="Picture 39" descr="txp_fig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927600"/>
            <a:ext cx="1320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45" name="Picture 41" descr="txp_fig"/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537200"/>
            <a:ext cx="13716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55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More Exercises</a:t>
            </a:r>
          </a:p>
        </p:txBody>
      </p:sp>
      <p:pic>
        <p:nvPicPr>
          <p:cNvPr id="57373" name="Picture 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08263"/>
            <a:ext cx="3048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74" name="Picture 3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40000"/>
            <a:ext cx="304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76" name="Picture 3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06600"/>
            <a:ext cx="5842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77" name="Picture 3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358900"/>
            <a:ext cx="1701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78" name="Picture 3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59000"/>
            <a:ext cx="3048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81" name="Picture 3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511300"/>
            <a:ext cx="20574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82" name="Picture 38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82800"/>
            <a:ext cx="13970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83" name="Picture 39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97400"/>
            <a:ext cx="3048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84" name="Picture 40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49700"/>
            <a:ext cx="20574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86" name="Picture 42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4521200"/>
            <a:ext cx="13462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87" name="Picture 43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533900"/>
            <a:ext cx="3048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90" name="Picture 46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873500"/>
            <a:ext cx="1752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91" name="Picture 47" descr="txp_fi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495800"/>
            <a:ext cx="31877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92" name="Text Box 48"/>
          <p:cNvSpPr txBox="1">
            <a:spLocks noChangeArrowheads="1"/>
          </p:cNvSpPr>
          <p:nvPr/>
        </p:nvSpPr>
        <p:spPr bwMode="auto">
          <a:xfrm>
            <a:off x="2676525" y="5638800"/>
            <a:ext cx="39116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Valid argument       True conclusion</a:t>
            </a:r>
          </a:p>
        </p:txBody>
      </p:sp>
      <p:sp>
        <p:nvSpPr>
          <p:cNvPr id="57393" name="Line 49"/>
          <p:cNvSpPr>
            <a:spLocks noChangeShapeType="1"/>
          </p:cNvSpPr>
          <p:nvPr/>
        </p:nvSpPr>
        <p:spPr bwMode="auto">
          <a:xfrm>
            <a:off x="4495800" y="5791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4" name="Line 50"/>
          <p:cNvSpPr>
            <a:spLocks noChangeShapeType="1"/>
          </p:cNvSpPr>
          <p:nvPr/>
        </p:nvSpPr>
        <p:spPr bwMode="auto">
          <a:xfrm flipH="1">
            <a:off x="4495800" y="5638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5" name="Line 51"/>
          <p:cNvSpPr>
            <a:spLocks noChangeShapeType="1"/>
          </p:cNvSpPr>
          <p:nvPr/>
        </p:nvSpPr>
        <p:spPr bwMode="auto">
          <a:xfrm flipH="1" flipV="1">
            <a:off x="4419600" y="5638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6" name="Text Box 52"/>
          <p:cNvSpPr txBox="1">
            <a:spLocks noChangeArrowheads="1"/>
          </p:cNvSpPr>
          <p:nvPr/>
        </p:nvSpPr>
        <p:spPr bwMode="auto">
          <a:xfrm>
            <a:off x="2667000" y="6172200"/>
            <a:ext cx="3911600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True conclusion       Valid argument</a:t>
            </a:r>
          </a:p>
        </p:txBody>
      </p:sp>
      <p:sp>
        <p:nvSpPr>
          <p:cNvPr id="57397" name="Line 53"/>
          <p:cNvSpPr>
            <a:spLocks noChangeShapeType="1"/>
          </p:cNvSpPr>
          <p:nvPr/>
        </p:nvSpPr>
        <p:spPr bwMode="auto">
          <a:xfrm>
            <a:off x="4486275" y="632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8" name="Line 54"/>
          <p:cNvSpPr>
            <a:spLocks noChangeShapeType="1"/>
          </p:cNvSpPr>
          <p:nvPr/>
        </p:nvSpPr>
        <p:spPr bwMode="auto">
          <a:xfrm flipH="1">
            <a:off x="4486275" y="6172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9" name="Line 55"/>
          <p:cNvSpPr>
            <a:spLocks noChangeShapeType="1"/>
          </p:cNvSpPr>
          <p:nvPr/>
        </p:nvSpPr>
        <p:spPr bwMode="auto">
          <a:xfrm flipH="1" flipV="1">
            <a:off x="4410075" y="6172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92" grpId="0" animBg="1"/>
      <p:bldP spid="57393" grpId="0" animBg="1"/>
      <p:bldP spid="57394" grpId="0" animBg="1"/>
      <p:bldP spid="57395" grpId="0" animBg="1"/>
      <p:bldP spid="57396" grpId="0" animBg="1"/>
      <p:bldP spid="57397" grpId="0" animBg="1"/>
      <p:bldP spid="57398" grpId="0" animBg="1"/>
      <p:bldP spid="5739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3514725" y="457200"/>
            <a:ext cx="2124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Contradiction</a:t>
            </a:r>
          </a:p>
        </p:txBody>
      </p:sp>
      <p:pic>
        <p:nvPicPr>
          <p:cNvPr id="63502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49463"/>
            <a:ext cx="3048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504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81200"/>
            <a:ext cx="304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506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1409700"/>
            <a:ext cx="1701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1447800" y="2895600"/>
            <a:ext cx="6213475" cy="1201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you can show that the assumption that the statement</a:t>
            </a:r>
          </a:p>
          <a:p>
            <a:pPr>
              <a:lnSpc>
                <a:spcPct val="150000"/>
              </a:lnSpc>
            </a:pPr>
            <a:r>
              <a:rPr lang="en-US" altLang="zh-TW"/>
              <a:t>p is false leads logically to a contradiction,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then you can conclude that p is true.</a:t>
            </a: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1301750" y="4724400"/>
            <a:ext cx="622959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You are </a:t>
            </a:r>
            <a:r>
              <a:rPr lang="en-US" altLang="zh-TW" dirty="0" smtClean="0"/>
              <a:t>wearing a jacket.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If </a:t>
            </a:r>
            <a:r>
              <a:rPr lang="en-US" altLang="zh-TW" dirty="0" smtClean="0"/>
              <a:t>it was warm, </a:t>
            </a:r>
            <a:r>
              <a:rPr lang="en-US" altLang="zh-TW" dirty="0"/>
              <a:t>then you would not </a:t>
            </a:r>
            <a:r>
              <a:rPr lang="en-US" altLang="zh-TW" dirty="0" smtClean="0"/>
              <a:t>have worn a jacket.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It is not warm.</a:t>
            </a:r>
            <a:endParaRPr lang="en-US" altLang="zh-TW" dirty="0"/>
          </a:p>
        </p:txBody>
      </p:sp>
      <p:pic>
        <p:nvPicPr>
          <p:cNvPr id="63509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5605463"/>
            <a:ext cx="3048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7" grpId="0" animBg="1"/>
      <p:bldP spid="6350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3048000" y="457200"/>
            <a:ext cx="299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Knights and Knaves</a:t>
            </a:r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2266950" y="1295400"/>
            <a:ext cx="3290888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Knights always tell the truth.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Knaves always lie.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1873250" y="2286000"/>
            <a:ext cx="4089400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 says: B is a knight.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B says: A and I are of opposite type.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1855788" y="3429000"/>
            <a:ext cx="5849937" cy="28527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Suppose A is a knight.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Then B is a knight (because what A says is true).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Then A is a knave (because what B says is true)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 contradiction.</a:t>
            </a:r>
          </a:p>
          <a:p>
            <a:pPr>
              <a:lnSpc>
                <a:spcPct val="150000"/>
              </a:lnSpc>
            </a:pPr>
            <a:endParaRPr lang="en-US" altLang="zh-TW"/>
          </a:p>
          <a:p>
            <a:pPr>
              <a:lnSpc>
                <a:spcPct val="150000"/>
              </a:lnSpc>
            </a:pPr>
            <a:r>
              <a:rPr lang="en-US" altLang="zh-TW"/>
              <a:t>So A must be a knave.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So B must be a knave (because what A says is false).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7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Quick Summary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1433513" y="1143000"/>
            <a:ext cx="6276975" cy="329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 typeface="Wingdings" pitchFamily="2" charset="2"/>
              <a:buChar char="n"/>
            </a:pPr>
            <a:r>
              <a:rPr lang="en-US" altLang="zh-TW"/>
              <a:t> </a:t>
            </a:r>
            <a:r>
              <a:rPr lang="en-US" altLang="zh-TW" sz="2400"/>
              <a:t>Conditional Statements</a:t>
            </a:r>
          </a:p>
          <a:p>
            <a:pPr lvl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sz="2000"/>
              <a:t>	The meaning of IF and its logical forms</a:t>
            </a:r>
          </a:p>
          <a:p>
            <a:pPr lvl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sz="2000"/>
              <a:t>	Contrapositive </a:t>
            </a:r>
          </a:p>
          <a:p>
            <a:pPr lvl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sz="2000"/>
              <a:t>	If, only if, if and only if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 typeface="Wingdings" pitchFamily="2" charset="2"/>
              <a:buChar char="n"/>
            </a:pPr>
            <a:r>
              <a:rPr lang="en-US" altLang="zh-TW"/>
              <a:t> </a:t>
            </a:r>
            <a:r>
              <a:rPr lang="en-US" altLang="zh-TW" sz="2400"/>
              <a:t>Arguments</a:t>
            </a:r>
          </a:p>
          <a:p>
            <a:pPr lvl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sz="2000"/>
              <a:t>	definition of a valid argument</a:t>
            </a:r>
          </a:p>
          <a:p>
            <a:pPr lvl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sz="2000"/>
              <a:t>	method of affirming, denying, contradiction</a:t>
            </a:r>
            <a:endParaRPr lang="en-US" altLang="zh-TW" sz="2400"/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622300" y="4773613"/>
            <a:ext cx="7908925" cy="147478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>
                <a:latin typeface="Comic Sans MS" pitchFamily="66" charset="0"/>
              </a:rPr>
              <a:t>Key points:</a:t>
            </a:r>
          </a:p>
          <a:p>
            <a:endParaRPr lang="en-US" altLang="zh-TW">
              <a:latin typeface="Comic Sans MS" pitchFamily="66" charset="0"/>
            </a:endParaRPr>
          </a:p>
          <a:p>
            <a:pPr>
              <a:buFontTx/>
              <a:buAutoNum type="arabicParenBoth"/>
            </a:pPr>
            <a:r>
              <a:rPr lang="en-US" altLang="zh-TW">
                <a:latin typeface="Comic Sans MS" pitchFamily="66" charset="0"/>
              </a:rPr>
              <a:t>Make sure you understand conditional statements and contrapositive.</a:t>
            </a:r>
          </a:p>
          <a:p>
            <a:pPr>
              <a:buFontTx/>
              <a:buAutoNum type="arabicParenBoth"/>
            </a:pPr>
            <a:endParaRPr lang="en-US" altLang="zh-TW">
              <a:latin typeface="Comic Sans MS" pitchFamily="66" charset="0"/>
            </a:endParaRPr>
          </a:p>
          <a:p>
            <a:pPr>
              <a:buFontTx/>
              <a:buAutoNum type="arabicParenBoth"/>
            </a:pPr>
            <a:r>
              <a:rPr lang="en-US" altLang="zh-TW">
                <a:latin typeface="Comic Sans MS" pitchFamily="66" charset="0"/>
              </a:rPr>
              <a:t>Make sure you can check whether an argument is valid.</a:t>
            </a:r>
          </a:p>
        </p:txBody>
      </p:sp>
    </p:spTree>
    <p:extLst>
      <p:ext uri="{BB962C8B-B14F-4D97-AF65-F5344CB8AC3E}">
        <p14:creationId xmlns:p14="http://schemas.microsoft.com/office/powerpoint/2010/main" val="336400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1951038" y="3808413"/>
            <a:ext cx="513556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“The sentence below is </a:t>
            </a:r>
            <a:r>
              <a:rPr lang="en-US" altLang="en-US" sz="2800">
                <a:solidFill>
                  <a:srgbClr val="A50021"/>
                </a:solidFill>
              </a:rPr>
              <a:t>false</a:t>
            </a:r>
            <a:r>
              <a:rPr lang="en-US" altLang="en-US" sz="2800"/>
              <a:t>.”</a:t>
            </a:r>
          </a:p>
          <a:p>
            <a:endParaRPr lang="en-US" altLang="en-US" sz="2800"/>
          </a:p>
          <a:p>
            <a:r>
              <a:rPr lang="en-US" altLang="en-US" sz="2800"/>
              <a:t>“The sentence above is </a:t>
            </a:r>
            <a:r>
              <a:rPr lang="en-US" altLang="en-US" sz="2800">
                <a:solidFill>
                  <a:srgbClr val="008000"/>
                </a:solidFill>
              </a:rPr>
              <a:t>true</a:t>
            </a:r>
            <a:r>
              <a:rPr lang="en-US" altLang="en-US" sz="2800"/>
              <a:t>.”</a:t>
            </a:r>
          </a:p>
        </p:txBody>
      </p:sp>
      <p:sp>
        <p:nvSpPr>
          <p:cNvPr id="102406" name="AutoShape 6"/>
          <p:cNvSpPr>
            <a:spLocks noChangeArrowheads="1"/>
          </p:cNvSpPr>
          <p:nvPr/>
        </p:nvSpPr>
        <p:spPr bwMode="auto">
          <a:xfrm>
            <a:off x="5410200" y="990600"/>
            <a:ext cx="3276600" cy="2057400"/>
          </a:xfrm>
          <a:prstGeom prst="cloudCallout">
            <a:avLst>
              <a:gd name="adj1" fmla="val -48255"/>
              <a:gd name="adj2" fmla="val 5594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en-US"/>
          </a:p>
          <a:p>
            <a:pPr algn="ctr"/>
            <a:r>
              <a:rPr lang="en-US" altLang="en-US"/>
              <a:t>Which is true?</a:t>
            </a:r>
          </a:p>
          <a:p>
            <a:pPr algn="ctr"/>
            <a:endParaRPr lang="en-US" altLang="en-US"/>
          </a:p>
          <a:p>
            <a:pPr algn="ctr"/>
            <a:r>
              <a:rPr lang="en-US" altLang="en-US"/>
              <a:t>Which is false?</a:t>
            </a:r>
          </a:p>
        </p:txBody>
      </p:sp>
      <p:pic>
        <p:nvPicPr>
          <p:cNvPr id="10240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857250"/>
            <a:ext cx="25717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3073400" y="1452563"/>
          <a:ext cx="29718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3" name="Equation" r:id="rId4" imgW="1041120" imgH="203040" progId="Equation.3">
                  <p:embed/>
                </p:oleObj>
              </mc:Choice>
              <mc:Fallback>
                <p:oleObj name="Equation" r:id="rId4" imgW="104112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1452563"/>
                        <a:ext cx="29718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352800" y="457200"/>
            <a:ext cx="239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Logic Operator</a:t>
            </a:r>
          </a:p>
        </p:txBody>
      </p:sp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4462463" y="2222500"/>
            <a:ext cx="2051050" cy="2659063"/>
            <a:chOff x="1707" y="1902"/>
            <a:chExt cx="1292" cy="1675"/>
          </a:xfrm>
        </p:grpSpPr>
        <p:sp>
          <p:nvSpPr>
            <p:cNvPr id="65542" name="Rectangle 6"/>
            <p:cNvSpPr>
              <a:spLocks noChangeArrowheads="1"/>
            </p:cNvSpPr>
            <p:nvPr/>
          </p:nvSpPr>
          <p:spPr bwMode="auto">
            <a:xfrm>
              <a:off x="2236" y="3251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olidFill>
                    <a:srgbClr val="006600"/>
                  </a:solidFill>
                </a:rPr>
                <a:t>T</a:t>
              </a:r>
            </a:p>
          </p:txBody>
        </p:sp>
        <p:sp>
          <p:nvSpPr>
            <p:cNvPr id="65543" name="Rectangle 7"/>
            <p:cNvSpPr>
              <a:spLocks noChangeArrowheads="1"/>
            </p:cNvSpPr>
            <p:nvPr/>
          </p:nvSpPr>
          <p:spPr bwMode="auto">
            <a:xfrm>
              <a:off x="2236" y="2925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olidFill>
                    <a:srgbClr val="006600"/>
                  </a:solidFill>
                </a:rPr>
                <a:t>T</a:t>
              </a:r>
            </a:p>
          </p:txBody>
        </p:sp>
        <p:sp>
          <p:nvSpPr>
            <p:cNvPr id="65544" name="Rectangle 8"/>
            <p:cNvSpPr>
              <a:spLocks noChangeArrowheads="1"/>
            </p:cNvSpPr>
            <p:nvPr/>
          </p:nvSpPr>
          <p:spPr bwMode="auto">
            <a:xfrm>
              <a:off x="2236" y="2599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olidFill>
                    <a:srgbClr val="A50021"/>
                  </a:solidFill>
                </a:rPr>
                <a:t>F</a:t>
              </a:r>
            </a:p>
          </p:txBody>
        </p:sp>
        <p:sp>
          <p:nvSpPr>
            <p:cNvPr id="65545" name="Rectangle 9"/>
            <p:cNvSpPr>
              <a:spLocks noChangeArrowheads="1"/>
            </p:cNvSpPr>
            <p:nvPr/>
          </p:nvSpPr>
          <p:spPr bwMode="auto">
            <a:xfrm>
              <a:off x="2236" y="2266"/>
              <a:ext cx="763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olidFill>
                    <a:srgbClr val="006600"/>
                  </a:solidFill>
                </a:rPr>
                <a:t>T</a:t>
              </a:r>
            </a:p>
          </p:txBody>
        </p:sp>
        <p:sp>
          <p:nvSpPr>
            <p:cNvPr id="65546" name="Rectangle 10"/>
            <p:cNvSpPr>
              <a:spLocks noChangeArrowheads="1"/>
            </p:cNvSpPr>
            <p:nvPr/>
          </p:nvSpPr>
          <p:spPr bwMode="auto">
            <a:xfrm>
              <a:off x="1707" y="1902"/>
              <a:ext cx="1292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3200" i="1"/>
                <a:t>P  </a:t>
              </a:r>
              <a:r>
                <a:rPr lang="en-US" altLang="en-US" sz="3200">
                  <a:sym typeface="Symbol" pitchFamily="18" charset="2"/>
                </a:rPr>
                <a:t>   </a:t>
              </a:r>
              <a:r>
                <a:rPr lang="en-US" altLang="en-US" sz="3200" i="1">
                  <a:sym typeface="Symbol" pitchFamily="18" charset="2"/>
                </a:rPr>
                <a:t>Q</a:t>
              </a:r>
              <a:endParaRPr lang="en-US" altLang="en-US" sz="3200">
                <a:sym typeface="Symbol" pitchFamily="18" charset="2"/>
              </a:endParaRPr>
            </a:p>
          </p:txBody>
        </p:sp>
      </p:grpSp>
      <p:grpSp>
        <p:nvGrpSpPr>
          <p:cNvPr id="65547" name="Group 11"/>
          <p:cNvGrpSpPr>
            <a:grpSpLocks/>
          </p:cNvGrpSpPr>
          <p:nvPr/>
        </p:nvGrpSpPr>
        <p:grpSpPr bwMode="auto">
          <a:xfrm>
            <a:off x="2692400" y="2222500"/>
            <a:ext cx="1770063" cy="2659063"/>
            <a:chOff x="592" y="1902"/>
            <a:chExt cx="1115" cy="1675"/>
          </a:xfrm>
        </p:grpSpPr>
        <p:sp>
          <p:nvSpPr>
            <p:cNvPr id="65548" name="Rectangle 12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65549" name="Rectangle 13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65550" name="Rectangle 14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65551" name="Rectangle 15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65552" name="Rectangle 16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65553" name="Rectangle 17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65554" name="Rectangle 18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65555" name="Rectangle 19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65556" name="Rectangle 20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3200" i="1"/>
                <a:t>Q</a:t>
              </a:r>
            </a:p>
          </p:txBody>
        </p:sp>
        <p:sp>
          <p:nvSpPr>
            <p:cNvPr id="65557" name="Rectangle 21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3200" i="1"/>
                <a:t>P</a:t>
              </a:r>
            </a:p>
          </p:txBody>
        </p:sp>
      </p:grpSp>
      <p:grpSp>
        <p:nvGrpSpPr>
          <p:cNvPr id="65558" name="Group 22"/>
          <p:cNvGrpSpPr>
            <a:grpSpLocks/>
          </p:cNvGrpSpPr>
          <p:nvPr/>
        </p:nvGrpSpPr>
        <p:grpSpPr bwMode="auto">
          <a:xfrm>
            <a:off x="3530600" y="2222500"/>
            <a:ext cx="931863" cy="2659063"/>
            <a:chOff x="1120" y="1902"/>
            <a:chExt cx="587" cy="1675"/>
          </a:xfrm>
        </p:grpSpPr>
        <p:sp>
          <p:nvSpPr>
            <p:cNvPr id="65559" name="Line 23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0" name="Line 24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561" name="Group 25"/>
          <p:cNvGrpSpPr>
            <a:grpSpLocks/>
          </p:cNvGrpSpPr>
          <p:nvPr/>
        </p:nvGrpSpPr>
        <p:grpSpPr bwMode="auto">
          <a:xfrm>
            <a:off x="2692400" y="2209800"/>
            <a:ext cx="3821113" cy="2659063"/>
            <a:chOff x="592" y="1894"/>
            <a:chExt cx="2407" cy="1675"/>
          </a:xfrm>
        </p:grpSpPr>
        <p:grpSp>
          <p:nvGrpSpPr>
            <p:cNvPr id="65562" name="Group 26"/>
            <p:cNvGrpSpPr>
              <a:grpSpLocks/>
            </p:cNvGrpSpPr>
            <p:nvPr/>
          </p:nvGrpSpPr>
          <p:grpSpPr bwMode="auto">
            <a:xfrm>
              <a:off x="592" y="2266"/>
              <a:ext cx="2407" cy="985"/>
              <a:chOff x="592" y="2266"/>
              <a:chExt cx="2407" cy="985"/>
            </a:xfrm>
          </p:grpSpPr>
          <p:sp>
            <p:nvSpPr>
              <p:cNvPr id="65563" name="Line 27"/>
              <p:cNvSpPr>
                <a:spLocks noChangeShapeType="1"/>
              </p:cNvSpPr>
              <p:nvPr/>
            </p:nvSpPr>
            <p:spPr bwMode="auto">
              <a:xfrm>
                <a:off x="592" y="2266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64" name="Line 28"/>
              <p:cNvSpPr>
                <a:spLocks noChangeShapeType="1"/>
              </p:cNvSpPr>
              <p:nvPr/>
            </p:nvSpPr>
            <p:spPr bwMode="auto">
              <a:xfrm>
                <a:off x="592" y="2599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65" name="Line 29"/>
              <p:cNvSpPr>
                <a:spLocks noChangeShapeType="1"/>
              </p:cNvSpPr>
              <p:nvPr/>
            </p:nvSpPr>
            <p:spPr bwMode="auto">
              <a:xfrm>
                <a:off x="592" y="2925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66" name="Line 30"/>
              <p:cNvSpPr>
                <a:spLocks noChangeShapeType="1"/>
              </p:cNvSpPr>
              <p:nvPr/>
            </p:nvSpPr>
            <p:spPr bwMode="auto">
              <a:xfrm>
                <a:off x="592" y="3251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5567" name="Group 31"/>
            <p:cNvGrpSpPr>
              <a:grpSpLocks/>
            </p:cNvGrpSpPr>
            <p:nvPr/>
          </p:nvGrpSpPr>
          <p:grpSpPr bwMode="auto">
            <a:xfrm>
              <a:off x="592" y="1894"/>
              <a:ext cx="2407" cy="1675"/>
              <a:chOff x="592" y="1806"/>
              <a:chExt cx="2407" cy="1675"/>
            </a:xfrm>
          </p:grpSpPr>
          <p:grpSp>
            <p:nvGrpSpPr>
              <p:cNvPr id="65568" name="Group 32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65569" name="Line 33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70" name="Line 34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71" name="Line 35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572" name="Line 36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65573" name="Object 37"/>
          <p:cNvGraphicFramePr>
            <a:graphicFrameLocks noChangeAspect="1"/>
          </p:cNvGraphicFramePr>
          <p:nvPr/>
        </p:nvGraphicFramePr>
        <p:xfrm>
          <a:off x="6267450" y="254317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4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254317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74" name="Text Box 38"/>
          <p:cNvSpPr txBox="1">
            <a:spLocks noChangeArrowheads="1"/>
          </p:cNvSpPr>
          <p:nvPr/>
        </p:nvSpPr>
        <p:spPr bwMode="auto">
          <a:xfrm>
            <a:off x="381000" y="5338763"/>
            <a:ext cx="8418513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Convention</a:t>
            </a:r>
            <a:r>
              <a:rPr lang="en-US" altLang="en-US"/>
              <a:t>: if we don’t say anything wrong, then it is not false, and thus true.</a:t>
            </a:r>
          </a:p>
        </p:txBody>
      </p:sp>
      <p:pic>
        <p:nvPicPr>
          <p:cNvPr id="65575" name="Picture 3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63" y="2425700"/>
            <a:ext cx="46831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3063875" y="457200"/>
            <a:ext cx="295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Logical Equivalence</a:t>
            </a:r>
          </a:p>
        </p:txBody>
      </p:sp>
      <p:pic>
        <p:nvPicPr>
          <p:cNvPr id="107523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51000"/>
            <a:ext cx="22352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563" name="Text Box 43"/>
          <p:cNvSpPr txBox="1">
            <a:spLocks noChangeArrowheads="1"/>
          </p:cNvSpPr>
          <p:nvPr/>
        </p:nvSpPr>
        <p:spPr bwMode="auto">
          <a:xfrm>
            <a:off x="2279650" y="2706688"/>
            <a:ext cx="4440238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>
                <a:latin typeface="Comic Sans MS" pitchFamily="66" charset="0"/>
              </a:rPr>
              <a:t>If you see a question in the above form,</a:t>
            </a:r>
          </a:p>
          <a:p>
            <a:pPr>
              <a:lnSpc>
                <a:spcPct val="150000"/>
              </a:lnSpc>
            </a:pPr>
            <a:r>
              <a:rPr lang="en-US" altLang="zh-TW">
                <a:latin typeface="Comic Sans MS" pitchFamily="66" charset="0"/>
              </a:rPr>
              <a:t>there are usually 3 ways to deal with it.</a:t>
            </a:r>
          </a:p>
          <a:p>
            <a:pPr>
              <a:lnSpc>
                <a:spcPct val="150000"/>
              </a:lnSpc>
              <a:buFontTx/>
              <a:buAutoNum type="arabicParenBoth"/>
            </a:pPr>
            <a:r>
              <a:rPr lang="en-US" altLang="zh-TW">
                <a:latin typeface="Comic Sans MS" pitchFamily="66" charset="0"/>
              </a:rPr>
              <a:t>Truth table</a:t>
            </a:r>
          </a:p>
          <a:p>
            <a:pPr>
              <a:lnSpc>
                <a:spcPct val="150000"/>
              </a:lnSpc>
              <a:buFontTx/>
              <a:buAutoNum type="arabicParenBoth"/>
            </a:pPr>
            <a:r>
              <a:rPr lang="en-US" altLang="zh-TW">
                <a:latin typeface="Comic Sans MS" pitchFamily="66" charset="0"/>
              </a:rPr>
              <a:t>Use logical rules</a:t>
            </a:r>
          </a:p>
          <a:p>
            <a:pPr>
              <a:lnSpc>
                <a:spcPct val="150000"/>
              </a:lnSpc>
              <a:buFontTx/>
              <a:buAutoNum type="arabicParenBoth"/>
            </a:pPr>
            <a:r>
              <a:rPr lang="en-US" altLang="zh-TW">
                <a:latin typeface="Comic Sans MS" pitchFamily="66" charset="0"/>
              </a:rPr>
              <a:t>Intuition</a:t>
            </a:r>
          </a:p>
        </p:txBody>
      </p:sp>
    </p:spTree>
    <p:extLst>
      <p:ext uri="{BB962C8B-B14F-4D97-AF65-F5344CB8AC3E}">
        <p14:creationId xmlns:p14="http://schemas.microsoft.com/office/powerpoint/2010/main" val="29395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38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If-Then as Or</a:t>
            </a:r>
          </a:p>
        </p:txBody>
      </p:sp>
      <p:pic>
        <p:nvPicPr>
          <p:cNvPr id="66597" name="Picture 3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43000"/>
            <a:ext cx="22352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609" name="Group 49"/>
          <p:cNvGrpSpPr>
            <a:grpSpLocks/>
          </p:cNvGrpSpPr>
          <p:nvPr/>
        </p:nvGrpSpPr>
        <p:grpSpPr bwMode="auto">
          <a:xfrm>
            <a:off x="2520950" y="1912938"/>
            <a:ext cx="2051050" cy="2659062"/>
            <a:chOff x="1707" y="1902"/>
            <a:chExt cx="1292" cy="1675"/>
          </a:xfrm>
        </p:grpSpPr>
        <p:sp>
          <p:nvSpPr>
            <p:cNvPr id="66610" name="Rectangle 50"/>
            <p:cNvSpPr>
              <a:spLocks noChangeArrowheads="1"/>
            </p:cNvSpPr>
            <p:nvPr/>
          </p:nvSpPr>
          <p:spPr bwMode="auto">
            <a:xfrm>
              <a:off x="2236" y="3251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olidFill>
                    <a:srgbClr val="006600"/>
                  </a:solidFill>
                </a:rPr>
                <a:t>T</a:t>
              </a:r>
            </a:p>
          </p:txBody>
        </p:sp>
        <p:sp>
          <p:nvSpPr>
            <p:cNvPr id="66611" name="Rectangle 51"/>
            <p:cNvSpPr>
              <a:spLocks noChangeArrowheads="1"/>
            </p:cNvSpPr>
            <p:nvPr/>
          </p:nvSpPr>
          <p:spPr bwMode="auto">
            <a:xfrm>
              <a:off x="2236" y="2925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olidFill>
                    <a:srgbClr val="006600"/>
                  </a:solidFill>
                </a:rPr>
                <a:t>T</a:t>
              </a:r>
            </a:p>
          </p:txBody>
        </p:sp>
        <p:sp>
          <p:nvSpPr>
            <p:cNvPr id="66612" name="Rectangle 52"/>
            <p:cNvSpPr>
              <a:spLocks noChangeArrowheads="1"/>
            </p:cNvSpPr>
            <p:nvPr/>
          </p:nvSpPr>
          <p:spPr bwMode="auto">
            <a:xfrm>
              <a:off x="2236" y="2599"/>
              <a:ext cx="7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olidFill>
                    <a:srgbClr val="A50021"/>
                  </a:solidFill>
                </a:rPr>
                <a:t>F</a:t>
              </a:r>
            </a:p>
          </p:txBody>
        </p:sp>
        <p:sp>
          <p:nvSpPr>
            <p:cNvPr id="66613" name="Rectangle 53"/>
            <p:cNvSpPr>
              <a:spLocks noChangeArrowheads="1"/>
            </p:cNvSpPr>
            <p:nvPr/>
          </p:nvSpPr>
          <p:spPr bwMode="auto">
            <a:xfrm>
              <a:off x="2236" y="2266"/>
              <a:ext cx="763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olidFill>
                    <a:srgbClr val="006600"/>
                  </a:solidFill>
                </a:rPr>
                <a:t>T</a:t>
              </a:r>
            </a:p>
          </p:txBody>
        </p:sp>
        <p:sp>
          <p:nvSpPr>
            <p:cNvPr id="66614" name="Rectangle 54"/>
            <p:cNvSpPr>
              <a:spLocks noChangeArrowheads="1"/>
            </p:cNvSpPr>
            <p:nvPr/>
          </p:nvSpPr>
          <p:spPr bwMode="auto">
            <a:xfrm>
              <a:off x="1707" y="1902"/>
              <a:ext cx="1292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3200" i="1"/>
                <a:t>P  </a:t>
              </a:r>
              <a:r>
                <a:rPr lang="en-US" altLang="en-US" sz="3200">
                  <a:sym typeface="Symbol" pitchFamily="18" charset="2"/>
                </a:rPr>
                <a:t>   </a:t>
              </a:r>
              <a:r>
                <a:rPr lang="en-US" altLang="en-US" sz="3200" i="1">
                  <a:sym typeface="Symbol" pitchFamily="18" charset="2"/>
                </a:rPr>
                <a:t>Q</a:t>
              </a:r>
              <a:endParaRPr lang="en-US" altLang="en-US" sz="3200">
                <a:sym typeface="Symbol" pitchFamily="18" charset="2"/>
              </a:endParaRPr>
            </a:p>
          </p:txBody>
        </p:sp>
      </p:grpSp>
      <p:grpSp>
        <p:nvGrpSpPr>
          <p:cNvPr id="66615" name="Group 55"/>
          <p:cNvGrpSpPr>
            <a:grpSpLocks/>
          </p:cNvGrpSpPr>
          <p:nvPr/>
        </p:nvGrpSpPr>
        <p:grpSpPr bwMode="auto">
          <a:xfrm>
            <a:off x="750888" y="1912938"/>
            <a:ext cx="1770062" cy="2659062"/>
            <a:chOff x="592" y="1902"/>
            <a:chExt cx="1115" cy="1675"/>
          </a:xfrm>
        </p:grpSpPr>
        <p:sp>
          <p:nvSpPr>
            <p:cNvPr id="66616" name="Rectangle 5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66617" name="Rectangle 5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66618" name="Rectangle 58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66619" name="Rectangle 59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66620" name="Rectangle 60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66621" name="Rectangle 61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66622" name="Rectangle 62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66623" name="Rectangle 63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T</a:t>
              </a:r>
            </a:p>
          </p:txBody>
        </p:sp>
        <p:sp>
          <p:nvSpPr>
            <p:cNvPr id="66624" name="Rectangle 64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3200" i="1"/>
                <a:t>Q</a:t>
              </a:r>
            </a:p>
          </p:txBody>
        </p:sp>
        <p:sp>
          <p:nvSpPr>
            <p:cNvPr id="66625" name="Rectangle 65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3200" i="1"/>
                <a:t>P</a:t>
              </a:r>
            </a:p>
          </p:txBody>
        </p:sp>
      </p:grpSp>
      <p:grpSp>
        <p:nvGrpSpPr>
          <p:cNvPr id="66626" name="Group 66"/>
          <p:cNvGrpSpPr>
            <a:grpSpLocks/>
          </p:cNvGrpSpPr>
          <p:nvPr/>
        </p:nvGrpSpPr>
        <p:grpSpPr bwMode="auto">
          <a:xfrm>
            <a:off x="1589088" y="1912938"/>
            <a:ext cx="931862" cy="2659062"/>
            <a:chOff x="1120" y="1902"/>
            <a:chExt cx="587" cy="1675"/>
          </a:xfrm>
        </p:grpSpPr>
        <p:sp>
          <p:nvSpPr>
            <p:cNvPr id="66627" name="Line 6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28" name="Line 6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629" name="Group 69"/>
          <p:cNvGrpSpPr>
            <a:grpSpLocks/>
          </p:cNvGrpSpPr>
          <p:nvPr/>
        </p:nvGrpSpPr>
        <p:grpSpPr bwMode="auto">
          <a:xfrm>
            <a:off x="750888" y="1900238"/>
            <a:ext cx="3821112" cy="2659062"/>
            <a:chOff x="592" y="1894"/>
            <a:chExt cx="2407" cy="1675"/>
          </a:xfrm>
        </p:grpSpPr>
        <p:grpSp>
          <p:nvGrpSpPr>
            <p:cNvPr id="66630" name="Group 70"/>
            <p:cNvGrpSpPr>
              <a:grpSpLocks/>
            </p:cNvGrpSpPr>
            <p:nvPr/>
          </p:nvGrpSpPr>
          <p:grpSpPr bwMode="auto">
            <a:xfrm>
              <a:off x="592" y="2266"/>
              <a:ext cx="2407" cy="985"/>
              <a:chOff x="592" y="2266"/>
              <a:chExt cx="2407" cy="985"/>
            </a:xfrm>
          </p:grpSpPr>
          <p:sp>
            <p:nvSpPr>
              <p:cNvPr id="66631" name="Line 71"/>
              <p:cNvSpPr>
                <a:spLocks noChangeShapeType="1"/>
              </p:cNvSpPr>
              <p:nvPr/>
            </p:nvSpPr>
            <p:spPr bwMode="auto">
              <a:xfrm>
                <a:off x="592" y="2266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32" name="Line 72"/>
              <p:cNvSpPr>
                <a:spLocks noChangeShapeType="1"/>
              </p:cNvSpPr>
              <p:nvPr/>
            </p:nvSpPr>
            <p:spPr bwMode="auto">
              <a:xfrm>
                <a:off x="592" y="2599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33" name="Line 73"/>
              <p:cNvSpPr>
                <a:spLocks noChangeShapeType="1"/>
              </p:cNvSpPr>
              <p:nvPr/>
            </p:nvSpPr>
            <p:spPr bwMode="auto">
              <a:xfrm>
                <a:off x="592" y="2925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34" name="Line 74"/>
              <p:cNvSpPr>
                <a:spLocks noChangeShapeType="1"/>
              </p:cNvSpPr>
              <p:nvPr/>
            </p:nvSpPr>
            <p:spPr bwMode="auto">
              <a:xfrm>
                <a:off x="592" y="3251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6635" name="Group 75"/>
            <p:cNvGrpSpPr>
              <a:grpSpLocks/>
            </p:cNvGrpSpPr>
            <p:nvPr/>
          </p:nvGrpSpPr>
          <p:grpSpPr bwMode="auto">
            <a:xfrm>
              <a:off x="592" y="1894"/>
              <a:ext cx="2407" cy="1675"/>
              <a:chOff x="592" y="1806"/>
              <a:chExt cx="2407" cy="1675"/>
            </a:xfrm>
          </p:grpSpPr>
          <p:grpSp>
            <p:nvGrpSpPr>
              <p:cNvPr id="66636" name="Group 76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66637" name="Line 77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638" name="Line 78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639" name="Line 79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6640" name="Line 80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66641" name="Object 81"/>
          <p:cNvGraphicFramePr>
            <a:graphicFrameLocks noChangeAspect="1"/>
          </p:cNvGraphicFramePr>
          <p:nvPr/>
        </p:nvGraphicFramePr>
        <p:xfrm>
          <a:off x="4325938" y="22336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7" name="Equation" r:id="rId8" imgW="114120" imgH="177480" progId="Equation.DSMT4">
                  <p:embed/>
                </p:oleObj>
              </mc:Choice>
              <mc:Fallback>
                <p:oleObj name="Equation" r:id="rId8" imgW="114120" imgH="177480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938" y="2233613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642" name="Picture 8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2116138"/>
            <a:ext cx="468313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643" name="Text Box 83"/>
          <p:cNvSpPr txBox="1">
            <a:spLocks noChangeArrowheads="1"/>
          </p:cNvSpPr>
          <p:nvPr/>
        </p:nvSpPr>
        <p:spPr bwMode="auto">
          <a:xfrm>
            <a:off x="5062538" y="2241550"/>
            <a:ext cx="3548062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Idea 2: Look at the false rows,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  </a:t>
            </a:r>
            <a:r>
              <a:rPr lang="en-US" altLang="zh-TW">
                <a:solidFill>
                  <a:srgbClr val="A50021"/>
                </a:solidFill>
              </a:rPr>
              <a:t>negate</a:t>
            </a:r>
            <a:r>
              <a:rPr lang="en-US" altLang="zh-TW"/>
              <a:t> and take the </a:t>
            </a:r>
            <a:r>
              <a:rPr lang="en-US" altLang="zh-TW" b="1">
                <a:solidFill>
                  <a:srgbClr val="A50021"/>
                </a:solidFill>
              </a:rPr>
              <a:t>“and”.</a:t>
            </a:r>
          </a:p>
        </p:txBody>
      </p:sp>
      <p:pic>
        <p:nvPicPr>
          <p:cNvPr id="66645" name="Picture 8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384550"/>
            <a:ext cx="1852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649" name="Picture 8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917950"/>
            <a:ext cx="16875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650" name="Text Box 90"/>
          <p:cNvSpPr txBox="1">
            <a:spLocks noChangeArrowheads="1"/>
          </p:cNvSpPr>
          <p:nvPr/>
        </p:nvSpPr>
        <p:spPr bwMode="auto">
          <a:xfrm>
            <a:off x="1274763" y="4799013"/>
            <a:ext cx="66167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If you don’t give me all your money, then I will kill you.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Either you give me all your money or I will kill you (or both).</a:t>
            </a:r>
          </a:p>
        </p:txBody>
      </p:sp>
      <p:sp>
        <p:nvSpPr>
          <p:cNvPr id="66651" name="Text Box 91"/>
          <p:cNvSpPr txBox="1">
            <a:spLocks noChangeArrowheads="1"/>
          </p:cNvSpPr>
          <p:nvPr/>
        </p:nvSpPr>
        <p:spPr bwMode="auto">
          <a:xfrm>
            <a:off x="990600" y="5788025"/>
            <a:ext cx="72263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FontTx/>
              <a:buChar char="•"/>
            </a:pPr>
            <a:r>
              <a:rPr lang="en-US" altLang="zh-TW"/>
              <a:t>If you talk to her, then you can never talk to me.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Tx/>
              <a:buChar char="•"/>
            </a:pPr>
            <a:r>
              <a:rPr lang="en-US" altLang="zh-TW"/>
              <a:t>Either you don’t talk to her or you can never talk to me (or both).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2959100" y="457200"/>
            <a:ext cx="328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Negation of If-Then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081088" y="1828800"/>
            <a:ext cx="64135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If your GPA is 4.0, then you don’t need to pay tuition fee.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Your term GPA is 4.0 and you still need to pay tuition fee.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922338" y="2819400"/>
            <a:ext cx="729932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FontTx/>
              <a:buChar char="•"/>
            </a:pPr>
            <a:r>
              <a:rPr lang="en-US" altLang="zh-TW"/>
              <a:t>If my computer is not working, then I cannot finish my homework.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Tx/>
              <a:buChar char="•"/>
            </a:pPr>
            <a:r>
              <a:rPr lang="en-US" altLang="zh-TW"/>
              <a:t>My computer is not working but I can finish my homework.</a:t>
            </a:r>
          </a:p>
        </p:txBody>
      </p:sp>
      <p:pic>
        <p:nvPicPr>
          <p:cNvPr id="67619" name="Picture 3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30226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622" name="Picture 3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38" y="4097338"/>
            <a:ext cx="1778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624" name="Picture 4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4643438"/>
            <a:ext cx="225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627" name="Picture 4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5181600"/>
            <a:ext cx="219868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629" name="Picture 4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664200"/>
            <a:ext cx="16859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630" name="Text Box 46"/>
          <p:cNvSpPr txBox="1">
            <a:spLocks noChangeArrowheads="1"/>
          </p:cNvSpPr>
          <p:nvPr/>
        </p:nvSpPr>
        <p:spPr bwMode="auto">
          <a:xfrm>
            <a:off x="6003925" y="4613275"/>
            <a:ext cx="16414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previous slide</a:t>
            </a:r>
          </a:p>
        </p:txBody>
      </p:sp>
      <p:sp>
        <p:nvSpPr>
          <p:cNvPr id="67631" name="Text Box 47"/>
          <p:cNvSpPr txBox="1">
            <a:spLocks noChangeArrowheads="1"/>
          </p:cNvSpPr>
          <p:nvPr/>
        </p:nvSpPr>
        <p:spPr bwMode="auto">
          <a:xfrm>
            <a:off x="6003925" y="5146675"/>
            <a:ext cx="12731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DeMorgan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30" grpId="0" animBg="1"/>
      <p:bldP spid="676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55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Contrapositive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677988" y="1219200"/>
            <a:ext cx="57880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</a:t>
            </a:r>
            <a:r>
              <a:rPr lang="en-US" altLang="zh-TW">
                <a:solidFill>
                  <a:srgbClr val="A50021"/>
                </a:solidFill>
              </a:rPr>
              <a:t>contrapositive</a:t>
            </a:r>
            <a:r>
              <a:rPr lang="en-US" altLang="zh-TW"/>
              <a:t> of “if p then q” is “if ~q then ~p”.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1854200" y="4114800"/>
            <a:ext cx="4313238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6699"/>
                </a:solidFill>
              </a:rPr>
              <a:t>Statement:</a:t>
            </a:r>
            <a:r>
              <a:rPr lang="en-US" altLang="en-US"/>
              <a:t>   </a:t>
            </a:r>
            <a:r>
              <a:rPr lang="en-US" altLang="zh-TW"/>
              <a:t>If x</a:t>
            </a:r>
            <a:r>
              <a:rPr lang="en-US" altLang="zh-TW" baseline="30000"/>
              <a:t>2</a:t>
            </a:r>
            <a:r>
              <a:rPr lang="en-US" altLang="zh-TW"/>
              <a:t> is an even number,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                then x is an even number.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2233613" y="1981200"/>
            <a:ext cx="498157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6699"/>
                </a:solidFill>
              </a:rPr>
              <a:t>Statement:</a:t>
            </a:r>
            <a:r>
              <a:rPr lang="en-US" altLang="en-US" dirty="0"/>
              <a:t>   If you are a CS year 1 student, 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                     then you are taking </a:t>
            </a:r>
            <a:r>
              <a:rPr lang="en-US" altLang="en-US" dirty="0" smtClean="0"/>
              <a:t>CTS002.</a:t>
            </a:r>
            <a:endParaRPr lang="en-US" altLang="en-US" dirty="0"/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1554163" y="5029200"/>
            <a:ext cx="465772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Contrapositive:</a:t>
            </a:r>
            <a:r>
              <a:rPr lang="en-US" altLang="en-US"/>
              <a:t>   If x is an odd number,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            then </a:t>
            </a:r>
            <a:r>
              <a:rPr lang="en-US" altLang="zh-TW"/>
              <a:t>x</a:t>
            </a:r>
            <a:r>
              <a:rPr lang="en-US" altLang="zh-TW" baseline="30000"/>
              <a:t>2</a:t>
            </a:r>
            <a:r>
              <a:rPr lang="en-US" altLang="zh-TW"/>
              <a:t> is an odd number</a:t>
            </a:r>
            <a:r>
              <a:rPr lang="en-US" altLang="en-US"/>
              <a:t>.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1852613" y="3030538"/>
            <a:ext cx="597631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A50021"/>
                </a:solidFill>
              </a:rPr>
              <a:t>Contrapositive:</a:t>
            </a:r>
            <a:r>
              <a:rPr lang="en-US" altLang="en-US" dirty="0"/>
              <a:t>   If you are not taking </a:t>
            </a:r>
            <a:r>
              <a:rPr lang="en-US" altLang="en-US" dirty="0" smtClean="0"/>
              <a:t>CTS002, </a:t>
            </a: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                          then you are not a CS year 1 student.</a:t>
            </a: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579438" y="6096000"/>
            <a:ext cx="7985125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Fact:</a:t>
            </a:r>
            <a:r>
              <a:rPr lang="en-US" altLang="zh-TW"/>
              <a:t> A conditional statement is logically equivalent to its contrapositive.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" grpId="0"/>
      <p:bldP spid="68616" grpId="0"/>
      <p:bldP spid="68617" grpId="0"/>
      <p:bldP spid="68618" grpId="0"/>
      <p:bldP spid="686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3989388" y="457200"/>
            <a:ext cx="1116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Proofs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2216150" y="1233488"/>
            <a:ext cx="2917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6699"/>
                </a:solidFill>
              </a:rPr>
              <a:t>Statement:</a:t>
            </a:r>
            <a:r>
              <a:rPr lang="en-US" altLang="en-US"/>
              <a:t>   If P, then Q</a:t>
            </a:r>
          </a:p>
        </p:txBody>
      </p:sp>
      <p:sp>
        <p:nvSpPr>
          <p:cNvPr id="69662" name="Text Box 30"/>
          <p:cNvSpPr txBox="1">
            <a:spLocks noChangeArrowheads="1"/>
          </p:cNvSpPr>
          <p:nvPr/>
        </p:nvSpPr>
        <p:spPr bwMode="auto">
          <a:xfrm>
            <a:off x="1828800" y="1752600"/>
            <a:ext cx="384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Contrapositive:</a:t>
            </a:r>
            <a:r>
              <a:rPr lang="en-US" altLang="en-US"/>
              <a:t>   If    Q, then     P.</a:t>
            </a:r>
          </a:p>
        </p:txBody>
      </p:sp>
      <p:pic>
        <p:nvPicPr>
          <p:cNvPr id="69663" name="Picture 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05000"/>
            <a:ext cx="177800" cy="10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64" name="Picture 3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177800" cy="10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65" name="Rectangle 33"/>
          <p:cNvSpPr>
            <a:spLocks noChangeArrowheads="1"/>
          </p:cNvSpPr>
          <p:nvPr/>
        </p:nvSpPr>
        <p:spPr bwMode="auto">
          <a:xfrm>
            <a:off x="1295400" y="1066800"/>
            <a:ext cx="6553200" cy="1219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9666" name="Picture 3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86050"/>
            <a:ext cx="3048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67" name="Picture 3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44775"/>
            <a:ext cx="3048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68" name="Picture 3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67000"/>
            <a:ext cx="1143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95" name="Picture 63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09850"/>
            <a:ext cx="5715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96" name="Picture 64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2609850"/>
            <a:ext cx="5715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97" name="Picture 65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2632075"/>
            <a:ext cx="16605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9733" name="Group 101"/>
          <p:cNvGraphicFramePr>
            <a:graphicFrameLocks noGrp="1"/>
          </p:cNvGraphicFramePr>
          <p:nvPr/>
        </p:nvGraphicFramePr>
        <p:xfrm>
          <a:off x="4648200" y="2514600"/>
          <a:ext cx="3657600" cy="2971801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9734" name="Group 102"/>
          <p:cNvGraphicFramePr>
            <a:graphicFrameLocks noGrp="1"/>
          </p:cNvGraphicFramePr>
          <p:nvPr/>
        </p:nvGraphicFramePr>
        <p:xfrm>
          <a:off x="1600200" y="2514600"/>
          <a:ext cx="3048000" cy="2971801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760" name="Rectangle 128"/>
          <p:cNvSpPr>
            <a:spLocks noChangeArrowheads="1"/>
          </p:cNvSpPr>
          <p:nvPr/>
        </p:nvSpPr>
        <p:spPr bwMode="auto">
          <a:xfrm>
            <a:off x="3352800" y="2209800"/>
            <a:ext cx="914400" cy="35052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61" name="Rectangle 129"/>
          <p:cNvSpPr>
            <a:spLocks noChangeArrowheads="1"/>
          </p:cNvSpPr>
          <p:nvPr/>
        </p:nvSpPr>
        <p:spPr bwMode="auto">
          <a:xfrm>
            <a:off x="6858000" y="2209800"/>
            <a:ext cx="914400" cy="35052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9768" name="Picture 136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100763"/>
            <a:ext cx="1173163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770" name="Picture 138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096000"/>
            <a:ext cx="16859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772" name="Picture 140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088063"/>
            <a:ext cx="1704975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774" name="Picture 142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088063"/>
            <a:ext cx="1685925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776" name="Picture 144" descr="txp_fi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8" y="6172200"/>
            <a:ext cx="274637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60" grpId="0" animBg="1"/>
      <p:bldP spid="697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581400" y="457200"/>
            <a:ext cx="193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If, Only-If</a:t>
            </a:r>
          </a:p>
        </p:txBody>
      </p:sp>
      <p:sp>
        <p:nvSpPr>
          <p:cNvPr id="60509" name="Text Box 93"/>
          <p:cNvSpPr txBox="1">
            <a:spLocks noChangeArrowheads="1"/>
          </p:cNvSpPr>
          <p:nvPr/>
        </p:nvSpPr>
        <p:spPr bwMode="auto">
          <a:xfrm>
            <a:off x="2362200" y="1143000"/>
            <a:ext cx="4351338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You will succeed </a:t>
            </a:r>
            <a:r>
              <a:rPr lang="en-US" altLang="zh-TW">
                <a:solidFill>
                  <a:srgbClr val="A50021"/>
                </a:solidFill>
              </a:rPr>
              <a:t>if</a:t>
            </a:r>
            <a:r>
              <a:rPr lang="en-US" altLang="zh-TW"/>
              <a:t> you work hand.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You will succeed </a:t>
            </a:r>
            <a:r>
              <a:rPr lang="en-US" altLang="zh-TW">
                <a:solidFill>
                  <a:srgbClr val="A50021"/>
                </a:solidFill>
              </a:rPr>
              <a:t>only if</a:t>
            </a:r>
            <a:r>
              <a:rPr lang="en-US" altLang="zh-TW"/>
              <a:t> you work hard.</a:t>
            </a:r>
          </a:p>
        </p:txBody>
      </p:sp>
      <p:sp>
        <p:nvSpPr>
          <p:cNvPr id="60510" name="Text Box 94"/>
          <p:cNvSpPr txBox="1">
            <a:spLocks noChangeArrowheads="1"/>
          </p:cNvSpPr>
          <p:nvPr/>
        </p:nvSpPr>
        <p:spPr bwMode="auto">
          <a:xfrm>
            <a:off x="1476375" y="2351088"/>
            <a:ext cx="6143625" cy="92551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 if S means “</a:t>
            </a:r>
            <a:r>
              <a:rPr lang="en-US" altLang="zh-TW" b="1"/>
              <a:t>if S then R</a:t>
            </a:r>
            <a:r>
              <a:rPr lang="en-US" altLang="zh-TW"/>
              <a:t>” or equivalently “</a:t>
            </a:r>
            <a:r>
              <a:rPr lang="en-US" altLang="zh-TW" b="1"/>
              <a:t>S implies R</a:t>
            </a:r>
            <a:r>
              <a:rPr lang="en-US" altLang="zh-TW"/>
              <a:t>”</a:t>
            </a:r>
          </a:p>
          <a:p>
            <a:endParaRPr lang="en-US" altLang="zh-TW"/>
          </a:p>
          <a:p>
            <a:r>
              <a:rPr lang="en-US" altLang="zh-TW"/>
              <a:t>We also say S is a </a:t>
            </a:r>
            <a:r>
              <a:rPr lang="en-US" altLang="zh-TW">
                <a:solidFill>
                  <a:schemeClr val="accent2"/>
                </a:solidFill>
              </a:rPr>
              <a:t>sufficient condition</a:t>
            </a:r>
            <a:r>
              <a:rPr lang="en-US" altLang="zh-TW"/>
              <a:t> for R.</a:t>
            </a:r>
          </a:p>
        </p:txBody>
      </p:sp>
      <p:sp>
        <p:nvSpPr>
          <p:cNvPr id="60511" name="Text Box 95"/>
          <p:cNvSpPr txBox="1">
            <a:spLocks noChangeArrowheads="1"/>
          </p:cNvSpPr>
          <p:nvPr/>
        </p:nvSpPr>
        <p:spPr bwMode="auto">
          <a:xfrm>
            <a:off x="2097088" y="5105400"/>
            <a:ext cx="4949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You will succeed </a:t>
            </a:r>
            <a:r>
              <a:rPr lang="en-US" altLang="zh-TW">
                <a:solidFill>
                  <a:srgbClr val="A50021"/>
                </a:solidFill>
              </a:rPr>
              <a:t>if and only if</a:t>
            </a:r>
            <a:r>
              <a:rPr lang="en-US" altLang="zh-TW"/>
              <a:t> you work hard.</a:t>
            </a:r>
          </a:p>
        </p:txBody>
      </p:sp>
      <p:sp>
        <p:nvSpPr>
          <p:cNvPr id="60512" name="Text Box 96"/>
          <p:cNvSpPr txBox="1">
            <a:spLocks noChangeArrowheads="1"/>
          </p:cNvSpPr>
          <p:nvPr/>
        </p:nvSpPr>
        <p:spPr bwMode="auto">
          <a:xfrm>
            <a:off x="1314450" y="5791200"/>
            <a:ext cx="6680200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P if and only if (iff) Q means P and Q are logically equivalent.</a:t>
            </a:r>
          </a:p>
        </p:txBody>
      </p:sp>
      <p:sp>
        <p:nvSpPr>
          <p:cNvPr id="60514" name="Text Box 98"/>
          <p:cNvSpPr txBox="1">
            <a:spLocks noChangeArrowheads="1"/>
          </p:cNvSpPr>
          <p:nvPr/>
        </p:nvSpPr>
        <p:spPr bwMode="auto">
          <a:xfrm>
            <a:off x="1447800" y="3733800"/>
            <a:ext cx="6632575" cy="9255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 only if S means “</a:t>
            </a:r>
            <a:r>
              <a:rPr lang="en-US" altLang="zh-TW" b="1"/>
              <a:t>if R then S</a:t>
            </a:r>
            <a:r>
              <a:rPr lang="en-US" altLang="zh-TW"/>
              <a:t>” or equivalently “</a:t>
            </a:r>
            <a:r>
              <a:rPr lang="en-US" altLang="zh-TW" b="1"/>
              <a:t>R implies S</a:t>
            </a:r>
            <a:r>
              <a:rPr lang="en-US" altLang="zh-TW"/>
              <a:t>”</a:t>
            </a:r>
          </a:p>
          <a:p>
            <a:endParaRPr lang="en-US" altLang="zh-TW"/>
          </a:p>
          <a:p>
            <a:r>
              <a:rPr lang="en-US" altLang="zh-TW"/>
              <a:t>We also say S is a </a:t>
            </a:r>
            <a:r>
              <a:rPr lang="en-US" altLang="zh-TW">
                <a:solidFill>
                  <a:schemeClr val="accent2"/>
                </a:solidFill>
              </a:rPr>
              <a:t>necessary condition</a:t>
            </a:r>
            <a:r>
              <a:rPr lang="en-US" altLang="zh-TW"/>
              <a:t> for R.</a:t>
            </a:r>
          </a:p>
        </p:txBody>
      </p:sp>
      <p:sp>
        <p:nvSpPr>
          <p:cNvPr id="60515" name="Text Box 99"/>
          <p:cNvSpPr txBox="1">
            <a:spLocks noChangeArrowheads="1"/>
          </p:cNvSpPr>
          <p:nvPr/>
        </p:nvSpPr>
        <p:spPr bwMode="auto">
          <a:xfrm>
            <a:off x="1295400" y="6324600"/>
            <a:ext cx="3998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That is, P implies Q and Q implies P.</a:t>
            </a:r>
          </a:p>
        </p:txBody>
      </p:sp>
    </p:spTree>
    <p:extLst>
      <p:ext uri="{BB962C8B-B14F-4D97-AF65-F5344CB8AC3E}">
        <p14:creationId xmlns:p14="http://schemas.microsoft.com/office/powerpoint/2010/main" val="91750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0" grpId="0" animBg="1"/>
      <p:bldP spid="60511" grpId="0"/>
      <p:bldP spid="60512" grpId="0" animBg="1"/>
      <p:bldP spid="60514" grpId="0" animBg="1"/>
      <p:bldP spid="605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rightarrow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7"/>
  <p:tag name="PICTUREFILESIZE" val="444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(\lnot P \lor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3"/>
  <p:tag name="PICTUREFILESIZE" val="517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\lnot P \land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0"/>
  <p:tag name="PICTUREFILESIZE" val="39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P \land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367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2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2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76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48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rightarrow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4"/>
  <p:tag name="PICTUREFILESIZE" val="280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0"/>
  <p:tag name="PICTUREFILESIZE" val="16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21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0"/>
  <p:tag name="PICTUREFILESIZE" val="88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 \rightarrow \lnot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33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rightarrow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4"/>
  <p:tag name="PICTUREFILESIZE" val="280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359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 \rightarrow \lnot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33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\lor \lnot P \equiv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378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22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C \rightarrow \lnot 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4"/>
  <p:tag name="PICTUREFILESIZE" val="307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C \rightarrow 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6"/>
  <p:tag name="PICTUREFILESIZE" val="269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C \leftrightarrow 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6"/>
  <p:tag name="PICTUREFILESIZE" val="286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5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O \rightarrow \lnot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278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O \rightarrow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239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O \rightarrow \lnot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278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O \rightarrow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239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70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70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51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an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6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51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2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q \equiv 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8"/>
  <p:tag name="PICTUREFILESIZE" val="319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21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70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51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an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6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51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q \equiv 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8"/>
  <p:tag name="PICTUREFILESIZE" val="319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rightarrow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4"/>
  <p:tag name="PICTUREFILESIZE" val="280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\rightarrow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311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R \rightarrow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4"/>
  <p:tag name="PICTUREFILESIZE" val="225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 \land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5"/>
  <p:tag name="PICTUREFILESIZE" val="512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4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5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6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6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4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land \lnot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1"/>
  <p:tag name="PICTUREFILESIZE" val="500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4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93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213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\to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2"/>
  <p:tag name="PICTUREFILESIZE" val="185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195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93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to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7"/>
  <p:tag name="PICTUREFILESIZE" val="228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359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to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1"/>
  <p:tag name="PICTUREFILESIZE" val="250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213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to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1"/>
  <p:tag name="PICTUREFILESIZE" val="250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\to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3"/>
  <p:tag name="PICTUREFILESIZE" val="215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1 = -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9"/>
  <p:tag name="PICTUREFILESIZE" val="90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Today is Tuesday.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0"/>
  <p:tag name="PICTUREFILESIZE" val="827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to q) \equiv 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9"/>
  <p:tag name="PICTUREFILESIZE" val="479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to c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7"/>
  <p:tag name="PICTUREFILESIZE" val="220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</TotalTime>
  <Words>1492</Words>
  <Application>Microsoft Office PowerPoint</Application>
  <PresentationFormat>On-screen Show (4:3)</PresentationFormat>
  <Paragraphs>432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Comic Sans MS</vt:lpstr>
      <vt:lpstr>新細明體</vt:lpstr>
      <vt:lpstr>Symbol</vt:lpstr>
      <vt:lpstr>Wingdings</vt:lpstr>
      <vt:lpstr>Default Design</vt:lpstr>
      <vt:lpstr>Equation</vt:lpstr>
      <vt:lpstr>Propositional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Anup Nandy</cp:lastModifiedBy>
  <cp:revision>76</cp:revision>
  <dcterms:created xsi:type="dcterms:W3CDTF">2007-08-29T04:27:34Z</dcterms:created>
  <dcterms:modified xsi:type="dcterms:W3CDTF">2020-08-06T10:52:16Z</dcterms:modified>
</cp:coreProperties>
</file>