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notesSlides/notesSlide12.xml" ContentType="application/vnd.openxmlformats-officedocument.presentationml.notesSlide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8.xml" ContentType="application/vnd.openxmlformats-officedocument.presentationml.notesSlide+xml"/>
  <Override PartName="/ppt/tags/tag115.xml" ContentType="application/vnd.openxmlformats-officedocument.presentationml.tags+xml"/>
  <Override PartName="/ppt/notesSlides/notesSlide19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601" r:id="rId3"/>
    <p:sldId id="608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02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38" r:id="rId21"/>
    <p:sldId id="639" r:id="rId22"/>
    <p:sldId id="624" r:id="rId23"/>
    <p:sldId id="605" r:id="rId24"/>
    <p:sldId id="640" r:id="rId25"/>
    <p:sldId id="641" r:id="rId26"/>
    <p:sldId id="642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07" r:id="rId38"/>
    <p:sldId id="635" r:id="rId39"/>
    <p:sldId id="636" r:id="rId40"/>
    <p:sldId id="637" r:id="rId41"/>
    <p:sldId id="588" r:id="rId42"/>
    <p:sldId id="589" r:id="rId43"/>
    <p:sldId id="590" r:id="rId44"/>
    <p:sldId id="591" r:id="rId45"/>
    <p:sldId id="592" r:id="rId46"/>
    <p:sldId id="593" r:id="rId47"/>
    <p:sldId id="594" r:id="rId48"/>
    <p:sldId id="599" r:id="rId49"/>
  </p:sldIdLst>
  <p:sldSz cx="9144000" cy="6858000" type="screen4x3"/>
  <p:notesSz cx="6858000" cy="9144000"/>
  <p:custDataLst>
    <p:tags r:id="rId51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FF993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6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60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344E46F-5962-4099-9D8C-3E64D8308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6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E55D5587-9DAF-4627-AE31-AF5C0A58164D}" type="slidenum">
              <a:rPr lang="en-US" altLang="en-US">
                <a:latin typeface="Arial" pitchFamily="34" charset="0"/>
              </a:rPr>
              <a:pPr eaLnBrk="1" hangingPunct="1"/>
              <a:t>4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20E6491B-25DD-48CD-9721-0CCB6D72B393}" type="slidenum">
              <a:rPr lang="en-US" altLang="en-US" sz="1200">
                <a:latin typeface="Arial" pitchFamily="34" charset="0"/>
              </a:rPr>
              <a:pPr algn="r" eaLnBrk="1" hangingPunct="1"/>
              <a:t>16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58BAFA16-330A-469B-AE92-CABCF12343C6}" type="slidenum">
              <a:rPr lang="en-US" altLang="en-US">
                <a:latin typeface="Arial" pitchFamily="34" charset="0"/>
              </a:rPr>
              <a:pPr eaLnBrk="1" hangingPunct="1"/>
              <a:t>17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B31EDA93-5AFE-4786-A3CF-20A77D028A53}" type="slidenum">
              <a:rPr lang="en-US" altLang="en-US">
                <a:latin typeface="Arial" pitchFamily="34" charset="0"/>
              </a:rPr>
              <a:pPr eaLnBrk="1" hangingPunct="1"/>
              <a:t>18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9A9CDE46-0128-416F-90B3-F1B0569FB0F5}" type="slidenum">
              <a:rPr lang="en-US" altLang="en-US" sz="1200">
                <a:latin typeface="Arial" pitchFamily="34" charset="0"/>
              </a:rPr>
              <a:pPr algn="r" eaLnBrk="1" hangingPunct="1"/>
              <a:t>19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8E03D31B-2AFD-4E88-A2A9-81965C90B169}" type="slidenum">
              <a:rPr lang="en-US" altLang="en-US">
                <a:latin typeface="Arial" pitchFamily="34" charset="0"/>
              </a:rPr>
              <a:pPr eaLnBrk="1" hangingPunct="1"/>
              <a:t>22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4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0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3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C3B7BD61-4DFF-4637-9FA3-18BC02595CE8}" type="slidenum">
              <a:rPr lang="en-US" altLang="en-US">
                <a:latin typeface="Arial" pitchFamily="34" charset="0"/>
              </a:rPr>
              <a:pPr eaLnBrk="1" hangingPunct="1"/>
              <a:t>32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BFFED956-9ADC-415A-8F38-1A09E0685C45}" type="slidenum">
              <a:rPr lang="en-US" altLang="en-US" sz="1200">
                <a:latin typeface="Arial" pitchFamily="34" charset="0"/>
              </a:rPr>
              <a:pPr algn="r" eaLnBrk="1" hangingPunct="1"/>
              <a:t>33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CD711873-4CA1-40B7-B57B-7EA0EC6CADF1}" type="slidenum">
              <a:rPr lang="en-US" altLang="en-US">
                <a:latin typeface="Arial" pitchFamily="34" charset="0"/>
              </a:rPr>
              <a:pPr eaLnBrk="1" hangingPunct="1"/>
              <a:t>5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CECB6FAD-2B84-4DEA-B7C1-DF969963FE11}" type="slidenum">
              <a:rPr lang="en-US" altLang="en-US" sz="1200">
                <a:latin typeface="Arial" pitchFamily="34" charset="0"/>
              </a:rPr>
              <a:pPr algn="r" eaLnBrk="1" hangingPunct="1"/>
              <a:t>34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17849011-B16C-46FE-ABE2-89FBD8267DD4}" type="slidenum">
              <a:rPr lang="en-US" altLang="en-US" sz="1200">
                <a:latin typeface="Arial" pitchFamily="34" charset="0"/>
              </a:rPr>
              <a:pPr algn="r" eaLnBrk="1" hangingPunct="1"/>
              <a:t>35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0FADB98D-B48E-499E-B300-BCD4256CDDEA}" type="slidenum">
              <a:rPr lang="en-US" altLang="en-US">
                <a:latin typeface="Arial" pitchFamily="34" charset="0"/>
              </a:rPr>
              <a:pPr eaLnBrk="1" hangingPunct="1"/>
              <a:t>36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19BFF31D-83CF-4771-9F63-9F2FC4038136}" type="slidenum">
              <a:rPr lang="en-US" altLang="en-US">
                <a:latin typeface="Arial" pitchFamily="34" charset="0"/>
              </a:rPr>
              <a:pPr eaLnBrk="1" hangingPunct="1"/>
              <a:t>38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FF901DDC-15C9-4845-AE9E-EC522A1FF23F}" type="slidenum">
              <a:rPr lang="en-US" altLang="en-US">
                <a:latin typeface="Arial" pitchFamily="34" charset="0"/>
              </a:rPr>
              <a:pPr eaLnBrk="1" hangingPunct="1"/>
              <a:t>39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3681D8E0-EB8F-4D12-BD38-31ED91FABF08}" type="slidenum">
              <a:rPr lang="en-US" altLang="en-US" sz="1200">
                <a:latin typeface="Arial" pitchFamily="34" charset="0"/>
              </a:rPr>
              <a:pPr algn="r" eaLnBrk="1" hangingPunct="1"/>
              <a:t>40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D0B87256-6787-489C-B008-FE73A393A371}" type="slidenum">
              <a:rPr lang="en-US" altLang="en-US">
                <a:latin typeface="Arial" pitchFamily="34" charset="0"/>
              </a:rPr>
              <a:pPr eaLnBrk="1" hangingPunct="1"/>
              <a:t>8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35A17761-07B5-4D05-A929-63AC6A387026}" type="slidenum">
              <a:rPr lang="en-US" altLang="en-US" sz="1200">
                <a:latin typeface="Arial" pitchFamily="34" charset="0"/>
              </a:rPr>
              <a:pPr algn="r" eaLnBrk="1" hangingPunct="1"/>
              <a:t>9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B3C6F4B9-C052-49EB-96EA-CE9A7C63425B}" type="slidenum">
              <a:rPr lang="en-US" altLang="en-US">
                <a:latin typeface="Arial" pitchFamily="34" charset="0"/>
              </a:rPr>
              <a:pPr eaLnBrk="1" hangingPunct="1"/>
              <a:t>10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1B14006D-60BC-4DFE-85ED-D2BEBE734D23}" type="slidenum">
              <a:rPr lang="en-US" altLang="en-US">
                <a:latin typeface="Arial" pitchFamily="34" charset="0"/>
              </a:rPr>
              <a:pPr eaLnBrk="1" hangingPunct="1"/>
              <a:t>12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11A7CDE4-259D-4C72-BBEC-F54C3C6FA774}" type="slidenum">
              <a:rPr lang="en-US" altLang="en-US" sz="1200">
                <a:latin typeface="Arial" pitchFamily="34" charset="0"/>
              </a:rPr>
              <a:pPr algn="r" eaLnBrk="1" hangingPunct="1"/>
              <a:t>13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478EB9E1-01E4-40D9-9392-6D4B50EF0DDB}" type="slidenum">
              <a:rPr lang="en-US" altLang="en-US">
                <a:latin typeface="Arial" pitchFamily="34" charset="0"/>
              </a:rPr>
              <a:pPr eaLnBrk="1" hangingPunct="1"/>
              <a:t>14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3A022F1D-664D-4AA1-89CA-D46FEDC69771}" type="slidenum">
              <a:rPr lang="en-US" altLang="en-US">
                <a:latin typeface="Arial" pitchFamily="34" charset="0"/>
              </a:rPr>
              <a:pPr eaLnBrk="1" hangingPunct="1"/>
              <a:t>15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13BCC-905E-4918-B90B-7F6D8BE0BC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7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353B2-1898-400A-9BBB-A8903BB6F8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5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95AEE-2CDB-4ED0-99C4-C6CB86E7ED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514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523C-1728-4D33-AEB8-D67A7E891D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60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ACF09-DF56-4562-81CF-38A1D71806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6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B39A-6ACD-44D0-B016-0CD5D43B46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36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E132A-241F-4B08-9A4B-62EEBFEBA8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56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07A9F-A1F2-4579-AABE-AE3036B5E9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270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BE073-0879-49BC-BAFD-35C396F56B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44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8C1C1-144F-4748-9AD5-F2BE3D01E6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103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E18C0-960F-4C87-B31E-F651C73205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5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399E5E8-E312-4D9A-AD57-DD96B57D8A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22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26.png"/><Relationship Id="rId2" Type="http://schemas.openxmlformats.org/officeDocument/2006/relationships/tags" Target="../tags/tag27.xml"/><Relationship Id="rId16" Type="http://schemas.openxmlformats.org/officeDocument/2006/relationships/image" Target="../media/image25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15" Type="http://schemas.openxmlformats.org/officeDocument/2006/relationships/image" Target="../media/image24.png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8.xml"/><Relationship Id="rId7" Type="http://schemas.openxmlformats.org/officeDocument/2006/relationships/image" Target="../media/image2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34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2.png"/><Relationship Id="rId5" Type="http://schemas.openxmlformats.org/officeDocument/2006/relationships/tags" Target="../tags/tag43.xml"/><Relationship Id="rId10" Type="http://schemas.openxmlformats.org/officeDocument/2006/relationships/image" Target="../media/image31.png"/><Relationship Id="rId4" Type="http://schemas.openxmlformats.org/officeDocument/2006/relationships/tags" Target="../tags/tag42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23.png"/><Relationship Id="rId2" Type="http://schemas.openxmlformats.org/officeDocument/2006/relationships/tags" Target="../tags/tag46.xml"/><Relationship Id="rId16" Type="http://schemas.openxmlformats.org/officeDocument/2006/relationships/image" Target="../media/image37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36.png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3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62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10" Type="http://schemas.openxmlformats.org/officeDocument/2006/relationships/image" Target="../media/image26.png"/><Relationship Id="rId4" Type="http://schemas.openxmlformats.org/officeDocument/2006/relationships/tags" Target="../tags/tag63.xm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0.xml"/><Relationship Id="rId7" Type="http://schemas.openxmlformats.org/officeDocument/2006/relationships/image" Target="../media/image36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6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45.png"/><Relationship Id="rId2" Type="http://schemas.openxmlformats.org/officeDocument/2006/relationships/tags" Target="../tags/tag73.xml"/><Relationship Id="rId16" Type="http://schemas.openxmlformats.org/officeDocument/2006/relationships/image" Target="../media/image49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44.png"/><Relationship Id="rId5" Type="http://schemas.openxmlformats.org/officeDocument/2006/relationships/tags" Target="../tags/tag76.xml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tags" Target="../tags/tag75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54.png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52.png"/><Relationship Id="rId5" Type="http://schemas.openxmlformats.org/officeDocument/2006/relationships/tags" Target="../tags/tag83.xml"/><Relationship Id="rId10" Type="http://schemas.openxmlformats.org/officeDocument/2006/relationships/image" Target="../media/image51.png"/><Relationship Id="rId4" Type="http://schemas.openxmlformats.org/officeDocument/2006/relationships/tags" Target="../tags/tag82.xml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60.png"/><Relationship Id="rId3" Type="http://schemas.openxmlformats.org/officeDocument/2006/relationships/tags" Target="../tags/tag8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58.png"/><Relationship Id="rId5" Type="http://schemas.openxmlformats.org/officeDocument/2006/relationships/tags" Target="../tags/tag89.xml"/><Relationship Id="rId10" Type="http://schemas.openxmlformats.org/officeDocument/2006/relationships/image" Target="../media/image57.png"/><Relationship Id="rId4" Type="http://schemas.openxmlformats.org/officeDocument/2006/relationships/tags" Target="../tags/tag88.xml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6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65.png"/><Relationship Id="rId5" Type="http://schemas.openxmlformats.org/officeDocument/2006/relationships/tags" Target="../tags/tag95.xml"/><Relationship Id="rId10" Type="http://schemas.openxmlformats.org/officeDocument/2006/relationships/image" Target="../media/image64.png"/><Relationship Id="rId4" Type="http://schemas.openxmlformats.org/officeDocument/2006/relationships/tags" Target="../tags/tag94.xml"/><Relationship Id="rId9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73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72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71.png"/><Relationship Id="rId5" Type="http://schemas.openxmlformats.org/officeDocument/2006/relationships/tags" Target="../tags/tag103.xml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tags" Target="../tags/tag102.xml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8.xml"/><Relationship Id="rId7" Type="http://schemas.openxmlformats.org/officeDocument/2006/relationships/image" Target="../media/image77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7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12.xml"/><Relationship Id="rId7" Type="http://schemas.openxmlformats.org/officeDocument/2006/relationships/image" Target="../media/image78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7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118.xml"/><Relationship Id="rId7" Type="http://schemas.openxmlformats.org/officeDocument/2006/relationships/image" Target="../media/image82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81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87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../media/image86.png"/><Relationship Id="rId2" Type="http://schemas.openxmlformats.org/officeDocument/2006/relationships/tags" Target="../tags/tag120.xml"/><Relationship Id="rId16" Type="http://schemas.openxmlformats.org/officeDocument/2006/relationships/image" Target="../media/image90.png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85.png"/><Relationship Id="rId5" Type="http://schemas.openxmlformats.org/officeDocument/2006/relationships/tags" Target="../tags/tag123.xml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tags" Target="../tags/tag122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28.xml"/><Relationship Id="rId7" Type="http://schemas.openxmlformats.org/officeDocument/2006/relationships/image" Target="../media/image9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91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2.png"/><Relationship Id="rId5" Type="http://schemas.openxmlformats.org/officeDocument/2006/relationships/tags" Target="../tags/tag13.xml"/><Relationship Id="rId10" Type="http://schemas.openxmlformats.org/officeDocument/2006/relationships/image" Target="../media/image11.png"/><Relationship Id="rId4" Type="http://schemas.openxmlformats.org/officeDocument/2006/relationships/tags" Target="../tags/tag1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6.png"/><Relationship Id="rId5" Type="http://schemas.openxmlformats.org/officeDocument/2006/relationships/tags" Target="../tags/tag19.xml"/><Relationship Id="rId10" Type="http://schemas.openxmlformats.org/officeDocument/2006/relationships/image" Target="../media/image15.png"/><Relationship Id="rId4" Type="http://schemas.openxmlformats.org/officeDocument/2006/relationships/tags" Target="../tags/tag18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534400" cy="9144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</a:rPr>
              <a:t>Set Theory</a:t>
            </a:r>
          </a:p>
        </p:txBody>
      </p:sp>
      <p:sp>
        <p:nvSpPr>
          <p:cNvPr id="2510" name="Text Box 462"/>
          <p:cNvSpPr txBox="1">
            <a:spLocks noChangeArrowheads="1"/>
          </p:cNvSpPr>
          <p:nvPr/>
        </p:nvSpPr>
        <p:spPr bwMode="auto">
          <a:xfrm>
            <a:off x="2686050" y="2844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511" name="Text Box 463"/>
          <p:cNvSpPr txBox="1">
            <a:spLocks noChangeArrowheads="1"/>
          </p:cNvSpPr>
          <p:nvPr/>
        </p:nvSpPr>
        <p:spPr bwMode="auto">
          <a:xfrm>
            <a:off x="6000750" y="2844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512" name="Text Box 464"/>
          <p:cNvSpPr txBox="1">
            <a:spLocks noChangeArrowheads="1"/>
          </p:cNvSpPr>
          <p:nvPr/>
        </p:nvSpPr>
        <p:spPr bwMode="auto">
          <a:xfrm>
            <a:off x="4330700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2513" name="Group 465"/>
          <p:cNvGrpSpPr>
            <a:grpSpLocks/>
          </p:cNvGrpSpPr>
          <p:nvPr/>
        </p:nvGrpSpPr>
        <p:grpSpPr bwMode="auto">
          <a:xfrm>
            <a:off x="3276600" y="2181225"/>
            <a:ext cx="2590800" cy="2552700"/>
            <a:chOff x="1984" y="2232"/>
            <a:chExt cx="1632" cy="1608"/>
          </a:xfrm>
        </p:grpSpPr>
        <p:sp>
          <p:nvSpPr>
            <p:cNvPr id="2514" name="Oval 466"/>
            <p:cNvSpPr>
              <a:spLocks noChangeArrowheads="1"/>
            </p:cNvSpPr>
            <p:nvPr/>
          </p:nvSpPr>
          <p:spPr bwMode="auto">
            <a:xfrm>
              <a:off x="1984" y="2240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515" name="Oval 467"/>
            <p:cNvSpPr>
              <a:spLocks noChangeArrowheads="1"/>
            </p:cNvSpPr>
            <p:nvPr/>
          </p:nvSpPr>
          <p:spPr bwMode="auto">
            <a:xfrm>
              <a:off x="2292" y="2808"/>
              <a:ext cx="1016" cy="10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6" name="Oval 468"/>
            <p:cNvSpPr>
              <a:spLocks noChangeArrowheads="1"/>
            </p:cNvSpPr>
            <p:nvPr/>
          </p:nvSpPr>
          <p:spPr bwMode="auto">
            <a:xfrm>
              <a:off x="1984" y="2248"/>
              <a:ext cx="1016" cy="1032"/>
            </a:xfrm>
            <a:prstGeom prst="ellipse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517" name="Oval 469"/>
            <p:cNvSpPr>
              <a:spLocks noChangeArrowheads="1"/>
            </p:cNvSpPr>
            <p:nvPr/>
          </p:nvSpPr>
          <p:spPr bwMode="auto">
            <a:xfrm>
              <a:off x="2600" y="2232"/>
              <a:ext cx="1016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08413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sp>
        <p:nvSpPr>
          <p:cNvPr id="13315" name="Rectangle 11"/>
          <p:cNvSpPr>
            <a:spLocks noChangeArrowheads="1"/>
          </p:cNvSpPr>
          <p:nvPr/>
        </p:nvSpPr>
        <p:spPr bwMode="auto">
          <a:xfrm>
            <a:off x="609600" y="1371600"/>
            <a:ext cx="48768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Math Two" pitchFamily="18" charset="2"/>
              </a:rPr>
              <a:t>            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>
              <a:sym typeface="Euclid Math Two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{3}     {5,7,3}?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</a:t>
            </a:r>
            <a:r>
              <a:rPr kumimoji="0" lang="en-US" altLang="en-US" b="1">
                <a:sym typeface="Euclid Symbol" pitchFamily="18" charset="2"/>
              </a:rPr>
              <a:t>    </a:t>
            </a:r>
            <a:r>
              <a:rPr kumimoji="0" lang="en-US" altLang="en-US">
                <a:sym typeface="Euclid Symbol" pitchFamily="18" charset="2"/>
              </a:rPr>
              <a:t>every set?  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 i="1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{1,2}    {{1,2}, {2,3}, {3,1}}?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 i="1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{a} = {{a}}?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If A    B and B    C, then A    C?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kumimoji="0" lang="en-US" altLang="en-US">
              <a:sym typeface="Euclid Symbol" pitchFamily="18" charset="2"/>
            </a:endParaRP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kumimoji="0" lang="en-US" altLang="en-US">
                <a:sym typeface="Euclid Symbol" pitchFamily="18" charset="2"/>
              </a:rPr>
              <a:t>If A    B and B    C, then A    C?</a:t>
            </a:r>
          </a:p>
        </p:txBody>
      </p:sp>
      <p:pic>
        <p:nvPicPr>
          <p:cNvPr id="1331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11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094038"/>
            <a:ext cx="1651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1000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91000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24400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22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24400"/>
            <a:ext cx="1682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3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97425"/>
            <a:ext cx="1682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2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06596" name="Text Box 4"/>
          <p:cNvSpPr txBox="1">
            <a:spLocks noChangeArrowheads="1"/>
          </p:cNvSpPr>
          <p:nvPr/>
        </p:nvSpPr>
        <p:spPr bwMode="auto">
          <a:xfrm>
            <a:off x="3371850" y="2286000"/>
            <a:ext cx="2400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Definitions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Operations on Sets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Set Identities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Russell’s Paradox</a:t>
            </a:r>
          </a:p>
        </p:txBody>
      </p:sp>
    </p:spTree>
    <p:extLst>
      <p:ext uri="{BB962C8B-B14F-4D97-AF65-F5344CB8AC3E}">
        <p14:creationId xmlns:p14="http://schemas.microsoft.com/office/powerpoint/2010/main" val="11809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391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Basic Operations on Sets</a:t>
            </a: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0" y="2209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accent2"/>
                </a:solidFill>
              </a:rPr>
              <a:t>intersection:</a:t>
            </a:r>
          </a:p>
        </p:txBody>
      </p:sp>
      <p:sp>
        <p:nvSpPr>
          <p:cNvPr id="980998" name="Text Box 6"/>
          <p:cNvSpPr txBox="1">
            <a:spLocks noChangeArrowheads="1"/>
          </p:cNvSpPr>
          <p:nvPr/>
        </p:nvSpPr>
        <p:spPr bwMode="auto">
          <a:xfrm>
            <a:off x="457200" y="5105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accent2"/>
                </a:solidFill>
              </a:rPr>
              <a:t>union:</a:t>
            </a:r>
          </a:p>
        </p:txBody>
      </p:sp>
      <p:sp>
        <p:nvSpPr>
          <p:cNvPr id="981007" name="Oval 15"/>
          <p:cNvSpPr>
            <a:spLocks noChangeArrowheads="1"/>
          </p:cNvSpPr>
          <p:nvPr/>
        </p:nvSpPr>
        <p:spPr bwMode="auto">
          <a:xfrm rot="2058636">
            <a:off x="6934200" y="51816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08" name="Oval 16"/>
          <p:cNvSpPr>
            <a:spLocks noChangeArrowheads="1"/>
          </p:cNvSpPr>
          <p:nvPr/>
        </p:nvSpPr>
        <p:spPr bwMode="auto">
          <a:xfrm rot="-1608170">
            <a:off x="7467600" y="51816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09" name="Line 17"/>
          <p:cNvSpPr>
            <a:spLocks noChangeShapeType="1"/>
          </p:cNvSpPr>
          <p:nvPr/>
        </p:nvSpPr>
        <p:spPr bwMode="auto">
          <a:xfrm flipV="1">
            <a:off x="7010400" y="5181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0" name="Line 18"/>
          <p:cNvSpPr>
            <a:spLocks noChangeShapeType="1"/>
          </p:cNvSpPr>
          <p:nvPr/>
        </p:nvSpPr>
        <p:spPr bwMode="auto">
          <a:xfrm flipV="1">
            <a:off x="7010400" y="5257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1" name="Line 19"/>
          <p:cNvSpPr>
            <a:spLocks noChangeShapeType="1"/>
          </p:cNvSpPr>
          <p:nvPr/>
        </p:nvSpPr>
        <p:spPr bwMode="auto">
          <a:xfrm flipV="1">
            <a:off x="7162800" y="525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2" name="Line 20"/>
          <p:cNvSpPr>
            <a:spLocks noChangeShapeType="1"/>
          </p:cNvSpPr>
          <p:nvPr/>
        </p:nvSpPr>
        <p:spPr bwMode="auto">
          <a:xfrm flipV="1">
            <a:off x="7315200" y="5334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3" name="Line 21"/>
          <p:cNvSpPr>
            <a:spLocks noChangeShapeType="1"/>
          </p:cNvSpPr>
          <p:nvPr/>
        </p:nvSpPr>
        <p:spPr bwMode="auto">
          <a:xfrm flipV="1">
            <a:off x="7696200" y="5562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4" name="Line 22"/>
          <p:cNvSpPr>
            <a:spLocks noChangeShapeType="1"/>
          </p:cNvSpPr>
          <p:nvPr/>
        </p:nvSpPr>
        <p:spPr bwMode="auto">
          <a:xfrm flipV="1">
            <a:off x="79248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17" name="Oval 25"/>
          <p:cNvSpPr>
            <a:spLocks noChangeArrowheads="1"/>
          </p:cNvSpPr>
          <p:nvPr/>
        </p:nvSpPr>
        <p:spPr bwMode="auto">
          <a:xfrm rot="2058636">
            <a:off x="7239000" y="23622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18" name="Oval 26"/>
          <p:cNvSpPr>
            <a:spLocks noChangeArrowheads="1"/>
          </p:cNvSpPr>
          <p:nvPr/>
        </p:nvSpPr>
        <p:spPr bwMode="auto">
          <a:xfrm rot="-1608170">
            <a:off x="7772400" y="23622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22" name="Line 30"/>
          <p:cNvSpPr>
            <a:spLocks noChangeShapeType="1"/>
          </p:cNvSpPr>
          <p:nvPr/>
        </p:nvSpPr>
        <p:spPr bwMode="auto">
          <a:xfrm flipV="1">
            <a:off x="7848600" y="259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23" name="Line 31"/>
          <p:cNvSpPr>
            <a:spLocks noChangeShapeType="1"/>
          </p:cNvSpPr>
          <p:nvPr/>
        </p:nvSpPr>
        <p:spPr bwMode="auto">
          <a:xfrm flipV="1">
            <a:off x="7848600" y="2743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24" name="Line 32"/>
          <p:cNvSpPr>
            <a:spLocks noChangeShapeType="1"/>
          </p:cNvSpPr>
          <p:nvPr/>
        </p:nvSpPr>
        <p:spPr bwMode="auto">
          <a:xfrm flipV="1">
            <a:off x="7848600" y="2895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25" name="Line 33"/>
          <p:cNvSpPr>
            <a:spLocks noChangeShapeType="1"/>
          </p:cNvSpPr>
          <p:nvPr/>
        </p:nvSpPr>
        <p:spPr bwMode="auto">
          <a:xfrm flipV="1">
            <a:off x="7924800" y="3048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" name="Text Box 52"/>
          <p:cNvSpPr txBox="1">
            <a:spLocks noChangeArrowheads="1"/>
          </p:cNvSpPr>
          <p:nvPr/>
        </p:nvSpPr>
        <p:spPr bwMode="auto">
          <a:xfrm>
            <a:off x="595313" y="2819400"/>
            <a:ext cx="502602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Defintion:</a:t>
            </a:r>
            <a:r>
              <a:rPr lang="en-US" altLang="zh-TW"/>
              <a:t> Two sets are said to be </a:t>
            </a:r>
            <a:r>
              <a:rPr lang="en-US" altLang="zh-TW" b="1"/>
              <a:t>disjoint</a:t>
            </a:r>
            <a:r>
              <a:rPr lang="en-US" altLang="zh-TW"/>
              <a:t> if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their intersection is an empty set.</a:t>
            </a:r>
          </a:p>
        </p:txBody>
      </p:sp>
      <p:sp>
        <p:nvSpPr>
          <p:cNvPr id="4149" name="Text Box 53"/>
          <p:cNvSpPr txBox="1">
            <a:spLocks noChangeArrowheads="1"/>
          </p:cNvSpPr>
          <p:nvPr/>
        </p:nvSpPr>
        <p:spPr bwMode="auto">
          <a:xfrm>
            <a:off x="609600" y="3886200"/>
            <a:ext cx="78771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Let A be the set of odd numbers, and B be the set of even numbers.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Then A and B are disjoint.</a:t>
            </a:r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609600" y="5867400"/>
            <a:ext cx="5410200" cy="514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                                                </a:t>
            </a:r>
          </a:p>
        </p:txBody>
      </p:sp>
      <p:pic>
        <p:nvPicPr>
          <p:cNvPr id="4151" name="Picture 5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943600"/>
            <a:ext cx="441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1021" name="Rectangle 29"/>
          <p:cNvSpPr>
            <a:spLocks noChangeArrowheads="1"/>
          </p:cNvSpPr>
          <p:nvPr/>
        </p:nvSpPr>
        <p:spPr bwMode="auto">
          <a:xfrm>
            <a:off x="7086600" y="22098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6781800" y="50292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5" name="Text Box 58"/>
          <p:cNvSpPr txBox="1">
            <a:spLocks noChangeArrowheads="1"/>
          </p:cNvSpPr>
          <p:nvPr/>
        </p:nvSpPr>
        <p:spPr bwMode="auto">
          <a:xfrm>
            <a:off x="1371600" y="1143000"/>
            <a:ext cx="6356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A, B be two subsets of a </a:t>
            </a:r>
            <a:r>
              <a:rPr lang="en-US" altLang="zh-TW" i="1"/>
              <a:t>universal</a:t>
            </a:r>
            <a:r>
              <a:rPr lang="en-US" altLang="zh-TW"/>
              <a:t> set U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(depending on the context U could be R, Z, or other sets).</a:t>
            </a:r>
          </a:p>
        </p:txBody>
      </p:sp>
      <p:pic>
        <p:nvPicPr>
          <p:cNvPr id="4155" name="Picture 5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3816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6" name="Picture 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5103813"/>
            <a:ext cx="52435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6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980998" grpId="0"/>
      <p:bldP spid="981007" grpId="0" animBg="1"/>
      <p:bldP spid="981008" grpId="0" animBg="1"/>
      <p:bldP spid="981009" grpId="0" animBg="1"/>
      <p:bldP spid="981010" grpId="0" animBg="1"/>
      <p:bldP spid="981011" grpId="0" animBg="1"/>
      <p:bldP spid="981012" grpId="0" animBg="1"/>
      <p:bldP spid="981013" grpId="0" animBg="1"/>
      <p:bldP spid="981014" grpId="0" animBg="1"/>
      <p:bldP spid="981017" grpId="0" animBg="1"/>
      <p:bldP spid="981018" grpId="0" animBg="1"/>
      <p:bldP spid="981022" grpId="0" animBg="1"/>
      <p:bldP spid="981023" grpId="0" animBg="1"/>
      <p:bldP spid="981024" grpId="0" animBg="1"/>
      <p:bldP spid="981025" grpId="0" animBg="1"/>
      <p:bldP spid="4148" grpId="0" animBg="1"/>
      <p:bldP spid="4149" grpId="0"/>
      <p:bldP spid="4150" grpId="0" animBg="1"/>
      <p:bldP spid="981021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391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Basic Operations on Sets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52400" y="1447800"/>
            <a:ext cx="147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accent2"/>
                </a:solidFill>
              </a:rPr>
              <a:t>difference:</a:t>
            </a:r>
          </a:p>
        </p:txBody>
      </p:sp>
      <p:sp>
        <p:nvSpPr>
          <p:cNvPr id="981002" name="Text Box 10"/>
          <p:cNvSpPr txBox="1">
            <a:spLocks noChangeArrowheads="1"/>
          </p:cNvSpPr>
          <p:nvPr/>
        </p:nvSpPr>
        <p:spPr bwMode="auto">
          <a:xfrm>
            <a:off x="152400" y="3352800"/>
            <a:ext cx="162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accent2"/>
                </a:solidFill>
              </a:rPr>
              <a:t>complement:</a:t>
            </a:r>
          </a:p>
        </p:txBody>
      </p:sp>
      <p:sp>
        <p:nvSpPr>
          <p:cNvPr id="981015" name="Oval 23"/>
          <p:cNvSpPr>
            <a:spLocks noChangeArrowheads="1"/>
          </p:cNvSpPr>
          <p:nvPr/>
        </p:nvSpPr>
        <p:spPr bwMode="auto">
          <a:xfrm rot="2058636">
            <a:off x="6477000" y="35814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27"/>
          <p:cNvSpPr>
            <a:spLocks noChangeArrowheads="1"/>
          </p:cNvSpPr>
          <p:nvPr/>
        </p:nvSpPr>
        <p:spPr bwMode="auto">
          <a:xfrm rot="2058636">
            <a:off x="7239000" y="169545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28"/>
          <p:cNvSpPr>
            <a:spLocks noChangeArrowheads="1"/>
          </p:cNvSpPr>
          <p:nvPr/>
        </p:nvSpPr>
        <p:spPr bwMode="auto">
          <a:xfrm rot="-1608170">
            <a:off x="7772400" y="169545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1021" name="Rectangle 29"/>
          <p:cNvSpPr>
            <a:spLocks noChangeArrowheads="1"/>
          </p:cNvSpPr>
          <p:nvPr/>
        </p:nvSpPr>
        <p:spPr bwMode="auto">
          <a:xfrm>
            <a:off x="6324600" y="34290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Line 34"/>
          <p:cNvSpPr>
            <a:spLocks noChangeShapeType="1"/>
          </p:cNvSpPr>
          <p:nvPr/>
        </p:nvSpPr>
        <p:spPr bwMode="auto">
          <a:xfrm flipV="1">
            <a:off x="7315200" y="169545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 flipV="1">
            <a:off x="7239000" y="192405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7315200" y="215265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 flipV="1">
            <a:off x="7391400" y="230505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38"/>
          <p:cNvSpPr>
            <a:spLocks noChangeShapeType="1"/>
          </p:cNvSpPr>
          <p:nvPr/>
        </p:nvSpPr>
        <p:spPr bwMode="auto">
          <a:xfrm flipV="1">
            <a:off x="7620000" y="245745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2" name="Line 40"/>
          <p:cNvSpPr>
            <a:spLocks noChangeShapeType="1"/>
          </p:cNvSpPr>
          <p:nvPr/>
        </p:nvSpPr>
        <p:spPr bwMode="auto">
          <a:xfrm flipV="1">
            <a:off x="6324600" y="3429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3" name="Line 41"/>
          <p:cNvSpPr>
            <a:spLocks noChangeShapeType="1"/>
          </p:cNvSpPr>
          <p:nvPr/>
        </p:nvSpPr>
        <p:spPr bwMode="auto">
          <a:xfrm flipV="1">
            <a:off x="6324600" y="3810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4" name="Line 42"/>
          <p:cNvSpPr>
            <a:spLocks noChangeShapeType="1"/>
          </p:cNvSpPr>
          <p:nvPr/>
        </p:nvSpPr>
        <p:spPr bwMode="auto">
          <a:xfrm flipV="1">
            <a:off x="7086600" y="3429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5" name="Line 43"/>
          <p:cNvSpPr>
            <a:spLocks noChangeShapeType="1"/>
          </p:cNvSpPr>
          <p:nvPr/>
        </p:nvSpPr>
        <p:spPr bwMode="auto">
          <a:xfrm flipV="1">
            <a:off x="6324600" y="4038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6" name="Line 44"/>
          <p:cNvSpPr>
            <a:spLocks noChangeShapeType="1"/>
          </p:cNvSpPr>
          <p:nvPr/>
        </p:nvSpPr>
        <p:spPr bwMode="auto">
          <a:xfrm flipV="1">
            <a:off x="7239000" y="3429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7" name="Line 45"/>
          <p:cNvSpPr>
            <a:spLocks noChangeShapeType="1"/>
          </p:cNvSpPr>
          <p:nvPr/>
        </p:nvSpPr>
        <p:spPr bwMode="auto">
          <a:xfrm flipV="1">
            <a:off x="6324600" y="4267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8" name="Line 46"/>
          <p:cNvSpPr>
            <a:spLocks noChangeShapeType="1"/>
          </p:cNvSpPr>
          <p:nvPr/>
        </p:nvSpPr>
        <p:spPr bwMode="auto">
          <a:xfrm flipV="1">
            <a:off x="7391400" y="3581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39" name="Line 47"/>
          <p:cNvSpPr>
            <a:spLocks noChangeShapeType="1"/>
          </p:cNvSpPr>
          <p:nvPr/>
        </p:nvSpPr>
        <p:spPr bwMode="auto">
          <a:xfrm flipV="1">
            <a:off x="63246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40" name="Line 48"/>
          <p:cNvSpPr>
            <a:spLocks noChangeShapeType="1"/>
          </p:cNvSpPr>
          <p:nvPr/>
        </p:nvSpPr>
        <p:spPr bwMode="auto">
          <a:xfrm flipV="1">
            <a:off x="7467600" y="3886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41" name="Line 49"/>
          <p:cNvSpPr>
            <a:spLocks noChangeShapeType="1"/>
          </p:cNvSpPr>
          <p:nvPr/>
        </p:nvSpPr>
        <p:spPr bwMode="auto">
          <a:xfrm flipV="1">
            <a:off x="7010400" y="4114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1042" name="Line 50"/>
          <p:cNvSpPr>
            <a:spLocks noChangeShapeType="1"/>
          </p:cNvSpPr>
          <p:nvPr/>
        </p:nvSpPr>
        <p:spPr bwMode="auto">
          <a:xfrm flipV="1">
            <a:off x="75438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Rectangle 29"/>
          <p:cNvSpPr>
            <a:spLocks noChangeArrowheads="1"/>
          </p:cNvSpPr>
          <p:nvPr/>
        </p:nvSpPr>
        <p:spPr bwMode="auto">
          <a:xfrm>
            <a:off x="7086600" y="15240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410" name="Picture 4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0188"/>
            <a:ext cx="542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3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39433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838200" y="2228850"/>
            <a:ext cx="4495800" cy="514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                                                </a:t>
            </a:r>
          </a:p>
        </p:txBody>
      </p:sp>
      <p:pic>
        <p:nvPicPr>
          <p:cNvPr id="64566" name="Picture 5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28863"/>
            <a:ext cx="3516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762000" y="4191000"/>
            <a:ext cx="52546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Let U = Z and A be the set of odd numbers.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Then       is the set of even numbers.</a:t>
            </a:r>
          </a:p>
        </p:txBody>
      </p:sp>
      <p:pic>
        <p:nvPicPr>
          <p:cNvPr id="64569" name="Picture 5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2508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838200" y="5334000"/>
            <a:ext cx="4038600" cy="514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               , then                                                 </a:t>
            </a:r>
          </a:p>
        </p:txBody>
      </p:sp>
      <p:pic>
        <p:nvPicPr>
          <p:cNvPr id="64574" name="Picture 6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62588"/>
            <a:ext cx="9715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77" name="Picture 6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5503863"/>
            <a:ext cx="939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24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02" grpId="0"/>
      <p:bldP spid="981015" grpId="0" animBg="1"/>
      <p:bldP spid="981021" grpId="0" animBg="1"/>
      <p:bldP spid="981032" grpId="0" animBg="1"/>
      <p:bldP spid="981033" grpId="0" animBg="1"/>
      <p:bldP spid="981034" grpId="0" animBg="1"/>
      <p:bldP spid="981035" grpId="0" animBg="1"/>
      <p:bldP spid="981036" grpId="0" animBg="1"/>
      <p:bldP spid="981037" grpId="0" animBg="1"/>
      <p:bldP spid="981038" grpId="0" animBg="1"/>
      <p:bldP spid="981039" grpId="0" animBg="1"/>
      <p:bldP spid="981040" grpId="0" animBg="1"/>
      <p:bldP spid="981041" grpId="0" animBg="1"/>
      <p:bldP spid="981042" grpId="0" animBg="1"/>
      <p:bldP spid="64564" grpId="0" animBg="1"/>
      <p:bldP spid="64567" grpId="0"/>
      <p:bldP spid="645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08413" y="457200"/>
            <a:ext cx="152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Examples</a:t>
            </a: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62000" y="1447800"/>
            <a:ext cx="68294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= {1, 3, 6, 8, 10}     B = {2, 4, 6, 7, 10}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    B = {6, 10},   A    B = {1, 2, 3, 4, 6, 7, 8, 10}    A-B = {1, 3, 8}</a:t>
            </a:r>
          </a:p>
        </p:txBody>
      </p:sp>
      <p:pic>
        <p:nvPicPr>
          <p:cNvPr id="1434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6130" name="Text Box 18"/>
          <p:cNvSpPr txBox="1">
            <a:spLocks noChangeArrowheads="1"/>
          </p:cNvSpPr>
          <p:nvPr/>
        </p:nvSpPr>
        <p:spPr bwMode="auto">
          <a:xfrm>
            <a:off x="762000" y="3505200"/>
            <a:ext cx="718978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= { x     U | x is divisible by 3},   B = { x     U | x is divisible by 5}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    B = { x    U | x is divisible by 15}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    B = { x    U | x is divisible by 3 or is divisible by 5 (or both)}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 – B = { x     U | x is divisible by 3 but is not divisible by 5 }</a:t>
            </a:r>
          </a:p>
        </p:txBody>
      </p:sp>
      <p:pic>
        <p:nvPicPr>
          <p:cNvPr id="98613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6134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3657600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244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578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62000" y="2971800"/>
            <a:ext cx="3425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U = { x    Z | 1 &lt;= x &lt;= 100}.</a:t>
            </a:r>
          </a:p>
        </p:txBody>
      </p:sp>
      <p:pic>
        <p:nvPicPr>
          <p:cNvPr id="14356" name="Picture 20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141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62000" y="5867400"/>
            <a:ext cx="58007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Exercise</a:t>
            </a:r>
            <a:r>
              <a:rPr lang="en-US" altLang="zh-TW"/>
              <a:t>: compute |A|, |B|, |A   B|, |A    B|, |A – B|. </a:t>
            </a:r>
          </a:p>
        </p:txBody>
      </p:sp>
      <p:pic>
        <p:nvPicPr>
          <p:cNvPr id="2" name="Picture 1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5943600"/>
            <a:ext cx="1444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2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9436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5" grpId="0"/>
      <p:bldP spid="143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Partitions of Sets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14500" y="1385888"/>
            <a:ext cx="567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Two sets are </a:t>
            </a:r>
            <a:r>
              <a:rPr lang="en-US" altLang="zh-TW">
                <a:solidFill>
                  <a:srgbClr val="A50021"/>
                </a:solidFill>
              </a:rPr>
              <a:t>disjoint</a:t>
            </a:r>
            <a:r>
              <a:rPr lang="en-US" altLang="zh-TW"/>
              <a:t> if their intersection is empty.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74374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collection of nonempty sets {A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} is a </a:t>
            </a:r>
            <a:r>
              <a:rPr lang="en-US" altLang="zh-TW">
                <a:solidFill>
                  <a:srgbClr val="008000"/>
                </a:solidFill>
              </a:rPr>
              <a:t>partition</a:t>
            </a:r>
            <a:r>
              <a:rPr lang="en-US" altLang="zh-TW"/>
              <a:t> of a set 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</a:t>
            </a:r>
          </a:p>
        </p:txBody>
      </p:sp>
      <p:pic>
        <p:nvPicPr>
          <p:cNvPr id="1843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32766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1852613" y="3505200"/>
            <a:ext cx="6072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 are </a:t>
            </a:r>
            <a:r>
              <a:rPr lang="en-US" altLang="zh-TW">
                <a:solidFill>
                  <a:srgbClr val="3333FF"/>
                </a:solidFill>
              </a:rPr>
              <a:t>mutually disjoint (or pairwise disjoint)</a:t>
            </a:r>
            <a:r>
              <a:rPr lang="en-US" altLang="zh-TW"/>
              <a:t>.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685800" y="1981200"/>
            <a:ext cx="79248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7145" name="Text Box 9"/>
          <p:cNvSpPr txBox="1">
            <a:spLocks noChangeArrowheads="1"/>
          </p:cNvSpPr>
          <p:nvPr/>
        </p:nvSpPr>
        <p:spPr bwMode="auto">
          <a:xfrm>
            <a:off x="841375" y="4343400"/>
            <a:ext cx="670242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 Let A be the set of integers.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Let A</a:t>
            </a:r>
            <a:r>
              <a:rPr lang="en-US" altLang="zh-TW" baseline="-25000"/>
              <a:t>1</a:t>
            </a:r>
            <a:r>
              <a:rPr lang="en-US" altLang="zh-TW"/>
              <a:t> be the set of negative integers.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Let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be the set of positive integers.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Then {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ym typeface="Euclid Symbol" pitchFamily="18" charset="2"/>
              </a:rPr>
              <a:t>} is not a partition of A, because A ≠A</a:t>
            </a:r>
            <a:r>
              <a:rPr lang="en-US" altLang="zh-TW" baseline="-25000">
                <a:sym typeface="Euclid Symbol" pitchFamily="18" charset="2"/>
              </a:rPr>
              <a:t>1</a:t>
            </a:r>
            <a:r>
              <a:rPr lang="en-US" altLang="zh-TW">
                <a:sym typeface="Euclid Symbol" pitchFamily="18" charset="2"/>
              </a:rPr>
              <a:t>   A</a:t>
            </a:r>
            <a:r>
              <a:rPr lang="en-US" altLang="zh-TW" baseline="-25000">
                <a:sym typeface="Euclid Symbol" pitchFamily="18" charset="2"/>
              </a:rPr>
              <a:t>2</a:t>
            </a:r>
            <a:r>
              <a:rPr lang="en-US" altLang="zh-TW">
                <a:sym typeface="Euclid 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   as 0 is contained in A but not contained in A</a:t>
            </a:r>
            <a:r>
              <a:rPr lang="en-US" altLang="zh-TW" baseline="-25000">
                <a:sym typeface="Euclid Symbol" pitchFamily="18" charset="2"/>
              </a:rPr>
              <a:t>1</a:t>
            </a:r>
            <a:r>
              <a:rPr lang="en-US" altLang="zh-TW">
                <a:sym typeface="Euclid Symbol" pitchFamily="18" charset="2"/>
              </a:rPr>
              <a:t>   A</a:t>
            </a:r>
            <a:r>
              <a:rPr lang="en-US" altLang="zh-TW" baseline="-25000">
                <a:sym typeface="Euclid Symbol" pitchFamily="18" charset="2"/>
              </a:rPr>
              <a:t>2</a:t>
            </a:r>
            <a:r>
              <a:rPr lang="en-US" altLang="zh-TW">
                <a:sym typeface="Euclid Symbol" pitchFamily="18" charset="2"/>
              </a:rPr>
              <a:t> </a:t>
            </a:r>
          </a:p>
        </p:txBody>
      </p:sp>
      <p:pic>
        <p:nvPicPr>
          <p:cNvPr id="15378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643563"/>
            <a:ext cx="144463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0960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0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3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Partitions of Sets</a:t>
            </a:r>
          </a:p>
        </p:txBody>
      </p:sp>
      <p:sp>
        <p:nvSpPr>
          <p:cNvPr id="987145" name="Text Box 9"/>
          <p:cNvSpPr txBox="1">
            <a:spLocks noChangeArrowheads="1"/>
          </p:cNvSpPr>
          <p:nvPr/>
        </p:nvSpPr>
        <p:spPr bwMode="auto">
          <a:xfrm>
            <a:off x="381000" y="1447800"/>
            <a:ext cx="8334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 Let A be the set of integers divisible by 6.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A</a:t>
            </a:r>
            <a:r>
              <a:rPr lang="en-US" altLang="zh-TW" baseline="-25000"/>
              <a:t>1</a:t>
            </a:r>
            <a:r>
              <a:rPr lang="en-US" altLang="zh-TW"/>
              <a:t> be the set of integers divisible by 2.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be the set of integers divisible by 3.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Then {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ym typeface="Euclid Symbol" pitchFamily="18" charset="2"/>
              </a:rPr>
              <a:t>} is not a partition of A, because A</a:t>
            </a:r>
            <a:r>
              <a:rPr lang="en-US" altLang="zh-TW" baseline="-25000">
                <a:sym typeface="Euclid Symbol" pitchFamily="18" charset="2"/>
              </a:rPr>
              <a:t>1</a:t>
            </a:r>
            <a:r>
              <a:rPr lang="en-US" altLang="zh-TW">
                <a:sym typeface="Euclid Symbol" pitchFamily="18" charset="2"/>
              </a:rPr>
              <a:t> and A</a:t>
            </a:r>
            <a:r>
              <a:rPr lang="en-US" altLang="zh-TW" baseline="-25000">
                <a:sym typeface="Euclid Symbol" pitchFamily="18" charset="2"/>
              </a:rPr>
              <a:t>2</a:t>
            </a:r>
            <a:r>
              <a:rPr lang="en-US" altLang="zh-TW">
                <a:sym typeface="Euclid Symbol" pitchFamily="18" charset="2"/>
              </a:rPr>
              <a:t> are not disjoint,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     and also A   </a:t>
            </a:r>
            <a:r>
              <a:rPr lang="en-US" altLang="zh-TW"/>
              <a:t>A</a:t>
            </a:r>
            <a:r>
              <a:rPr lang="en-US" altLang="zh-TW" baseline="-25000"/>
              <a:t>1  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ym typeface="Euclid Symbol" pitchFamily="18" charset="2"/>
              </a:rPr>
              <a:t> (so both conditions are not satisfied).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3849688"/>
            <a:ext cx="50387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 Let A be the set of integers.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A</a:t>
            </a:r>
            <a:r>
              <a:rPr lang="en-US" altLang="zh-TW" baseline="-25000"/>
              <a:t>1</a:t>
            </a:r>
            <a:r>
              <a:rPr lang="en-US" altLang="zh-TW"/>
              <a:t> = {x    A | x = 3k+1 for some integer k}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{x   A | x = 3k+2 for some integer k}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{x   A | x = 3k for some integer k}</a:t>
            </a:r>
            <a:endParaRPr lang="en-US" altLang="en-US"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ym typeface="Euclid Symbol" pitchFamily="18" charset="2"/>
              </a:rPr>
              <a:t>       Then {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>
                <a:sym typeface="Euclid Symbol" pitchFamily="18" charset="2"/>
              </a:rPr>
              <a:t>} is a partition of A</a:t>
            </a:r>
          </a:p>
        </p:txBody>
      </p:sp>
      <p:pic>
        <p:nvPicPr>
          <p:cNvPr id="66593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306888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4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764088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5" name="Picture 3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145088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7146" name="Oval 10"/>
          <p:cNvSpPr>
            <a:spLocks noChangeArrowheads="1"/>
          </p:cNvSpPr>
          <p:nvPr/>
        </p:nvSpPr>
        <p:spPr bwMode="auto">
          <a:xfrm>
            <a:off x="5867400" y="4078288"/>
            <a:ext cx="2133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7147" name="Freeform 11"/>
          <p:cNvSpPr>
            <a:spLocks/>
          </p:cNvSpPr>
          <p:nvPr/>
        </p:nvSpPr>
        <p:spPr bwMode="auto">
          <a:xfrm>
            <a:off x="6096000" y="4383088"/>
            <a:ext cx="800100" cy="1143000"/>
          </a:xfrm>
          <a:custGeom>
            <a:avLst/>
            <a:gdLst>
              <a:gd name="T0" fmla="*/ 0 w 504"/>
              <a:gd name="T1" fmla="*/ 0 h 720"/>
              <a:gd name="T2" fmla="*/ 1088707633 w 504"/>
              <a:gd name="T3" fmla="*/ 846772610 h 720"/>
              <a:gd name="T4" fmla="*/ 1088707633 w 504"/>
              <a:gd name="T5" fmla="*/ 1814512678 h 720"/>
              <a:gd name="T6" fmla="*/ 0 60000 65536"/>
              <a:gd name="T7" fmla="*/ 0 60000 65536"/>
              <a:gd name="T8" fmla="*/ 0 60000 65536"/>
              <a:gd name="T9" fmla="*/ 0 w 504"/>
              <a:gd name="T10" fmla="*/ 0 h 720"/>
              <a:gd name="T11" fmla="*/ 504 w 5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720">
                <a:moveTo>
                  <a:pt x="0" y="0"/>
                </a:moveTo>
                <a:cubicBezTo>
                  <a:pt x="180" y="108"/>
                  <a:pt x="360" y="216"/>
                  <a:pt x="432" y="336"/>
                </a:cubicBezTo>
                <a:cubicBezTo>
                  <a:pt x="504" y="456"/>
                  <a:pt x="468" y="588"/>
                  <a:pt x="432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148" name="Freeform 12"/>
          <p:cNvSpPr>
            <a:spLocks/>
          </p:cNvSpPr>
          <p:nvPr/>
        </p:nvSpPr>
        <p:spPr bwMode="auto">
          <a:xfrm>
            <a:off x="6781800" y="4230688"/>
            <a:ext cx="838200" cy="685800"/>
          </a:xfrm>
          <a:custGeom>
            <a:avLst/>
            <a:gdLst>
              <a:gd name="T0" fmla="*/ 0 w 528"/>
              <a:gd name="T1" fmla="*/ 1088707589 h 432"/>
              <a:gd name="T2" fmla="*/ 967739949 w 528"/>
              <a:gd name="T3" fmla="*/ 604837528 h 432"/>
              <a:gd name="T4" fmla="*/ 1330642282 w 528"/>
              <a:gd name="T5" fmla="*/ 0 h 432"/>
              <a:gd name="T6" fmla="*/ 0 60000 65536"/>
              <a:gd name="T7" fmla="*/ 0 60000 65536"/>
              <a:gd name="T8" fmla="*/ 0 60000 65536"/>
              <a:gd name="T9" fmla="*/ 0 w 528"/>
              <a:gd name="T10" fmla="*/ 0 h 432"/>
              <a:gd name="T11" fmla="*/ 528 w 52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432">
                <a:moveTo>
                  <a:pt x="0" y="432"/>
                </a:moveTo>
                <a:cubicBezTo>
                  <a:pt x="148" y="372"/>
                  <a:pt x="296" y="312"/>
                  <a:pt x="384" y="240"/>
                </a:cubicBezTo>
                <a:cubicBezTo>
                  <a:pt x="472" y="168"/>
                  <a:pt x="500" y="84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1682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6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6" grpId="0" animBg="1"/>
      <p:bldP spid="987147" grpId="0" animBg="1"/>
      <p:bldP spid="9871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652838" y="457200"/>
            <a:ext cx="183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Power Sets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3048000" y="1295400"/>
          <a:ext cx="4114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24" name="Equation" r:id="rId4" imgW="1396800" imgH="203040" progId="Equation.DSMT4">
                  <p:embed/>
                </p:oleObj>
              </mc:Choice>
              <mc:Fallback>
                <p:oleObj name="Equation" r:id="rId4" imgW="139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95400"/>
                        <a:ext cx="4114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1117600" y="1436688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>
                <a:solidFill>
                  <a:schemeClr val="accent2"/>
                </a:solidFill>
              </a:rPr>
              <a:t>power set:</a:t>
            </a:r>
          </a:p>
        </p:txBody>
      </p:sp>
      <p:sp>
        <p:nvSpPr>
          <p:cNvPr id="985103" name="Text Box 15"/>
          <p:cNvSpPr txBox="1">
            <a:spLocks noChangeArrowheads="1"/>
          </p:cNvSpPr>
          <p:nvPr/>
        </p:nvSpPr>
        <p:spPr bwMode="auto">
          <a:xfrm>
            <a:off x="1143000" y="3141663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pow({a,b}) = {</a:t>
            </a:r>
            <a:r>
              <a:rPr kumimoji="0" lang="en-US" altLang="en-US">
                <a:sym typeface="Euclid Symbol" pitchFamily="18" charset="2"/>
              </a:rPr>
              <a:t>, {a}, {b}, {a,b}}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85105" name="Text Box 17"/>
          <p:cNvSpPr txBox="1">
            <a:spLocks noChangeArrowheads="1"/>
          </p:cNvSpPr>
          <p:nvPr/>
        </p:nvSpPr>
        <p:spPr bwMode="auto">
          <a:xfrm>
            <a:off x="1143000" y="3827463"/>
            <a:ext cx="592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pow({a,b,c}) = {</a:t>
            </a:r>
            <a:r>
              <a:rPr kumimoji="0" lang="en-US" altLang="en-US">
                <a:sym typeface="Euclid Symbol" pitchFamily="18" charset="2"/>
              </a:rPr>
              <a:t>, {a}, {b}, {c}, {a,b}, {a,c}, {b,c}, {a,b,c}}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85106" name="Text Box 18"/>
          <p:cNvSpPr txBox="1">
            <a:spLocks noChangeArrowheads="1"/>
          </p:cNvSpPr>
          <p:nvPr/>
        </p:nvSpPr>
        <p:spPr bwMode="auto">
          <a:xfrm>
            <a:off x="241300" y="6096000"/>
            <a:ext cx="85979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 (to be explained later):</a:t>
            </a:r>
            <a:r>
              <a:rPr lang="en-US" altLang="zh-TW"/>
              <a:t> If A has n elements, then pow(A) has 2</a:t>
            </a:r>
            <a:r>
              <a:rPr lang="en-US" altLang="zh-TW" baseline="30000"/>
              <a:t>n</a:t>
            </a:r>
            <a:r>
              <a:rPr lang="en-US" altLang="zh-TW"/>
              <a:t> elements.</a:t>
            </a:r>
          </a:p>
        </p:txBody>
      </p:sp>
      <p:sp>
        <p:nvSpPr>
          <p:cNvPr id="985107" name="Text Box 19"/>
          <p:cNvSpPr txBox="1">
            <a:spLocks noChangeArrowheads="1"/>
          </p:cNvSpPr>
          <p:nvPr/>
        </p:nvSpPr>
        <p:spPr bwMode="auto">
          <a:xfrm>
            <a:off x="1143000" y="4527550"/>
            <a:ext cx="618331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pow({a,b,c,d}) = {</a:t>
            </a:r>
            <a:r>
              <a:rPr kumimoji="0" lang="en-US" altLang="en-US">
                <a:sym typeface="Euclid Symbol" pitchFamily="18" charset="2"/>
              </a:rPr>
              <a:t>, {a}, {b}, {c}, {d},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{a,b}, {a,c}, {b,c}, {a,d}, {b,d}, {c,d},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ym typeface="Euclid Symbol" pitchFamily="18" charset="2"/>
              </a:rPr>
              <a:t>		{a,b,c}, {a,b,d}, {a,c,d}, {b,c,d}, {a,b,c,d}}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1143000" y="2116138"/>
            <a:ext cx="47529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words, the power set pow(A) of a set A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contains all the subsets of A as members.</a:t>
            </a:r>
          </a:p>
        </p:txBody>
      </p:sp>
    </p:spTree>
    <p:extLst>
      <p:ext uri="{BB962C8B-B14F-4D97-AF65-F5344CB8AC3E}">
        <p14:creationId xmlns:p14="http://schemas.microsoft.com/office/powerpoint/2010/main" val="30152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103" grpId="0"/>
      <p:bldP spid="985105" grpId="0"/>
      <p:bldP spid="985106" grpId="0" animBg="1"/>
      <p:bldP spid="9851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68638" y="457200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Cartesian Products</a:t>
            </a:r>
          </a:p>
        </p:txBody>
      </p:sp>
      <p:sp>
        <p:nvSpPr>
          <p:cNvPr id="20483" name="Text Box 9"/>
          <p:cNvSpPr txBox="1">
            <a:spLocks noChangeArrowheads="1"/>
          </p:cNvSpPr>
          <p:nvPr/>
        </p:nvSpPr>
        <p:spPr bwMode="auto">
          <a:xfrm>
            <a:off x="685800" y="1371600"/>
            <a:ext cx="77597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Given two sets A and B, the </a:t>
            </a:r>
            <a:r>
              <a:rPr lang="en-US" altLang="zh-TW" b="1"/>
              <a:t>Cartesian product</a:t>
            </a:r>
            <a:r>
              <a:rPr lang="en-US" altLang="zh-TW"/>
              <a:t> A x B is the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set of all </a:t>
            </a:r>
            <a:r>
              <a:rPr lang="en-US" altLang="zh-TW" b="1"/>
              <a:t>ordered</a:t>
            </a:r>
            <a:r>
              <a:rPr lang="en-US" altLang="zh-TW"/>
              <a:t> pairs (a,b), where a is in A and b is in B.  Formally,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endParaRPr lang="en-US" altLang="zh-TW"/>
          </a:p>
        </p:txBody>
      </p:sp>
      <p:sp>
        <p:nvSpPr>
          <p:cNvPr id="16388" name="Text Box 10"/>
          <p:cNvSpPr txBox="1">
            <a:spLocks noChangeArrowheads="1"/>
          </p:cNvSpPr>
          <p:nvPr/>
        </p:nvSpPr>
        <p:spPr bwMode="auto">
          <a:xfrm>
            <a:off x="685800" y="3205163"/>
            <a:ext cx="70643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Ordered pairs means the ordering is important, e.g. (1,2) ≠ (2,1)</a:t>
            </a:r>
          </a:p>
        </p:txBody>
      </p:sp>
      <p:pic>
        <p:nvPicPr>
          <p:cNvPr id="2048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2328863"/>
            <a:ext cx="5451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5800" y="3810000"/>
            <a:ext cx="7297738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 Let A be the set of letters, i.e. {a,b,c,…,x,y,z}.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TW"/>
              <a:t>       Let B be the set of digits, i.e. {0,1,…,9}.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TW"/>
              <a:t>       AxA is just the set of strings with two letters.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TW"/>
              <a:t>       BxB is just the set of strings with two digits.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TW"/>
              <a:t>       AxB is the set of strings where the first character is a letter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         and the second character is a digit.</a:t>
            </a:r>
          </a:p>
        </p:txBody>
      </p:sp>
    </p:spTree>
    <p:extLst>
      <p:ext uri="{BB962C8B-B14F-4D97-AF65-F5344CB8AC3E}">
        <p14:creationId xmlns:p14="http://schemas.microsoft.com/office/powerpoint/2010/main" val="19576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68638" y="457200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Cartesian Products</a:t>
            </a:r>
          </a:p>
        </p:txBody>
      </p:sp>
      <p:sp>
        <p:nvSpPr>
          <p:cNvPr id="21507" name="Text Box 12"/>
          <p:cNvSpPr txBox="1">
            <a:spLocks noChangeArrowheads="1"/>
          </p:cNvSpPr>
          <p:nvPr/>
        </p:nvSpPr>
        <p:spPr bwMode="auto">
          <a:xfrm>
            <a:off x="1219200" y="1295400"/>
            <a:ext cx="663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definition can be generalized to any number of sets, e.g.</a:t>
            </a:r>
          </a:p>
        </p:txBody>
      </p:sp>
      <p:sp>
        <p:nvSpPr>
          <p:cNvPr id="1007630" name="Text Box 14"/>
          <p:cNvSpPr txBox="1">
            <a:spLocks noChangeArrowheads="1"/>
          </p:cNvSpPr>
          <p:nvPr/>
        </p:nvSpPr>
        <p:spPr bwMode="auto">
          <a:xfrm>
            <a:off x="685800" y="4343400"/>
            <a:ext cx="50593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|A| = n and |B| = m, then |AxB| = mn.</a:t>
            </a:r>
          </a:p>
        </p:txBody>
      </p:sp>
      <p:pic>
        <p:nvPicPr>
          <p:cNvPr id="2150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10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533400" y="2555875"/>
            <a:ext cx="810101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Using the above examples, </a:t>
            </a:r>
            <a:r>
              <a:rPr lang="en-US" altLang="zh-TW" dirty="0" err="1"/>
              <a:t>AxAxA</a:t>
            </a:r>
            <a:r>
              <a:rPr lang="en-US" altLang="zh-TW" dirty="0"/>
              <a:t> is the set of strings with three letters.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An </a:t>
            </a:r>
            <a:r>
              <a:rPr lang="en-US" altLang="zh-TW" dirty="0"/>
              <a:t>ID card number has one letter and then six digits,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so the set of ID card numbers is the set </a:t>
            </a:r>
            <a:r>
              <a:rPr lang="en-US" altLang="zh-TW" dirty="0" err="1"/>
              <a:t>AxBxBxBxBxBxB</a:t>
            </a:r>
            <a:r>
              <a:rPr lang="en-US" altLang="zh-TW" dirty="0"/>
              <a:t>.</a:t>
            </a: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85800" y="5105400"/>
            <a:ext cx="65484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|A| = n and |B| = m and |C| = l, then |AxBxC| = mnl.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90563" y="5867400"/>
            <a:ext cx="4502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|A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x…xA</a:t>
            </a:r>
            <a:r>
              <a:rPr lang="en-US" altLang="zh-TW" baseline="-25000"/>
              <a:t>k</a:t>
            </a:r>
            <a:r>
              <a:rPr lang="en-US" altLang="zh-TW"/>
              <a:t>| = 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|x…x|A</a:t>
            </a:r>
            <a:r>
              <a:rPr lang="en-US" altLang="zh-TW" baseline="-25000"/>
              <a:t>k</a:t>
            </a:r>
            <a:r>
              <a:rPr lang="en-US" altLang="zh-TW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13669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30" grpId="0" animBg="1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05574" name="Text Box 6"/>
          <p:cNvSpPr txBox="1">
            <a:spLocks noChangeArrowheads="1"/>
          </p:cNvSpPr>
          <p:nvPr/>
        </p:nvSpPr>
        <p:spPr bwMode="auto">
          <a:xfrm>
            <a:off x="1447800" y="1371600"/>
            <a:ext cx="630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will first introduce set theory before we do counting.</a:t>
            </a:r>
          </a:p>
        </p:txBody>
      </p:sp>
      <p:sp>
        <p:nvSpPr>
          <p:cNvPr id="1005575" name="Text Box 7"/>
          <p:cNvSpPr txBox="1">
            <a:spLocks noChangeArrowheads="1"/>
          </p:cNvSpPr>
          <p:nvPr/>
        </p:nvSpPr>
        <p:spPr bwMode="auto">
          <a:xfrm>
            <a:off x="3371850" y="2286000"/>
            <a:ext cx="2400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Basic Definitions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Operations on Sets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Set Identities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Russell’s Paradox</a:t>
            </a:r>
          </a:p>
        </p:txBody>
      </p:sp>
    </p:spTree>
    <p:extLst>
      <p:ext uri="{BB962C8B-B14F-4D97-AF65-F5344CB8AC3E}">
        <p14:creationId xmlns:p14="http://schemas.microsoft.com/office/powerpoint/2010/main" val="41417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600200"/>
            <a:ext cx="670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Example</a:t>
            </a:r>
            <a:r>
              <a:rPr lang="en-US" sz="2800" dirty="0"/>
              <a:t>: What is </a:t>
            </a:r>
            <a:r>
              <a:rPr lang="en-US" sz="2800" i="1" dirty="0"/>
              <a:t>A</a:t>
            </a:r>
            <a:r>
              <a:rPr lang="en-US" sz="2800" dirty="0">
                <a:ea typeface="Cambria Math" pitchFamily="18" charset="0"/>
              </a:rPr>
              <a:t> ×</a:t>
            </a:r>
            <a:r>
              <a:rPr lang="en-US" sz="2800" b="1" dirty="0"/>
              <a:t> </a:t>
            </a:r>
            <a:r>
              <a:rPr lang="en-US" sz="2800" i="1" dirty="0"/>
              <a:t>B</a:t>
            </a:r>
            <a:r>
              <a:rPr lang="en-US" sz="2800" b="1" dirty="0"/>
              <a:t> </a:t>
            </a:r>
            <a:r>
              <a:rPr lang="en-US" sz="2800" dirty="0">
                <a:ea typeface="Cambria Math" pitchFamily="18" charset="0"/>
              </a:rPr>
              <a:t>×</a:t>
            </a:r>
            <a:r>
              <a:rPr lang="en-US" sz="2800" b="1" dirty="0"/>
              <a:t> </a:t>
            </a:r>
            <a:r>
              <a:rPr lang="en-US" sz="2800" dirty="0"/>
              <a:t>C</a:t>
            </a:r>
            <a:r>
              <a:rPr lang="en-US" sz="2800" b="1" dirty="0"/>
              <a:t> </a:t>
            </a:r>
            <a:r>
              <a:rPr lang="en-US" sz="2800" dirty="0"/>
              <a:t>where </a:t>
            </a:r>
            <a:r>
              <a:rPr lang="en-US" sz="2800" i="1" dirty="0"/>
              <a:t>A</a:t>
            </a:r>
            <a:r>
              <a:rPr lang="en-US" sz="2800" dirty="0"/>
              <a:t> = {0,1}, </a:t>
            </a:r>
            <a:r>
              <a:rPr lang="en-US" sz="2800" i="1" dirty="0"/>
              <a:t>B</a:t>
            </a:r>
            <a:r>
              <a:rPr lang="en-US" sz="2800" dirty="0"/>
              <a:t> = {1,2} and    </a:t>
            </a:r>
            <a:r>
              <a:rPr lang="en-US" sz="2800" i="1" dirty="0"/>
              <a:t>C</a:t>
            </a:r>
            <a:r>
              <a:rPr lang="en-US" sz="2800" dirty="0"/>
              <a:t> = {0,1,2}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 </a:t>
            </a:r>
            <a:endParaRPr lang="en-US" sz="2800" b="1" dirty="0" smtClean="0"/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smtClean="0"/>
              <a:t>Solution</a:t>
            </a:r>
            <a:r>
              <a:rPr lang="en-US" sz="2800" b="1" dirty="0"/>
              <a:t>: </a:t>
            </a:r>
            <a:r>
              <a:rPr lang="en-US" sz="2800" i="1" dirty="0"/>
              <a:t>A</a:t>
            </a:r>
            <a:r>
              <a:rPr lang="en-US" sz="2800" dirty="0">
                <a:ea typeface="Cambria Math" pitchFamily="18" charset="0"/>
              </a:rPr>
              <a:t> ×</a:t>
            </a:r>
            <a:r>
              <a:rPr lang="en-US" sz="2800" b="1" dirty="0"/>
              <a:t> </a:t>
            </a:r>
            <a:r>
              <a:rPr lang="en-US" sz="2800" i="1" dirty="0"/>
              <a:t>B</a:t>
            </a:r>
            <a:r>
              <a:rPr lang="en-US" sz="2800" b="1" dirty="0"/>
              <a:t> </a:t>
            </a:r>
            <a:r>
              <a:rPr lang="en-US" sz="2800" dirty="0">
                <a:ea typeface="Cambria Math" pitchFamily="18" charset="0"/>
              </a:rPr>
              <a:t>×</a:t>
            </a:r>
            <a:r>
              <a:rPr lang="en-US" sz="2800" b="1" dirty="0"/>
              <a:t> </a:t>
            </a:r>
            <a:r>
              <a:rPr lang="en-US" sz="2800" dirty="0"/>
              <a:t>C</a:t>
            </a:r>
            <a:r>
              <a:rPr lang="en-US" sz="2800" b="1" dirty="0"/>
              <a:t> = </a:t>
            </a:r>
            <a:r>
              <a:rPr lang="en-US" sz="2800" dirty="0"/>
              <a:t>{(0,1,0), (0,1,1), (0,1,2),(0,2,0), (0,2,1), (0,2,2),(1,1,0), (1,1,1), (1,1,2), (1,2,0), (1,2,1), (1,1,2)}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6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</a:t>
            </a:r>
            <a:r>
              <a:rPr lang="en-US" sz="2000" i="1" dirty="0" smtClean="0"/>
              <a:t>U</a:t>
            </a:r>
            <a:r>
              <a:rPr lang="en-US" sz="2000" dirty="0" smtClean="0"/>
              <a:t> = {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0,1,2,3,4,5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6,7,8,9,10</a:t>
            </a:r>
            <a:r>
              <a:rPr lang="en-US" sz="2000" dirty="0" smtClean="0"/>
              <a:t>}  </a:t>
            </a:r>
            <a:r>
              <a:rPr lang="en-US" sz="2000" i="1" dirty="0" smtClean="0"/>
              <a:t>A</a:t>
            </a:r>
            <a:r>
              <a:rPr lang="en-US" sz="2000" dirty="0" smtClean="0"/>
              <a:t> = {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1,2,3,4,5</a:t>
            </a:r>
            <a:r>
              <a:rPr lang="en-US" sz="2000" dirty="0" smtClean="0"/>
              <a:t>},    </a:t>
            </a:r>
            <a:r>
              <a:rPr lang="en-US" sz="2000" i="1" dirty="0" smtClean="0"/>
              <a:t>B</a:t>
            </a:r>
            <a:r>
              <a:rPr lang="en-US" sz="2000" dirty="0" smtClean="0"/>
              <a:t> ={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4,5,6,7,8</a:t>
            </a:r>
            <a:r>
              <a:rPr lang="en-US" sz="2000" dirty="0" smtClean="0"/>
              <a:t>}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i="1" dirty="0" smtClean="0">
                <a:ea typeface="Cambria Math" pitchFamily="18" charset="0"/>
              </a:rPr>
              <a:t>A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∪ </a:t>
            </a:r>
            <a:r>
              <a:rPr lang="en-US" sz="1600" i="1" dirty="0" smtClean="0">
                <a:ea typeface="Cambria Math"/>
              </a:rPr>
              <a:t>B</a:t>
            </a:r>
            <a:r>
              <a:rPr lang="en-US" sz="1600" b="1" dirty="0" smtClean="0">
                <a:latin typeface="Cambria Math"/>
                <a:ea typeface="Cambria Math"/>
              </a:rPr>
              <a:t>             </a:t>
            </a:r>
          </a:p>
          <a:p>
            <a:pPr marL="1010412" lvl="2" indent="-342900">
              <a:buNone/>
            </a:pPr>
            <a:r>
              <a:rPr lang="en-US" sz="1600" b="1" dirty="0" smtClean="0">
                <a:latin typeface="Cambria Math"/>
                <a:ea typeface="Cambria Math"/>
              </a:rPr>
              <a:t> </a:t>
            </a:r>
            <a:r>
              <a:rPr lang="en-US" sz="1600" b="1" dirty="0" smtClean="0">
                <a:ea typeface="Cambria Math"/>
              </a:rPr>
              <a:t>Solution:</a:t>
            </a:r>
            <a:r>
              <a:rPr lang="en-US" sz="1600" b="1" dirty="0" smtClean="0">
                <a:latin typeface="Cambria Math"/>
                <a:ea typeface="Cambria Math"/>
              </a:rPr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1,2,3,4,5</a:t>
            </a:r>
            <a:r>
              <a:rPr lang="en-US" sz="1600" dirty="0" smtClean="0"/>
              <a:t>,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6,7,8</a:t>
            </a:r>
            <a:r>
              <a:rPr lang="en-US" sz="1600" dirty="0" smtClean="0"/>
              <a:t>}</a:t>
            </a:r>
            <a:r>
              <a:rPr lang="en-US" sz="1600" b="1" dirty="0" smtClean="0">
                <a:latin typeface="Cambria Math"/>
                <a:ea typeface="Cambria Math"/>
              </a:rPr>
              <a:t>     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i="1" dirty="0" smtClean="0">
                <a:ea typeface="Cambria Math" pitchFamily="18" charset="0"/>
              </a:rPr>
              <a:t>A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∩ </a:t>
            </a:r>
            <a:r>
              <a:rPr lang="en-US" sz="1600" i="1" dirty="0" smtClean="0">
                <a:ea typeface="Cambria Math"/>
              </a:rPr>
              <a:t>B</a:t>
            </a:r>
            <a:r>
              <a:rPr lang="en-US" sz="1600" b="1" dirty="0" smtClean="0">
                <a:ea typeface="Cambria Math"/>
              </a:rPr>
              <a:t>            </a:t>
            </a:r>
          </a:p>
          <a:p>
            <a:pPr marL="1010412" lvl="2" indent="-342900">
              <a:buNone/>
            </a:pPr>
            <a:r>
              <a:rPr lang="en-US" sz="1600" b="1" dirty="0" smtClean="0">
                <a:ea typeface="Cambria Math"/>
              </a:rPr>
              <a:t> Solution:</a:t>
            </a:r>
            <a:r>
              <a:rPr lang="en-US" sz="1600" b="1" dirty="0" smtClean="0">
                <a:latin typeface="Cambria Math"/>
                <a:ea typeface="Cambria Math"/>
              </a:rPr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4,5</a:t>
            </a:r>
            <a:r>
              <a:rPr lang="en-US" sz="1600" dirty="0" smtClean="0"/>
              <a:t>}</a:t>
            </a:r>
            <a:r>
              <a:rPr lang="en-US" sz="1600" b="1" dirty="0" smtClean="0">
                <a:latin typeface="Cambria Math"/>
                <a:ea typeface="Cambria Math"/>
              </a:rPr>
              <a:t> 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i="1" dirty="0" smtClean="0">
                <a:ea typeface="Cambria Math" pitchFamily="18" charset="0"/>
              </a:rPr>
              <a:t>Ā</a:t>
            </a:r>
            <a:r>
              <a:rPr lang="en-US" sz="1600" b="1" dirty="0" smtClean="0">
                <a:ea typeface="Cambria Math"/>
              </a:rPr>
              <a:t>                  </a:t>
            </a:r>
          </a:p>
          <a:p>
            <a:pPr marL="1010412" lvl="2" indent="-342900">
              <a:buNone/>
            </a:pPr>
            <a:r>
              <a:rPr lang="en-US" sz="1600" b="1" dirty="0" smtClean="0">
                <a:ea typeface="Cambria Math"/>
              </a:rPr>
              <a:t>  Solution:</a:t>
            </a:r>
            <a:r>
              <a:rPr lang="en-US" sz="1600" b="1" dirty="0" smtClean="0">
                <a:latin typeface="Cambria Math"/>
                <a:ea typeface="Cambria Math"/>
              </a:rPr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0,6,7,8,9,10</a:t>
            </a:r>
            <a:r>
              <a:rPr lang="en-US" sz="1600" dirty="0" smtClean="0"/>
              <a:t>}</a:t>
            </a:r>
            <a:endParaRPr lang="en-US" sz="1600" b="1" dirty="0" smtClean="0">
              <a:latin typeface="Cambria Math" pitchFamily="18" charset="0"/>
              <a:ea typeface="Cambria Math" pitchFamily="18" charset="0"/>
            </a:endParaRP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</a:t>
            </a:r>
            <a:endParaRPr lang="en-US" sz="1600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1010412" lvl="2" indent="-342900"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1600" b="1" dirty="0" smtClean="0">
                <a:ea typeface="Cambria Math"/>
              </a:rPr>
              <a:t>Solution:</a:t>
            </a:r>
            <a:r>
              <a:rPr lang="en-US" sz="1600" dirty="0" smtClean="0"/>
              <a:t> {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0,1,2,3,9,10</a:t>
            </a:r>
            <a:r>
              <a:rPr lang="en-US" sz="1600" dirty="0" smtClean="0"/>
              <a:t>}</a:t>
            </a:r>
            <a:endParaRPr lang="en-US" sz="1600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736092" lvl="1" indent="-342900">
              <a:buFont typeface="+mj-lt"/>
              <a:buAutoNum type="arabicPeriod"/>
            </a:pPr>
            <a:r>
              <a:rPr lang="en-US" sz="1600" i="1" dirty="0" smtClean="0">
                <a:ea typeface="Cambria Math" pitchFamily="18" charset="0"/>
              </a:rPr>
              <a:t>A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sz="1600" i="1" dirty="0" smtClean="0">
                <a:ea typeface="Cambria Math" pitchFamily="18" charset="0"/>
              </a:rPr>
              <a:t>B</a:t>
            </a:r>
            <a:r>
              <a:rPr lang="en-US" sz="1600" b="1" dirty="0" smtClean="0">
                <a:ea typeface="Cambria Math"/>
              </a:rPr>
              <a:t>            </a:t>
            </a:r>
          </a:p>
          <a:p>
            <a:pPr marL="1010412" lvl="2" indent="-342900">
              <a:buNone/>
            </a:pPr>
            <a:r>
              <a:rPr lang="en-US" sz="1600" b="1" dirty="0" smtClean="0">
                <a:ea typeface="Cambria Math"/>
              </a:rPr>
              <a:t>  Solution:</a:t>
            </a:r>
            <a:r>
              <a:rPr lang="en-US" sz="1600" b="1" dirty="0" smtClean="0">
                <a:latin typeface="Cambria Math"/>
                <a:ea typeface="Cambria Math"/>
              </a:rPr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sz="1600" dirty="0" smtClean="0"/>
              <a:t>} </a:t>
            </a:r>
            <a:endParaRPr lang="en-US" sz="1600" b="1" dirty="0" smtClean="0">
              <a:latin typeface="Cambria Math" pitchFamily="18" charset="0"/>
              <a:ea typeface="Cambria Math" pitchFamily="18" charset="0"/>
            </a:endParaRPr>
          </a:p>
          <a:p>
            <a:pPr marL="736092" lvl="1" indent="-342900">
              <a:buFont typeface="+mj-lt"/>
              <a:buAutoNum type="arabicPeriod"/>
            </a:pPr>
            <a:r>
              <a:rPr lang="en-US" sz="1600" i="1" dirty="0" smtClean="0">
                <a:ea typeface="Cambria Math" pitchFamily="18" charset="0"/>
              </a:rPr>
              <a:t>B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sz="1600" i="1" dirty="0" smtClean="0">
                <a:ea typeface="Cambria Math" pitchFamily="18" charset="0"/>
              </a:rPr>
              <a:t>A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               </a:t>
            </a:r>
          </a:p>
          <a:p>
            <a:pPr marL="1010412" lvl="2" indent="-342900">
              <a:buNone/>
            </a:pPr>
            <a:r>
              <a:rPr lang="en-US" sz="1600" b="1" dirty="0" smtClean="0">
                <a:ea typeface="Cambria Math"/>
              </a:rPr>
              <a:t>Solution: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6,7,8</a:t>
            </a:r>
            <a:r>
              <a:rPr lang="en-US" sz="1600" dirty="0" smtClean="0"/>
              <a:t>} 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			</a:t>
            </a:r>
          </a:p>
          <a:p>
            <a:pPr lvl="1"/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b="1" dirty="0" smtClean="0">
              <a:latin typeface="Cambria Math"/>
              <a:ea typeface="Cambria Math"/>
            </a:endParaRPr>
          </a:p>
          <a:p>
            <a:pPr lvl="1"/>
            <a:endParaRPr lang="en-US" b="1" dirty="0" smtClean="0">
              <a:latin typeface="Cambria Math"/>
              <a:ea typeface="Cambria Math"/>
            </a:endParaRP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4114800"/>
            <a:ext cx="128016" cy="1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43337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Let A be the set of prime numbers, and let B be the set of even numbers.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 dirty="0"/>
              <a:t>	  What is A   B and |A   B|?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</a:pPr>
            <a:r>
              <a:rPr lang="en-US" altLang="zh-TW" dirty="0">
                <a:solidFill>
                  <a:srgbClr val="A50021"/>
                </a:solidFill>
              </a:rPr>
              <a:t>2.</a:t>
            </a:r>
            <a:r>
              <a:rPr lang="en-US" altLang="zh-TW" dirty="0"/>
              <a:t>	Is |A    B| &gt; |A| &gt; |A    B| always true?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</a:pPr>
            <a:r>
              <a:rPr lang="en-US" altLang="zh-TW" dirty="0">
                <a:solidFill>
                  <a:srgbClr val="A50021"/>
                </a:solidFill>
              </a:rPr>
              <a:t>3.	</a:t>
            </a:r>
            <a:r>
              <a:rPr lang="en-US" altLang="zh-TW" dirty="0"/>
              <a:t>Let A be the set of all n-bit binary strings, A</a:t>
            </a:r>
            <a:r>
              <a:rPr lang="en-US" altLang="zh-TW" baseline="-25000" dirty="0"/>
              <a:t>i</a:t>
            </a:r>
            <a:r>
              <a:rPr lang="en-US" altLang="zh-TW" dirty="0"/>
              <a:t> be the set of all n-bit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 dirty="0"/>
              <a:t>	  binary strings with </a:t>
            </a:r>
            <a:r>
              <a:rPr lang="en-US" altLang="zh-TW" dirty="0" err="1"/>
              <a:t>i</a:t>
            </a:r>
            <a:r>
              <a:rPr lang="en-US" altLang="zh-TW" dirty="0"/>
              <a:t> ones.  Is (A</a:t>
            </a:r>
            <a:r>
              <a:rPr lang="en-US" altLang="zh-TW" baseline="-25000" dirty="0"/>
              <a:t>1</a:t>
            </a:r>
            <a:r>
              <a:rPr lang="en-US" altLang="zh-TW" dirty="0"/>
              <a:t>, A</a:t>
            </a:r>
            <a:r>
              <a:rPr lang="en-US" altLang="zh-TW" baseline="-25000" dirty="0"/>
              <a:t>2</a:t>
            </a:r>
            <a:r>
              <a:rPr lang="en-US" altLang="zh-TW" dirty="0"/>
              <a:t>, …, A</a:t>
            </a:r>
            <a:r>
              <a:rPr lang="en-US" altLang="zh-TW" baseline="-25000" dirty="0"/>
              <a:t>i</a:t>
            </a:r>
            <a:r>
              <a:rPr lang="en-US" altLang="zh-TW" dirty="0"/>
              <a:t>, …, A</a:t>
            </a:r>
            <a:r>
              <a:rPr lang="en-US" altLang="zh-TW" baseline="-25000" dirty="0"/>
              <a:t>n</a:t>
            </a:r>
            <a:r>
              <a:rPr lang="en-US" altLang="zh-TW" dirty="0"/>
              <a:t>) a partition of A?</a:t>
            </a:r>
          </a:p>
          <a:p>
            <a:pPr marL="0" indent="0" eaLnBrk="1" hangingPunct="1">
              <a:buClr>
                <a:srgbClr val="A50021"/>
              </a:buClr>
            </a:pPr>
            <a:endParaRPr lang="en-US" altLang="zh-TW" dirty="0"/>
          </a:p>
          <a:p>
            <a:pPr eaLnBrk="1" hangingPunct="1">
              <a:buClr>
                <a:srgbClr val="A50021"/>
              </a:buClr>
            </a:pPr>
            <a:r>
              <a:rPr lang="en-US" altLang="zh-TW" dirty="0" smtClean="0">
                <a:solidFill>
                  <a:srgbClr val="A50021"/>
                </a:solidFill>
              </a:rPr>
              <a:t>4.</a:t>
            </a:r>
            <a:r>
              <a:rPr lang="en-US" altLang="zh-TW" dirty="0"/>
              <a:t>	Let A = {</a:t>
            </a:r>
            <a:r>
              <a:rPr lang="en-US" altLang="zh-TW" dirty="0" err="1"/>
              <a:t>x,y</a:t>
            </a:r>
            <a:r>
              <a:rPr lang="en-US" altLang="zh-TW" dirty="0"/>
              <a:t>}.  What is pow(A)</a:t>
            </a:r>
            <a:r>
              <a:rPr lang="en-US" altLang="zh-TW" dirty="0" err="1"/>
              <a:t>xpow</a:t>
            </a:r>
            <a:r>
              <a:rPr lang="en-US" altLang="zh-TW" dirty="0"/>
              <a:t>(A) and |pow(A)</a:t>
            </a:r>
            <a:r>
              <a:rPr lang="en-US" altLang="zh-TW" dirty="0" err="1"/>
              <a:t>xpow</a:t>
            </a:r>
            <a:r>
              <a:rPr lang="en-US" altLang="zh-TW" dirty="0"/>
              <a:t>(A)|?</a:t>
            </a:r>
          </a:p>
        </p:txBody>
      </p:sp>
      <p:pic>
        <p:nvPicPr>
          <p:cNvPr id="22532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676400"/>
            <a:ext cx="1444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1444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2667000"/>
            <a:ext cx="144462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2238"/>
            <a:ext cx="144463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20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08643" name="Text Box 3"/>
          <p:cNvSpPr txBox="1">
            <a:spLocks noChangeArrowheads="1"/>
          </p:cNvSpPr>
          <p:nvPr/>
        </p:nvSpPr>
        <p:spPr bwMode="auto">
          <a:xfrm>
            <a:off x="3371850" y="2286000"/>
            <a:ext cx="2400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Definitions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Operations on Sets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Set Identities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Russell’s Paradox</a:t>
            </a:r>
          </a:p>
        </p:txBody>
      </p:sp>
    </p:spTree>
    <p:extLst>
      <p:ext uri="{BB962C8B-B14F-4D97-AF65-F5344CB8AC3E}">
        <p14:creationId xmlns:p14="http://schemas.microsoft.com/office/powerpoint/2010/main" val="25065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622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Identities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Identity laws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                  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Domination laws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                   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Idempotent laws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                  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Complementation law</a:t>
            </a:r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828800" y="2514600"/>
            <a:ext cx="1665923" cy="32004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191000" y="2514600"/>
            <a:ext cx="1777365" cy="27432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828800" y="3505200"/>
            <a:ext cx="1791653" cy="27432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191000" y="3429000"/>
            <a:ext cx="1563053" cy="320040"/>
          </a:xfrm>
          <a:prstGeom prst="rect">
            <a:avLst/>
          </a:prstGeom>
        </p:spPr>
      </p:pic>
      <p:pic>
        <p:nvPicPr>
          <p:cNvPr id="8" name="Content Placeholder 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828800" y="4495800"/>
            <a:ext cx="1760220" cy="27432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4267200" y="4495800"/>
            <a:ext cx="1760220" cy="27432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895600" y="5562600"/>
            <a:ext cx="1360170" cy="494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72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Identities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Commutative laws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                  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Associative laws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                                                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Distributive laws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11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828800" y="2590800"/>
            <a:ext cx="2511743" cy="27432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181600" y="2590800"/>
            <a:ext cx="2511743" cy="27432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14400" y="3429000"/>
            <a:ext cx="4543425" cy="382905"/>
          </a:xfrm>
          <a:prstGeom prst="rect">
            <a:avLst/>
          </a:prstGeom>
        </p:spPr>
      </p:pic>
      <p:pic>
        <p:nvPicPr>
          <p:cNvPr id="14" name="Content Placeholder 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914400" y="3886200"/>
            <a:ext cx="4543425" cy="382905"/>
          </a:xfrm>
          <a:prstGeom prst="rect">
            <a:avLst/>
          </a:prstGeom>
        </p:spPr>
      </p:pic>
      <p:pic>
        <p:nvPicPr>
          <p:cNvPr id="15" name="Content Placeholder 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838200" y="4953000"/>
            <a:ext cx="5520690" cy="38290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914400" y="5562600"/>
            <a:ext cx="5520690" cy="382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Identities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De Morgan’s laws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        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Absorption laws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                                                     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Complement laws</a:t>
            </a: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10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295400" y="2514600"/>
            <a:ext cx="2534603" cy="328613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2000" y="2514600"/>
            <a:ext cx="2534603" cy="328613"/>
          </a:xfrm>
          <a:prstGeom prst="rect">
            <a:avLst/>
          </a:prstGeom>
        </p:spPr>
      </p:pic>
      <p:pic>
        <p:nvPicPr>
          <p:cNvPr id="18" name="Content Placeholder 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0600" y="4038600"/>
            <a:ext cx="2786063" cy="382905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267200" y="4038600"/>
            <a:ext cx="2786063" cy="382905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95400" y="5562600"/>
            <a:ext cx="1774508" cy="328613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4495800" y="5562600"/>
            <a:ext cx="1657350" cy="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Set Identities</a:t>
            </a:r>
          </a:p>
        </p:txBody>
      </p:sp>
      <p:sp>
        <p:nvSpPr>
          <p:cNvPr id="24579" name="Text Box 51"/>
          <p:cNvSpPr txBox="1">
            <a:spLocks noChangeArrowheads="1"/>
          </p:cNvSpPr>
          <p:nvPr/>
        </p:nvSpPr>
        <p:spPr bwMode="auto">
          <a:xfrm>
            <a:off x="914400" y="1295400"/>
            <a:ext cx="6383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Some basic properties of sets, which are true for all sets.</a:t>
            </a:r>
          </a:p>
        </p:txBody>
      </p:sp>
      <p:pic>
        <p:nvPicPr>
          <p:cNvPr id="24580" name="Picture 5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14827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800350"/>
            <a:ext cx="14684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581400"/>
            <a:ext cx="48498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142398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27738"/>
            <a:ext cx="5384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75250"/>
            <a:ext cx="9350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6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Set Identities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295400"/>
            <a:ext cx="2003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Distributive Law:</a:t>
            </a:r>
          </a:p>
        </p:txBody>
      </p:sp>
      <p:pic>
        <p:nvPicPr>
          <p:cNvPr id="256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47148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966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47148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9670" name="Text Box 6"/>
          <p:cNvSpPr txBox="1">
            <a:spLocks noChangeArrowheads="1"/>
          </p:cNvSpPr>
          <p:nvPr/>
        </p:nvSpPr>
        <p:spPr bwMode="auto">
          <a:xfrm>
            <a:off x="228600" y="328295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09671" name="Text Box 7"/>
          <p:cNvSpPr txBox="1">
            <a:spLocks noChangeArrowheads="1"/>
          </p:cNvSpPr>
          <p:nvPr/>
        </p:nvSpPr>
        <p:spPr bwMode="auto">
          <a:xfrm>
            <a:off x="3543300" y="328295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09672" name="Text Box 8"/>
          <p:cNvSpPr txBox="1">
            <a:spLocks noChangeArrowheads="1"/>
          </p:cNvSpPr>
          <p:nvPr/>
        </p:nvSpPr>
        <p:spPr bwMode="auto">
          <a:xfrm>
            <a:off x="1873250" y="53149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09673" name="Oval 9"/>
          <p:cNvSpPr>
            <a:spLocks noChangeArrowheads="1"/>
          </p:cNvSpPr>
          <p:nvPr/>
        </p:nvSpPr>
        <p:spPr bwMode="auto">
          <a:xfrm>
            <a:off x="838200" y="261937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74" name="Oval 10"/>
          <p:cNvSpPr>
            <a:spLocks noChangeArrowheads="1"/>
          </p:cNvSpPr>
          <p:nvPr/>
        </p:nvSpPr>
        <p:spPr bwMode="auto">
          <a:xfrm>
            <a:off x="1295400" y="353377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9675" name="Oval 11"/>
          <p:cNvSpPr>
            <a:spLocks noChangeArrowheads="1"/>
          </p:cNvSpPr>
          <p:nvPr/>
        </p:nvSpPr>
        <p:spPr bwMode="auto">
          <a:xfrm>
            <a:off x="838200" y="261937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76" name="Oval 12"/>
          <p:cNvSpPr>
            <a:spLocks noChangeArrowheads="1"/>
          </p:cNvSpPr>
          <p:nvPr/>
        </p:nvSpPr>
        <p:spPr bwMode="auto">
          <a:xfrm>
            <a:off x="1828800" y="261937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77" name="Line 13"/>
          <p:cNvSpPr>
            <a:spLocks noChangeShapeType="1"/>
          </p:cNvSpPr>
          <p:nvPr/>
        </p:nvSpPr>
        <p:spPr bwMode="auto">
          <a:xfrm flipV="1">
            <a:off x="838200" y="269557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8" name="Line 14"/>
          <p:cNvSpPr>
            <a:spLocks noChangeShapeType="1"/>
          </p:cNvSpPr>
          <p:nvPr/>
        </p:nvSpPr>
        <p:spPr bwMode="auto">
          <a:xfrm flipV="1">
            <a:off x="838200" y="28479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9" name="Line 15"/>
          <p:cNvSpPr>
            <a:spLocks noChangeShapeType="1"/>
          </p:cNvSpPr>
          <p:nvPr/>
        </p:nvSpPr>
        <p:spPr bwMode="auto">
          <a:xfrm flipV="1">
            <a:off x="990600" y="3076575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80" name="Line 16"/>
          <p:cNvSpPr>
            <a:spLocks noChangeShapeType="1"/>
          </p:cNvSpPr>
          <p:nvPr/>
        </p:nvSpPr>
        <p:spPr bwMode="auto">
          <a:xfrm flipV="1">
            <a:off x="1066800" y="3381375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81" name="Line 17"/>
          <p:cNvSpPr>
            <a:spLocks noChangeShapeType="1"/>
          </p:cNvSpPr>
          <p:nvPr/>
        </p:nvSpPr>
        <p:spPr bwMode="auto">
          <a:xfrm flipV="1">
            <a:off x="1371600" y="3686175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82" name="Line 18"/>
          <p:cNvSpPr>
            <a:spLocks noChangeShapeType="1"/>
          </p:cNvSpPr>
          <p:nvPr/>
        </p:nvSpPr>
        <p:spPr bwMode="auto">
          <a:xfrm flipV="1">
            <a:off x="2286000" y="38385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83" name="Line 19"/>
          <p:cNvSpPr>
            <a:spLocks noChangeShapeType="1"/>
          </p:cNvSpPr>
          <p:nvPr/>
        </p:nvSpPr>
        <p:spPr bwMode="auto">
          <a:xfrm flipV="1">
            <a:off x="2514600" y="40671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84" name="Text Box 20"/>
          <p:cNvSpPr txBox="1">
            <a:spLocks noChangeArrowheads="1"/>
          </p:cNvSpPr>
          <p:nvPr/>
        </p:nvSpPr>
        <p:spPr bwMode="auto">
          <a:xfrm>
            <a:off x="4545013" y="325437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09685" name="Text Box 21"/>
          <p:cNvSpPr txBox="1">
            <a:spLocks noChangeArrowheads="1"/>
          </p:cNvSpPr>
          <p:nvPr/>
        </p:nvSpPr>
        <p:spPr bwMode="auto">
          <a:xfrm>
            <a:off x="7859713" y="325437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09686" name="Text Box 22"/>
          <p:cNvSpPr txBox="1">
            <a:spLocks noChangeArrowheads="1"/>
          </p:cNvSpPr>
          <p:nvPr/>
        </p:nvSpPr>
        <p:spPr bwMode="auto">
          <a:xfrm>
            <a:off x="6189663" y="52863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09687" name="Oval 23"/>
          <p:cNvSpPr>
            <a:spLocks noChangeArrowheads="1"/>
          </p:cNvSpPr>
          <p:nvPr/>
        </p:nvSpPr>
        <p:spPr bwMode="auto">
          <a:xfrm>
            <a:off x="5154613" y="2590800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88" name="Oval 24"/>
          <p:cNvSpPr>
            <a:spLocks noChangeArrowheads="1"/>
          </p:cNvSpPr>
          <p:nvPr/>
        </p:nvSpPr>
        <p:spPr bwMode="auto">
          <a:xfrm>
            <a:off x="5611813" y="3505200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9689" name="Oval 25"/>
          <p:cNvSpPr>
            <a:spLocks noChangeArrowheads="1"/>
          </p:cNvSpPr>
          <p:nvPr/>
        </p:nvSpPr>
        <p:spPr bwMode="auto">
          <a:xfrm>
            <a:off x="5154613" y="2590800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90" name="Oval 26"/>
          <p:cNvSpPr>
            <a:spLocks noChangeArrowheads="1"/>
          </p:cNvSpPr>
          <p:nvPr/>
        </p:nvSpPr>
        <p:spPr bwMode="auto">
          <a:xfrm>
            <a:off x="6145213" y="2590800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8305800" y="12192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(1)</a:t>
            </a:r>
          </a:p>
        </p:txBody>
      </p:sp>
      <p:sp>
        <p:nvSpPr>
          <p:cNvPr id="1009692" name="Text Box 28"/>
          <p:cNvSpPr txBox="1">
            <a:spLocks noChangeArrowheads="1"/>
          </p:cNvSpPr>
          <p:nvPr/>
        </p:nvSpPr>
        <p:spPr bwMode="auto">
          <a:xfrm>
            <a:off x="8305800" y="1752600"/>
            <a:ext cx="49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(2)</a:t>
            </a:r>
          </a:p>
        </p:txBody>
      </p:sp>
      <p:sp>
        <p:nvSpPr>
          <p:cNvPr id="1009693" name="Text Box 29"/>
          <p:cNvSpPr txBox="1">
            <a:spLocks noChangeArrowheads="1"/>
          </p:cNvSpPr>
          <p:nvPr/>
        </p:nvSpPr>
        <p:spPr bwMode="auto">
          <a:xfrm>
            <a:off x="1830388" y="6096000"/>
            <a:ext cx="455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(1)</a:t>
            </a:r>
          </a:p>
        </p:txBody>
      </p:sp>
      <p:sp>
        <p:nvSpPr>
          <p:cNvPr id="1009694" name="Text Box 30"/>
          <p:cNvSpPr txBox="1">
            <a:spLocks noChangeArrowheads="1"/>
          </p:cNvSpPr>
          <p:nvPr/>
        </p:nvSpPr>
        <p:spPr bwMode="auto">
          <a:xfrm>
            <a:off x="6137275" y="6096000"/>
            <a:ext cx="49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(2)</a:t>
            </a:r>
          </a:p>
        </p:txBody>
      </p:sp>
      <p:sp>
        <p:nvSpPr>
          <p:cNvPr id="1009695" name="Line 31"/>
          <p:cNvSpPr>
            <a:spLocks noChangeShapeType="1"/>
          </p:cNvSpPr>
          <p:nvPr/>
        </p:nvSpPr>
        <p:spPr bwMode="auto">
          <a:xfrm>
            <a:off x="6248400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96" name="Line 32"/>
          <p:cNvSpPr>
            <a:spLocks noChangeShapeType="1"/>
          </p:cNvSpPr>
          <p:nvPr/>
        </p:nvSpPr>
        <p:spPr bwMode="auto">
          <a:xfrm>
            <a:off x="6172200" y="3152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97" name="Line 33"/>
          <p:cNvSpPr>
            <a:spLocks noChangeShapeType="1"/>
          </p:cNvSpPr>
          <p:nvPr/>
        </p:nvSpPr>
        <p:spPr bwMode="auto">
          <a:xfrm>
            <a:off x="6172200" y="3381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98" name="Line 34"/>
          <p:cNvSpPr>
            <a:spLocks noChangeShapeType="1"/>
          </p:cNvSpPr>
          <p:nvPr/>
        </p:nvSpPr>
        <p:spPr bwMode="auto">
          <a:xfrm>
            <a:off x="5943600" y="36861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99" name="Line 35"/>
          <p:cNvSpPr>
            <a:spLocks noChangeShapeType="1"/>
          </p:cNvSpPr>
          <p:nvPr/>
        </p:nvSpPr>
        <p:spPr bwMode="auto">
          <a:xfrm>
            <a:off x="5715000" y="39147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700" name="Line 36"/>
          <p:cNvSpPr>
            <a:spLocks noChangeShapeType="1"/>
          </p:cNvSpPr>
          <p:nvPr/>
        </p:nvSpPr>
        <p:spPr bwMode="auto">
          <a:xfrm>
            <a:off x="5638800" y="40671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  <p:bldP spid="1009671" grpId="0"/>
      <p:bldP spid="1009672" grpId="0"/>
      <p:bldP spid="1009673" grpId="0" animBg="1"/>
      <p:bldP spid="1009674" grpId="0" animBg="1"/>
      <p:bldP spid="1009675" grpId="0" animBg="1"/>
      <p:bldP spid="1009676" grpId="0" animBg="1"/>
      <p:bldP spid="1009677" grpId="0" animBg="1"/>
      <p:bldP spid="1009678" grpId="0" animBg="1"/>
      <p:bldP spid="1009679" grpId="0" animBg="1"/>
      <p:bldP spid="1009680" grpId="0" animBg="1"/>
      <p:bldP spid="1009681" grpId="0" animBg="1"/>
      <p:bldP spid="1009682" grpId="0" animBg="1"/>
      <p:bldP spid="1009683" grpId="0" animBg="1"/>
      <p:bldP spid="1009684" grpId="0"/>
      <p:bldP spid="1009685" grpId="0"/>
      <p:bldP spid="1009686" grpId="0"/>
      <p:bldP spid="1009687" grpId="0" animBg="1"/>
      <p:bldP spid="1009688" grpId="0" animBg="1"/>
      <p:bldP spid="1009689" grpId="0" animBg="1"/>
      <p:bldP spid="1009690" grpId="0" animBg="1"/>
      <p:bldP spid="1009692" grpId="0"/>
      <p:bldP spid="1009693" grpId="0"/>
      <p:bldP spid="1009694" grpId="0"/>
      <p:bldP spid="1009695" grpId="0" animBg="1"/>
      <p:bldP spid="1009696" grpId="0" animBg="1"/>
      <p:bldP spid="1009697" grpId="0" animBg="1"/>
      <p:bldP spid="1009698" grpId="0" animBg="1"/>
      <p:bldP spid="1009699" grpId="0" animBg="1"/>
      <p:bldP spid="100970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Set Identities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2003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Distributive Law:</a:t>
            </a:r>
          </a:p>
        </p:txBody>
      </p:sp>
      <p:pic>
        <p:nvPicPr>
          <p:cNvPr id="266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47148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1478" name="Text Box 6"/>
          <p:cNvSpPr txBox="1">
            <a:spLocks noChangeArrowheads="1"/>
          </p:cNvSpPr>
          <p:nvPr/>
        </p:nvSpPr>
        <p:spPr bwMode="auto">
          <a:xfrm>
            <a:off x="228600" y="3378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543300" y="3378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01480" name="Text Box 8"/>
          <p:cNvSpPr txBox="1">
            <a:spLocks noChangeArrowheads="1"/>
          </p:cNvSpPr>
          <p:nvPr/>
        </p:nvSpPr>
        <p:spPr bwMode="auto">
          <a:xfrm>
            <a:off x="1873250" y="54102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01481" name="Oval 9"/>
          <p:cNvSpPr>
            <a:spLocks noChangeArrowheads="1"/>
          </p:cNvSpPr>
          <p:nvPr/>
        </p:nvSpPr>
        <p:spPr bwMode="auto">
          <a:xfrm>
            <a:off x="838200" y="271462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1482" name="Oval 10"/>
          <p:cNvSpPr>
            <a:spLocks noChangeArrowheads="1"/>
          </p:cNvSpPr>
          <p:nvPr/>
        </p:nvSpPr>
        <p:spPr bwMode="auto">
          <a:xfrm>
            <a:off x="1295400" y="362902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1483" name="Oval 11"/>
          <p:cNvSpPr>
            <a:spLocks noChangeArrowheads="1"/>
          </p:cNvSpPr>
          <p:nvPr/>
        </p:nvSpPr>
        <p:spPr bwMode="auto">
          <a:xfrm>
            <a:off x="838200" y="271462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1484" name="Oval 12"/>
          <p:cNvSpPr>
            <a:spLocks noChangeArrowheads="1"/>
          </p:cNvSpPr>
          <p:nvPr/>
        </p:nvSpPr>
        <p:spPr bwMode="auto">
          <a:xfrm>
            <a:off x="1828800" y="271462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6636" name="Text Box 37"/>
          <p:cNvSpPr txBox="1">
            <a:spLocks noChangeArrowheads="1"/>
          </p:cNvSpPr>
          <p:nvPr/>
        </p:nvSpPr>
        <p:spPr bwMode="auto">
          <a:xfrm>
            <a:off x="2190750" y="1752600"/>
            <a:ext cx="466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also verify this law more carefully</a:t>
            </a:r>
          </a:p>
        </p:txBody>
      </p:sp>
      <p:sp>
        <p:nvSpPr>
          <p:cNvPr id="1001510" name="Text Box 38"/>
          <p:cNvSpPr txBox="1">
            <a:spLocks noChangeArrowheads="1"/>
          </p:cNvSpPr>
          <p:nvPr/>
        </p:nvSpPr>
        <p:spPr bwMode="auto">
          <a:xfrm>
            <a:off x="1219200" y="3200400"/>
            <a:ext cx="411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1</a:t>
            </a:r>
          </a:p>
        </p:txBody>
      </p:sp>
      <p:sp>
        <p:nvSpPr>
          <p:cNvPr id="1001511" name="Text Box 39"/>
          <p:cNvSpPr txBox="1">
            <a:spLocks noChangeArrowheads="1"/>
          </p:cNvSpPr>
          <p:nvPr/>
        </p:nvSpPr>
        <p:spPr bwMode="auto">
          <a:xfrm>
            <a:off x="1951038" y="3138488"/>
            <a:ext cx="436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2</a:t>
            </a:r>
          </a:p>
        </p:txBody>
      </p:sp>
      <p:sp>
        <p:nvSpPr>
          <p:cNvPr id="1001512" name="Text Box 40"/>
          <p:cNvSpPr txBox="1">
            <a:spLocks noChangeArrowheads="1"/>
          </p:cNvSpPr>
          <p:nvPr/>
        </p:nvSpPr>
        <p:spPr bwMode="auto">
          <a:xfrm>
            <a:off x="2636838" y="3276600"/>
            <a:ext cx="43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3</a:t>
            </a:r>
          </a:p>
        </p:txBody>
      </p:sp>
      <p:sp>
        <p:nvSpPr>
          <p:cNvPr id="1001513" name="Text Box 41"/>
          <p:cNvSpPr txBox="1">
            <a:spLocks noChangeArrowheads="1"/>
          </p:cNvSpPr>
          <p:nvPr/>
        </p:nvSpPr>
        <p:spPr bwMode="auto">
          <a:xfrm>
            <a:off x="1905000" y="3671888"/>
            <a:ext cx="436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4</a:t>
            </a:r>
          </a:p>
        </p:txBody>
      </p:sp>
      <p:sp>
        <p:nvSpPr>
          <p:cNvPr id="1001514" name="Text Box 42"/>
          <p:cNvSpPr txBox="1">
            <a:spLocks noChangeArrowheads="1"/>
          </p:cNvSpPr>
          <p:nvPr/>
        </p:nvSpPr>
        <p:spPr bwMode="auto">
          <a:xfrm>
            <a:off x="2332038" y="3900488"/>
            <a:ext cx="436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6</a:t>
            </a:r>
          </a:p>
        </p:txBody>
      </p:sp>
      <p:sp>
        <p:nvSpPr>
          <p:cNvPr id="1001515" name="Text Box 43"/>
          <p:cNvSpPr txBox="1">
            <a:spLocks noChangeArrowheads="1"/>
          </p:cNvSpPr>
          <p:nvPr/>
        </p:nvSpPr>
        <p:spPr bwMode="auto">
          <a:xfrm>
            <a:off x="1524000" y="3886200"/>
            <a:ext cx="436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5</a:t>
            </a:r>
          </a:p>
        </p:txBody>
      </p:sp>
      <p:sp>
        <p:nvSpPr>
          <p:cNvPr id="1001516" name="Text Box 44"/>
          <p:cNvSpPr txBox="1">
            <a:spLocks noChangeArrowheads="1"/>
          </p:cNvSpPr>
          <p:nvPr/>
        </p:nvSpPr>
        <p:spPr bwMode="auto">
          <a:xfrm>
            <a:off x="1905000" y="4433888"/>
            <a:ext cx="436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en-US" altLang="zh-TW" baseline="-25000"/>
              <a:t>7</a:t>
            </a:r>
          </a:p>
        </p:txBody>
      </p:sp>
      <p:pic>
        <p:nvPicPr>
          <p:cNvPr id="1001531" name="Picture 5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2590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1533" name="Picture 6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0"/>
            <a:ext cx="411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1534" name="Picture 6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00"/>
            <a:ext cx="1905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1535" name="Picture 6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48200"/>
            <a:ext cx="42672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1536" name="Line 64"/>
          <p:cNvSpPr>
            <a:spLocks noChangeShapeType="1"/>
          </p:cNvSpPr>
          <p:nvPr/>
        </p:nvSpPr>
        <p:spPr bwMode="auto">
          <a:xfrm>
            <a:off x="3962400" y="2514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01538" name="Picture 6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032375"/>
            <a:ext cx="42672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1539" name="Picture 6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10200"/>
            <a:ext cx="487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191000" y="2362200"/>
            <a:ext cx="7683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L.H.S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191000" y="4119563"/>
            <a:ext cx="842963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R.H.S.</a:t>
            </a:r>
          </a:p>
        </p:txBody>
      </p:sp>
    </p:spTree>
    <p:extLst>
      <p:ext uri="{BB962C8B-B14F-4D97-AF65-F5344CB8AC3E}">
        <p14:creationId xmlns:p14="http://schemas.microsoft.com/office/powerpoint/2010/main" val="13731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8" grpId="0"/>
      <p:bldP spid="1001480" grpId="0"/>
      <p:bldP spid="1001481" grpId="0" animBg="1"/>
      <p:bldP spid="1001482" grpId="0" animBg="1"/>
      <p:bldP spid="1001483" grpId="0" animBg="1"/>
      <p:bldP spid="1001484" grpId="0" animBg="1"/>
      <p:bldP spid="1001510" grpId="0"/>
      <p:bldP spid="1001511" grpId="0"/>
      <p:bldP spid="1001512" grpId="0"/>
      <p:bldP spid="1001513" grpId="0"/>
      <p:bldP spid="1001514" grpId="0"/>
      <p:bldP spid="1001515" grpId="0"/>
      <p:bldP spid="1001516" grpId="0"/>
      <p:bldP spid="1001536" grpId="0" animBg="1"/>
      <p:bldP spid="21533" grpId="0" animBg="1"/>
      <p:bldP spid="215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18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Defining Sets</a:t>
            </a:r>
          </a:p>
        </p:txBody>
      </p:sp>
      <p:sp>
        <p:nvSpPr>
          <p:cNvPr id="979977" name="Text Box 9"/>
          <p:cNvSpPr txBox="1">
            <a:spLocks noChangeArrowheads="1"/>
          </p:cNvSpPr>
          <p:nvPr/>
        </p:nvSpPr>
        <p:spPr bwMode="auto">
          <a:xfrm>
            <a:off x="1219200" y="3424238"/>
            <a:ext cx="600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define a set by directly listing all its elements.</a:t>
            </a:r>
          </a:p>
        </p:txBody>
      </p:sp>
      <p:sp>
        <p:nvSpPr>
          <p:cNvPr id="979978" name="Text Box 10"/>
          <p:cNvSpPr txBox="1">
            <a:spLocks noChangeArrowheads="1"/>
          </p:cNvSpPr>
          <p:nvPr/>
        </p:nvSpPr>
        <p:spPr bwMode="auto">
          <a:xfrm>
            <a:off x="1600200" y="3957638"/>
            <a:ext cx="5456238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S = {2, 3, 5, 7, 11, 13, 17, 19},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S = {CSC1130, CSC2110, ERG2020, MAT2510}</a:t>
            </a:r>
          </a:p>
        </p:txBody>
      </p:sp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1219200" y="1371600"/>
            <a:ext cx="60150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A </a:t>
            </a:r>
            <a:r>
              <a:rPr lang="en-US" altLang="zh-TW" b="1"/>
              <a:t>set</a:t>
            </a:r>
            <a:r>
              <a:rPr lang="en-US" altLang="zh-TW"/>
              <a:t> is an unordered collection of objects.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19200" y="2128838"/>
            <a:ext cx="62420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objects in a set are called the </a:t>
            </a:r>
            <a:r>
              <a:rPr lang="en-US" altLang="zh-TW" b="1"/>
              <a:t>elements</a:t>
            </a:r>
            <a:r>
              <a:rPr lang="en-US" altLang="zh-TW"/>
              <a:t> or </a:t>
            </a:r>
            <a:r>
              <a:rPr lang="en-US" altLang="zh-TW" b="1"/>
              <a:t>members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of the set S, and we say S </a:t>
            </a:r>
            <a:r>
              <a:rPr lang="en-US" altLang="zh-TW" b="1"/>
              <a:t>contains</a:t>
            </a:r>
            <a:r>
              <a:rPr lang="en-US" altLang="zh-TW"/>
              <a:t> its elements.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143000" y="5029200"/>
            <a:ext cx="68421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After we define a set, the set is a single mathematical object,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it can be an element of another set.</a:t>
            </a: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628775" y="6019800"/>
            <a:ext cx="480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S = {{1,2}, {1,3}, {1,4}, {2,3}, {2,4}, {3,4}}</a:t>
            </a:r>
          </a:p>
        </p:txBody>
      </p:sp>
    </p:spTree>
    <p:extLst>
      <p:ext uri="{BB962C8B-B14F-4D97-AF65-F5344CB8AC3E}">
        <p14:creationId xmlns:p14="http://schemas.microsoft.com/office/powerpoint/2010/main" val="116774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7" grpId="0"/>
      <p:bldP spid="979978" grpId="0"/>
      <p:bldP spid="10252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Set Identities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43000" y="1295400"/>
            <a:ext cx="202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 Morgan’s Law:</a:t>
            </a:r>
          </a:p>
        </p:txBody>
      </p:sp>
      <p:sp>
        <p:nvSpPr>
          <p:cNvPr id="989193" name="Oval 9"/>
          <p:cNvSpPr>
            <a:spLocks noChangeArrowheads="1"/>
          </p:cNvSpPr>
          <p:nvPr/>
        </p:nvSpPr>
        <p:spPr bwMode="auto">
          <a:xfrm>
            <a:off x="3429000" y="4586288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9194" name="Oval 10"/>
          <p:cNvSpPr>
            <a:spLocks noChangeArrowheads="1"/>
          </p:cNvSpPr>
          <p:nvPr/>
        </p:nvSpPr>
        <p:spPr bwMode="auto">
          <a:xfrm>
            <a:off x="4038600" y="4586288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9195" name="Rectangle 11"/>
          <p:cNvSpPr>
            <a:spLocks noChangeArrowheads="1"/>
          </p:cNvSpPr>
          <p:nvPr/>
        </p:nvSpPr>
        <p:spPr bwMode="auto">
          <a:xfrm>
            <a:off x="3200400" y="4357688"/>
            <a:ext cx="2209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7655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213518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9202" name="Line 18"/>
          <p:cNvSpPr>
            <a:spLocks noChangeShapeType="1"/>
          </p:cNvSpPr>
          <p:nvPr/>
        </p:nvSpPr>
        <p:spPr bwMode="auto">
          <a:xfrm flipV="1">
            <a:off x="3200400" y="435768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03" name="Line 19"/>
          <p:cNvSpPr>
            <a:spLocks noChangeShapeType="1"/>
          </p:cNvSpPr>
          <p:nvPr/>
        </p:nvSpPr>
        <p:spPr bwMode="auto">
          <a:xfrm flipV="1">
            <a:off x="3200400" y="4357688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04" name="Line 20"/>
          <p:cNvSpPr>
            <a:spLocks noChangeShapeType="1"/>
          </p:cNvSpPr>
          <p:nvPr/>
        </p:nvSpPr>
        <p:spPr bwMode="auto">
          <a:xfrm flipV="1">
            <a:off x="3200400" y="51196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05" name="Line 21"/>
          <p:cNvSpPr>
            <a:spLocks noChangeShapeType="1"/>
          </p:cNvSpPr>
          <p:nvPr/>
        </p:nvSpPr>
        <p:spPr bwMode="auto">
          <a:xfrm flipV="1">
            <a:off x="3200400" y="53482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06" name="Line 22"/>
          <p:cNvSpPr>
            <a:spLocks noChangeShapeType="1"/>
          </p:cNvSpPr>
          <p:nvPr/>
        </p:nvSpPr>
        <p:spPr bwMode="auto">
          <a:xfrm flipV="1">
            <a:off x="3352800" y="55006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07" name="Line 23"/>
          <p:cNvSpPr>
            <a:spLocks noChangeShapeType="1"/>
          </p:cNvSpPr>
          <p:nvPr/>
        </p:nvSpPr>
        <p:spPr bwMode="auto">
          <a:xfrm flipV="1">
            <a:off x="3810000" y="542448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08" name="Line 24"/>
          <p:cNvSpPr>
            <a:spLocks noChangeShapeType="1"/>
          </p:cNvSpPr>
          <p:nvPr/>
        </p:nvSpPr>
        <p:spPr bwMode="auto">
          <a:xfrm flipV="1">
            <a:off x="4191000" y="550068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09" name="Line 25"/>
          <p:cNvSpPr>
            <a:spLocks noChangeShapeType="1"/>
          </p:cNvSpPr>
          <p:nvPr/>
        </p:nvSpPr>
        <p:spPr bwMode="auto">
          <a:xfrm flipV="1">
            <a:off x="4572000" y="4891088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10" name="Line 26"/>
          <p:cNvSpPr>
            <a:spLocks noChangeShapeType="1"/>
          </p:cNvSpPr>
          <p:nvPr/>
        </p:nvSpPr>
        <p:spPr bwMode="auto">
          <a:xfrm flipV="1">
            <a:off x="4876800" y="5195888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11" name="Line 27"/>
          <p:cNvSpPr>
            <a:spLocks noChangeShapeType="1"/>
          </p:cNvSpPr>
          <p:nvPr/>
        </p:nvSpPr>
        <p:spPr bwMode="auto">
          <a:xfrm flipV="1">
            <a:off x="5029200" y="45100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12" name="Line 28"/>
          <p:cNvSpPr>
            <a:spLocks noChangeShapeType="1"/>
          </p:cNvSpPr>
          <p:nvPr/>
        </p:nvSpPr>
        <p:spPr bwMode="auto">
          <a:xfrm flipV="1">
            <a:off x="4800600" y="4357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13" name="Line 29"/>
          <p:cNvSpPr>
            <a:spLocks noChangeShapeType="1"/>
          </p:cNvSpPr>
          <p:nvPr/>
        </p:nvSpPr>
        <p:spPr bwMode="auto">
          <a:xfrm flipV="1">
            <a:off x="4419600" y="4357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14" name="Line 30"/>
          <p:cNvSpPr>
            <a:spLocks noChangeShapeType="1"/>
          </p:cNvSpPr>
          <p:nvPr/>
        </p:nvSpPr>
        <p:spPr bwMode="auto">
          <a:xfrm flipV="1">
            <a:off x="4038600" y="43576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17" name="Oval 33"/>
          <p:cNvSpPr>
            <a:spLocks noChangeArrowheads="1"/>
          </p:cNvSpPr>
          <p:nvPr/>
        </p:nvSpPr>
        <p:spPr bwMode="auto">
          <a:xfrm>
            <a:off x="2209800" y="2743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9218" name="Oval 34"/>
          <p:cNvSpPr>
            <a:spLocks noChangeArrowheads="1"/>
          </p:cNvSpPr>
          <p:nvPr/>
        </p:nvSpPr>
        <p:spPr bwMode="auto">
          <a:xfrm>
            <a:off x="2819400" y="2743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9219" name="Rectangle 35"/>
          <p:cNvSpPr>
            <a:spLocks noChangeArrowheads="1"/>
          </p:cNvSpPr>
          <p:nvPr/>
        </p:nvSpPr>
        <p:spPr bwMode="auto">
          <a:xfrm>
            <a:off x="1981200" y="2514600"/>
            <a:ext cx="2209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9220" name="Line 36"/>
          <p:cNvSpPr>
            <a:spLocks noChangeShapeType="1"/>
          </p:cNvSpPr>
          <p:nvPr/>
        </p:nvSpPr>
        <p:spPr bwMode="auto">
          <a:xfrm flipV="1">
            <a:off x="1981200" y="2514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1" name="Line 37"/>
          <p:cNvSpPr>
            <a:spLocks noChangeShapeType="1"/>
          </p:cNvSpPr>
          <p:nvPr/>
        </p:nvSpPr>
        <p:spPr bwMode="auto">
          <a:xfrm flipV="1">
            <a:off x="19812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2" name="Line 38"/>
          <p:cNvSpPr>
            <a:spLocks noChangeShapeType="1"/>
          </p:cNvSpPr>
          <p:nvPr/>
        </p:nvSpPr>
        <p:spPr bwMode="auto">
          <a:xfrm flipV="1">
            <a:off x="1981200" y="3276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3" name="Line 39"/>
          <p:cNvSpPr>
            <a:spLocks noChangeShapeType="1"/>
          </p:cNvSpPr>
          <p:nvPr/>
        </p:nvSpPr>
        <p:spPr bwMode="auto">
          <a:xfrm flipV="1">
            <a:off x="19812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4" name="Line 40"/>
          <p:cNvSpPr>
            <a:spLocks noChangeShapeType="1"/>
          </p:cNvSpPr>
          <p:nvPr/>
        </p:nvSpPr>
        <p:spPr bwMode="auto">
          <a:xfrm flipV="1">
            <a:off x="2133600" y="3657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5" name="Line 41"/>
          <p:cNvSpPr>
            <a:spLocks noChangeShapeType="1"/>
          </p:cNvSpPr>
          <p:nvPr/>
        </p:nvSpPr>
        <p:spPr bwMode="auto">
          <a:xfrm flipV="1">
            <a:off x="25908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6" name="Line 42"/>
          <p:cNvSpPr>
            <a:spLocks noChangeShapeType="1"/>
          </p:cNvSpPr>
          <p:nvPr/>
        </p:nvSpPr>
        <p:spPr bwMode="auto">
          <a:xfrm flipV="1">
            <a:off x="2971800" y="28956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7" name="Line 43"/>
          <p:cNvSpPr>
            <a:spLocks noChangeShapeType="1"/>
          </p:cNvSpPr>
          <p:nvPr/>
        </p:nvSpPr>
        <p:spPr bwMode="auto">
          <a:xfrm flipV="1">
            <a:off x="33528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8" name="Line 44"/>
          <p:cNvSpPr>
            <a:spLocks noChangeShapeType="1"/>
          </p:cNvSpPr>
          <p:nvPr/>
        </p:nvSpPr>
        <p:spPr bwMode="auto">
          <a:xfrm flipV="1">
            <a:off x="3657600" y="3352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29" name="Line 45"/>
          <p:cNvSpPr>
            <a:spLocks noChangeShapeType="1"/>
          </p:cNvSpPr>
          <p:nvPr/>
        </p:nvSpPr>
        <p:spPr bwMode="auto">
          <a:xfrm flipV="1">
            <a:off x="3276600" y="2590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30" name="Line 46"/>
          <p:cNvSpPr>
            <a:spLocks noChangeShapeType="1"/>
          </p:cNvSpPr>
          <p:nvPr/>
        </p:nvSpPr>
        <p:spPr bwMode="auto">
          <a:xfrm flipV="1">
            <a:off x="327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31" name="Line 47"/>
          <p:cNvSpPr>
            <a:spLocks noChangeShapeType="1"/>
          </p:cNvSpPr>
          <p:nvPr/>
        </p:nvSpPr>
        <p:spPr bwMode="auto">
          <a:xfrm flipV="1">
            <a:off x="31242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32" name="Line 48"/>
          <p:cNvSpPr>
            <a:spLocks noChangeShapeType="1"/>
          </p:cNvSpPr>
          <p:nvPr/>
        </p:nvSpPr>
        <p:spPr bwMode="auto">
          <a:xfrm flipV="1">
            <a:off x="2819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33" name="Oval 49"/>
          <p:cNvSpPr>
            <a:spLocks noChangeArrowheads="1"/>
          </p:cNvSpPr>
          <p:nvPr/>
        </p:nvSpPr>
        <p:spPr bwMode="auto">
          <a:xfrm>
            <a:off x="4953000" y="2743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9234" name="Oval 50"/>
          <p:cNvSpPr>
            <a:spLocks noChangeArrowheads="1"/>
          </p:cNvSpPr>
          <p:nvPr/>
        </p:nvSpPr>
        <p:spPr bwMode="auto">
          <a:xfrm>
            <a:off x="5562600" y="2743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9235" name="Rectangle 51"/>
          <p:cNvSpPr>
            <a:spLocks noChangeArrowheads="1"/>
          </p:cNvSpPr>
          <p:nvPr/>
        </p:nvSpPr>
        <p:spPr bwMode="auto">
          <a:xfrm>
            <a:off x="4724400" y="2514600"/>
            <a:ext cx="2209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9236" name="Line 52"/>
          <p:cNvSpPr>
            <a:spLocks noChangeShapeType="1"/>
          </p:cNvSpPr>
          <p:nvPr/>
        </p:nvSpPr>
        <p:spPr bwMode="auto">
          <a:xfrm flipV="1">
            <a:off x="4724400" y="2514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37" name="Line 53"/>
          <p:cNvSpPr>
            <a:spLocks noChangeShapeType="1"/>
          </p:cNvSpPr>
          <p:nvPr/>
        </p:nvSpPr>
        <p:spPr bwMode="auto">
          <a:xfrm flipV="1">
            <a:off x="47244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39" name="Line 55"/>
          <p:cNvSpPr>
            <a:spLocks noChangeShapeType="1"/>
          </p:cNvSpPr>
          <p:nvPr/>
        </p:nvSpPr>
        <p:spPr bwMode="auto">
          <a:xfrm flipV="1">
            <a:off x="4724400" y="3048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0" name="Line 56"/>
          <p:cNvSpPr>
            <a:spLocks noChangeShapeType="1"/>
          </p:cNvSpPr>
          <p:nvPr/>
        </p:nvSpPr>
        <p:spPr bwMode="auto">
          <a:xfrm flipV="1">
            <a:off x="4876800" y="3352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1" name="Line 57"/>
          <p:cNvSpPr>
            <a:spLocks noChangeShapeType="1"/>
          </p:cNvSpPr>
          <p:nvPr/>
        </p:nvSpPr>
        <p:spPr bwMode="auto">
          <a:xfrm flipV="1">
            <a:off x="53340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2" name="Line 58"/>
          <p:cNvSpPr>
            <a:spLocks noChangeShapeType="1"/>
          </p:cNvSpPr>
          <p:nvPr/>
        </p:nvSpPr>
        <p:spPr bwMode="auto">
          <a:xfrm flipV="1">
            <a:off x="5715000" y="3657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3" name="Line 59"/>
          <p:cNvSpPr>
            <a:spLocks noChangeShapeType="1"/>
          </p:cNvSpPr>
          <p:nvPr/>
        </p:nvSpPr>
        <p:spPr bwMode="auto">
          <a:xfrm flipV="1">
            <a:off x="60960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4" name="Line 60"/>
          <p:cNvSpPr>
            <a:spLocks noChangeShapeType="1"/>
          </p:cNvSpPr>
          <p:nvPr/>
        </p:nvSpPr>
        <p:spPr bwMode="auto">
          <a:xfrm flipV="1">
            <a:off x="6400800" y="3352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5" name="Line 61"/>
          <p:cNvSpPr>
            <a:spLocks noChangeShapeType="1"/>
          </p:cNvSpPr>
          <p:nvPr/>
        </p:nvSpPr>
        <p:spPr bwMode="auto">
          <a:xfrm flipV="1">
            <a:off x="6553200" y="2667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6" name="Line 62"/>
          <p:cNvSpPr>
            <a:spLocks noChangeShapeType="1"/>
          </p:cNvSpPr>
          <p:nvPr/>
        </p:nvSpPr>
        <p:spPr bwMode="auto">
          <a:xfrm flipV="1">
            <a:off x="6324600" y="2514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8" name="Line 64"/>
          <p:cNvSpPr>
            <a:spLocks noChangeShapeType="1"/>
          </p:cNvSpPr>
          <p:nvPr/>
        </p:nvSpPr>
        <p:spPr bwMode="auto">
          <a:xfrm flipV="1">
            <a:off x="47244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9249" name="Line 65"/>
          <p:cNvSpPr>
            <a:spLocks noChangeShapeType="1"/>
          </p:cNvSpPr>
          <p:nvPr/>
        </p:nvSpPr>
        <p:spPr bwMode="auto">
          <a:xfrm flipV="1">
            <a:off x="57912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89251" name="Picture 6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2365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9253" name="Picture 6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0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9254" name="Picture 7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57900"/>
            <a:ext cx="213518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93" grpId="0" animBg="1"/>
      <p:bldP spid="989194" grpId="0" animBg="1"/>
      <p:bldP spid="989195" grpId="0" animBg="1"/>
      <p:bldP spid="989202" grpId="0" animBg="1"/>
      <p:bldP spid="989203" grpId="0" animBg="1"/>
      <p:bldP spid="989204" grpId="0" animBg="1"/>
      <p:bldP spid="989205" grpId="0" animBg="1"/>
      <p:bldP spid="989206" grpId="0" animBg="1"/>
      <p:bldP spid="989207" grpId="0" animBg="1"/>
      <p:bldP spid="989208" grpId="0" animBg="1"/>
      <p:bldP spid="989209" grpId="0" animBg="1"/>
      <p:bldP spid="989210" grpId="0" animBg="1"/>
      <p:bldP spid="989211" grpId="0" animBg="1"/>
      <p:bldP spid="989212" grpId="0" animBg="1"/>
      <p:bldP spid="989213" grpId="0" animBg="1"/>
      <p:bldP spid="989214" grpId="0" animBg="1"/>
      <p:bldP spid="989217" grpId="0" animBg="1"/>
      <p:bldP spid="989218" grpId="0" animBg="1"/>
      <p:bldP spid="989219" grpId="0" animBg="1"/>
      <p:bldP spid="989220" grpId="0" animBg="1"/>
      <p:bldP spid="989221" grpId="0" animBg="1"/>
      <p:bldP spid="989222" grpId="0" animBg="1"/>
      <p:bldP spid="989223" grpId="0" animBg="1"/>
      <p:bldP spid="989224" grpId="0" animBg="1"/>
      <p:bldP spid="989225" grpId="0" animBg="1"/>
      <p:bldP spid="989226" grpId="0" animBg="1"/>
      <p:bldP spid="989227" grpId="0" animBg="1"/>
      <p:bldP spid="989228" grpId="0" animBg="1"/>
      <p:bldP spid="989229" grpId="0" animBg="1"/>
      <p:bldP spid="989230" grpId="0" animBg="1"/>
      <p:bldP spid="989231" grpId="0" animBg="1"/>
      <p:bldP spid="989232" grpId="0" animBg="1"/>
      <p:bldP spid="989233" grpId="0" animBg="1"/>
      <p:bldP spid="989234" grpId="0" animBg="1"/>
      <p:bldP spid="989235" grpId="0" animBg="1"/>
      <p:bldP spid="989236" grpId="0" animBg="1"/>
      <p:bldP spid="989237" grpId="0" animBg="1"/>
      <p:bldP spid="989239" grpId="0" animBg="1"/>
      <p:bldP spid="989240" grpId="0" animBg="1"/>
      <p:bldP spid="989241" grpId="0" animBg="1"/>
      <p:bldP spid="989242" grpId="0" animBg="1"/>
      <p:bldP spid="989243" grpId="0" animBg="1"/>
      <p:bldP spid="989244" grpId="0" animBg="1"/>
      <p:bldP spid="989245" grpId="0" animBg="1"/>
      <p:bldP spid="989246" grpId="0" animBg="1"/>
      <p:bldP spid="989248" grpId="0" animBg="1"/>
      <p:bldP spid="9892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Set Identities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3000" y="1295400"/>
            <a:ext cx="202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 Morgan’s Law:</a:t>
            </a:r>
          </a:p>
        </p:txBody>
      </p:sp>
      <p:sp>
        <p:nvSpPr>
          <p:cNvPr id="1003524" name="Oval 4"/>
          <p:cNvSpPr>
            <a:spLocks noChangeArrowheads="1"/>
          </p:cNvSpPr>
          <p:nvPr/>
        </p:nvSpPr>
        <p:spPr bwMode="auto">
          <a:xfrm>
            <a:off x="3429000" y="4586288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25" name="Oval 5"/>
          <p:cNvSpPr>
            <a:spLocks noChangeArrowheads="1"/>
          </p:cNvSpPr>
          <p:nvPr/>
        </p:nvSpPr>
        <p:spPr bwMode="auto">
          <a:xfrm>
            <a:off x="4038600" y="45720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3200400" y="4357688"/>
            <a:ext cx="2209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28" name="Line 8"/>
          <p:cNvSpPr>
            <a:spLocks noChangeShapeType="1"/>
          </p:cNvSpPr>
          <p:nvPr/>
        </p:nvSpPr>
        <p:spPr bwMode="auto">
          <a:xfrm flipV="1">
            <a:off x="3200400" y="435768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29" name="Line 9"/>
          <p:cNvSpPr>
            <a:spLocks noChangeShapeType="1"/>
          </p:cNvSpPr>
          <p:nvPr/>
        </p:nvSpPr>
        <p:spPr bwMode="auto">
          <a:xfrm flipV="1">
            <a:off x="3200400" y="4357688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0" name="Line 10"/>
          <p:cNvSpPr>
            <a:spLocks noChangeShapeType="1"/>
          </p:cNvSpPr>
          <p:nvPr/>
        </p:nvSpPr>
        <p:spPr bwMode="auto">
          <a:xfrm flipV="1">
            <a:off x="3200400" y="43434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1" name="Line 11"/>
          <p:cNvSpPr>
            <a:spLocks noChangeShapeType="1"/>
          </p:cNvSpPr>
          <p:nvPr/>
        </p:nvSpPr>
        <p:spPr bwMode="auto">
          <a:xfrm flipV="1">
            <a:off x="3200400" y="4953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2" name="Line 12"/>
          <p:cNvSpPr>
            <a:spLocks noChangeShapeType="1"/>
          </p:cNvSpPr>
          <p:nvPr/>
        </p:nvSpPr>
        <p:spPr bwMode="auto">
          <a:xfrm flipV="1">
            <a:off x="3352800" y="5181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3" name="Line 13"/>
          <p:cNvSpPr>
            <a:spLocks noChangeShapeType="1"/>
          </p:cNvSpPr>
          <p:nvPr/>
        </p:nvSpPr>
        <p:spPr bwMode="auto">
          <a:xfrm flipV="1">
            <a:off x="3810000" y="542448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4" name="Line 14"/>
          <p:cNvSpPr>
            <a:spLocks noChangeShapeType="1"/>
          </p:cNvSpPr>
          <p:nvPr/>
        </p:nvSpPr>
        <p:spPr bwMode="auto">
          <a:xfrm flipV="1">
            <a:off x="4191000" y="4648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5" name="Line 15"/>
          <p:cNvSpPr>
            <a:spLocks noChangeShapeType="1"/>
          </p:cNvSpPr>
          <p:nvPr/>
        </p:nvSpPr>
        <p:spPr bwMode="auto">
          <a:xfrm flipV="1">
            <a:off x="4572000" y="4891088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6" name="Line 16"/>
          <p:cNvSpPr>
            <a:spLocks noChangeShapeType="1"/>
          </p:cNvSpPr>
          <p:nvPr/>
        </p:nvSpPr>
        <p:spPr bwMode="auto">
          <a:xfrm flipV="1">
            <a:off x="4876800" y="5195888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7" name="Line 17"/>
          <p:cNvSpPr>
            <a:spLocks noChangeShapeType="1"/>
          </p:cNvSpPr>
          <p:nvPr/>
        </p:nvSpPr>
        <p:spPr bwMode="auto">
          <a:xfrm flipV="1">
            <a:off x="4495800" y="4419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8" name="Line 18"/>
          <p:cNvSpPr>
            <a:spLocks noChangeShapeType="1"/>
          </p:cNvSpPr>
          <p:nvPr/>
        </p:nvSpPr>
        <p:spPr bwMode="auto">
          <a:xfrm flipV="1">
            <a:off x="44196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39" name="Line 19"/>
          <p:cNvSpPr>
            <a:spLocks noChangeShapeType="1"/>
          </p:cNvSpPr>
          <p:nvPr/>
        </p:nvSpPr>
        <p:spPr bwMode="auto">
          <a:xfrm flipV="1">
            <a:off x="4419600" y="4357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Oval 21"/>
          <p:cNvSpPr>
            <a:spLocks noChangeArrowheads="1"/>
          </p:cNvSpPr>
          <p:nvPr/>
        </p:nvSpPr>
        <p:spPr bwMode="auto">
          <a:xfrm>
            <a:off x="2209800" y="2743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Oval 22"/>
          <p:cNvSpPr>
            <a:spLocks noChangeArrowheads="1"/>
          </p:cNvSpPr>
          <p:nvPr/>
        </p:nvSpPr>
        <p:spPr bwMode="auto">
          <a:xfrm>
            <a:off x="2819400" y="2743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1981200" y="2514600"/>
            <a:ext cx="2209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4" name="Line 24"/>
          <p:cNvSpPr>
            <a:spLocks noChangeShapeType="1"/>
          </p:cNvSpPr>
          <p:nvPr/>
        </p:nvSpPr>
        <p:spPr bwMode="auto">
          <a:xfrm flipV="1">
            <a:off x="1981200" y="2514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5"/>
          <p:cNvSpPr>
            <a:spLocks noChangeShapeType="1"/>
          </p:cNvSpPr>
          <p:nvPr/>
        </p:nvSpPr>
        <p:spPr bwMode="auto">
          <a:xfrm flipV="1">
            <a:off x="19812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6"/>
          <p:cNvSpPr>
            <a:spLocks noChangeShapeType="1"/>
          </p:cNvSpPr>
          <p:nvPr/>
        </p:nvSpPr>
        <p:spPr bwMode="auto">
          <a:xfrm flipV="1">
            <a:off x="1981200" y="3276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27"/>
          <p:cNvSpPr>
            <a:spLocks noChangeShapeType="1"/>
          </p:cNvSpPr>
          <p:nvPr/>
        </p:nvSpPr>
        <p:spPr bwMode="auto">
          <a:xfrm flipV="1">
            <a:off x="19812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 flipV="1">
            <a:off x="2133600" y="3657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9"/>
          <p:cNvSpPr>
            <a:spLocks noChangeShapeType="1"/>
          </p:cNvSpPr>
          <p:nvPr/>
        </p:nvSpPr>
        <p:spPr bwMode="auto">
          <a:xfrm flipV="1">
            <a:off x="25908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30"/>
          <p:cNvSpPr>
            <a:spLocks noChangeShapeType="1"/>
          </p:cNvSpPr>
          <p:nvPr/>
        </p:nvSpPr>
        <p:spPr bwMode="auto">
          <a:xfrm flipV="1">
            <a:off x="2971800" y="28956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 flipV="1">
            <a:off x="33528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V="1">
            <a:off x="3657600" y="3352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3"/>
          <p:cNvSpPr>
            <a:spLocks noChangeShapeType="1"/>
          </p:cNvSpPr>
          <p:nvPr/>
        </p:nvSpPr>
        <p:spPr bwMode="auto">
          <a:xfrm flipV="1">
            <a:off x="3276600" y="2590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 flipV="1">
            <a:off x="327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5"/>
          <p:cNvSpPr>
            <a:spLocks noChangeShapeType="1"/>
          </p:cNvSpPr>
          <p:nvPr/>
        </p:nvSpPr>
        <p:spPr bwMode="auto">
          <a:xfrm flipV="1">
            <a:off x="31242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6"/>
          <p:cNvSpPr>
            <a:spLocks noChangeShapeType="1"/>
          </p:cNvSpPr>
          <p:nvPr/>
        </p:nvSpPr>
        <p:spPr bwMode="auto">
          <a:xfrm flipV="1">
            <a:off x="2819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Oval 37"/>
          <p:cNvSpPr>
            <a:spLocks noChangeArrowheads="1"/>
          </p:cNvSpPr>
          <p:nvPr/>
        </p:nvSpPr>
        <p:spPr bwMode="auto">
          <a:xfrm>
            <a:off x="4953000" y="2743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8" name="Oval 38"/>
          <p:cNvSpPr>
            <a:spLocks noChangeArrowheads="1"/>
          </p:cNvSpPr>
          <p:nvPr/>
        </p:nvSpPr>
        <p:spPr bwMode="auto">
          <a:xfrm>
            <a:off x="5562600" y="2743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9" name="Rectangle 39"/>
          <p:cNvSpPr>
            <a:spLocks noChangeArrowheads="1"/>
          </p:cNvSpPr>
          <p:nvPr/>
        </p:nvSpPr>
        <p:spPr bwMode="auto">
          <a:xfrm>
            <a:off x="4724400" y="2514600"/>
            <a:ext cx="2209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0" name="Line 40"/>
          <p:cNvSpPr>
            <a:spLocks noChangeShapeType="1"/>
          </p:cNvSpPr>
          <p:nvPr/>
        </p:nvSpPr>
        <p:spPr bwMode="auto">
          <a:xfrm flipV="1">
            <a:off x="4724400" y="2514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41"/>
          <p:cNvSpPr>
            <a:spLocks noChangeShapeType="1"/>
          </p:cNvSpPr>
          <p:nvPr/>
        </p:nvSpPr>
        <p:spPr bwMode="auto">
          <a:xfrm flipV="1">
            <a:off x="4724400" y="2514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2"/>
          <p:cNvSpPr>
            <a:spLocks noChangeShapeType="1"/>
          </p:cNvSpPr>
          <p:nvPr/>
        </p:nvSpPr>
        <p:spPr bwMode="auto">
          <a:xfrm flipV="1">
            <a:off x="4724400" y="3048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Line 43"/>
          <p:cNvSpPr>
            <a:spLocks noChangeShapeType="1"/>
          </p:cNvSpPr>
          <p:nvPr/>
        </p:nvSpPr>
        <p:spPr bwMode="auto">
          <a:xfrm flipV="1">
            <a:off x="4876800" y="3352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44"/>
          <p:cNvSpPr>
            <a:spLocks noChangeShapeType="1"/>
          </p:cNvSpPr>
          <p:nvPr/>
        </p:nvSpPr>
        <p:spPr bwMode="auto">
          <a:xfrm flipV="1">
            <a:off x="53340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45"/>
          <p:cNvSpPr>
            <a:spLocks noChangeShapeType="1"/>
          </p:cNvSpPr>
          <p:nvPr/>
        </p:nvSpPr>
        <p:spPr bwMode="auto">
          <a:xfrm flipV="1">
            <a:off x="5715000" y="3657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6"/>
          <p:cNvSpPr>
            <a:spLocks noChangeShapeType="1"/>
          </p:cNvSpPr>
          <p:nvPr/>
        </p:nvSpPr>
        <p:spPr bwMode="auto">
          <a:xfrm flipV="1">
            <a:off x="6096000" y="3048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47"/>
          <p:cNvSpPr>
            <a:spLocks noChangeShapeType="1"/>
          </p:cNvSpPr>
          <p:nvPr/>
        </p:nvSpPr>
        <p:spPr bwMode="auto">
          <a:xfrm flipV="1">
            <a:off x="6400800" y="3352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8"/>
          <p:cNvSpPr>
            <a:spLocks noChangeShapeType="1"/>
          </p:cNvSpPr>
          <p:nvPr/>
        </p:nvSpPr>
        <p:spPr bwMode="auto">
          <a:xfrm flipV="1">
            <a:off x="6553200" y="2667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9"/>
          <p:cNvSpPr>
            <a:spLocks noChangeShapeType="1"/>
          </p:cNvSpPr>
          <p:nvPr/>
        </p:nvSpPr>
        <p:spPr bwMode="auto">
          <a:xfrm flipV="1">
            <a:off x="6324600" y="2514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50"/>
          <p:cNvSpPr>
            <a:spLocks noChangeShapeType="1"/>
          </p:cNvSpPr>
          <p:nvPr/>
        </p:nvSpPr>
        <p:spPr bwMode="auto">
          <a:xfrm flipV="1">
            <a:off x="47244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51"/>
          <p:cNvSpPr>
            <a:spLocks noChangeShapeType="1"/>
          </p:cNvSpPr>
          <p:nvPr/>
        </p:nvSpPr>
        <p:spPr bwMode="auto">
          <a:xfrm flipV="1">
            <a:off x="57912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602" name="Picture 5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2365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3" name="Picture 5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0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4" name="Picture 5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213518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6" name="Picture 5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6096000"/>
            <a:ext cx="21351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2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4" grpId="0" animBg="1"/>
      <p:bldP spid="1003525" grpId="0" animBg="1"/>
      <p:bldP spid="1003526" grpId="0" animBg="1"/>
      <p:bldP spid="1003528" grpId="0" animBg="1"/>
      <p:bldP spid="1003529" grpId="0" animBg="1"/>
      <p:bldP spid="1003530" grpId="0" animBg="1"/>
      <p:bldP spid="1003531" grpId="0" animBg="1"/>
      <p:bldP spid="1003532" grpId="0" animBg="1"/>
      <p:bldP spid="1003533" grpId="0" animBg="1"/>
      <p:bldP spid="1003534" grpId="0" animBg="1"/>
      <p:bldP spid="1003535" grpId="0" animBg="1"/>
      <p:bldP spid="1003536" grpId="0" animBg="1"/>
      <p:bldP spid="1003537" grpId="0" animBg="1"/>
      <p:bldP spid="1003538" grpId="0" animBg="1"/>
      <p:bldP spid="1003539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 animBg="1"/>
      <p:bldP spid="23578" grpId="0" animBg="1"/>
      <p:bldP spid="23579" grpId="0" animBg="1"/>
      <p:bldP spid="23580" grpId="0" animBg="1"/>
      <p:bldP spid="23581" grpId="0" animBg="1"/>
      <p:bldP spid="23582" grpId="0" animBg="1"/>
      <p:bldP spid="23583" grpId="0" animBg="1"/>
      <p:bldP spid="23584" grpId="0" animBg="1"/>
      <p:bldP spid="23585" grpId="0" animBg="1"/>
      <p:bldP spid="23586" grpId="0" animBg="1"/>
      <p:bldP spid="23587" grpId="0" animBg="1"/>
      <p:bldP spid="23588" grpId="0" animBg="1"/>
      <p:bldP spid="23589" grpId="0" animBg="1"/>
      <p:bldP spid="23590" grpId="0" animBg="1"/>
      <p:bldP spid="23591" grpId="0" animBg="1"/>
      <p:bldP spid="23592" grpId="0" animBg="1"/>
      <p:bldP spid="23593" grpId="0" animBg="1"/>
      <p:bldP spid="23594" grpId="0" animBg="1"/>
      <p:bldP spid="23595" grpId="0" animBg="1"/>
      <p:bldP spid="23596" grpId="0" animBg="1"/>
      <p:bldP spid="23597" grpId="0" animBg="1"/>
      <p:bldP spid="23598" grpId="0" animBg="1"/>
      <p:bldP spid="23599" grpId="0" animBg="1"/>
      <p:bldP spid="23600" grpId="0" animBg="1"/>
      <p:bldP spid="236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810000" y="457200"/>
            <a:ext cx="142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Disproof</a:t>
            </a:r>
          </a:p>
        </p:txBody>
      </p:sp>
      <p:pic>
        <p:nvPicPr>
          <p:cNvPr id="29699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884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9670" name="Text Box 6"/>
          <p:cNvSpPr txBox="1">
            <a:spLocks noChangeArrowheads="1"/>
          </p:cNvSpPr>
          <p:nvPr/>
        </p:nvSpPr>
        <p:spPr bwMode="auto">
          <a:xfrm>
            <a:off x="228600" y="328295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09671" name="Text Box 7"/>
          <p:cNvSpPr txBox="1">
            <a:spLocks noChangeArrowheads="1"/>
          </p:cNvSpPr>
          <p:nvPr/>
        </p:nvSpPr>
        <p:spPr bwMode="auto">
          <a:xfrm>
            <a:off x="3543300" y="328295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09672" name="Text Box 8"/>
          <p:cNvSpPr txBox="1">
            <a:spLocks noChangeArrowheads="1"/>
          </p:cNvSpPr>
          <p:nvPr/>
        </p:nvSpPr>
        <p:spPr bwMode="auto">
          <a:xfrm>
            <a:off x="1873250" y="53149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09673" name="Oval 9"/>
          <p:cNvSpPr>
            <a:spLocks noChangeArrowheads="1"/>
          </p:cNvSpPr>
          <p:nvPr/>
        </p:nvSpPr>
        <p:spPr bwMode="auto">
          <a:xfrm>
            <a:off x="838200" y="261937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74" name="Oval 10"/>
          <p:cNvSpPr>
            <a:spLocks noChangeArrowheads="1"/>
          </p:cNvSpPr>
          <p:nvPr/>
        </p:nvSpPr>
        <p:spPr bwMode="auto">
          <a:xfrm>
            <a:off x="1295400" y="353377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9675" name="Oval 11"/>
          <p:cNvSpPr>
            <a:spLocks noChangeArrowheads="1"/>
          </p:cNvSpPr>
          <p:nvPr/>
        </p:nvSpPr>
        <p:spPr bwMode="auto">
          <a:xfrm>
            <a:off x="838200" y="261937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76" name="Oval 12"/>
          <p:cNvSpPr>
            <a:spLocks noChangeArrowheads="1"/>
          </p:cNvSpPr>
          <p:nvPr/>
        </p:nvSpPr>
        <p:spPr bwMode="auto">
          <a:xfrm>
            <a:off x="1828800" y="2619375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77" name="Line 13"/>
          <p:cNvSpPr>
            <a:spLocks noChangeShapeType="1"/>
          </p:cNvSpPr>
          <p:nvPr/>
        </p:nvSpPr>
        <p:spPr bwMode="auto">
          <a:xfrm flipV="1">
            <a:off x="838200" y="269557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8" name="Line 14"/>
          <p:cNvSpPr>
            <a:spLocks noChangeShapeType="1"/>
          </p:cNvSpPr>
          <p:nvPr/>
        </p:nvSpPr>
        <p:spPr bwMode="auto">
          <a:xfrm flipV="1">
            <a:off x="838200" y="2819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79" name="Line 15"/>
          <p:cNvSpPr>
            <a:spLocks noChangeShapeType="1"/>
          </p:cNvSpPr>
          <p:nvPr/>
        </p:nvSpPr>
        <p:spPr bwMode="auto">
          <a:xfrm flipV="1">
            <a:off x="990600" y="3276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80" name="Line 16"/>
          <p:cNvSpPr>
            <a:spLocks noChangeShapeType="1"/>
          </p:cNvSpPr>
          <p:nvPr/>
        </p:nvSpPr>
        <p:spPr bwMode="auto">
          <a:xfrm flipV="1">
            <a:off x="1066800" y="3657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81" name="Line 17"/>
          <p:cNvSpPr>
            <a:spLocks noChangeShapeType="1"/>
          </p:cNvSpPr>
          <p:nvPr/>
        </p:nvSpPr>
        <p:spPr bwMode="auto">
          <a:xfrm flipV="1">
            <a:off x="1371600" y="3886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93" name="Text Box 29"/>
          <p:cNvSpPr txBox="1">
            <a:spLocks noChangeArrowheads="1"/>
          </p:cNvSpPr>
          <p:nvPr/>
        </p:nvSpPr>
        <p:spPr bwMode="auto">
          <a:xfrm>
            <a:off x="1830388" y="6096000"/>
            <a:ext cx="75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L.H.S</a:t>
            </a:r>
          </a:p>
        </p:txBody>
      </p:sp>
      <p:sp>
        <p:nvSpPr>
          <p:cNvPr id="1009684" name="Text Box 20"/>
          <p:cNvSpPr txBox="1">
            <a:spLocks noChangeArrowheads="1"/>
          </p:cNvSpPr>
          <p:nvPr/>
        </p:nvSpPr>
        <p:spPr bwMode="auto">
          <a:xfrm>
            <a:off x="4545013" y="325437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09685" name="Text Box 21"/>
          <p:cNvSpPr txBox="1">
            <a:spLocks noChangeArrowheads="1"/>
          </p:cNvSpPr>
          <p:nvPr/>
        </p:nvSpPr>
        <p:spPr bwMode="auto">
          <a:xfrm>
            <a:off x="7859713" y="325437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09686" name="Text Box 22"/>
          <p:cNvSpPr txBox="1">
            <a:spLocks noChangeArrowheads="1"/>
          </p:cNvSpPr>
          <p:nvPr/>
        </p:nvSpPr>
        <p:spPr bwMode="auto">
          <a:xfrm>
            <a:off x="6189663" y="52863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09687" name="Oval 23"/>
          <p:cNvSpPr>
            <a:spLocks noChangeArrowheads="1"/>
          </p:cNvSpPr>
          <p:nvPr/>
        </p:nvSpPr>
        <p:spPr bwMode="auto">
          <a:xfrm>
            <a:off x="5154613" y="2590800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88" name="Oval 24"/>
          <p:cNvSpPr>
            <a:spLocks noChangeArrowheads="1"/>
          </p:cNvSpPr>
          <p:nvPr/>
        </p:nvSpPr>
        <p:spPr bwMode="auto">
          <a:xfrm>
            <a:off x="5611813" y="3505200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9690" name="Oval 26"/>
          <p:cNvSpPr>
            <a:spLocks noChangeArrowheads="1"/>
          </p:cNvSpPr>
          <p:nvPr/>
        </p:nvSpPr>
        <p:spPr bwMode="auto">
          <a:xfrm>
            <a:off x="6145213" y="2590800"/>
            <a:ext cx="1612900" cy="1638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09694" name="Text Box 30"/>
          <p:cNvSpPr txBox="1">
            <a:spLocks noChangeArrowheads="1"/>
          </p:cNvSpPr>
          <p:nvPr/>
        </p:nvSpPr>
        <p:spPr bwMode="auto">
          <a:xfrm>
            <a:off x="6137275" y="6096000"/>
            <a:ext cx="776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R.H.S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19050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2286000" y="2743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2514600" y="2667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2819400" y="2667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1981200" y="2971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2133600" y="28194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H="1">
            <a:off x="5257800" y="2667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 flipH="1">
            <a:off x="5181600" y="2819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 flipH="1">
            <a:off x="5181600" y="30480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 flipH="1">
            <a:off x="5334000" y="32766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47"/>
          <p:cNvSpPr>
            <a:spLocks noChangeShapeType="1"/>
          </p:cNvSpPr>
          <p:nvPr/>
        </p:nvSpPr>
        <p:spPr bwMode="auto">
          <a:xfrm flipH="1">
            <a:off x="5410200" y="3962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 flipV="1">
            <a:off x="6553200" y="3429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  <p:bldP spid="1009671" grpId="0"/>
      <p:bldP spid="1009672" grpId="0"/>
      <p:bldP spid="1009673" grpId="0" animBg="1"/>
      <p:bldP spid="1009674" grpId="0" animBg="1"/>
      <p:bldP spid="1009675" grpId="0" animBg="1"/>
      <p:bldP spid="1009676" grpId="0" animBg="1"/>
      <p:bldP spid="1009677" grpId="0" animBg="1"/>
      <p:bldP spid="1009678" grpId="0" animBg="1"/>
      <p:bldP spid="1009679" grpId="0" animBg="1"/>
      <p:bldP spid="1009680" grpId="0" animBg="1"/>
      <p:bldP spid="1009681" grpId="0" animBg="1"/>
      <p:bldP spid="1009693" grpId="0"/>
      <p:bldP spid="1009684" grpId="0"/>
      <p:bldP spid="1009685" grpId="0"/>
      <p:bldP spid="1009686" grpId="0"/>
      <p:bldP spid="1009687" grpId="0" animBg="1"/>
      <p:bldP spid="1009688" grpId="0" animBg="1"/>
      <p:bldP spid="1009690" grpId="0" animBg="1"/>
      <p:bldP spid="1009694" grpId="0"/>
      <p:bldP spid="24611" grpId="0" animBg="1"/>
      <p:bldP spid="24613" grpId="0" animBg="1"/>
      <p:bldP spid="24615" grpId="0" animBg="1"/>
      <p:bldP spid="24616" grpId="0" animBg="1"/>
      <p:bldP spid="24617" grpId="0" animBg="1"/>
      <p:bldP spid="24618" grpId="0" animBg="1"/>
      <p:bldP spid="24619" grpId="0" animBg="1"/>
      <p:bldP spid="24620" grpId="0" animBg="1"/>
      <p:bldP spid="24621" grpId="0" animBg="1"/>
      <p:bldP spid="24622" grpId="0" animBg="1"/>
      <p:bldP spid="24623" grpId="0" animBg="1"/>
      <p:bldP spid="246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0" y="457200"/>
            <a:ext cx="142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Disproof</a:t>
            </a:r>
          </a:p>
        </p:txBody>
      </p:sp>
      <p:pic>
        <p:nvPicPr>
          <p:cNvPr id="3072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371600"/>
            <a:ext cx="48847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Group 36"/>
          <p:cNvGrpSpPr>
            <a:grpSpLocks/>
          </p:cNvGrpSpPr>
          <p:nvPr/>
        </p:nvGrpSpPr>
        <p:grpSpPr bwMode="auto">
          <a:xfrm>
            <a:off x="1219200" y="2173288"/>
            <a:ext cx="2922588" cy="2322512"/>
            <a:chOff x="144" y="1650"/>
            <a:chExt cx="2391" cy="2115"/>
          </a:xfrm>
        </p:grpSpPr>
        <p:sp>
          <p:nvSpPr>
            <p:cNvPr id="30753" name="Text Box 6"/>
            <p:cNvSpPr txBox="1">
              <a:spLocks noChangeArrowheads="1"/>
            </p:cNvSpPr>
            <p:nvPr/>
          </p:nvSpPr>
          <p:spPr bwMode="auto">
            <a:xfrm>
              <a:off x="144" y="2068"/>
              <a:ext cx="303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54" name="Text Box 7"/>
            <p:cNvSpPr txBox="1">
              <a:spLocks noChangeArrowheads="1"/>
            </p:cNvSpPr>
            <p:nvPr/>
          </p:nvSpPr>
          <p:spPr bwMode="auto">
            <a:xfrm>
              <a:off x="2232" y="2068"/>
              <a:ext cx="303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55" name="Text Box 8"/>
            <p:cNvSpPr txBox="1">
              <a:spLocks noChangeArrowheads="1"/>
            </p:cNvSpPr>
            <p:nvPr/>
          </p:nvSpPr>
          <p:spPr bwMode="auto">
            <a:xfrm>
              <a:off x="1180" y="3349"/>
              <a:ext cx="317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756" name="Oval 9"/>
            <p:cNvSpPr>
              <a:spLocks noChangeArrowheads="1"/>
            </p:cNvSpPr>
            <p:nvPr/>
          </p:nvSpPr>
          <p:spPr bwMode="auto">
            <a:xfrm>
              <a:off x="528" y="1650"/>
              <a:ext cx="1016" cy="10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0757" name="Oval 10"/>
            <p:cNvSpPr>
              <a:spLocks noChangeArrowheads="1"/>
            </p:cNvSpPr>
            <p:nvPr/>
          </p:nvSpPr>
          <p:spPr bwMode="auto">
            <a:xfrm>
              <a:off x="816" y="2226"/>
              <a:ext cx="1016" cy="10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8" name="Oval 11"/>
            <p:cNvSpPr>
              <a:spLocks noChangeArrowheads="1"/>
            </p:cNvSpPr>
            <p:nvPr/>
          </p:nvSpPr>
          <p:spPr bwMode="auto">
            <a:xfrm>
              <a:off x="528" y="1650"/>
              <a:ext cx="1016" cy="10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0759" name="Oval 12"/>
            <p:cNvSpPr>
              <a:spLocks noChangeArrowheads="1"/>
            </p:cNvSpPr>
            <p:nvPr/>
          </p:nvSpPr>
          <p:spPr bwMode="auto">
            <a:xfrm>
              <a:off x="1152" y="1650"/>
              <a:ext cx="1016" cy="10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0760" name="Line 13"/>
            <p:cNvSpPr>
              <a:spLocks noChangeShapeType="1"/>
            </p:cNvSpPr>
            <p:nvPr/>
          </p:nvSpPr>
          <p:spPr bwMode="auto">
            <a:xfrm flipV="1">
              <a:off x="528" y="169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14"/>
            <p:cNvSpPr>
              <a:spLocks noChangeShapeType="1"/>
            </p:cNvSpPr>
            <p:nvPr/>
          </p:nvSpPr>
          <p:spPr bwMode="auto">
            <a:xfrm flipV="1">
              <a:off x="528" y="1776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15"/>
            <p:cNvSpPr>
              <a:spLocks noChangeShapeType="1"/>
            </p:cNvSpPr>
            <p:nvPr/>
          </p:nvSpPr>
          <p:spPr bwMode="auto">
            <a:xfrm flipV="1">
              <a:off x="624" y="206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16"/>
            <p:cNvSpPr>
              <a:spLocks noChangeShapeType="1"/>
            </p:cNvSpPr>
            <p:nvPr/>
          </p:nvSpPr>
          <p:spPr bwMode="auto">
            <a:xfrm flipV="1">
              <a:off x="672" y="230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17"/>
            <p:cNvSpPr>
              <a:spLocks noChangeShapeType="1"/>
            </p:cNvSpPr>
            <p:nvPr/>
          </p:nvSpPr>
          <p:spPr bwMode="auto">
            <a:xfrm flipV="1">
              <a:off x="864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24"/>
            <p:cNvSpPr>
              <a:spLocks noChangeShapeType="1"/>
            </p:cNvSpPr>
            <p:nvPr/>
          </p:nvSpPr>
          <p:spPr bwMode="auto">
            <a:xfrm>
              <a:off x="1200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Line 25"/>
            <p:cNvSpPr>
              <a:spLocks noChangeShapeType="1"/>
            </p:cNvSpPr>
            <p:nvPr/>
          </p:nvSpPr>
          <p:spPr bwMode="auto">
            <a:xfrm>
              <a:off x="1440" y="1728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Line 26"/>
            <p:cNvSpPr>
              <a:spLocks noChangeShapeType="1"/>
            </p:cNvSpPr>
            <p:nvPr/>
          </p:nvSpPr>
          <p:spPr bwMode="auto">
            <a:xfrm>
              <a:off x="1584" y="1680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Line 27"/>
            <p:cNvSpPr>
              <a:spLocks noChangeShapeType="1"/>
            </p:cNvSpPr>
            <p:nvPr/>
          </p:nvSpPr>
          <p:spPr bwMode="auto">
            <a:xfrm>
              <a:off x="1776" y="1680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Line 28"/>
            <p:cNvSpPr>
              <a:spLocks noChangeShapeType="1"/>
            </p:cNvSpPr>
            <p:nvPr/>
          </p:nvSpPr>
          <p:spPr bwMode="auto">
            <a:xfrm>
              <a:off x="1248" y="187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Line 29"/>
            <p:cNvSpPr>
              <a:spLocks noChangeShapeType="1"/>
            </p:cNvSpPr>
            <p:nvPr/>
          </p:nvSpPr>
          <p:spPr bwMode="auto">
            <a:xfrm>
              <a:off x="1344" y="1776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5" name="Group 37"/>
          <p:cNvGrpSpPr>
            <a:grpSpLocks/>
          </p:cNvGrpSpPr>
          <p:nvPr/>
        </p:nvGrpSpPr>
        <p:grpSpPr bwMode="auto">
          <a:xfrm>
            <a:off x="5105400" y="2084388"/>
            <a:ext cx="2998788" cy="2411412"/>
            <a:chOff x="2863" y="1632"/>
            <a:chExt cx="2382" cy="2095"/>
          </a:xfrm>
        </p:grpSpPr>
        <p:sp>
          <p:nvSpPr>
            <p:cNvPr id="30741" name="Text Box 20"/>
            <p:cNvSpPr txBox="1">
              <a:spLocks noChangeArrowheads="1"/>
            </p:cNvSpPr>
            <p:nvPr/>
          </p:nvSpPr>
          <p:spPr bwMode="auto">
            <a:xfrm>
              <a:off x="2863" y="2050"/>
              <a:ext cx="29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42" name="Text Box 21"/>
            <p:cNvSpPr txBox="1">
              <a:spLocks noChangeArrowheads="1"/>
            </p:cNvSpPr>
            <p:nvPr/>
          </p:nvSpPr>
          <p:spPr bwMode="auto">
            <a:xfrm>
              <a:off x="4951" y="2050"/>
              <a:ext cx="29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43" name="Text Box 22"/>
            <p:cNvSpPr txBox="1">
              <a:spLocks noChangeArrowheads="1"/>
            </p:cNvSpPr>
            <p:nvPr/>
          </p:nvSpPr>
          <p:spPr bwMode="auto">
            <a:xfrm>
              <a:off x="3899" y="3330"/>
              <a:ext cx="308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4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744" name="Oval 23"/>
            <p:cNvSpPr>
              <a:spLocks noChangeArrowheads="1"/>
            </p:cNvSpPr>
            <p:nvPr/>
          </p:nvSpPr>
          <p:spPr bwMode="auto">
            <a:xfrm>
              <a:off x="3247" y="1632"/>
              <a:ext cx="1016" cy="10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0745" name="Oval 24"/>
            <p:cNvSpPr>
              <a:spLocks noChangeArrowheads="1"/>
            </p:cNvSpPr>
            <p:nvPr/>
          </p:nvSpPr>
          <p:spPr bwMode="auto">
            <a:xfrm>
              <a:off x="3535" y="2208"/>
              <a:ext cx="1016" cy="10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3871" y="1632"/>
              <a:ext cx="1016" cy="10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0747" name="Line 30"/>
            <p:cNvSpPr>
              <a:spLocks noChangeShapeType="1"/>
            </p:cNvSpPr>
            <p:nvPr/>
          </p:nvSpPr>
          <p:spPr bwMode="auto">
            <a:xfrm flipH="1">
              <a:off x="3312" y="1680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31"/>
            <p:cNvSpPr>
              <a:spLocks noChangeShapeType="1"/>
            </p:cNvSpPr>
            <p:nvPr/>
          </p:nvSpPr>
          <p:spPr bwMode="auto">
            <a:xfrm flipH="1">
              <a:off x="3264" y="1776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2"/>
            <p:cNvSpPr>
              <a:spLocks noChangeShapeType="1"/>
            </p:cNvSpPr>
            <p:nvPr/>
          </p:nvSpPr>
          <p:spPr bwMode="auto">
            <a:xfrm flipH="1">
              <a:off x="3264" y="1920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33"/>
            <p:cNvSpPr>
              <a:spLocks noChangeShapeType="1"/>
            </p:cNvSpPr>
            <p:nvPr/>
          </p:nvSpPr>
          <p:spPr bwMode="auto">
            <a:xfrm flipH="1">
              <a:off x="3360" y="206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34"/>
            <p:cNvSpPr>
              <a:spLocks noChangeShapeType="1"/>
            </p:cNvSpPr>
            <p:nvPr/>
          </p:nvSpPr>
          <p:spPr bwMode="auto">
            <a:xfrm flipH="1">
              <a:off x="3408" y="249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5"/>
            <p:cNvSpPr>
              <a:spLocks noChangeShapeType="1"/>
            </p:cNvSpPr>
            <p:nvPr/>
          </p:nvSpPr>
          <p:spPr bwMode="auto">
            <a:xfrm flipV="1">
              <a:off x="4128" y="216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2057400" y="24796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2514600" y="24796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3048000" y="24526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2209800" y="2909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2514600" y="28194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2819400" y="2909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2514600" y="3352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7</a:t>
            </a: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1371600" y="4800600"/>
            <a:ext cx="64484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easily construct a </a:t>
            </a:r>
            <a:r>
              <a:rPr lang="en-US" altLang="zh-TW" b="1"/>
              <a:t>counterexample</a:t>
            </a:r>
            <a:r>
              <a:rPr lang="en-US" altLang="zh-TW"/>
              <a:t> to the equality,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by putting a number in each region in the figure.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Let A = {1,2,4,5},  B = {2,3,5,6},  C = {4,5,6,7}.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we see that L.H.S = {1,2,3,4} and R.H.S = {1,2}.</a:t>
            </a: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000750" y="24177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6457950" y="24177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6991350" y="23907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6153150" y="28479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6457950" y="27574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6762750" y="28479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6457950" y="3290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A5002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7541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5" grpId="0"/>
      <p:bldP spid="70696" grpId="0"/>
      <p:bldP spid="70697" grpId="0"/>
      <p:bldP spid="70698" grpId="0"/>
      <p:bldP spid="70699" grpId="0"/>
      <p:bldP spid="70700" grpId="0"/>
      <p:bldP spid="70701" grpId="0"/>
      <p:bldP spid="70703" grpId="0"/>
      <p:bldP spid="70704" grpId="0"/>
      <p:bldP spid="70705" grpId="0"/>
      <p:bldP spid="70706" grpId="0"/>
      <p:bldP spid="70707" grpId="0"/>
      <p:bldP spid="70708" grpId="0"/>
      <p:bldP spid="707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Algebraic Proof</a:t>
            </a:r>
          </a:p>
        </p:txBody>
      </p:sp>
      <p:sp>
        <p:nvSpPr>
          <p:cNvPr id="31747" name="Text Box 51"/>
          <p:cNvSpPr txBox="1">
            <a:spLocks noChangeArrowheads="1"/>
          </p:cNvSpPr>
          <p:nvPr/>
        </p:nvSpPr>
        <p:spPr bwMode="auto">
          <a:xfrm>
            <a:off x="1143000" y="1371600"/>
            <a:ext cx="69183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Sometimes when we know some rules, we can use them to prove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new rules without drawing figures.</a:t>
            </a:r>
          </a:p>
        </p:txBody>
      </p:sp>
      <p:pic>
        <p:nvPicPr>
          <p:cNvPr id="72759" name="Picture 5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530475"/>
            <a:ext cx="28749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1036638" y="257175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we can prove</a:t>
            </a:r>
          </a:p>
        </p:txBody>
      </p:sp>
      <p:pic>
        <p:nvPicPr>
          <p:cNvPr id="72763" name="Picture 5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28924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64" name="Text Box 60"/>
          <p:cNvSpPr txBox="1">
            <a:spLocks noChangeArrowheads="1"/>
          </p:cNvSpPr>
          <p:nvPr/>
        </p:nvSpPr>
        <p:spPr bwMode="auto">
          <a:xfrm>
            <a:off x="4546600" y="4003675"/>
            <a:ext cx="401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using DeMorgan’s rule on A and B</a:t>
            </a:r>
          </a:p>
        </p:txBody>
      </p:sp>
      <p:sp>
        <p:nvSpPr>
          <p:cNvPr id="72765" name="Text Box 61"/>
          <p:cNvSpPr txBox="1">
            <a:spLocks noChangeArrowheads="1"/>
          </p:cNvSpPr>
          <p:nvPr/>
        </p:nvSpPr>
        <p:spPr bwMode="auto">
          <a:xfrm>
            <a:off x="6096000" y="2605088"/>
            <a:ext cx="2773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without drawing figures.</a:t>
            </a:r>
          </a:p>
        </p:txBody>
      </p:sp>
      <p:sp>
        <p:nvSpPr>
          <p:cNvPr id="72766" name="Line 62"/>
          <p:cNvSpPr>
            <a:spLocks noChangeShapeType="1"/>
          </p:cNvSpPr>
          <p:nvPr/>
        </p:nvSpPr>
        <p:spPr bwMode="auto">
          <a:xfrm>
            <a:off x="7696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67" name="Line 63"/>
          <p:cNvSpPr>
            <a:spLocks noChangeShapeType="1"/>
          </p:cNvSpPr>
          <p:nvPr/>
        </p:nvSpPr>
        <p:spPr bwMode="auto">
          <a:xfrm>
            <a:off x="83058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2770" name="Picture 6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600"/>
            <a:ext cx="141128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3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0" grpId="0"/>
      <p:bldP spid="72764" grpId="0"/>
      <p:bldP spid="72765" grpId="0"/>
      <p:bldP spid="72766" grpId="0" animBg="1"/>
      <p:bldP spid="7276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Algebraic Proof</a:t>
            </a:r>
          </a:p>
        </p:txBody>
      </p:sp>
      <p:pic>
        <p:nvPicPr>
          <p:cNvPr id="74766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34210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124200"/>
            <a:ext cx="35099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614863" y="3138488"/>
            <a:ext cx="422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DeMorgan’s law on A U C and B U C</a:t>
            </a:r>
          </a:p>
        </p:txBody>
      </p:sp>
      <p:pic>
        <p:nvPicPr>
          <p:cNvPr id="7477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810000"/>
            <a:ext cx="35099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4614863" y="3810000"/>
            <a:ext cx="395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DeMorgan’s law on the first half</a:t>
            </a:r>
          </a:p>
        </p:txBody>
      </p:sp>
      <p:pic>
        <p:nvPicPr>
          <p:cNvPr id="74774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572000"/>
            <a:ext cx="3475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4614863" y="4572000"/>
            <a:ext cx="4176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DeMorgan’s law on the second half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4660900" y="5272088"/>
            <a:ext cx="2163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distributive law</a:t>
            </a:r>
          </a:p>
        </p:txBody>
      </p:sp>
      <p:pic>
        <p:nvPicPr>
          <p:cNvPr id="74778" name="Picture 2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247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2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373188"/>
            <a:ext cx="61896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3" name="Picture 3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948363"/>
            <a:ext cx="2470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5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9" grpId="0"/>
      <p:bldP spid="74772" grpId="0"/>
      <p:bldP spid="74775" grpId="0"/>
      <p:bldP spid="747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810000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3379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38274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594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4114800"/>
            <a:ext cx="4462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62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10691" name="Text Box 3"/>
          <p:cNvSpPr txBox="1">
            <a:spLocks noChangeArrowheads="1"/>
          </p:cNvSpPr>
          <p:nvPr/>
        </p:nvSpPr>
        <p:spPr bwMode="auto">
          <a:xfrm>
            <a:off x="3371850" y="2286000"/>
            <a:ext cx="2400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Definitions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Operations on Sets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Set Identities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Russell’s Paradox</a:t>
            </a:r>
          </a:p>
        </p:txBody>
      </p:sp>
    </p:spTree>
    <p:extLst>
      <p:ext uri="{BB962C8B-B14F-4D97-AF65-F5344CB8AC3E}">
        <p14:creationId xmlns:p14="http://schemas.microsoft.com/office/powerpoint/2010/main" val="5184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28888" y="1223963"/>
          <a:ext cx="4084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648" name="Equation" r:id="rId4" imgW="1676160" imgH="253800" progId="Equation.DSMT4">
                  <p:embed/>
                </p:oleObj>
              </mc:Choice>
              <mc:Fallback>
                <p:oleObj name="Equation" r:id="rId4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223963"/>
                        <a:ext cx="40846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2438400" y="457200"/>
            <a:ext cx="424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Russell’s Paradox (Optional)</a:t>
            </a:r>
          </a:p>
        </p:txBody>
      </p:sp>
      <p:sp>
        <p:nvSpPr>
          <p:cNvPr id="982027" name="Text Box 11"/>
          <p:cNvSpPr txBox="1">
            <a:spLocks noChangeArrowheads="1"/>
          </p:cNvSpPr>
          <p:nvPr/>
        </p:nvSpPr>
        <p:spPr bwMode="auto">
          <a:xfrm>
            <a:off x="3844925" y="2743200"/>
            <a:ext cx="141287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W in W?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28600" y="2057400"/>
            <a:ext cx="860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words, W is the set that contains all the sets that don’t contain themselves.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143000" y="3427413"/>
            <a:ext cx="6767513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 is in W, then W contains itself.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W contains only those sets that don’t contain themselves.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W is not in W.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W is not in W, then W does not contain itself.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W contains those sets that don’t contain themselves.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W is in W.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What’s wrong???</a:t>
            </a:r>
          </a:p>
        </p:txBody>
      </p:sp>
    </p:spTree>
    <p:extLst>
      <p:ext uri="{BB962C8B-B14F-4D97-AF65-F5344CB8AC3E}">
        <p14:creationId xmlns:p14="http://schemas.microsoft.com/office/powerpoint/2010/main" val="50278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2438400" y="457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Barber’s Paradox (Optional)</a:t>
            </a: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1828800" y="1447800"/>
            <a:ext cx="55292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 is a male barber who shaves all those men,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only those men,  who do not shave themselves.</a:t>
            </a: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2743200" y="2747963"/>
            <a:ext cx="35893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Does the barber shave himself?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14400" y="3429000"/>
            <a:ext cx="7269163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the barber shaves himself.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the barber only shaves those men who don’t shave themselves.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the barber shaves himself, he does not shave himself.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Suppose the barber does not shave himself.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the barber shaves those men who don’t shave themselves.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the barber does not shave himself, he shaves himself.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What’s wrong???</a:t>
            </a:r>
          </a:p>
        </p:txBody>
      </p:sp>
    </p:spTree>
    <p:extLst>
      <p:ext uri="{BB962C8B-B14F-4D97-AF65-F5344CB8AC3E}">
        <p14:creationId xmlns:p14="http://schemas.microsoft.com/office/powerpoint/2010/main" val="372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2374900" y="457200"/>
            <a:ext cx="429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Defining Sets by Properties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962400" y="3581400"/>
          <a:ext cx="1905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00" name="Equation" r:id="rId6" imgW="863280" imgH="203040" progId="Equation.DSMT4">
                  <p:embed/>
                </p:oleObj>
              </mc:Choice>
              <mc:Fallback>
                <p:oleObj name="Equation" r:id="rId6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1905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1524000" y="4114800"/>
            <a:ext cx="5105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/>
              <a:t>to define the set as the </a:t>
            </a:r>
            <a:r>
              <a:rPr kumimoji="0" lang="en-US" altLang="en-US">
                <a:solidFill>
                  <a:srgbClr val="4663F4"/>
                </a:solidFill>
              </a:rPr>
              <a:t>set of elements</a:t>
            </a:r>
            <a:r>
              <a:rPr kumimoji="0" lang="en-US" altLang="en-US"/>
              <a:t>, </a:t>
            </a:r>
            <a:r>
              <a:rPr kumimoji="0" lang="en-US" altLang="en-US" i="1"/>
              <a:t>x</a:t>
            </a:r>
            <a:r>
              <a:rPr kumimoji="0" lang="en-US" altLang="en-US"/>
              <a:t>,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en-US"/>
              <a:t>in </a:t>
            </a:r>
            <a:r>
              <a:rPr kumimoji="0" lang="en-US" altLang="en-US" i="1"/>
              <a:t>A</a:t>
            </a:r>
            <a:r>
              <a:rPr kumimoji="0" lang="en-US" altLang="en-US"/>
              <a:t> </a:t>
            </a:r>
            <a:r>
              <a:rPr kumimoji="0" lang="en-US" altLang="en-US">
                <a:solidFill>
                  <a:srgbClr val="FF00FF"/>
                </a:solidFill>
              </a:rPr>
              <a:t>such that</a:t>
            </a:r>
            <a:r>
              <a:rPr kumimoji="0" lang="en-US" altLang="en-US"/>
              <a:t> </a:t>
            </a:r>
            <a:r>
              <a:rPr kumimoji="0" lang="en-US" altLang="en-US" i="1"/>
              <a:t>x </a:t>
            </a:r>
            <a:r>
              <a:rPr kumimoji="0" lang="en-US" altLang="en-US"/>
              <a:t>satisfies property</a:t>
            </a:r>
            <a:r>
              <a:rPr kumimoji="0" lang="en-US" altLang="en-US" i="1"/>
              <a:t> P.</a:t>
            </a:r>
            <a:endParaRPr kumimoji="0" lang="en-US" altLang="en-US"/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524000" y="1430338"/>
            <a:ext cx="5024438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inconvenient, and sometimes impossible,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 define a set by listing all its elements.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524000" y="2438400"/>
            <a:ext cx="56499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Alternatively, we can define by a set by describing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</a:t>
            </a:r>
            <a:r>
              <a:rPr lang="en-US" altLang="zh-TW" i="1"/>
              <a:t>properties</a:t>
            </a:r>
            <a:r>
              <a:rPr lang="en-US" altLang="zh-TW"/>
              <a:t> that its elements should satisfy.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524000" y="3622675"/>
            <a:ext cx="234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use the notation</a:t>
            </a:r>
          </a:p>
        </p:txBody>
      </p:sp>
      <p:pic>
        <p:nvPicPr>
          <p:cNvPr id="103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67400"/>
            <a:ext cx="59436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1741488" y="5181600"/>
            <a:ext cx="544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</a:t>
            </a:r>
          </a:p>
        </p:txBody>
      </p:sp>
      <p:pic>
        <p:nvPicPr>
          <p:cNvPr id="104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257800"/>
            <a:ext cx="5799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5" grpId="0"/>
      <p:bldP spid="1036" grpId="0"/>
      <p:bldP spid="10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1563688" y="457200"/>
            <a:ext cx="598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Solution to Russell’s Paradox (Optional)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289050" y="1143000"/>
            <a:ext cx="740138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 man either shaves himself or </a:t>
            </a:r>
            <a:r>
              <a:rPr lang="en-US" altLang="zh-TW" dirty="0" smtClean="0"/>
              <a:t>does not shave </a:t>
            </a:r>
            <a:r>
              <a:rPr lang="en-US" altLang="zh-TW" dirty="0"/>
              <a:t>himself.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 barber neither shaves himself nor not shaves himself.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Perhaps such a barber does not exist?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Actually that’s the way out of this paradox.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Going back to the barber’s paradox,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we conclude that W cannot be a set,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because every </a:t>
            </a:r>
            <a:r>
              <a:rPr lang="en-US" altLang="zh-TW" dirty="0" smtClean="0"/>
              <a:t>set </a:t>
            </a:r>
            <a:r>
              <a:rPr lang="en-US" altLang="zh-TW" dirty="0"/>
              <a:t>either contains itself or </a:t>
            </a:r>
            <a:r>
              <a:rPr lang="en-US" altLang="zh-TW" dirty="0" smtClean="0"/>
              <a:t>does not contain itself, 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but either case cannot happen for W.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This paradox tells us that not everything we define is a set.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Later on mathematicians define sets more carefully,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e.g. using sets that we already know.</a:t>
            </a:r>
          </a:p>
        </p:txBody>
      </p:sp>
    </p:spTree>
    <p:extLst>
      <p:ext uri="{BB962C8B-B14F-4D97-AF65-F5344CB8AC3E}">
        <p14:creationId xmlns:p14="http://schemas.microsoft.com/office/powerpoint/2010/main" val="9099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4307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49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Now we study one of the most famous problems in computer science.</a:t>
            </a:r>
          </a:p>
        </p:txBody>
      </p:sp>
      <p:sp>
        <p:nvSpPr>
          <p:cNvPr id="994308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8356775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A50021"/>
                </a:solidFill>
              </a:rPr>
              <a:t>The halting problem</a:t>
            </a:r>
            <a:r>
              <a:rPr lang="en-US" altLang="en-US" dirty="0"/>
              <a:t>: Can we write a program which detects </a:t>
            </a:r>
            <a:r>
              <a:rPr lang="en-US" altLang="en-US" dirty="0" smtClean="0"/>
              <a:t>an infinite </a:t>
            </a:r>
            <a:r>
              <a:rPr lang="en-US" altLang="en-US" dirty="0"/>
              <a:t>loop?</a:t>
            </a:r>
          </a:p>
        </p:txBody>
      </p:sp>
      <p:sp>
        <p:nvSpPr>
          <p:cNvPr id="994309" name="Text Box 5"/>
          <p:cNvSpPr txBox="1">
            <a:spLocks noChangeArrowheads="1"/>
          </p:cNvSpPr>
          <p:nvPr/>
        </p:nvSpPr>
        <p:spPr bwMode="auto">
          <a:xfrm>
            <a:off x="974725" y="2743200"/>
            <a:ext cx="712152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want a program H that given any program P and input I: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H(P,I) returns </a:t>
            </a:r>
            <a:r>
              <a:rPr lang="en-US" altLang="en-US">
                <a:solidFill>
                  <a:srgbClr val="008000"/>
                </a:solidFill>
              </a:rPr>
              <a:t>“halt”</a:t>
            </a:r>
            <a:r>
              <a:rPr lang="en-US" altLang="en-US"/>
              <a:t> if P will terminate given input I;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H(P,I) returns </a:t>
            </a:r>
            <a:r>
              <a:rPr lang="en-US" altLang="en-US">
                <a:solidFill>
                  <a:srgbClr val="006699"/>
                </a:solidFill>
              </a:rPr>
              <a:t>“loop forever”</a:t>
            </a:r>
            <a:r>
              <a:rPr lang="en-US" altLang="en-US"/>
              <a:t> if P will not terminate given input I.</a:t>
            </a:r>
          </a:p>
        </p:txBody>
      </p:sp>
      <p:sp>
        <p:nvSpPr>
          <p:cNvPr id="994310" name="Text Box 6"/>
          <p:cNvSpPr txBox="1">
            <a:spLocks noChangeArrowheads="1"/>
          </p:cNvSpPr>
          <p:nvPr/>
        </p:nvSpPr>
        <p:spPr bwMode="auto">
          <a:xfrm>
            <a:off x="1676400" y="4500563"/>
            <a:ext cx="5710238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A50021"/>
                </a:solidFill>
              </a:rPr>
              <a:t>The halting problem</a:t>
            </a:r>
            <a:r>
              <a:rPr lang="en-US" altLang="en-US"/>
              <a:t>: Does such a program H exist?</a:t>
            </a:r>
          </a:p>
        </p:txBody>
      </p:sp>
      <p:sp>
        <p:nvSpPr>
          <p:cNvPr id="994311" name="Text Box 7"/>
          <p:cNvSpPr txBox="1">
            <a:spLocks noChangeArrowheads="1"/>
          </p:cNvSpPr>
          <p:nvPr/>
        </p:nvSpPr>
        <p:spPr bwMode="auto">
          <a:xfrm>
            <a:off x="630238" y="5208588"/>
            <a:ext cx="7904162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 the program H can not just simulate the program P on input I;</a:t>
            </a:r>
          </a:p>
          <a:p>
            <a:pPr>
              <a:lnSpc>
                <a:spcPct val="150000"/>
              </a:lnSpc>
              <a:buClr>
                <a:srgbClr val="008000"/>
              </a:buClr>
              <a:buFontTx/>
              <a:buChar char="•"/>
            </a:pPr>
            <a:r>
              <a:rPr lang="en-US" altLang="en-US"/>
              <a:t> if P halts on I, then H can return halt successfully;</a:t>
            </a:r>
          </a:p>
          <a:p>
            <a:pPr>
              <a:lnSpc>
                <a:spcPct val="150000"/>
              </a:lnSpc>
              <a:buClr>
                <a:srgbClr val="008000"/>
              </a:buClr>
              <a:buFontTx/>
              <a:buChar char="•"/>
            </a:pPr>
            <a:r>
              <a:rPr lang="en-US" altLang="en-US"/>
              <a:t> but if P loops forever on I, then H will also loop forever.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9" grpId="0" animBg="1"/>
      <p:bldP spid="994310" grpId="0" animBg="1"/>
      <p:bldP spid="9943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5331" name="Text Box 3"/>
          <p:cNvSpPr txBox="1">
            <a:spLocks noChangeArrowheads="1"/>
          </p:cNvSpPr>
          <p:nvPr/>
        </p:nvSpPr>
        <p:spPr bwMode="auto">
          <a:xfrm>
            <a:off x="974725" y="1295400"/>
            <a:ext cx="712152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want a program H that given any program P and input I: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H(P,I) returns </a:t>
            </a:r>
            <a:r>
              <a:rPr lang="en-US" altLang="en-US">
                <a:solidFill>
                  <a:srgbClr val="008000"/>
                </a:solidFill>
              </a:rPr>
              <a:t>“halt”</a:t>
            </a:r>
            <a:r>
              <a:rPr lang="en-US" altLang="en-US"/>
              <a:t> if P will terminate given input I;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H(P,I) returns </a:t>
            </a:r>
            <a:r>
              <a:rPr lang="en-US" altLang="en-US">
                <a:solidFill>
                  <a:srgbClr val="006699"/>
                </a:solidFill>
              </a:rPr>
              <a:t>“loop forever”</a:t>
            </a:r>
            <a:r>
              <a:rPr lang="en-US" altLang="en-US"/>
              <a:t> if P will not terminate given input I.</a:t>
            </a:r>
          </a:p>
        </p:txBody>
      </p:sp>
      <p:sp>
        <p:nvSpPr>
          <p:cNvPr id="995332" name="Text Box 4"/>
          <p:cNvSpPr txBox="1">
            <a:spLocks noChangeArrowheads="1"/>
          </p:cNvSpPr>
          <p:nvPr/>
        </p:nvSpPr>
        <p:spPr bwMode="auto">
          <a:xfrm>
            <a:off x="1752600" y="3013075"/>
            <a:ext cx="5710238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A50021"/>
                </a:solidFill>
              </a:rPr>
              <a:t>The halting problem</a:t>
            </a:r>
            <a:r>
              <a:rPr lang="en-US" altLang="en-US"/>
              <a:t>: Does such a program H exist?</a:t>
            </a:r>
          </a:p>
        </p:txBody>
      </p:sp>
      <p:sp>
        <p:nvSpPr>
          <p:cNvPr id="995333" name="Text Box 5"/>
          <p:cNvSpPr txBox="1">
            <a:spLocks noChangeArrowheads="1"/>
          </p:cNvSpPr>
          <p:nvPr/>
        </p:nvSpPr>
        <p:spPr bwMode="auto">
          <a:xfrm>
            <a:off x="609600" y="3824288"/>
            <a:ext cx="2784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/>
              <a:t>Proof </a:t>
            </a:r>
            <a:r>
              <a:rPr lang="en-US" altLang="en-US" b="1" dirty="0"/>
              <a:t>by contradiction:</a:t>
            </a:r>
          </a:p>
        </p:txBody>
      </p:sp>
      <p:sp>
        <p:nvSpPr>
          <p:cNvPr id="995334" name="Text Box 6"/>
          <p:cNvSpPr txBox="1">
            <a:spLocks noChangeArrowheads="1"/>
          </p:cNvSpPr>
          <p:nvPr/>
        </p:nvSpPr>
        <p:spPr bwMode="auto">
          <a:xfrm>
            <a:off x="587375" y="4308475"/>
            <a:ext cx="81756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6699"/>
              </a:buClr>
              <a:buFontTx/>
              <a:buChar char="•"/>
            </a:pPr>
            <a:r>
              <a:rPr lang="en-US" altLang="en-US" dirty="0"/>
              <a:t> Suppose, by way of contradiction, that H exists.</a:t>
            </a:r>
          </a:p>
          <a:p>
            <a:pPr>
              <a:lnSpc>
                <a:spcPct val="200000"/>
              </a:lnSpc>
              <a:buClr>
                <a:srgbClr val="006699"/>
              </a:buClr>
              <a:buFontTx/>
              <a:buChar char="•"/>
            </a:pPr>
            <a:r>
              <a:rPr lang="en-US" altLang="en-US" dirty="0"/>
              <a:t> Both P and I are binary strings.</a:t>
            </a:r>
          </a:p>
          <a:p>
            <a:pPr>
              <a:lnSpc>
                <a:spcPct val="200000"/>
              </a:lnSpc>
              <a:buClr>
                <a:srgbClr val="006699"/>
              </a:buClr>
              <a:buFontTx/>
              <a:buChar char="•"/>
            </a:pPr>
            <a:r>
              <a:rPr lang="en-US" altLang="en-US" dirty="0"/>
              <a:t> H should be able to determine if P will terminate given itself as the input.</a:t>
            </a:r>
          </a:p>
          <a:p>
            <a:pPr>
              <a:lnSpc>
                <a:spcPct val="200000"/>
              </a:lnSpc>
              <a:buClr>
                <a:srgbClr val="006699"/>
              </a:buClr>
              <a:buFontTx/>
              <a:buChar char="•"/>
            </a:pPr>
            <a:r>
              <a:rPr lang="en-US" altLang="en-US" dirty="0"/>
              <a:t> That is, H(P,P) will either </a:t>
            </a:r>
            <a:r>
              <a:rPr lang="en-US" altLang="en-US" dirty="0" smtClean="0"/>
              <a:t>return </a:t>
            </a:r>
            <a:r>
              <a:rPr lang="en-US" altLang="en-US" dirty="0">
                <a:solidFill>
                  <a:srgbClr val="008000"/>
                </a:solidFill>
              </a:rPr>
              <a:t>“halt”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006699"/>
                </a:solidFill>
              </a:rPr>
              <a:t>“loop forever”.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5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5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6355" name="Text Box 3"/>
          <p:cNvSpPr txBox="1">
            <a:spLocks noChangeArrowheads="1"/>
          </p:cNvSpPr>
          <p:nvPr/>
        </p:nvSpPr>
        <p:spPr bwMode="auto">
          <a:xfrm>
            <a:off x="568325" y="1770063"/>
            <a:ext cx="7961313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Construct an “inverter” program K which does the following given input P: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H(P,P) returns </a:t>
            </a:r>
            <a:r>
              <a:rPr lang="en-US" altLang="en-US">
                <a:solidFill>
                  <a:srgbClr val="008000"/>
                </a:solidFill>
              </a:rPr>
              <a:t>“halt”, </a:t>
            </a:r>
            <a:r>
              <a:rPr lang="en-US" altLang="en-US"/>
              <a:t>then K(P) will </a:t>
            </a:r>
            <a:r>
              <a:rPr lang="en-US" altLang="en-US">
                <a:solidFill>
                  <a:srgbClr val="006699"/>
                </a:solidFill>
              </a:rPr>
              <a:t>“loop forever”</a:t>
            </a:r>
            <a:r>
              <a:rPr lang="en-US" altLang="en-US"/>
              <a:t> ;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H(P,P) returns </a:t>
            </a:r>
            <a:r>
              <a:rPr lang="en-US" altLang="en-US">
                <a:solidFill>
                  <a:srgbClr val="006699"/>
                </a:solidFill>
              </a:rPr>
              <a:t>“loop forever”</a:t>
            </a:r>
            <a:r>
              <a:rPr lang="en-US" altLang="en-US"/>
              <a:t>, then K(P) will </a:t>
            </a:r>
            <a:r>
              <a:rPr lang="en-US" altLang="en-US">
                <a:solidFill>
                  <a:srgbClr val="008000"/>
                </a:solidFill>
              </a:rPr>
              <a:t>“halt”.</a:t>
            </a:r>
            <a:r>
              <a:rPr lang="en-US" altLang="en-US"/>
              <a:t> </a:t>
            </a:r>
          </a:p>
        </p:txBody>
      </p:sp>
      <p:sp>
        <p:nvSpPr>
          <p:cNvPr id="996356" name="Text Box 4"/>
          <p:cNvSpPr txBox="1">
            <a:spLocks noChangeArrowheads="1"/>
          </p:cNvSpPr>
          <p:nvPr/>
        </p:nvSpPr>
        <p:spPr bwMode="auto">
          <a:xfrm>
            <a:off x="533400" y="1184275"/>
            <a:ext cx="49752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A50021"/>
                </a:solidFill>
              </a:rPr>
              <a:t>Inverter: </a:t>
            </a:r>
            <a:r>
              <a:rPr lang="en-US" altLang="en-US" b="1"/>
              <a:t>Do the opposite to what H says.</a:t>
            </a:r>
          </a:p>
        </p:txBody>
      </p:sp>
      <p:sp>
        <p:nvSpPr>
          <p:cNvPr id="996357" name="Rectangle 5"/>
          <p:cNvSpPr>
            <a:spLocks noChangeArrowheads="1"/>
          </p:cNvSpPr>
          <p:nvPr/>
        </p:nvSpPr>
        <p:spPr bwMode="auto">
          <a:xfrm>
            <a:off x="3276600" y="40386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H(P,I)</a:t>
            </a:r>
          </a:p>
        </p:txBody>
      </p:sp>
      <p:sp>
        <p:nvSpPr>
          <p:cNvPr id="996358" name="Rectangle 6"/>
          <p:cNvSpPr>
            <a:spLocks noChangeArrowheads="1"/>
          </p:cNvSpPr>
          <p:nvPr/>
        </p:nvSpPr>
        <p:spPr bwMode="auto">
          <a:xfrm>
            <a:off x="1752600" y="3657600"/>
            <a:ext cx="6324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359" name="Line 7"/>
          <p:cNvSpPr>
            <a:spLocks noChangeShapeType="1"/>
          </p:cNvSpPr>
          <p:nvPr/>
        </p:nvSpPr>
        <p:spPr bwMode="auto">
          <a:xfrm>
            <a:off x="1524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0" name="Rectangle 8"/>
          <p:cNvSpPr>
            <a:spLocks noChangeArrowheads="1"/>
          </p:cNvSpPr>
          <p:nvPr/>
        </p:nvSpPr>
        <p:spPr bwMode="auto">
          <a:xfrm>
            <a:off x="4659313" y="6248400"/>
            <a:ext cx="75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K(P)</a:t>
            </a:r>
          </a:p>
        </p:txBody>
      </p:sp>
      <p:sp>
        <p:nvSpPr>
          <p:cNvPr id="996361" name="Text Box 9"/>
          <p:cNvSpPr txBox="1">
            <a:spLocks noChangeArrowheads="1"/>
          </p:cNvSpPr>
          <p:nvPr/>
        </p:nvSpPr>
        <p:spPr bwMode="auto">
          <a:xfrm>
            <a:off x="249238" y="4483100"/>
            <a:ext cx="1350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K(P)</a:t>
            </a:r>
          </a:p>
        </p:txBody>
      </p:sp>
      <p:sp>
        <p:nvSpPr>
          <p:cNvPr id="996362" name="Text Box 10"/>
          <p:cNvSpPr txBox="1">
            <a:spLocks noChangeArrowheads="1"/>
          </p:cNvSpPr>
          <p:nvPr/>
        </p:nvSpPr>
        <p:spPr bwMode="auto">
          <a:xfrm>
            <a:off x="212725" y="4953000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P</a:t>
            </a:r>
          </a:p>
        </p:txBody>
      </p:sp>
      <p:sp>
        <p:nvSpPr>
          <p:cNvPr id="996363" name="Rectangle 11"/>
          <p:cNvSpPr>
            <a:spLocks noChangeArrowheads="1"/>
          </p:cNvSpPr>
          <p:nvPr/>
        </p:nvSpPr>
        <p:spPr bwMode="auto">
          <a:xfrm>
            <a:off x="1981200" y="4724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364" name="Line 12"/>
          <p:cNvSpPr>
            <a:spLocks noChangeShapeType="1"/>
          </p:cNvSpPr>
          <p:nvPr/>
        </p:nvSpPr>
        <p:spPr bwMode="auto">
          <a:xfrm flipV="1">
            <a:off x="2514600" y="4724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5" name="Text Box 13"/>
          <p:cNvSpPr txBox="1">
            <a:spLocks noChangeArrowheads="1"/>
          </p:cNvSpPr>
          <p:nvPr/>
        </p:nvSpPr>
        <p:spPr bwMode="auto">
          <a:xfrm>
            <a:off x="2590800" y="4357688"/>
            <a:ext cx="60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P:=P</a:t>
            </a:r>
          </a:p>
        </p:txBody>
      </p:sp>
      <p:sp>
        <p:nvSpPr>
          <p:cNvPr id="996366" name="Text Box 14"/>
          <p:cNvSpPr txBox="1">
            <a:spLocks noChangeArrowheads="1"/>
          </p:cNvSpPr>
          <p:nvPr/>
        </p:nvSpPr>
        <p:spPr bwMode="auto">
          <a:xfrm>
            <a:off x="2590800" y="5195888"/>
            <a:ext cx="612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I:=P</a:t>
            </a:r>
          </a:p>
        </p:txBody>
      </p:sp>
      <p:sp>
        <p:nvSpPr>
          <p:cNvPr id="996367" name="Line 15"/>
          <p:cNvSpPr>
            <a:spLocks noChangeShapeType="1"/>
          </p:cNvSpPr>
          <p:nvPr/>
        </p:nvSpPr>
        <p:spPr bwMode="auto">
          <a:xfrm>
            <a:off x="25146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8" name="Text Box 16"/>
          <p:cNvSpPr txBox="1">
            <a:spLocks noChangeArrowheads="1"/>
          </p:cNvSpPr>
          <p:nvPr/>
        </p:nvSpPr>
        <p:spPr bwMode="auto">
          <a:xfrm>
            <a:off x="2006600" y="5715000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program H(P,I)</a:t>
            </a:r>
          </a:p>
        </p:txBody>
      </p:sp>
      <p:sp>
        <p:nvSpPr>
          <p:cNvPr id="996369" name="Line 17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0" name="Text Box 18"/>
          <p:cNvSpPr txBox="1">
            <a:spLocks noChangeArrowheads="1"/>
          </p:cNvSpPr>
          <p:nvPr/>
        </p:nvSpPr>
        <p:spPr bwMode="auto">
          <a:xfrm>
            <a:off x="4784725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996371" name="Text Box 19"/>
          <p:cNvSpPr txBox="1">
            <a:spLocks noChangeArrowheads="1"/>
          </p:cNvSpPr>
          <p:nvPr/>
        </p:nvSpPr>
        <p:spPr bwMode="auto">
          <a:xfrm>
            <a:off x="4784725" y="4800600"/>
            <a:ext cx="830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H(P,P)</a:t>
            </a:r>
          </a:p>
        </p:txBody>
      </p:sp>
      <p:sp>
        <p:nvSpPr>
          <p:cNvPr id="996372" name="Rectangle 20"/>
          <p:cNvSpPr>
            <a:spLocks noChangeArrowheads="1"/>
          </p:cNvSpPr>
          <p:nvPr/>
        </p:nvSpPr>
        <p:spPr bwMode="auto">
          <a:xfrm>
            <a:off x="5715000" y="4038600"/>
            <a:ext cx="1447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373" name="Line 21"/>
          <p:cNvSpPr>
            <a:spLocks noChangeShapeType="1"/>
          </p:cNvSpPr>
          <p:nvPr/>
        </p:nvSpPr>
        <p:spPr bwMode="auto">
          <a:xfrm>
            <a:off x="71628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4" name="Oval 22"/>
          <p:cNvSpPr>
            <a:spLocks noChangeArrowheads="1"/>
          </p:cNvSpPr>
          <p:nvPr/>
        </p:nvSpPr>
        <p:spPr bwMode="auto">
          <a:xfrm>
            <a:off x="74676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375" name="Text Box 23"/>
          <p:cNvSpPr txBox="1">
            <a:spLocks noChangeArrowheads="1"/>
          </p:cNvSpPr>
          <p:nvPr/>
        </p:nvSpPr>
        <p:spPr bwMode="auto">
          <a:xfrm>
            <a:off x="5791200" y="4191000"/>
            <a:ext cx="1341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H(P,P)=halt</a:t>
            </a:r>
          </a:p>
        </p:txBody>
      </p:sp>
      <p:sp>
        <p:nvSpPr>
          <p:cNvPr id="996376" name="Text Box 24"/>
          <p:cNvSpPr txBox="1">
            <a:spLocks noChangeArrowheads="1"/>
          </p:cNvSpPr>
          <p:nvPr/>
        </p:nvSpPr>
        <p:spPr bwMode="auto">
          <a:xfrm>
            <a:off x="7345363" y="3810000"/>
            <a:ext cx="1252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Loop forever</a:t>
            </a:r>
          </a:p>
        </p:txBody>
      </p:sp>
      <p:sp>
        <p:nvSpPr>
          <p:cNvPr id="996377" name="Text Box 25"/>
          <p:cNvSpPr txBox="1">
            <a:spLocks noChangeArrowheads="1"/>
          </p:cNvSpPr>
          <p:nvPr/>
        </p:nvSpPr>
        <p:spPr bwMode="auto">
          <a:xfrm>
            <a:off x="5791200" y="4800600"/>
            <a:ext cx="125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H(P,P)=</a:t>
            </a:r>
          </a:p>
          <a:p>
            <a:r>
              <a:rPr lang="en-US" altLang="en-US" sz="1400"/>
              <a:t> loop forever</a:t>
            </a:r>
          </a:p>
        </p:txBody>
      </p:sp>
      <p:sp>
        <p:nvSpPr>
          <p:cNvPr id="996378" name="Line 26"/>
          <p:cNvSpPr>
            <a:spLocks noChangeShapeType="1"/>
          </p:cNvSpPr>
          <p:nvPr/>
        </p:nvSpPr>
        <p:spPr bwMode="auto">
          <a:xfrm>
            <a:off x="7162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9" name="Text Box 27"/>
          <p:cNvSpPr txBox="1">
            <a:spLocks noChangeArrowheads="1"/>
          </p:cNvSpPr>
          <p:nvPr/>
        </p:nvSpPr>
        <p:spPr bwMode="auto">
          <a:xfrm>
            <a:off x="8251825" y="5181600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halt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9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9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9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9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9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9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9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9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9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animBg="1"/>
      <p:bldP spid="996357" grpId="0" animBg="1"/>
      <p:bldP spid="996358" grpId="0" animBg="1"/>
      <p:bldP spid="996359" grpId="0" animBg="1"/>
      <p:bldP spid="996360" grpId="0"/>
      <p:bldP spid="996361" grpId="0"/>
      <p:bldP spid="996362" grpId="0"/>
      <p:bldP spid="996363" grpId="0" animBg="1"/>
      <p:bldP spid="996364" grpId="0" animBg="1"/>
      <p:bldP spid="996365" grpId="0"/>
      <p:bldP spid="996366" grpId="0"/>
      <p:bldP spid="996367" grpId="0" animBg="1"/>
      <p:bldP spid="996368" grpId="0"/>
      <p:bldP spid="996369" grpId="0" animBg="1"/>
      <p:bldP spid="996370" grpId="0"/>
      <p:bldP spid="996371" grpId="0"/>
      <p:bldP spid="996372" grpId="0" animBg="1"/>
      <p:bldP spid="996373" grpId="0" animBg="1"/>
      <p:bldP spid="996374" grpId="0" animBg="1"/>
      <p:bldP spid="996375" grpId="0"/>
      <p:bldP spid="996376" grpId="0"/>
      <p:bldP spid="996377" grpId="0"/>
      <p:bldP spid="996378" grpId="0" animBg="1"/>
      <p:bldP spid="99637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7379" name="Rectangle 3"/>
          <p:cNvSpPr>
            <a:spLocks noChangeArrowheads="1"/>
          </p:cNvSpPr>
          <p:nvPr/>
        </p:nvSpPr>
        <p:spPr bwMode="auto">
          <a:xfrm>
            <a:off x="3276600" y="40386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H(P,I)</a:t>
            </a:r>
          </a:p>
        </p:txBody>
      </p:sp>
      <p:sp>
        <p:nvSpPr>
          <p:cNvPr id="997380" name="Rectangle 4"/>
          <p:cNvSpPr>
            <a:spLocks noChangeArrowheads="1"/>
          </p:cNvSpPr>
          <p:nvPr/>
        </p:nvSpPr>
        <p:spPr bwMode="auto">
          <a:xfrm>
            <a:off x="1752600" y="3657600"/>
            <a:ext cx="6324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81" name="Line 5"/>
          <p:cNvSpPr>
            <a:spLocks noChangeShapeType="1"/>
          </p:cNvSpPr>
          <p:nvPr/>
        </p:nvSpPr>
        <p:spPr bwMode="auto">
          <a:xfrm>
            <a:off x="1524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2" name="Rectangle 6"/>
          <p:cNvSpPr>
            <a:spLocks noChangeArrowheads="1"/>
          </p:cNvSpPr>
          <p:nvPr/>
        </p:nvSpPr>
        <p:spPr bwMode="auto">
          <a:xfrm>
            <a:off x="4659313" y="6248400"/>
            <a:ext cx="75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K(P)</a:t>
            </a:r>
          </a:p>
        </p:txBody>
      </p:sp>
      <p:sp>
        <p:nvSpPr>
          <p:cNvPr id="997383" name="Text Box 7"/>
          <p:cNvSpPr txBox="1">
            <a:spLocks noChangeArrowheads="1"/>
          </p:cNvSpPr>
          <p:nvPr/>
        </p:nvSpPr>
        <p:spPr bwMode="auto">
          <a:xfrm>
            <a:off x="249238" y="4483100"/>
            <a:ext cx="1350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K(P)</a:t>
            </a:r>
          </a:p>
        </p:txBody>
      </p:sp>
      <p:sp>
        <p:nvSpPr>
          <p:cNvPr id="997384" name="Text Box 8"/>
          <p:cNvSpPr txBox="1">
            <a:spLocks noChangeArrowheads="1"/>
          </p:cNvSpPr>
          <p:nvPr/>
        </p:nvSpPr>
        <p:spPr bwMode="auto">
          <a:xfrm>
            <a:off x="212725" y="4953000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P</a:t>
            </a:r>
          </a:p>
        </p:txBody>
      </p:sp>
      <p:sp>
        <p:nvSpPr>
          <p:cNvPr id="997385" name="Rectangle 9"/>
          <p:cNvSpPr>
            <a:spLocks noChangeArrowheads="1"/>
          </p:cNvSpPr>
          <p:nvPr/>
        </p:nvSpPr>
        <p:spPr bwMode="auto">
          <a:xfrm>
            <a:off x="1981200" y="4724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 flipV="1">
            <a:off x="2514600" y="4724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7" name="Text Box 11"/>
          <p:cNvSpPr txBox="1">
            <a:spLocks noChangeArrowheads="1"/>
          </p:cNvSpPr>
          <p:nvPr/>
        </p:nvSpPr>
        <p:spPr bwMode="auto">
          <a:xfrm>
            <a:off x="2590800" y="4357688"/>
            <a:ext cx="60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P:=P</a:t>
            </a:r>
          </a:p>
        </p:txBody>
      </p:sp>
      <p:sp>
        <p:nvSpPr>
          <p:cNvPr id="997388" name="Text Box 12"/>
          <p:cNvSpPr txBox="1">
            <a:spLocks noChangeArrowheads="1"/>
          </p:cNvSpPr>
          <p:nvPr/>
        </p:nvSpPr>
        <p:spPr bwMode="auto">
          <a:xfrm>
            <a:off x="2590800" y="5195888"/>
            <a:ext cx="612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I:=P</a:t>
            </a: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25146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0" name="Text Box 14"/>
          <p:cNvSpPr txBox="1">
            <a:spLocks noChangeArrowheads="1"/>
          </p:cNvSpPr>
          <p:nvPr/>
        </p:nvSpPr>
        <p:spPr bwMode="auto">
          <a:xfrm>
            <a:off x="2006600" y="5715000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program H(P,I)</a:t>
            </a: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2" name="Text Box 16"/>
          <p:cNvSpPr txBox="1">
            <a:spLocks noChangeArrowheads="1"/>
          </p:cNvSpPr>
          <p:nvPr/>
        </p:nvSpPr>
        <p:spPr bwMode="auto">
          <a:xfrm>
            <a:off x="4784725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997393" name="Text Box 17"/>
          <p:cNvSpPr txBox="1">
            <a:spLocks noChangeArrowheads="1"/>
          </p:cNvSpPr>
          <p:nvPr/>
        </p:nvSpPr>
        <p:spPr bwMode="auto">
          <a:xfrm>
            <a:off x="4784725" y="4800600"/>
            <a:ext cx="830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H(P,P)</a:t>
            </a:r>
          </a:p>
        </p:txBody>
      </p:sp>
      <p:sp>
        <p:nvSpPr>
          <p:cNvPr id="997394" name="Rectangle 18"/>
          <p:cNvSpPr>
            <a:spLocks noChangeArrowheads="1"/>
          </p:cNvSpPr>
          <p:nvPr/>
        </p:nvSpPr>
        <p:spPr bwMode="auto">
          <a:xfrm>
            <a:off x="5715000" y="4038600"/>
            <a:ext cx="1447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95" name="Line 19"/>
          <p:cNvSpPr>
            <a:spLocks noChangeShapeType="1"/>
          </p:cNvSpPr>
          <p:nvPr/>
        </p:nvSpPr>
        <p:spPr bwMode="auto">
          <a:xfrm>
            <a:off x="71628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6" name="Oval 20"/>
          <p:cNvSpPr>
            <a:spLocks noChangeArrowheads="1"/>
          </p:cNvSpPr>
          <p:nvPr/>
        </p:nvSpPr>
        <p:spPr bwMode="auto">
          <a:xfrm>
            <a:off x="74676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97" name="Text Box 21"/>
          <p:cNvSpPr txBox="1">
            <a:spLocks noChangeArrowheads="1"/>
          </p:cNvSpPr>
          <p:nvPr/>
        </p:nvSpPr>
        <p:spPr bwMode="auto">
          <a:xfrm>
            <a:off x="5791200" y="4191000"/>
            <a:ext cx="1341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H(P,P)=halt</a:t>
            </a:r>
          </a:p>
        </p:txBody>
      </p:sp>
      <p:sp>
        <p:nvSpPr>
          <p:cNvPr id="997398" name="Text Box 22"/>
          <p:cNvSpPr txBox="1">
            <a:spLocks noChangeArrowheads="1"/>
          </p:cNvSpPr>
          <p:nvPr/>
        </p:nvSpPr>
        <p:spPr bwMode="auto">
          <a:xfrm>
            <a:off x="7345363" y="3810000"/>
            <a:ext cx="1252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Loop forever</a:t>
            </a:r>
          </a:p>
        </p:txBody>
      </p:sp>
      <p:sp>
        <p:nvSpPr>
          <p:cNvPr id="997399" name="Text Box 23"/>
          <p:cNvSpPr txBox="1">
            <a:spLocks noChangeArrowheads="1"/>
          </p:cNvSpPr>
          <p:nvPr/>
        </p:nvSpPr>
        <p:spPr bwMode="auto">
          <a:xfrm>
            <a:off x="5791200" y="4800600"/>
            <a:ext cx="125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H(P,P)=</a:t>
            </a:r>
          </a:p>
          <a:p>
            <a:r>
              <a:rPr lang="en-US" altLang="en-US" sz="1400"/>
              <a:t> loop forever</a:t>
            </a:r>
          </a:p>
        </p:txBody>
      </p:sp>
      <p:sp>
        <p:nvSpPr>
          <p:cNvPr id="997400" name="Line 24"/>
          <p:cNvSpPr>
            <a:spLocks noChangeShapeType="1"/>
          </p:cNvSpPr>
          <p:nvPr/>
        </p:nvSpPr>
        <p:spPr bwMode="auto">
          <a:xfrm>
            <a:off x="7162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1" name="Text Box 25"/>
          <p:cNvSpPr txBox="1">
            <a:spLocks noChangeArrowheads="1"/>
          </p:cNvSpPr>
          <p:nvPr/>
        </p:nvSpPr>
        <p:spPr bwMode="auto">
          <a:xfrm>
            <a:off x="8251825" y="5181600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halt</a:t>
            </a:r>
          </a:p>
        </p:txBody>
      </p:sp>
      <p:sp>
        <p:nvSpPr>
          <p:cNvPr id="997402" name="Text Box 26"/>
          <p:cNvSpPr txBox="1">
            <a:spLocks noChangeArrowheads="1"/>
          </p:cNvSpPr>
          <p:nvPr/>
        </p:nvSpPr>
        <p:spPr bwMode="auto">
          <a:xfrm>
            <a:off x="1763713" y="1371600"/>
            <a:ext cx="5561012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happen if K is the input to K?  What is K(K)?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40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8403" name="Text Box 3"/>
          <p:cNvSpPr txBox="1">
            <a:spLocks noChangeArrowheads="1"/>
          </p:cNvSpPr>
          <p:nvPr/>
        </p:nvSpPr>
        <p:spPr bwMode="auto">
          <a:xfrm>
            <a:off x="1763713" y="1371600"/>
            <a:ext cx="5561012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happen if K is the input to K?  What is K(K)?</a:t>
            </a: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3276600" y="40386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H(P,I)</a:t>
            </a:r>
          </a:p>
        </p:txBody>
      </p:sp>
      <p:sp>
        <p:nvSpPr>
          <p:cNvPr id="998405" name="Rectangle 5"/>
          <p:cNvSpPr>
            <a:spLocks noChangeArrowheads="1"/>
          </p:cNvSpPr>
          <p:nvPr/>
        </p:nvSpPr>
        <p:spPr bwMode="auto">
          <a:xfrm>
            <a:off x="1752600" y="3657600"/>
            <a:ext cx="6324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406" name="Line 6"/>
          <p:cNvSpPr>
            <a:spLocks noChangeShapeType="1"/>
          </p:cNvSpPr>
          <p:nvPr/>
        </p:nvSpPr>
        <p:spPr bwMode="auto">
          <a:xfrm>
            <a:off x="1524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07" name="Rectangle 7"/>
          <p:cNvSpPr>
            <a:spLocks noChangeArrowheads="1"/>
          </p:cNvSpPr>
          <p:nvPr/>
        </p:nvSpPr>
        <p:spPr bwMode="auto">
          <a:xfrm>
            <a:off x="4659313" y="62484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K(K)</a:t>
            </a:r>
          </a:p>
        </p:txBody>
      </p:sp>
      <p:sp>
        <p:nvSpPr>
          <p:cNvPr id="998408" name="Text Box 8"/>
          <p:cNvSpPr txBox="1">
            <a:spLocks noChangeArrowheads="1"/>
          </p:cNvSpPr>
          <p:nvPr/>
        </p:nvSpPr>
        <p:spPr bwMode="auto">
          <a:xfrm>
            <a:off x="249238" y="4483100"/>
            <a:ext cx="1366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K(K)</a:t>
            </a:r>
          </a:p>
        </p:txBody>
      </p:sp>
      <p:sp>
        <p:nvSpPr>
          <p:cNvPr id="998409" name="Text Box 9"/>
          <p:cNvSpPr txBox="1">
            <a:spLocks noChangeArrowheads="1"/>
          </p:cNvSpPr>
          <p:nvPr/>
        </p:nvSpPr>
        <p:spPr bwMode="auto">
          <a:xfrm>
            <a:off x="212725" y="4953000"/>
            <a:ext cx="127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K</a:t>
            </a:r>
          </a:p>
        </p:txBody>
      </p:sp>
      <p:sp>
        <p:nvSpPr>
          <p:cNvPr id="998410" name="Rectangle 10"/>
          <p:cNvSpPr>
            <a:spLocks noChangeArrowheads="1"/>
          </p:cNvSpPr>
          <p:nvPr/>
        </p:nvSpPr>
        <p:spPr bwMode="auto">
          <a:xfrm>
            <a:off x="1981200" y="4724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411" name="Line 11"/>
          <p:cNvSpPr>
            <a:spLocks noChangeShapeType="1"/>
          </p:cNvSpPr>
          <p:nvPr/>
        </p:nvSpPr>
        <p:spPr bwMode="auto">
          <a:xfrm flipV="1">
            <a:off x="2514600" y="4724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2" name="Text Box 12"/>
          <p:cNvSpPr txBox="1">
            <a:spLocks noChangeArrowheads="1"/>
          </p:cNvSpPr>
          <p:nvPr/>
        </p:nvSpPr>
        <p:spPr bwMode="auto">
          <a:xfrm>
            <a:off x="2590800" y="4357688"/>
            <a:ext cx="627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P:=K</a:t>
            </a:r>
          </a:p>
        </p:txBody>
      </p:sp>
      <p:sp>
        <p:nvSpPr>
          <p:cNvPr id="998413" name="Text Box 13"/>
          <p:cNvSpPr txBox="1">
            <a:spLocks noChangeArrowheads="1"/>
          </p:cNvSpPr>
          <p:nvPr/>
        </p:nvSpPr>
        <p:spPr bwMode="auto">
          <a:xfrm>
            <a:off x="2590800" y="5195888"/>
            <a:ext cx="633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I:=K</a:t>
            </a:r>
          </a:p>
        </p:txBody>
      </p:sp>
      <p:sp>
        <p:nvSpPr>
          <p:cNvPr id="998414" name="Line 14"/>
          <p:cNvSpPr>
            <a:spLocks noChangeShapeType="1"/>
          </p:cNvSpPr>
          <p:nvPr/>
        </p:nvSpPr>
        <p:spPr bwMode="auto">
          <a:xfrm>
            <a:off x="25146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5" name="Text Box 15"/>
          <p:cNvSpPr txBox="1">
            <a:spLocks noChangeArrowheads="1"/>
          </p:cNvSpPr>
          <p:nvPr/>
        </p:nvSpPr>
        <p:spPr bwMode="auto">
          <a:xfrm>
            <a:off x="2006600" y="5715000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program H(P,I)</a:t>
            </a:r>
          </a:p>
        </p:txBody>
      </p:sp>
      <p:sp>
        <p:nvSpPr>
          <p:cNvPr id="998416" name="Line 16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7" name="Text Box 17"/>
          <p:cNvSpPr txBox="1">
            <a:spLocks noChangeArrowheads="1"/>
          </p:cNvSpPr>
          <p:nvPr/>
        </p:nvSpPr>
        <p:spPr bwMode="auto">
          <a:xfrm>
            <a:off x="4784725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998418" name="Text Box 18"/>
          <p:cNvSpPr txBox="1">
            <a:spLocks noChangeArrowheads="1"/>
          </p:cNvSpPr>
          <p:nvPr/>
        </p:nvSpPr>
        <p:spPr bwMode="auto">
          <a:xfrm>
            <a:off x="4784725" y="4800600"/>
            <a:ext cx="871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H(K,K)</a:t>
            </a:r>
          </a:p>
        </p:txBody>
      </p:sp>
      <p:sp>
        <p:nvSpPr>
          <p:cNvPr id="998419" name="Rectangle 19"/>
          <p:cNvSpPr>
            <a:spLocks noChangeArrowheads="1"/>
          </p:cNvSpPr>
          <p:nvPr/>
        </p:nvSpPr>
        <p:spPr bwMode="auto">
          <a:xfrm>
            <a:off x="5715000" y="4038600"/>
            <a:ext cx="1447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420" name="Line 20"/>
          <p:cNvSpPr>
            <a:spLocks noChangeShapeType="1"/>
          </p:cNvSpPr>
          <p:nvPr/>
        </p:nvSpPr>
        <p:spPr bwMode="auto">
          <a:xfrm>
            <a:off x="71628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21" name="Oval 21"/>
          <p:cNvSpPr>
            <a:spLocks noChangeArrowheads="1"/>
          </p:cNvSpPr>
          <p:nvPr/>
        </p:nvSpPr>
        <p:spPr bwMode="auto">
          <a:xfrm>
            <a:off x="74676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422" name="Text Box 22"/>
          <p:cNvSpPr txBox="1">
            <a:spLocks noChangeArrowheads="1"/>
          </p:cNvSpPr>
          <p:nvPr/>
        </p:nvSpPr>
        <p:spPr bwMode="auto">
          <a:xfrm>
            <a:off x="5791200" y="4191000"/>
            <a:ext cx="1373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H(K,K)=halt</a:t>
            </a:r>
          </a:p>
        </p:txBody>
      </p:sp>
      <p:sp>
        <p:nvSpPr>
          <p:cNvPr id="998423" name="Text Box 23"/>
          <p:cNvSpPr txBox="1">
            <a:spLocks noChangeArrowheads="1"/>
          </p:cNvSpPr>
          <p:nvPr/>
        </p:nvSpPr>
        <p:spPr bwMode="auto">
          <a:xfrm>
            <a:off x="7345363" y="3810000"/>
            <a:ext cx="1252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Loop forever</a:t>
            </a:r>
          </a:p>
        </p:txBody>
      </p:sp>
      <p:sp>
        <p:nvSpPr>
          <p:cNvPr id="998424" name="Text Box 24"/>
          <p:cNvSpPr txBox="1">
            <a:spLocks noChangeArrowheads="1"/>
          </p:cNvSpPr>
          <p:nvPr/>
        </p:nvSpPr>
        <p:spPr bwMode="auto">
          <a:xfrm>
            <a:off x="5791200" y="4800600"/>
            <a:ext cx="125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H(K,K)=</a:t>
            </a:r>
          </a:p>
          <a:p>
            <a:r>
              <a:rPr lang="en-US" altLang="en-US" sz="1400"/>
              <a:t> loop forever</a:t>
            </a:r>
          </a:p>
        </p:txBody>
      </p:sp>
      <p:sp>
        <p:nvSpPr>
          <p:cNvPr id="998425" name="Line 25"/>
          <p:cNvSpPr>
            <a:spLocks noChangeShapeType="1"/>
          </p:cNvSpPr>
          <p:nvPr/>
        </p:nvSpPr>
        <p:spPr bwMode="auto">
          <a:xfrm>
            <a:off x="7162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26" name="Text Box 26"/>
          <p:cNvSpPr txBox="1">
            <a:spLocks noChangeArrowheads="1"/>
          </p:cNvSpPr>
          <p:nvPr/>
        </p:nvSpPr>
        <p:spPr bwMode="auto">
          <a:xfrm>
            <a:off x="8251825" y="5181600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halt</a:t>
            </a:r>
          </a:p>
        </p:txBody>
      </p:sp>
      <p:sp>
        <p:nvSpPr>
          <p:cNvPr id="998427" name="Text Box 27"/>
          <p:cNvSpPr txBox="1">
            <a:spLocks noChangeArrowheads="1"/>
          </p:cNvSpPr>
          <p:nvPr/>
        </p:nvSpPr>
        <p:spPr bwMode="auto">
          <a:xfrm>
            <a:off x="214313" y="2133600"/>
            <a:ext cx="782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Case 1:</a:t>
            </a:r>
            <a:r>
              <a:rPr lang="en-US" altLang="en-US"/>
              <a:t> Suppose H(K,K) says </a:t>
            </a:r>
            <a:r>
              <a:rPr lang="en-US" altLang="en-US">
                <a:solidFill>
                  <a:srgbClr val="008000"/>
                </a:solidFill>
              </a:rPr>
              <a:t>“halt”,</a:t>
            </a:r>
            <a:r>
              <a:rPr lang="en-US" altLang="en-US"/>
              <a:t> that is H determines K(K) will </a:t>
            </a:r>
            <a:r>
              <a:rPr lang="en-US" altLang="en-US">
                <a:solidFill>
                  <a:srgbClr val="008000"/>
                </a:solidFill>
              </a:rPr>
              <a:t>“halt”.</a:t>
            </a:r>
            <a:endParaRPr lang="en-US" altLang="en-US"/>
          </a:p>
        </p:txBody>
      </p:sp>
      <p:sp>
        <p:nvSpPr>
          <p:cNvPr id="998428" name="Text Box 28"/>
          <p:cNvSpPr txBox="1">
            <a:spLocks noChangeArrowheads="1"/>
          </p:cNvSpPr>
          <p:nvPr/>
        </p:nvSpPr>
        <p:spPr bwMode="auto">
          <a:xfrm>
            <a:off x="646113" y="2667000"/>
            <a:ext cx="8416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then K(K) will </a:t>
            </a:r>
            <a:r>
              <a:rPr lang="en-US" altLang="en-US">
                <a:solidFill>
                  <a:srgbClr val="006699"/>
                </a:solidFill>
              </a:rPr>
              <a:t>“loop forever”,</a:t>
            </a:r>
            <a:r>
              <a:rPr lang="en-US" altLang="en-US"/>
              <a:t> which is exactly the opposite to the answer.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9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9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9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9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4" grpId="0" animBg="1"/>
      <p:bldP spid="998405" grpId="0" animBg="1"/>
      <p:bldP spid="998406" grpId="0" animBg="1"/>
      <p:bldP spid="998407" grpId="0"/>
      <p:bldP spid="998408" grpId="0"/>
      <p:bldP spid="998409" grpId="0"/>
      <p:bldP spid="998410" grpId="0" animBg="1"/>
      <p:bldP spid="998411" grpId="0" animBg="1"/>
      <p:bldP spid="998412" grpId="0"/>
      <p:bldP spid="998413" grpId="0"/>
      <p:bldP spid="998414" grpId="0" animBg="1"/>
      <p:bldP spid="998415" grpId="0"/>
      <p:bldP spid="998416" grpId="0" animBg="1"/>
      <p:bldP spid="998417" grpId="0"/>
      <p:bldP spid="998418" grpId="0"/>
      <p:bldP spid="998419" grpId="0" animBg="1"/>
      <p:bldP spid="998420" grpId="0" animBg="1"/>
      <p:bldP spid="998421" grpId="0" animBg="1"/>
      <p:bldP spid="998422" grpId="0"/>
      <p:bldP spid="998423" grpId="0"/>
      <p:bldP spid="998424" grpId="0"/>
      <p:bldP spid="998425" grpId="0" animBg="1"/>
      <p:bldP spid="998426" grpId="0"/>
      <p:bldP spid="998427" grpId="0"/>
      <p:bldP spid="9984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9427" name="Text Box 3"/>
          <p:cNvSpPr txBox="1">
            <a:spLocks noChangeArrowheads="1"/>
          </p:cNvSpPr>
          <p:nvPr/>
        </p:nvSpPr>
        <p:spPr bwMode="auto">
          <a:xfrm>
            <a:off x="228600" y="2133600"/>
            <a:ext cx="8831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Case 2:</a:t>
            </a:r>
            <a:r>
              <a:rPr lang="en-US" altLang="en-US"/>
              <a:t> Suppose H(K,K) says </a:t>
            </a:r>
            <a:r>
              <a:rPr lang="en-US" altLang="en-US">
                <a:solidFill>
                  <a:srgbClr val="006699"/>
                </a:solidFill>
              </a:rPr>
              <a:t>“loop forever”,</a:t>
            </a:r>
            <a:r>
              <a:rPr lang="en-US" altLang="en-US"/>
              <a:t> that is H determines K(K) will </a:t>
            </a:r>
            <a:r>
              <a:rPr lang="en-US" altLang="en-US">
                <a:solidFill>
                  <a:srgbClr val="006699"/>
                </a:solidFill>
              </a:rPr>
              <a:t>“loop”,</a:t>
            </a:r>
            <a:r>
              <a:rPr lang="en-US" altLang="en-US"/>
              <a:t> </a:t>
            </a:r>
          </a:p>
        </p:txBody>
      </p:sp>
      <p:sp>
        <p:nvSpPr>
          <p:cNvPr id="999428" name="Text Box 4"/>
          <p:cNvSpPr txBox="1">
            <a:spLocks noChangeArrowheads="1"/>
          </p:cNvSpPr>
          <p:nvPr/>
        </p:nvSpPr>
        <p:spPr bwMode="auto">
          <a:xfrm>
            <a:off x="781050" y="2681288"/>
            <a:ext cx="752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then K(K) will </a:t>
            </a:r>
            <a:r>
              <a:rPr lang="en-US" altLang="en-US">
                <a:solidFill>
                  <a:srgbClr val="008000"/>
                </a:solidFill>
              </a:rPr>
              <a:t>“halt”,</a:t>
            </a:r>
            <a:r>
              <a:rPr lang="en-US" altLang="en-US"/>
              <a:t> which is exactly the opposite to the answer.</a:t>
            </a:r>
          </a:p>
        </p:txBody>
      </p:sp>
      <p:sp>
        <p:nvSpPr>
          <p:cNvPr id="999429" name="Text Box 5"/>
          <p:cNvSpPr txBox="1">
            <a:spLocks noChangeArrowheads="1"/>
          </p:cNvSpPr>
          <p:nvPr/>
        </p:nvSpPr>
        <p:spPr bwMode="auto">
          <a:xfrm>
            <a:off x="1763713" y="1371600"/>
            <a:ext cx="5561012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happen if K is the input to K?  What is K(K)?</a:t>
            </a:r>
          </a:p>
        </p:txBody>
      </p:sp>
      <p:sp>
        <p:nvSpPr>
          <p:cNvPr id="999430" name="Rectangle 6"/>
          <p:cNvSpPr>
            <a:spLocks noChangeArrowheads="1"/>
          </p:cNvSpPr>
          <p:nvPr/>
        </p:nvSpPr>
        <p:spPr bwMode="auto">
          <a:xfrm>
            <a:off x="3276600" y="40386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H(P,I)</a:t>
            </a:r>
          </a:p>
        </p:txBody>
      </p:sp>
      <p:sp>
        <p:nvSpPr>
          <p:cNvPr id="999431" name="Rectangle 7"/>
          <p:cNvSpPr>
            <a:spLocks noChangeArrowheads="1"/>
          </p:cNvSpPr>
          <p:nvPr/>
        </p:nvSpPr>
        <p:spPr bwMode="auto">
          <a:xfrm>
            <a:off x="1752600" y="3657600"/>
            <a:ext cx="6324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2" name="Line 8"/>
          <p:cNvSpPr>
            <a:spLocks noChangeShapeType="1"/>
          </p:cNvSpPr>
          <p:nvPr/>
        </p:nvSpPr>
        <p:spPr bwMode="auto">
          <a:xfrm>
            <a:off x="1524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3" name="Rectangle 9"/>
          <p:cNvSpPr>
            <a:spLocks noChangeArrowheads="1"/>
          </p:cNvSpPr>
          <p:nvPr/>
        </p:nvSpPr>
        <p:spPr bwMode="auto">
          <a:xfrm>
            <a:off x="4659313" y="62484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K(K)</a:t>
            </a:r>
          </a:p>
        </p:txBody>
      </p:sp>
      <p:sp>
        <p:nvSpPr>
          <p:cNvPr id="999434" name="Text Box 10"/>
          <p:cNvSpPr txBox="1">
            <a:spLocks noChangeArrowheads="1"/>
          </p:cNvSpPr>
          <p:nvPr/>
        </p:nvSpPr>
        <p:spPr bwMode="auto">
          <a:xfrm>
            <a:off x="249238" y="4483100"/>
            <a:ext cx="1366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K(K)</a:t>
            </a:r>
          </a:p>
        </p:txBody>
      </p:sp>
      <p:sp>
        <p:nvSpPr>
          <p:cNvPr id="999435" name="Text Box 11"/>
          <p:cNvSpPr txBox="1">
            <a:spLocks noChangeArrowheads="1"/>
          </p:cNvSpPr>
          <p:nvPr/>
        </p:nvSpPr>
        <p:spPr bwMode="auto">
          <a:xfrm>
            <a:off x="212725" y="4953000"/>
            <a:ext cx="127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K</a:t>
            </a:r>
          </a:p>
        </p:txBody>
      </p:sp>
      <p:sp>
        <p:nvSpPr>
          <p:cNvPr id="999436" name="Rectangle 12"/>
          <p:cNvSpPr>
            <a:spLocks noChangeArrowheads="1"/>
          </p:cNvSpPr>
          <p:nvPr/>
        </p:nvSpPr>
        <p:spPr bwMode="auto">
          <a:xfrm>
            <a:off x="1981200" y="4724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7" name="Line 13"/>
          <p:cNvSpPr>
            <a:spLocks noChangeShapeType="1"/>
          </p:cNvSpPr>
          <p:nvPr/>
        </p:nvSpPr>
        <p:spPr bwMode="auto">
          <a:xfrm flipV="1">
            <a:off x="2514600" y="4724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8" name="Text Box 14"/>
          <p:cNvSpPr txBox="1">
            <a:spLocks noChangeArrowheads="1"/>
          </p:cNvSpPr>
          <p:nvPr/>
        </p:nvSpPr>
        <p:spPr bwMode="auto">
          <a:xfrm>
            <a:off x="2590800" y="4357688"/>
            <a:ext cx="627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P:=K</a:t>
            </a:r>
          </a:p>
        </p:txBody>
      </p:sp>
      <p:sp>
        <p:nvSpPr>
          <p:cNvPr id="999439" name="Text Box 15"/>
          <p:cNvSpPr txBox="1">
            <a:spLocks noChangeArrowheads="1"/>
          </p:cNvSpPr>
          <p:nvPr/>
        </p:nvSpPr>
        <p:spPr bwMode="auto">
          <a:xfrm>
            <a:off x="2590800" y="5195888"/>
            <a:ext cx="633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I:=K</a:t>
            </a:r>
          </a:p>
        </p:txBody>
      </p:sp>
      <p:sp>
        <p:nvSpPr>
          <p:cNvPr id="999440" name="Line 16"/>
          <p:cNvSpPr>
            <a:spLocks noChangeShapeType="1"/>
          </p:cNvSpPr>
          <p:nvPr/>
        </p:nvSpPr>
        <p:spPr bwMode="auto">
          <a:xfrm>
            <a:off x="25146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1" name="Text Box 17"/>
          <p:cNvSpPr txBox="1">
            <a:spLocks noChangeArrowheads="1"/>
          </p:cNvSpPr>
          <p:nvPr/>
        </p:nvSpPr>
        <p:spPr bwMode="auto">
          <a:xfrm>
            <a:off x="2006600" y="5715000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program H(P,I)</a:t>
            </a:r>
          </a:p>
        </p:txBody>
      </p:sp>
      <p:sp>
        <p:nvSpPr>
          <p:cNvPr id="999442" name="Line 18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3" name="Text Box 19"/>
          <p:cNvSpPr txBox="1">
            <a:spLocks noChangeArrowheads="1"/>
          </p:cNvSpPr>
          <p:nvPr/>
        </p:nvSpPr>
        <p:spPr bwMode="auto">
          <a:xfrm>
            <a:off x="4784725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999444" name="Text Box 20"/>
          <p:cNvSpPr txBox="1">
            <a:spLocks noChangeArrowheads="1"/>
          </p:cNvSpPr>
          <p:nvPr/>
        </p:nvSpPr>
        <p:spPr bwMode="auto">
          <a:xfrm>
            <a:off x="4784725" y="4800600"/>
            <a:ext cx="871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H(K,K)</a:t>
            </a:r>
          </a:p>
        </p:txBody>
      </p:sp>
      <p:sp>
        <p:nvSpPr>
          <p:cNvPr id="999445" name="Rectangle 21"/>
          <p:cNvSpPr>
            <a:spLocks noChangeArrowheads="1"/>
          </p:cNvSpPr>
          <p:nvPr/>
        </p:nvSpPr>
        <p:spPr bwMode="auto">
          <a:xfrm>
            <a:off x="5715000" y="4038600"/>
            <a:ext cx="1447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6" name="Line 22"/>
          <p:cNvSpPr>
            <a:spLocks noChangeShapeType="1"/>
          </p:cNvSpPr>
          <p:nvPr/>
        </p:nvSpPr>
        <p:spPr bwMode="auto">
          <a:xfrm>
            <a:off x="71628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7" name="Oval 23"/>
          <p:cNvSpPr>
            <a:spLocks noChangeArrowheads="1"/>
          </p:cNvSpPr>
          <p:nvPr/>
        </p:nvSpPr>
        <p:spPr bwMode="auto">
          <a:xfrm>
            <a:off x="74676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8" name="Text Box 24"/>
          <p:cNvSpPr txBox="1">
            <a:spLocks noChangeArrowheads="1"/>
          </p:cNvSpPr>
          <p:nvPr/>
        </p:nvSpPr>
        <p:spPr bwMode="auto">
          <a:xfrm>
            <a:off x="5791200" y="4191000"/>
            <a:ext cx="1373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H(K,K)=halt</a:t>
            </a:r>
          </a:p>
        </p:txBody>
      </p:sp>
      <p:sp>
        <p:nvSpPr>
          <p:cNvPr id="999449" name="Text Box 25"/>
          <p:cNvSpPr txBox="1">
            <a:spLocks noChangeArrowheads="1"/>
          </p:cNvSpPr>
          <p:nvPr/>
        </p:nvSpPr>
        <p:spPr bwMode="auto">
          <a:xfrm>
            <a:off x="7345363" y="3810000"/>
            <a:ext cx="1252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Loop forever</a:t>
            </a:r>
          </a:p>
        </p:txBody>
      </p:sp>
      <p:sp>
        <p:nvSpPr>
          <p:cNvPr id="999450" name="Text Box 26"/>
          <p:cNvSpPr txBox="1">
            <a:spLocks noChangeArrowheads="1"/>
          </p:cNvSpPr>
          <p:nvPr/>
        </p:nvSpPr>
        <p:spPr bwMode="auto">
          <a:xfrm>
            <a:off x="5791200" y="4800600"/>
            <a:ext cx="125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H(K,K)=</a:t>
            </a:r>
          </a:p>
          <a:p>
            <a:r>
              <a:rPr lang="en-US" altLang="en-US" sz="1400"/>
              <a:t> loop forever</a:t>
            </a:r>
          </a:p>
        </p:txBody>
      </p:sp>
      <p:sp>
        <p:nvSpPr>
          <p:cNvPr id="999451" name="Line 27"/>
          <p:cNvSpPr>
            <a:spLocks noChangeShapeType="1"/>
          </p:cNvSpPr>
          <p:nvPr/>
        </p:nvSpPr>
        <p:spPr bwMode="auto">
          <a:xfrm>
            <a:off x="7162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2" name="Text Box 28"/>
          <p:cNvSpPr txBox="1">
            <a:spLocks noChangeArrowheads="1"/>
          </p:cNvSpPr>
          <p:nvPr/>
        </p:nvSpPr>
        <p:spPr bwMode="auto">
          <a:xfrm>
            <a:off x="8251825" y="5181600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halt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/>
      <p:bldP spid="9994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1000451" name="Text Box 3"/>
          <p:cNvSpPr txBox="1">
            <a:spLocks noChangeArrowheads="1"/>
          </p:cNvSpPr>
          <p:nvPr/>
        </p:nvSpPr>
        <p:spPr bwMode="auto">
          <a:xfrm>
            <a:off x="1905000" y="1524000"/>
            <a:ext cx="5501827" cy="78483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In either case, H outputs </a:t>
            </a:r>
            <a:r>
              <a:rPr lang="en-US" altLang="en-US" dirty="0" smtClean="0"/>
              <a:t>a wrong </a:t>
            </a:r>
            <a:r>
              <a:rPr lang="en-US" altLang="en-US" dirty="0"/>
              <a:t>answer to K(K),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this contradicts that such a program exists.</a:t>
            </a: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685801" y="4271963"/>
            <a:ext cx="7467600" cy="646331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The proof is due to Alan Turing (1936); you will </a:t>
            </a:r>
            <a:r>
              <a:rPr lang="en-US" altLang="en-US" dirty="0" smtClean="0"/>
              <a:t>see more of such arguments in a later class.</a:t>
            </a:r>
            <a:endParaRPr lang="en-US" altLang="en-US" dirty="0"/>
          </a:p>
        </p:txBody>
      </p:sp>
      <p:sp>
        <p:nvSpPr>
          <p:cNvPr id="1000453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805973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Intuitively, no program can determine whether K halts when given input K,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because the program K will do the opposite </a:t>
            </a:r>
            <a:r>
              <a:rPr lang="en-US" altLang="en-US" b="1"/>
              <a:t>“after”</a:t>
            </a:r>
            <a:r>
              <a:rPr lang="en-US" altLang="en-US"/>
              <a:t> you give an answer.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2" grpId="0" animBg="1"/>
      <p:bldP spid="10004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2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Remarks and References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72331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 argument used in the halting problem is called the “</a:t>
            </a:r>
            <a:r>
              <a:rPr lang="en-US" altLang="zh-TW" dirty="0" err="1"/>
              <a:t>diagonalization</a:t>
            </a:r>
            <a:r>
              <a:rPr lang="en-US" altLang="zh-TW" dirty="0"/>
              <a:t>” method.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This </a:t>
            </a:r>
            <a:r>
              <a:rPr lang="en-US" altLang="zh-TW" smtClean="0"/>
              <a:t>was </a:t>
            </a:r>
            <a:r>
              <a:rPr lang="en-US" altLang="zh-TW" dirty="0"/>
              <a:t>originally used </a:t>
            </a:r>
            <a:r>
              <a:rPr lang="en-US" altLang="zh-TW"/>
              <a:t>by </a:t>
            </a:r>
            <a:r>
              <a:rPr lang="en-US" altLang="zh-TW" smtClean="0"/>
              <a:t>Cantor </a:t>
            </a:r>
            <a:r>
              <a:rPr lang="en-US" altLang="zh-TW" dirty="0"/>
              <a:t>to prove that real numbers are “more” than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Integers. 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This method has many other applications in theoretical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3710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167063" y="457200"/>
            <a:ext cx="2776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Examples of Sets</a:t>
            </a:r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2428875" y="1433513"/>
            <a:ext cx="56388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/>
              <a:t>the set of all real numbers,         </a:t>
            </a:r>
            <a:endParaRPr lang="en-US" altLang="en-US" b="1">
              <a:solidFill>
                <a:schemeClr val="accent2"/>
              </a:solidFill>
              <a:sym typeface="Euclid Math Two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/>
              <a:t>the set of all complex numbers, 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/>
              <a:t>the set of all integers, 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/>
              <a:t>the set of all positive integers             </a:t>
            </a:r>
            <a:endParaRPr lang="en-US" altLang="en-US" b="1">
              <a:solidFill>
                <a:schemeClr val="accent2"/>
              </a:solidFill>
              <a:sym typeface="Euclid Math Two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 b="1"/>
              <a:t>empty set</a:t>
            </a:r>
            <a:r>
              <a:rPr lang="en-US" altLang="en-US"/>
              <a:t>,              , the set with no elements.</a:t>
            </a:r>
            <a:endParaRPr lang="en-US" altLang="en-US" b="1">
              <a:solidFill>
                <a:schemeClr val="accent2"/>
              </a:solidFill>
              <a:sym typeface="Euclid Symbol" pitchFamily="18" charset="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457200" y="1433513"/>
            <a:ext cx="197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Well known sets:</a:t>
            </a:r>
          </a:p>
        </p:txBody>
      </p:sp>
      <p:pic>
        <p:nvPicPr>
          <p:cNvPr id="8197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15097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8907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2717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65271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3109913"/>
            <a:ext cx="9286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71488" y="3657600"/>
            <a:ext cx="1954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Other examples: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33400" y="4205288"/>
            <a:ext cx="83280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polynomials with degree at most three: {1, x, x</a:t>
            </a:r>
            <a:r>
              <a:rPr lang="en-US" altLang="zh-TW" baseline="30000"/>
              <a:t>2</a:t>
            </a:r>
            <a:r>
              <a:rPr lang="en-US" altLang="zh-TW"/>
              <a:t>, x</a:t>
            </a:r>
            <a:r>
              <a:rPr lang="en-US" altLang="zh-TW" baseline="30000"/>
              <a:t>3</a:t>
            </a:r>
            <a:r>
              <a:rPr lang="en-US" altLang="zh-TW"/>
              <a:t>, 2x+3x</a:t>
            </a:r>
            <a:r>
              <a:rPr lang="en-US" altLang="zh-TW" baseline="30000"/>
              <a:t>2</a:t>
            </a:r>
            <a:r>
              <a:rPr lang="en-US" altLang="zh-TW"/>
              <a:t>,…}.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set of all n-bit strings: {000…0, 000…1, …, 111…1}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set of all triangles without an obtuse angle: {           ,           ,…   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set of all graphs with four nodes: {             ,            ,           ,           ,…}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6172200" y="5257800"/>
            <a:ext cx="304800" cy="457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6781800" y="5257800"/>
            <a:ext cx="609600" cy="457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52578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50292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52578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>
            <a:off x="51054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51054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V="1">
            <a:off x="53340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53340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6096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58674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60960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59436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9436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61722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61722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59436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69342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67056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71628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69342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H="1">
            <a:off x="67818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67818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 flipV="1">
            <a:off x="70104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70104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67818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7010400" y="586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Oval 48"/>
          <p:cNvSpPr>
            <a:spLocks noChangeArrowheads="1"/>
          </p:cNvSpPr>
          <p:nvPr/>
        </p:nvSpPr>
        <p:spPr bwMode="auto">
          <a:xfrm>
            <a:off x="77724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5438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80010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77724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76200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7848600" y="617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6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 animBg="1"/>
      <p:bldP spid="11299" grpId="0" animBg="1"/>
      <p:bldP spid="11300" grpId="0" animBg="1"/>
      <p:bldP spid="11301" grpId="0" animBg="1"/>
      <p:bldP spid="11302" grpId="0" animBg="1"/>
      <p:bldP spid="11303" grpId="0" animBg="1"/>
      <p:bldP spid="11304" grpId="0" animBg="1"/>
      <p:bldP spid="11305" grpId="0" animBg="1"/>
      <p:bldP spid="11306" grpId="0" animBg="1"/>
      <p:bldP spid="11307" grpId="0" animBg="1"/>
      <p:bldP spid="11308" grpId="0" animBg="1"/>
      <p:bldP spid="11309" grpId="0" animBg="1"/>
      <p:bldP spid="11310" grpId="0" animBg="1"/>
      <p:bldP spid="11311" grpId="0" animBg="1"/>
      <p:bldP spid="11312" grpId="0" animBg="1"/>
      <p:bldP spid="11313" grpId="0" animBg="1"/>
      <p:bldP spid="11314" grpId="0" animBg="1"/>
      <p:bldP spid="11315" grpId="0" animBg="1"/>
      <p:bldP spid="11316" grpId="0" animBg="1"/>
      <p:bldP spid="113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1905000" y="1371600"/>
            <a:ext cx="521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Order</a:t>
            </a:r>
            <a:r>
              <a:rPr lang="en-US" altLang="zh-TW"/>
              <a:t>, </a:t>
            </a:r>
            <a:r>
              <a:rPr lang="en-US" altLang="zh-TW">
                <a:solidFill>
                  <a:srgbClr val="008000"/>
                </a:solidFill>
              </a:rPr>
              <a:t>number of occurence</a:t>
            </a:r>
            <a:r>
              <a:rPr lang="en-US" altLang="zh-TW"/>
              <a:t> are not important.</a:t>
            </a:r>
          </a:p>
        </p:txBody>
      </p:sp>
      <p:sp>
        <p:nvSpPr>
          <p:cNvPr id="9219" name="Text Box 12"/>
          <p:cNvSpPr txBox="1">
            <a:spLocks noChangeArrowheads="1"/>
          </p:cNvSpPr>
          <p:nvPr/>
        </p:nvSpPr>
        <p:spPr bwMode="auto">
          <a:xfrm>
            <a:off x="2687638" y="1843088"/>
            <a:ext cx="349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{a,b,c} = {c,b,a} = {a,a,b,c,b}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581400" y="4572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Membership</a:t>
            </a:r>
          </a:p>
        </p:txBody>
      </p:sp>
      <p:sp>
        <p:nvSpPr>
          <p:cNvPr id="58380" name="Text Box 6"/>
          <p:cNvSpPr txBox="1">
            <a:spLocks noChangeArrowheads="1"/>
          </p:cNvSpPr>
          <p:nvPr/>
        </p:nvSpPr>
        <p:spPr bwMode="auto">
          <a:xfrm>
            <a:off x="1735138" y="3429000"/>
            <a:ext cx="237966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i="1"/>
              <a:t>x </a:t>
            </a:r>
            <a:r>
              <a:rPr kumimoji="0" lang="en-US" altLang="en-US"/>
              <a:t>is an </a:t>
            </a:r>
            <a:r>
              <a:rPr kumimoji="0" lang="en-US" altLang="en-US">
                <a:solidFill>
                  <a:schemeClr val="accent2"/>
                </a:solidFill>
              </a:rPr>
              <a:t>element</a:t>
            </a:r>
            <a:r>
              <a:rPr kumimoji="0" lang="en-US" altLang="en-US"/>
              <a:t> of </a:t>
            </a:r>
            <a:r>
              <a:rPr kumimoji="0" lang="en-US" altLang="en-US" i="1"/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en-US" i="1"/>
              <a:t>x </a:t>
            </a:r>
            <a:r>
              <a:rPr kumimoji="0" lang="en-US" altLang="en-US"/>
              <a:t>is </a:t>
            </a:r>
            <a:r>
              <a:rPr kumimoji="0" lang="en-US" altLang="en-US">
                <a:solidFill>
                  <a:schemeClr val="accent2"/>
                </a:solidFill>
              </a:rPr>
              <a:t>in</a:t>
            </a:r>
            <a:r>
              <a:rPr kumimoji="0" lang="en-US" altLang="en-US"/>
              <a:t> </a:t>
            </a:r>
            <a:r>
              <a:rPr kumimoji="0" lang="en-US" altLang="en-US" i="1"/>
              <a:t>A</a:t>
            </a:r>
          </a:p>
        </p:txBody>
      </p:sp>
      <p:sp>
        <p:nvSpPr>
          <p:cNvPr id="977928" name="Text Box 8"/>
          <p:cNvSpPr txBox="1">
            <a:spLocks noChangeArrowheads="1"/>
          </p:cNvSpPr>
          <p:nvPr/>
        </p:nvSpPr>
        <p:spPr bwMode="auto">
          <a:xfrm>
            <a:off x="5635625" y="4495800"/>
            <a:ext cx="765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7</a:t>
            </a:r>
            <a:r>
              <a:rPr kumimoji="0" lang="en-US" altLang="en-US">
                <a:sym typeface="Euclid Symbol" pitchFamily="18" charset="2"/>
              </a:rPr>
              <a:t></a:t>
            </a:r>
            <a:r>
              <a:rPr kumimoji="0" lang="en-US" altLang="en-US"/>
              <a:t> </a:t>
            </a:r>
            <a:r>
              <a:rPr kumimoji="0" lang="en-US" altLang="en-US">
                <a:sym typeface="Euclid Math Two" pitchFamily="18" charset="2"/>
              </a:rPr>
              <a:t></a:t>
            </a:r>
            <a:r>
              <a:rPr kumimoji="0" lang="en-US" altLang="en-US"/>
              <a:t> </a:t>
            </a:r>
            <a:endParaRPr kumimoji="0" lang="en-US" altLang="en-US">
              <a:sym typeface="Euclid Math Two" pitchFamily="18" charset="2"/>
            </a:endParaRPr>
          </a:p>
        </p:txBody>
      </p:sp>
      <p:sp>
        <p:nvSpPr>
          <p:cNvPr id="977929" name="Text Box 9"/>
          <p:cNvSpPr txBox="1">
            <a:spLocks noChangeArrowheads="1"/>
          </p:cNvSpPr>
          <p:nvPr/>
        </p:nvSpPr>
        <p:spPr bwMode="auto">
          <a:xfrm>
            <a:off x="68580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/>
              <a:t>2/3 </a:t>
            </a:r>
            <a:r>
              <a:rPr kumimoji="0" lang="en-US" altLang="en-US">
                <a:sym typeface="Euclid Symbol" pitchFamily="18" charset="2"/>
              </a:rPr>
              <a:t> </a:t>
            </a:r>
            <a:r>
              <a:rPr kumimoji="0" lang="en-US" altLang="en-US">
                <a:sym typeface="Euclid Math Two" pitchFamily="18" charset="2"/>
              </a:rPr>
              <a:t></a:t>
            </a:r>
          </a:p>
        </p:txBody>
      </p:sp>
      <p:sp>
        <p:nvSpPr>
          <p:cNvPr id="977932" name="Text Box 12"/>
          <p:cNvSpPr txBox="1">
            <a:spLocks noChangeArrowheads="1"/>
          </p:cNvSpPr>
          <p:nvPr/>
        </p:nvSpPr>
        <p:spPr bwMode="auto">
          <a:xfrm>
            <a:off x="304800" y="44958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e.g.</a:t>
            </a:r>
          </a:p>
        </p:txBody>
      </p:sp>
      <p:sp>
        <p:nvSpPr>
          <p:cNvPr id="58385" name="Text Box 13"/>
          <p:cNvSpPr txBox="1">
            <a:spLocks noChangeArrowheads="1"/>
          </p:cNvSpPr>
          <p:nvPr/>
        </p:nvSpPr>
        <p:spPr bwMode="auto">
          <a:xfrm>
            <a:off x="687388" y="2590800"/>
            <a:ext cx="77708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most basic question in set theory is whether an element is in a set.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914400" y="4495800"/>
            <a:ext cx="710723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Recall that Z is the set of all integers.  So             and                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Let P be the set of all prime numbers.  Then               and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Let Q be the set of all rational numbers.  Then               and </a:t>
            </a:r>
          </a:p>
        </p:txBody>
      </p:sp>
      <p:sp>
        <p:nvSpPr>
          <p:cNvPr id="58388" name="Text Box 6"/>
          <p:cNvSpPr txBox="1">
            <a:spLocks noChangeArrowheads="1"/>
          </p:cNvSpPr>
          <p:nvPr/>
        </p:nvSpPr>
        <p:spPr bwMode="auto">
          <a:xfrm>
            <a:off x="5791200" y="3411538"/>
            <a:ext cx="2819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i="1"/>
              <a:t>x </a:t>
            </a:r>
            <a:r>
              <a:rPr kumimoji="0" lang="en-US" altLang="en-US"/>
              <a:t>is not an </a:t>
            </a:r>
            <a:r>
              <a:rPr kumimoji="0" lang="en-US" altLang="en-US">
                <a:solidFill>
                  <a:schemeClr val="accent2"/>
                </a:solidFill>
              </a:rPr>
              <a:t>element</a:t>
            </a:r>
            <a:r>
              <a:rPr kumimoji="0" lang="en-US" altLang="en-US"/>
              <a:t> of </a:t>
            </a:r>
            <a:r>
              <a:rPr kumimoji="0" lang="en-US" altLang="en-US" i="1"/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en-US" i="1"/>
              <a:t>x </a:t>
            </a:r>
            <a:r>
              <a:rPr kumimoji="0" lang="en-US" altLang="en-US"/>
              <a:t>is not </a:t>
            </a:r>
            <a:r>
              <a:rPr kumimoji="0" lang="en-US" altLang="en-US">
                <a:solidFill>
                  <a:schemeClr val="accent2"/>
                </a:solidFill>
              </a:rPr>
              <a:t>in</a:t>
            </a:r>
            <a:r>
              <a:rPr kumimoji="0" lang="en-US" altLang="en-US"/>
              <a:t> </a:t>
            </a:r>
            <a:r>
              <a:rPr kumimoji="0" lang="en-US" altLang="en-US" i="1"/>
              <a:t>A</a:t>
            </a:r>
          </a:p>
        </p:txBody>
      </p:sp>
      <p:pic>
        <p:nvPicPr>
          <p:cNvPr id="58389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9906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990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45088"/>
            <a:ext cx="838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06988"/>
            <a:ext cx="1003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7" name="Picture 2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5638800"/>
            <a:ext cx="9144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9" name="Picture 3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5638800"/>
            <a:ext cx="901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858000" y="6172200"/>
            <a:ext cx="1944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(will prove later)</a:t>
            </a:r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V="1">
            <a:off x="7924800" y="6019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  <p:bldP spid="977928" grpId="0"/>
      <p:bldP spid="977929" grpId="0"/>
      <p:bldP spid="977932" grpId="0"/>
      <p:bldP spid="58385" grpId="0" animBg="1"/>
      <p:bldP spid="58388" grpId="0"/>
      <p:bldP spid="58400" grpId="0"/>
      <p:bldP spid="584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Size of a Set</a:t>
            </a: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457200" y="1219200"/>
            <a:ext cx="5005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this course we mostly focus on finite sets.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533400" y="3200400"/>
            <a:ext cx="70532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if S = {2, 3, 5, 7, 11, 13, 17, 19}, then |S|=8.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if S = {CSC1130, CSC2110, ERG2020, MAT2510}, then |S|=4.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if S = {{1,2}, {1,3}, {1,4}, {2,3}, {2,4}, {3,4}}, then |S|=6.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09588" y="4795838"/>
            <a:ext cx="7389812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Later we will study how to determine the size of the following sets: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	the set of poker hands which are “full house”.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	the set of n-bit strings without three consecutive ones.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	the set of valid ways to add n pairs of parentheses</a:t>
            </a:r>
          </a:p>
        </p:txBody>
      </p:sp>
      <p:sp>
        <p:nvSpPr>
          <p:cNvPr id="10246" name="Rectangle 22"/>
          <p:cNvSpPr>
            <a:spLocks noChangeArrowheads="1"/>
          </p:cNvSpPr>
          <p:nvPr/>
        </p:nvSpPr>
        <p:spPr bwMode="auto">
          <a:xfrm>
            <a:off x="533400" y="1954213"/>
            <a:ext cx="586740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The </a:t>
            </a:r>
            <a:r>
              <a:rPr lang="en-US" altLang="zh-TW" b="1"/>
              <a:t>size</a:t>
            </a:r>
            <a:r>
              <a:rPr lang="en-US" altLang="zh-TW"/>
              <a:t> of a set S, denoted by </a:t>
            </a:r>
            <a:r>
              <a:rPr lang="en-US" altLang="zh-TW" b="1"/>
              <a:t>|S|,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is defined as the number of elements contained in S.</a:t>
            </a:r>
          </a:p>
        </p:txBody>
      </p:sp>
    </p:spTree>
    <p:extLst>
      <p:ext uri="{BB962C8B-B14F-4D97-AF65-F5344CB8AC3E}">
        <p14:creationId xmlns:p14="http://schemas.microsoft.com/office/powerpoint/2010/main" val="174271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62400" y="4572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Subset</a:t>
            </a:r>
          </a:p>
        </p:txBody>
      </p:sp>
      <p:sp>
        <p:nvSpPr>
          <p:cNvPr id="11267" name="Text Box 16"/>
          <p:cNvSpPr txBox="1">
            <a:spLocks noChangeArrowheads="1"/>
          </p:cNvSpPr>
          <p:nvPr/>
        </p:nvSpPr>
        <p:spPr bwMode="auto">
          <a:xfrm>
            <a:off x="990600" y="1295400"/>
            <a:ext cx="7273925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Given two sets A and B, we say A is a </a:t>
            </a:r>
            <a:r>
              <a:rPr lang="en-US" altLang="zh-TW" b="1"/>
              <a:t>subset</a:t>
            </a:r>
            <a:r>
              <a:rPr lang="en-US" altLang="zh-TW"/>
              <a:t> of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denoted by             , if every element of A is also an element of B. </a:t>
            </a:r>
          </a:p>
        </p:txBody>
      </p:sp>
      <p:sp>
        <p:nvSpPr>
          <p:cNvPr id="11268" name="Oval 19"/>
          <p:cNvSpPr>
            <a:spLocks noChangeArrowheads="1"/>
          </p:cNvSpPr>
          <p:nvPr/>
        </p:nvSpPr>
        <p:spPr bwMode="auto">
          <a:xfrm>
            <a:off x="3962400" y="2667000"/>
            <a:ext cx="762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Oval 20"/>
          <p:cNvSpPr>
            <a:spLocks noChangeArrowheads="1"/>
          </p:cNvSpPr>
          <p:nvPr/>
        </p:nvSpPr>
        <p:spPr bwMode="auto">
          <a:xfrm>
            <a:off x="3810000" y="2438400"/>
            <a:ext cx="15240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4098925" y="278447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11271" name="Text Box 22"/>
          <p:cNvSpPr txBox="1">
            <a:spLocks noChangeArrowheads="1"/>
          </p:cNvSpPr>
          <p:nvPr/>
        </p:nvSpPr>
        <p:spPr bwMode="auto">
          <a:xfrm>
            <a:off x="4876800" y="27432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04800" y="3733800"/>
            <a:ext cx="792956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If A={4, 8, 12, 16} and B={2, 4, 6, 8, 10, 12, 14, 16}, then              but 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             because every element in A is an element of A.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           for any A because the empty set has no elements.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If A is the set of prime numbers and B is the set of odd numbers, then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</a:t>
            </a:r>
          </a:p>
        </p:txBody>
      </p:sp>
      <p:pic>
        <p:nvPicPr>
          <p:cNvPr id="3097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100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9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737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1050925" y="6024563"/>
            <a:ext cx="38560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             , then |A| &lt;= |B|. </a:t>
            </a:r>
          </a:p>
        </p:txBody>
      </p:sp>
      <p:pic>
        <p:nvPicPr>
          <p:cNvPr id="3105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22988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7" name="Picture 3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6800"/>
            <a:ext cx="6858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3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15200" y="2971800"/>
            <a:ext cx="1508125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not a subset</a:t>
            </a:r>
          </a:p>
        </p:txBody>
      </p:sp>
      <p:cxnSp>
        <p:nvCxnSpPr>
          <p:cNvPr id="19" name="Straight Arrow Connector 18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7953376" y="3457575"/>
            <a:ext cx="392112" cy="160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58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703513" y="457200"/>
            <a:ext cx="369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Proper Subset, Equality</a:t>
            </a:r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838200" y="1295400"/>
            <a:ext cx="7500938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Given two sets A and B, we say A is a </a:t>
            </a:r>
            <a:r>
              <a:rPr lang="en-US" altLang="zh-TW" b="1"/>
              <a:t>proper subset</a:t>
            </a:r>
            <a:r>
              <a:rPr lang="en-US" altLang="zh-TW"/>
              <a:t> of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denoted by             , if every element of A is an element of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there is an element in B that is not contained in A. </a:t>
            </a:r>
          </a:p>
        </p:txBody>
      </p:sp>
      <p:pic>
        <p:nvPicPr>
          <p:cNvPr id="12292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78000"/>
            <a:ext cx="762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Oval 19"/>
          <p:cNvSpPr>
            <a:spLocks noChangeArrowheads="1"/>
          </p:cNvSpPr>
          <p:nvPr/>
        </p:nvSpPr>
        <p:spPr bwMode="auto">
          <a:xfrm>
            <a:off x="1219200" y="3048000"/>
            <a:ext cx="762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20"/>
          <p:cNvSpPr>
            <a:spLocks noChangeArrowheads="1"/>
          </p:cNvSpPr>
          <p:nvPr/>
        </p:nvSpPr>
        <p:spPr bwMode="auto">
          <a:xfrm>
            <a:off x="1066800" y="2819400"/>
            <a:ext cx="15240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Text Box 21"/>
          <p:cNvSpPr txBox="1">
            <a:spLocks noChangeArrowheads="1"/>
          </p:cNvSpPr>
          <p:nvPr/>
        </p:nvSpPr>
        <p:spPr bwMode="auto">
          <a:xfrm>
            <a:off x="1355725" y="316547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12296" name="Text Box 22"/>
          <p:cNvSpPr txBox="1">
            <a:spLocks noChangeArrowheads="1"/>
          </p:cNvSpPr>
          <p:nvPr/>
        </p:nvSpPr>
        <p:spPr bwMode="auto">
          <a:xfrm>
            <a:off x="2133600" y="31242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12297" name="Oval 22"/>
          <p:cNvSpPr>
            <a:spLocks noChangeArrowheads="1"/>
          </p:cNvSpPr>
          <p:nvPr/>
        </p:nvSpPr>
        <p:spPr bwMode="auto">
          <a:xfrm>
            <a:off x="2057400" y="3429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270250" y="3048000"/>
            <a:ext cx="3740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             , then |A| &lt; |B|. </a:t>
            </a:r>
          </a:p>
        </p:txBody>
      </p:sp>
      <p:pic>
        <p:nvPicPr>
          <p:cNvPr id="60441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36900"/>
            <a:ext cx="762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838200" y="4343400"/>
            <a:ext cx="78152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Definition:</a:t>
            </a:r>
            <a:r>
              <a:rPr lang="en-US" altLang="zh-TW"/>
              <a:t> Given two sets A and B, we say A = B if             and              .</a:t>
            </a:r>
          </a:p>
        </p:txBody>
      </p:sp>
      <p:pic>
        <p:nvPicPr>
          <p:cNvPr id="60443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5" name="Picture 2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13250"/>
            <a:ext cx="76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276600" y="5257800"/>
            <a:ext cx="34448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A = B, then |A| = |B|. </a:t>
            </a:r>
          </a:p>
        </p:txBody>
      </p:sp>
      <p:sp>
        <p:nvSpPr>
          <p:cNvPr id="2" name="Oval 20"/>
          <p:cNvSpPr>
            <a:spLocks noChangeArrowheads="1"/>
          </p:cNvSpPr>
          <p:nvPr/>
        </p:nvSpPr>
        <p:spPr bwMode="auto">
          <a:xfrm>
            <a:off x="1066800" y="5105400"/>
            <a:ext cx="15240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838200" y="50434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2438400" y="50292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584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9" grpId="0" animBg="1"/>
      <p:bldP spid="60442" grpId="0" animBg="1"/>
      <p:bldP spid="60446" grpId="0" animBg="1"/>
      <p:bldP spid="2" grpId="0" animBg="1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39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= S_1 \cup S_2 \cup S_4 \cup S_5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0"/>
  <p:tag name="PICTUREFILESIZE" val="798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up (B \cap C) = S_1 \cup S_2 \cup S_4 \cup S_5 \cup S_6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7"/>
  <p:tag name="PICTUREFILESIZE" val="1405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 \cap C = S_4 \cup S_6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677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A \cup B) = S_1 \cup S_2 \cup S_3 \cup S_4 \cup S_5 \cup S_6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3"/>
  <p:tag name="PICTUREFILESIZE" val="1396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A \cup C) = S_1 \cup S_2 \cup S_4 \cup S_5 \cup S_6 \cup S_7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3"/>
  <p:tag name="PICTUREFILESIZE" val="1337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A \cup B) \cap (A \cup C) = S_1 \cup S_2 \cup S_4 \cup S_5 \cup S_6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4"/>
  <p:tag name="PICTUREFILESIZE" val="1649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 \cup B} = \overline{A} \cap \overline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534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8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06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 \cup B} = \overline{A} \cap \overline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53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97 \in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98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8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06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 \cap B} = \overline{A} \cup \overline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537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 \cap B} = \overline{A} \cup \overline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537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A - B) \cup (B - C) = A - C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7"/>
  <p:tag name="PICTUREFILESIZE" val="1095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A - B) \cup (B - C) = A - C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7"/>
  <p:tag name="PICTUREFILESIZE" val="1095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(\overline{A} \cap \overline{B})} = A \cup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718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(\overline{A} \cap \overline{B})} = \overline{\overline{A}} \cup \overline{\overline{B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720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A \cup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273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((A \cup C) \cap (B \cup C)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907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321 \notin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402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overline{(A \cup C)} \cup \overline{(B \cup C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41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\overline{A} \cap \overline{C}) \cup \overline{(B \cup C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64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\overline{A} \cap \overline{C}) \cup (\overline{B} \cap \overline{C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854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\overline{A} \cup \overline{B}) \cap \overline{C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0"/>
  <p:tag name="PICTUREFILESIZE" val="597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((A \cup C) \cap (B \cup C))} = (\overline{A} \cup \overline{B}) \cup \overline{C}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1"/>
  <p:tag name="PICTUREFILESIZE" val="1414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neq (\overline{A} \cup \overline{B}) \cup \overline{C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0"/>
  <p:tag name="PICTUREFILESIZE" val="634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- (A \cap B) = A - B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813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A \cup B) - C = (A - C) \cup (B - C)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7"/>
  <p:tag name="PICTUREFILESIZE" val="1370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(A \cup B \cup C)} = \overline{A} \cap \overline{B} \cap \overline{C}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1064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.5 \in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7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qrt{2} \notin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477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not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31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4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 \not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9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{x~|~x~{\rm is~a~real~number~and~}-2 &lt; x &lt; 5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0"/>
  <p:tag name="PICTUREFILESIZE" val="1529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mptyset 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5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5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5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B 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5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Z} \subset {\mathbb 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84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{x~|~x~{\rm is~a~prime~number~and~} x &lt; 1000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0"/>
  <p:tag name="PICTUREFILESIZE" val="1669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e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4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 \cup B| = |A| + |B| - |A \cap 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4"/>
  <p:tag name="PICTUREFILESIZE" val="845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ap B = \{x \in U~|~x \in A {\rm~and~} x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37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up B = \{x \in U~|~x \in A {\rm~or~} x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8"/>
  <p:tag name="PICTUREFILESIZE" val="126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- B = \{x \in U~|~x \in A {\rm~and~} x \not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7"/>
  <p:tag name="PICTUREFILESIZE" val="139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109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} = A^c = \{x \in U~|~x \notin A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983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 - B| = |A| - |A \cap 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67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A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8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B} \subseteq \overline{A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66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63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C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118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= A_1 \cup A_2 \cup \cdots \cup A_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1"/>
  <p:tag name="PICTUREFILESIZE" val="716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Z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104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bse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64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times B = \{ (a,b)~|~a \in A {\rm~and~} b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538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times B \times C= \{ (a,b,c)~|~a \in A {\rm~and~} b \in B {\rm~and~} c \in C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8"/>
  <p:tag name="PICTUREFILESIZE" val="2139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{ \bar{B}} $&#10;&#10;\end{document}"/>
  <p:tag name="IGUANATEXSIZE" val="1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{\mathbb Z}^+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"/>
  <p:tag name="PICTUREFILESIZE" val="132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a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cu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51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\emptyset = A$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U = A$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U = U$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\emptyset = \emptyset$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A = A$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A = A$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(\overline{A})} = A$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B = B \cup A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[\emptyset = \{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23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B = B \cap A$&#10;&#10;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B \cup C) = (A \cup B) \cup C$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(B \cap C) = (A \cap B) \cap C$&#10;&#10;&#10;\end{document}"/>
  <p:tag name="IGUANATEXSIZE" val="3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(B \cup C) = (A \cap B) \cup (A \cap C)$&#10;&#10;&#10;\end{document}"/>
  <p:tag name="IGUANATEXSIZE" val="3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B \cap C) = (A \cup B) \cap (A \cup C)$&#10;&#10;&#10;\end{document}"/>
  <p:tag name="IGUANATEXSIZE" val="3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A \cup B} = \overline{A} \cap \overline{B}$&#10;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A \cap B} = \overline{A} \cup \overline{B}$&#10;&#10;&#10;\end{document}"/>
  <p:tag name="IGUANATEXSIZE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A \cap B) = A$&#10;&#10;&#10;\end{document}"/>
  <p:tag name="IGUANATEXSIZE" val="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(A \cup B) = A$&#10;&#10;&#10;\end{document}"/>
  <p:tag name="IGUANATEXSIZE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\overline{A} = U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not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82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\overline{A} = \emptyset$&#10;&#10;&#10;\end{document}"/>
  <p:tag name="IGUANATEXSIZE" val="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ap B \subseteq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418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subseteq A \cup 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1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{\rm~if~} A \subseteq B {\rm~and~} B \subseteq C, {\rm~then~} A \subseteq 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7"/>
  <p:tag name="PICTUREFILESIZE" val="1318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ap \overline{A} = \emptyse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76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up B = (A-B) \cup (B-A) \cup (A \cap B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3"/>
  <p:tag name="PICTUREFILESIZE" val="1409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overline{\overline{A}} =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213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up (B \cap C) = (A \cup B) \cap (A \cup C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36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ap (B \cup C) = (A \cap B) \cup (A \cap C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377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cup (B \cap C) = (A \cup B) \cap (A \cup C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368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16200</TotalTime>
  <Words>3271</Words>
  <Application>Microsoft Office PowerPoint</Application>
  <PresentationFormat>On-screen Show (4:3)</PresentationFormat>
  <Paragraphs>524</Paragraphs>
  <Slides>48</Slides>
  <Notes>25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Cambria Math</vt:lpstr>
      <vt:lpstr>Comic Sans MS</vt:lpstr>
      <vt:lpstr>Euclid Math Two</vt:lpstr>
      <vt:lpstr>Euclid Symbol</vt:lpstr>
      <vt:lpstr>新細明體</vt:lpstr>
      <vt:lpstr>Symbol</vt:lpstr>
      <vt:lpstr>Times New Roman</vt:lpstr>
      <vt:lpstr>Wingdings</vt:lpstr>
      <vt:lpstr>Default Design</vt:lpstr>
      <vt:lpstr>Equation</vt:lpstr>
      <vt:lpstr>Set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Questions</vt:lpstr>
      <vt:lpstr>PowerPoint Presentation</vt:lpstr>
      <vt:lpstr>PowerPoint Presentation</vt:lpstr>
      <vt:lpstr>Set Identities</vt:lpstr>
      <vt:lpstr>Set Identities</vt:lpstr>
      <vt:lpstr>Set Identities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Anup Nandy</cp:lastModifiedBy>
  <cp:revision>352</cp:revision>
  <dcterms:created xsi:type="dcterms:W3CDTF">2007-08-29T04:27:34Z</dcterms:created>
  <dcterms:modified xsi:type="dcterms:W3CDTF">2020-08-20T11:51:27Z</dcterms:modified>
</cp:coreProperties>
</file>