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508" r:id="rId2"/>
    <p:sldId id="549" r:id="rId3"/>
    <p:sldId id="510" r:id="rId4"/>
    <p:sldId id="552" r:id="rId5"/>
    <p:sldId id="536" r:id="rId6"/>
    <p:sldId id="511" r:id="rId7"/>
    <p:sldId id="537" r:id="rId8"/>
    <p:sldId id="550" r:id="rId9"/>
    <p:sldId id="607" r:id="rId10"/>
    <p:sldId id="608" r:id="rId11"/>
    <p:sldId id="513" r:id="rId12"/>
    <p:sldId id="553" r:id="rId13"/>
    <p:sldId id="538" r:id="rId14"/>
    <p:sldId id="554" r:id="rId15"/>
    <p:sldId id="539" r:id="rId16"/>
    <p:sldId id="540" r:id="rId17"/>
    <p:sldId id="548" r:id="rId18"/>
    <p:sldId id="555" r:id="rId19"/>
    <p:sldId id="556" r:id="rId20"/>
    <p:sldId id="612" r:id="rId21"/>
    <p:sldId id="614" r:id="rId22"/>
    <p:sldId id="615" r:id="rId23"/>
    <p:sldId id="616" r:id="rId24"/>
    <p:sldId id="617" r:id="rId25"/>
    <p:sldId id="618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5" r:id="rId36"/>
    <p:sldId id="60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  <p:sldId id="570" r:id="rId51"/>
    <p:sldId id="571" r:id="rId52"/>
    <p:sldId id="572" r:id="rId53"/>
    <p:sldId id="573" r:id="rId54"/>
    <p:sldId id="574" r:id="rId55"/>
    <p:sldId id="575" r:id="rId56"/>
    <p:sldId id="576" r:id="rId57"/>
    <p:sldId id="577" r:id="rId58"/>
    <p:sldId id="578" r:id="rId59"/>
    <p:sldId id="579" r:id="rId60"/>
    <p:sldId id="580" r:id="rId61"/>
    <p:sldId id="581" r:id="rId62"/>
    <p:sldId id="582" r:id="rId63"/>
    <p:sldId id="583" r:id="rId64"/>
    <p:sldId id="584" r:id="rId65"/>
    <p:sldId id="585" r:id="rId66"/>
    <p:sldId id="586" r:id="rId67"/>
    <p:sldId id="587" r:id="rId68"/>
    <p:sldId id="588" r:id="rId69"/>
    <p:sldId id="589" r:id="rId70"/>
    <p:sldId id="590" r:id="rId71"/>
    <p:sldId id="591" r:id="rId72"/>
    <p:sldId id="592" r:id="rId73"/>
    <p:sldId id="593" r:id="rId74"/>
  </p:sldIdLst>
  <p:sldSz cx="9144000" cy="6858000" type="screen4x3"/>
  <p:notesSz cx="6858000" cy="9144000"/>
  <p:custDataLst>
    <p:tags r:id="rId76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8000"/>
    <a:srgbClr val="CCCCFF"/>
    <a:srgbClr val="FFFF66"/>
    <a:srgbClr val="FFCCFF"/>
    <a:srgbClr val="A50021"/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6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E1991BB-F377-43D8-8D59-EC4E72441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68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17269-8A05-49B5-867D-BF7B63810A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52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F3E0-35BE-4328-AC9C-00838E9EC7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20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068B2-7054-4562-AD37-6E0F015B0F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442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3F95-0CC8-4FF7-8E55-BC99C58356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948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30031-0409-4F0B-8A47-0189CE827A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361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0232B-03A1-49AF-A718-DB79F9EC9E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657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B7537-DECE-4879-88ED-BD9382090B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445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BA6F2-4F89-4FC1-952E-70852C8079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26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70E8F-F0A6-404C-BF1F-1F22D69D30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5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66EF-5257-4A0C-B458-14AD79BB42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06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09E8A-FC4F-4CBF-A20F-B9E8E6C3E7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628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674C56AF-C22A-475E-958C-7D132DBB04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omic Sans MS" pitchFamily="66" charset="0"/>
              </a:rPr>
              <a:t>Modular Arithmetic </a:t>
            </a:r>
          </a:p>
        </p:txBody>
      </p:sp>
      <p:pic>
        <p:nvPicPr>
          <p:cNvPr id="2051" name="Picture 5" descr="c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048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Express </a:t>
            </a:r>
            <a:r>
              <a:rPr lang="en-US" sz="2000" b="1" dirty="0" err="1"/>
              <a:t>gcd</a:t>
            </a:r>
            <a:r>
              <a:rPr lang="en-US" sz="2000" b="1" dirty="0"/>
              <a:t>(252, 198) = 18 as a linear combination of 252 and 198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Solution: To show that </a:t>
            </a:r>
            <a:r>
              <a:rPr lang="en-US" sz="1800" dirty="0" err="1"/>
              <a:t>gcd</a:t>
            </a:r>
            <a:r>
              <a:rPr lang="en-US" sz="1800" dirty="0"/>
              <a:t>(252, 198) = 18, the Euclidean algorithm uses these divisions:</a:t>
            </a:r>
          </a:p>
          <a:p>
            <a:r>
              <a:rPr lang="en-US" sz="1800" dirty="0"/>
              <a:t>252 = 1 · 198 + 54</a:t>
            </a:r>
          </a:p>
          <a:p>
            <a:r>
              <a:rPr lang="en-US" sz="1800" dirty="0"/>
              <a:t>198 = 3 · 54 + 36</a:t>
            </a:r>
          </a:p>
          <a:p>
            <a:r>
              <a:rPr lang="en-US" sz="1800" dirty="0"/>
              <a:t>54 = 1 · 36 + 18</a:t>
            </a:r>
          </a:p>
          <a:p>
            <a:r>
              <a:rPr lang="en-US" sz="1800" dirty="0"/>
              <a:t>36 = 2 · 18.</a:t>
            </a:r>
          </a:p>
          <a:p>
            <a:r>
              <a:rPr lang="en-US" sz="1800" dirty="0"/>
              <a:t>Using the next-to-last division (the third division), we can express </a:t>
            </a:r>
            <a:r>
              <a:rPr lang="en-US" sz="1800" dirty="0" err="1"/>
              <a:t>gcd</a:t>
            </a:r>
            <a:r>
              <a:rPr lang="en-US" sz="1800" dirty="0"/>
              <a:t>(252, 198) = 18 as </a:t>
            </a:r>
            <a:r>
              <a:rPr lang="en-US" sz="1800" dirty="0" smtClean="0"/>
              <a:t>a linear </a:t>
            </a:r>
            <a:r>
              <a:rPr lang="en-US" sz="1800" dirty="0"/>
              <a:t>combination of 54 and 36. We find that</a:t>
            </a:r>
          </a:p>
          <a:p>
            <a:r>
              <a:rPr lang="en-US" sz="1800" dirty="0"/>
              <a:t>18 = 54 − 1 · 36.</a:t>
            </a:r>
          </a:p>
          <a:p>
            <a:r>
              <a:rPr lang="en-US" sz="1800" dirty="0"/>
              <a:t>The second division tells us that</a:t>
            </a:r>
          </a:p>
          <a:p>
            <a:r>
              <a:rPr lang="en-US" sz="1800" dirty="0"/>
              <a:t>36 = 198 − 3 · 54.</a:t>
            </a:r>
          </a:p>
          <a:p>
            <a:r>
              <a:rPr lang="en-US" sz="1800" dirty="0"/>
              <a:t>Substituting this expression for 36 into the previous equation, we can express 18 as a </a:t>
            </a:r>
            <a:r>
              <a:rPr lang="en-US" sz="1800" dirty="0" smtClean="0"/>
              <a:t>linear combination </a:t>
            </a:r>
            <a:r>
              <a:rPr lang="en-US" sz="1800" dirty="0"/>
              <a:t>of 54 and 198. We have</a:t>
            </a:r>
          </a:p>
          <a:p>
            <a:r>
              <a:rPr lang="en-US" sz="1800" dirty="0"/>
              <a:t>18 = 54 − 1 · 36 = 54 − 1 · (198 − 3 · 54) = 4 · 54 − 1 · 198.</a:t>
            </a:r>
          </a:p>
          <a:p>
            <a:r>
              <a:rPr lang="en-US" sz="1800" dirty="0"/>
              <a:t>The first division tells us that</a:t>
            </a:r>
          </a:p>
          <a:p>
            <a:r>
              <a:rPr lang="en-US" sz="1800" dirty="0"/>
              <a:t>54 = 252 − 1 · 198.</a:t>
            </a:r>
          </a:p>
          <a:p>
            <a:r>
              <a:rPr lang="en-US" sz="1800" dirty="0"/>
              <a:t>Substituting this expression for 54 into the previous equation, we can express 18 as a </a:t>
            </a:r>
            <a:r>
              <a:rPr lang="en-US" sz="1800" dirty="0" smtClean="0"/>
              <a:t>linear combination </a:t>
            </a:r>
            <a:r>
              <a:rPr lang="en-US" sz="1800" dirty="0"/>
              <a:t>of 252 and 198. We conclude that</a:t>
            </a:r>
          </a:p>
          <a:p>
            <a:r>
              <a:rPr lang="en-US" sz="1800" dirty="0"/>
              <a:t>18 = 4 · (252 − 1 · 198) − 1 · 198 = 4 · 252 − 5 · 198</a:t>
            </a:r>
          </a:p>
        </p:txBody>
      </p:sp>
    </p:spTree>
    <p:extLst>
      <p:ext uri="{BB962C8B-B14F-4D97-AF65-F5344CB8AC3E}">
        <p14:creationId xmlns:p14="http://schemas.microsoft.com/office/powerpoint/2010/main" val="566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001963" y="457200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Exponentiation</a:t>
            </a:r>
          </a:p>
        </p:txBody>
      </p:sp>
      <p:sp>
        <p:nvSpPr>
          <p:cNvPr id="821253" name="Text Box 5"/>
          <p:cNvSpPr txBox="1">
            <a:spLocks noChangeArrowheads="1"/>
          </p:cNvSpPr>
          <p:nvPr/>
        </p:nvSpPr>
        <p:spPr bwMode="auto">
          <a:xfrm>
            <a:off x="1143000" y="1905000"/>
            <a:ext cx="3622675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800"/>
              <a:t>144</a:t>
            </a:r>
            <a:r>
              <a:rPr lang="en-US" altLang="zh-TW" sz="1800" baseline="30000"/>
              <a:t>4</a:t>
            </a:r>
            <a:r>
              <a:rPr lang="en-US" altLang="zh-TW" sz="1800"/>
              <a:t> mod 713 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144 * 144 * 144 * 144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20736 * 144 * 144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59 * 144 * 144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8496 * 144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653 * 144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94032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629 mod 713</a:t>
            </a:r>
          </a:p>
        </p:txBody>
      </p:sp>
      <p:sp>
        <p:nvSpPr>
          <p:cNvPr id="821254" name="Line 6"/>
          <p:cNvSpPr>
            <a:spLocks noChangeShapeType="1"/>
          </p:cNvSpPr>
          <p:nvPr/>
        </p:nvSpPr>
        <p:spPr bwMode="auto">
          <a:xfrm flipV="1">
            <a:off x="4572000" y="20574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55" name="Text Box 7"/>
          <p:cNvSpPr txBox="1">
            <a:spLocks noChangeArrowheads="1"/>
          </p:cNvSpPr>
          <p:nvPr/>
        </p:nvSpPr>
        <p:spPr bwMode="auto">
          <a:xfrm>
            <a:off x="5954713" y="1235075"/>
            <a:ext cx="2503487" cy="181292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20736 * 20736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59 * 59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3481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629 mod 713</a:t>
            </a:r>
          </a:p>
        </p:txBody>
      </p:sp>
      <p:sp>
        <p:nvSpPr>
          <p:cNvPr id="821256" name="Text Box 8"/>
          <p:cNvSpPr txBox="1">
            <a:spLocks noChangeArrowheads="1"/>
          </p:cNvSpPr>
          <p:nvPr/>
        </p:nvSpPr>
        <p:spPr bwMode="auto">
          <a:xfrm>
            <a:off x="4572000" y="3549650"/>
            <a:ext cx="3100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Because 20736 </a:t>
            </a:r>
            <a:r>
              <a:rPr kumimoji="0" lang="en-US" altLang="en-US">
                <a:sym typeface="Euclid Symbol" pitchFamily="18" charset="2"/>
              </a:rPr>
              <a:t> 59 (mod 713)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21257" name="Text Box 9"/>
          <p:cNvSpPr txBox="1">
            <a:spLocks noChangeArrowheads="1"/>
          </p:cNvSpPr>
          <p:nvPr/>
        </p:nvSpPr>
        <p:spPr bwMode="auto">
          <a:xfrm>
            <a:off x="4595813" y="4648200"/>
            <a:ext cx="3100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Because 653 </a:t>
            </a:r>
            <a:r>
              <a:rPr kumimoji="0" lang="en-US" altLang="en-US">
                <a:sym typeface="Euclid Symbol" pitchFamily="18" charset="2"/>
              </a:rPr>
              <a:t> 8496 (mod 713)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21258" name="Text Box 10"/>
          <p:cNvSpPr txBox="1">
            <a:spLocks noChangeArrowheads="1"/>
          </p:cNvSpPr>
          <p:nvPr/>
        </p:nvSpPr>
        <p:spPr bwMode="auto">
          <a:xfrm>
            <a:off x="4800600" y="1981200"/>
            <a:ext cx="100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shortcut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4" grpId="0" animBg="1"/>
      <p:bldP spid="821256" grpId="0"/>
      <p:bldP spid="821257" grpId="0"/>
      <p:bldP spid="8212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90863" y="457200"/>
            <a:ext cx="2928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Repeated Squaring</a:t>
            </a: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808038" y="2252663"/>
            <a:ext cx="28829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800"/>
              <a:t>144</a:t>
            </a:r>
            <a:r>
              <a:rPr lang="en-US" altLang="zh-TW" sz="1800" baseline="30000"/>
              <a:t>50</a:t>
            </a:r>
            <a:r>
              <a:rPr lang="en-US" altLang="zh-TW" sz="1800"/>
              <a:t> mod 713 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</a:t>
            </a:r>
            <a:r>
              <a:rPr lang="en-US" altLang="zh-TW"/>
              <a:t>144</a:t>
            </a:r>
            <a:r>
              <a:rPr lang="en-US" altLang="zh-TW" baseline="30000"/>
              <a:t>32</a:t>
            </a:r>
            <a:r>
              <a:rPr lang="en-US" altLang="zh-TW" sz="1800"/>
              <a:t> </a:t>
            </a:r>
            <a:r>
              <a:rPr lang="en-US" altLang="zh-TW"/>
              <a:t>144</a:t>
            </a:r>
            <a:r>
              <a:rPr lang="en-US" altLang="zh-TW" baseline="30000"/>
              <a:t>16</a:t>
            </a:r>
            <a:r>
              <a:rPr lang="en-US" altLang="zh-TW" sz="1800"/>
              <a:t> </a:t>
            </a:r>
            <a:r>
              <a:rPr lang="en-US" altLang="zh-TW"/>
              <a:t>144</a:t>
            </a:r>
            <a:r>
              <a:rPr lang="en-US" altLang="zh-TW" baseline="30000"/>
              <a:t>2</a:t>
            </a:r>
            <a:r>
              <a:rPr lang="en-US" altLang="zh-TW" sz="1800"/>
              <a:t>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648</a:t>
            </a:r>
            <a:r>
              <a:rPr lang="el-GR" altLang="zh-TW" sz="1800"/>
              <a:t>·</a:t>
            </a:r>
            <a:r>
              <a:rPr lang="en-US" altLang="zh-TW" sz="1800"/>
              <a:t>485</a:t>
            </a:r>
            <a:r>
              <a:rPr lang="el-GR" altLang="zh-TW" sz="1800"/>
              <a:t>·</a:t>
            </a:r>
            <a:r>
              <a:rPr lang="en-US" altLang="zh-TW" sz="1800"/>
              <a:t>59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242</a:t>
            </a:r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5334000" y="1219200"/>
            <a:ext cx="2473325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2</a:t>
            </a:r>
            <a:r>
              <a:rPr lang="en-US" altLang="zh-TW"/>
              <a:t> mod 713 = 59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4</a:t>
            </a:r>
            <a:r>
              <a:rPr lang="en-US" altLang="zh-TW"/>
              <a:t> mod 713 </a:t>
            </a:r>
          </a:p>
          <a:p>
            <a:pPr eaLnBrk="1" hangingPunct="1"/>
            <a:r>
              <a:rPr lang="en-US" altLang="zh-TW"/>
              <a:t>= 144</a:t>
            </a:r>
            <a:r>
              <a:rPr lang="en-US" altLang="zh-TW" baseline="30000"/>
              <a:t>2 </a:t>
            </a:r>
            <a:r>
              <a:rPr lang="el-GR" altLang="zh-TW" baseline="30000"/>
              <a:t>·</a:t>
            </a:r>
            <a:r>
              <a:rPr lang="en-US" altLang="zh-TW"/>
              <a:t>144</a:t>
            </a:r>
            <a:r>
              <a:rPr lang="en-US" altLang="zh-TW" baseline="30000"/>
              <a:t>2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59</a:t>
            </a:r>
            <a:r>
              <a:rPr lang="el-GR" altLang="zh-TW"/>
              <a:t>·</a:t>
            </a:r>
            <a:r>
              <a:rPr lang="en-US" altLang="zh-TW"/>
              <a:t>59 mod 713</a:t>
            </a:r>
            <a:endParaRPr lang="el-GR" altLang="zh-TW"/>
          </a:p>
          <a:p>
            <a:pPr eaLnBrk="1" hangingPunct="1"/>
            <a:r>
              <a:rPr lang="en-US" altLang="zh-TW"/>
              <a:t>= 629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8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144</a:t>
            </a:r>
            <a:r>
              <a:rPr lang="en-US" altLang="zh-TW" baseline="30000"/>
              <a:t>4</a:t>
            </a:r>
            <a:r>
              <a:rPr lang="el-GR" altLang="zh-TW"/>
              <a:t>·</a:t>
            </a:r>
            <a:r>
              <a:rPr lang="en-US" altLang="zh-TW"/>
              <a:t>144</a:t>
            </a:r>
            <a:r>
              <a:rPr lang="en-US" altLang="zh-TW" baseline="30000"/>
              <a:t>4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629</a:t>
            </a:r>
            <a:r>
              <a:rPr lang="el-GR" altLang="zh-TW"/>
              <a:t>·</a:t>
            </a:r>
            <a:r>
              <a:rPr lang="en-US" altLang="zh-TW"/>
              <a:t>629 mod 713</a:t>
            </a:r>
          </a:p>
          <a:p>
            <a:pPr eaLnBrk="1" hangingPunct="1"/>
            <a:r>
              <a:rPr lang="en-US" altLang="zh-TW"/>
              <a:t>= 639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16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144</a:t>
            </a:r>
            <a:r>
              <a:rPr lang="en-US" altLang="zh-TW" baseline="30000"/>
              <a:t>8</a:t>
            </a:r>
            <a:r>
              <a:rPr lang="el-GR" altLang="zh-TW"/>
              <a:t>·</a:t>
            </a:r>
            <a:r>
              <a:rPr lang="en-US" altLang="zh-TW"/>
              <a:t>144</a:t>
            </a:r>
            <a:r>
              <a:rPr lang="en-US" altLang="zh-TW" baseline="30000"/>
              <a:t>8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639</a:t>
            </a:r>
            <a:r>
              <a:rPr lang="el-GR" altLang="zh-TW"/>
              <a:t>·</a:t>
            </a:r>
            <a:r>
              <a:rPr lang="en-US" altLang="zh-TW"/>
              <a:t>639 mod 713</a:t>
            </a:r>
          </a:p>
          <a:p>
            <a:pPr eaLnBrk="1" hangingPunct="1"/>
            <a:r>
              <a:rPr lang="en-US" altLang="zh-TW"/>
              <a:t>= 485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32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144</a:t>
            </a:r>
            <a:r>
              <a:rPr lang="en-US" altLang="zh-TW" baseline="30000"/>
              <a:t>16</a:t>
            </a:r>
            <a:r>
              <a:rPr lang="el-GR" altLang="zh-TW"/>
              <a:t>·</a:t>
            </a:r>
            <a:r>
              <a:rPr lang="en-US" altLang="zh-TW"/>
              <a:t>144</a:t>
            </a:r>
            <a:r>
              <a:rPr lang="en-US" altLang="zh-TW" baseline="30000"/>
              <a:t>16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485</a:t>
            </a:r>
            <a:r>
              <a:rPr lang="el-GR" altLang="zh-TW"/>
              <a:t>·</a:t>
            </a:r>
            <a:r>
              <a:rPr lang="en-US" altLang="zh-TW"/>
              <a:t>485 mod 713</a:t>
            </a:r>
          </a:p>
          <a:p>
            <a:pPr eaLnBrk="1" hangingPunct="1"/>
            <a:r>
              <a:rPr lang="en-US" altLang="zh-TW"/>
              <a:t>= 648</a:t>
            </a: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838200" y="1524000"/>
            <a:ext cx="3017838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800"/>
              <a:t>Note that 50 = 32 + 16 + 2</a:t>
            </a:r>
          </a:p>
        </p:txBody>
      </p:sp>
      <p:sp>
        <p:nvSpPr>
          <p:cNvPr id="868358" name="Line 6"/>
          <p:cNvSpPr>
            <a:spLocks noChangeShapeType="1"/>
          </p:cNvSpPr>
          <p:nvPr/>
        </p:nvSpPr>
        <p:spPr bwMode="auto">
          <a:xfrm>
            <a:off x="1371600" y="3733800"/>
            <a:ext cx="38100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9" name="Line 7"/>
          <p:cNvSpPr>
            <a:spLocks noChangeShapeType="1"/>
          </p:cNvSpPr>
          <p:nvPr/>
        </p:nvSpPr>
        <p:spPr bwMode="auto">
          <a:xfrm>
            <a:off x="1828800" y="3733800"/>
            <a:ext cx="33528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60" name="Line 8"/>
          <p:cNvSpPr>
            <a:spLocks noChangeShapeType="1"/>
          </p:cNvSpPr>
          <p:nvPr/>
        </p:nvSpPr>
        <p:spPr bwMode="auto">
          <a:xfrm flipV="1">
            <a:off x="2362200" y="1447800"/>
            <a:ext cx="30480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7" grpId="0" animBg="1"/>
      <p:bldP spid="868358" grpId="0" animBg="1"/>
      <p:bldP spid="868359" grpId="0" animBg="1"/>
      <p:bldP spid="8683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Division Test</a:t>
            </a:r>
          </a:p>
        </p:txBody>
      </p:sp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577850" y="1371600"/>
            <a:ext cx="7996238" cy="7127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Using the basic rules for modular addition and modular multiplication,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can derive some quick test to see if a big number is divisible by a small number.</a:t>
            </a:r>
          </a:p>
        </p:txBody>
      </p:sp>
      <p:sp>
        <p:nvSpPr>
          <p:cNvPr id="848907" name="Text Box 11"/>
          <p:cNvSpPr txBox="1">
            <a:spLocks noChangeArrowheads="1"/>
          </p:cNvSpPr>
          <p:nvPr/>
        </p:nvSpPr>
        <p:spPr bwMode="auto">
          <a:xfrm>
            <a:off x="569913" y="2514600"/>
            <a:ext cx="6627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Suppose we are given the decimal representation of a big number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.</a:t>
            </a:r>
          </a:p>
        </p:txBody>
      </p:sp>
      <p:sp>
        <p:nvSpPr>
          <p:cNvPr id="848908" name="Text Box 12"/>
          <p:cNvSpPr txBox="1">
            <a:spLocks noChangeArrowheads="1"/>
          </p:cNvSpPr>
          <p:nvPr/>
        </p:nvSpPr>
        <p:spPr bwMode="auto">
          <a:xfrm>
            <a:off x="609600" y="3036888"/>
            <a:ext cx="8124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test 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divisible by a small number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, of course we can do a division to check.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But can we do faster?</a:t>
            </a:r>
          </a:p>
        </p:txBody>
      </p:sp>
      <p:sp>
        <p:nvSpPr>
          <p:cNvPr id="848909" name="Text Box 13"/>
          <p:cNvSpPr txBox="1">
            <a:spLocks noChangeArrowheads="1"/>
          </p:cNvSpPr>
          <p:nvPr/>
        </p:nvSpPr>
        <p:spPr bwMode="auto">
          <a:xfrm>
            <a:off x="762000" y="4171950"/>
            <a:ext cx="792321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= 2, we just need to check whether the last digit of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even or not.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= 10, we just need to check whether the last digit of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0 or not.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= 5, we just need to check whether the last digit of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either 5 or 0 or not.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What about when n=3?  When n=7?  When n=11?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Division Test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38200" y="1444625"/>
            <a:ext cx="5943600" cy="835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/>
              <a:t>A number written in decimal divisible by 9 if and only if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sum of its digits is a multiple of 9? </a:t>
            </a:r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838200" y="2752725"/>
            <a:ext cx="62896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Example 1.   9333234513171 is divisible by 9.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    9+3+3+3+2+3+4+5+1+3+1+7+1 = 45 is divisible by 9.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Example 2.  128573649683 is not divisible by 9.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    1+2+8+5+7+3+6+4+9+6+8+3 = 62 is not divisible by 9.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838200" y="1295400"/>
            <a:ext cx="6477000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b="1"/>
              <a:t>Claim</a:t>
            </a:r>
            <a:r>
              <a:rPr lang="en-US" altLang="en-US" b="1">
                <a:solidFill>
                  <a:srgbClr val="A50021"/>
                </a:solidFill>
              </a:rPr>
              <a:t>.</a:t>
            </a:r>
            <a:r>
              <a:rPr lang="en-US" altLang="en-US"/>
              <a:t> A number written in decimal is divisible by 9 if and only if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sum of its digits is a multiple of 9.</a:t>
            </a:r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3375025" y="2386013"/>
            <a:ext cx="2095500" cy="3460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Hint: 10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en-US"/>
              <a:t> 1 (mod 9).</a:t>
            </a:r>
          </a:p>
        </p:txBody>
      </p:sp>
      <p:sp>
        <p:nvSpPr>
          <p:cNvPr id="849926" name="Text Box 6"/>
          <p:cNvSpPr txBox="1">
            <a:spLocks noChangeArrowheads="1"/>
          </p:cNvSpPr>
          <p:nvPr/>
        </p:nvSpPr>
        <p:spPr bwMode="auto">
          <a:xfrm>
            <a:off x="838200" y="2971800"/>
            <a:ext cx="5551488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the decimal representation of N be d</a:t>
            </a:r>
            <a:r>
              <a:rPr lang="en-US" altLang="zh-TW" baseline="-25000"/>
              <a:t>k</a:t>
            </a:r>
            <a:r>
              <a:rPr lang="en-US" altLang="zh-TW"/>
              <a:t>d</a:t>
            </a:r>
            <a:r>
              <a:rPr lang="en-US" altLang="zh-TW" baseline="-25000"/>
              <a:t>k-1</a:t>
            </a:r>
            <a:r>
              <a:rPr lang="en-US" altLang="zh-TW"/>
              <a:t>d</a:t>
            </a:r>
            <a:r>
              <a:rPr lang="en-US" altLang="zh-TW" baseline="-25000"/>
              <a:t>k-2</a:t>
            </a:r>
            <a:r>
              <a:rPr lang="en-US" altLang="zh-TW"/>
              <a:t>…d</a:t>
            </a:r>
            <a:r>
              <a:rPr lang="en-US" altLang="zh-TW" baseline="-25000"/>
              <a:t>1</a:t>
            </a:r>
            <a:r>
              <a:rPr lang="en-US" altLang="zh-TW"/>
              <a:t>d</a:t>
            </a:r>
            <a:r>
              <a:rPr lang="en-US" altLang="zh-TW" baseline="-25000"/>
              <a:t>0.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means that  N = d</a:t>
            </a:r>
            <a:r>
              <a:rPr lang="en-US" altLang="zh-TW" baseline="-25000"/>
              <a:t>k</a:t>
            </a:r>
            <a:r>
              <a:rPr lang="en-US" altLang="zh-TW"/>
              <a:t>10</a:t>
            </a:r>
            <a:r>
              <a:rPr lang="en-US" altLang="zh-TW" baseline="30000"/>
              <a:t>k</a:t>
            </a:r>
            <a:r>
              <a:rPr lang="en-US" altLang="zh-TW"/>
              <a:t> + d</a:t>
            </a:r>
            <a:r>
              <a:rPr lang="en-US" altLang="zh-TW" baseline="-25000"/>
              <a:t>k-1</a:t>
            </a:r>
            <a:r>
              <a:rPr lang="en-US" altLang="zh-TW"/>
              <a:t>10</a:t>
            </a:r>
            <a:r>
              <a:rPr lang="en-US" altLang="zh-TW" baseline="30000"/>
              <a:t>k-1</a:t>
            </a:r>
            <a:r>
              <a:rPr lang="en-US" altLang="zh-TW"/>
              <a:t> + … + d</a:t>
            </a:r>
            <a:r>
              <a:rPr lang="en-US" altLang="zh-TW" baseline="-25000"/>
              <a:t>1</a:t>
            </a:r>
            <a:r>
              <a:rPr lang="en-US" altLang="zh-TW"/>
              <a:t>10 + d</a:t>
            </a:r>
            <a:r>
              <a:rPr lang="en-US" altLang="zh-TW" baseline="-25000"/>
              <a:t>0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Note that  d</a:t>
            </a:r>
            <a:r>
              <a:rPr lang="en-US" altLang="zh-TW" baseline="-25000"/>
              <a:t>i</a:t>
            </a:r>
            <a:r>
              <a:rPr lang="en-US" altLang="zh-TW"/>
              <a:t>10</a:t>
            </a:r>
            <a:r>
              <a:rPr lang="en-US" altLang="zh-TW" baseline="30000"/>
              <a:t>i </a:t>
            </a:r>
            <a:r>
              <a:rPr lang="en-US" altLang="zh-TW"/>
              <a:t>mod 9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= (d</a:t>
            </a:r>
            <a:r>
              <a:rPr lang="en-US" altLang="zh-TW" baseline="-25000"/>
              <a:t>i</a:t>
            </a:r>
            <a:r>
              <a:rPr lang="en-US" altLang="zh-TW"/>
              <a:t>) (10</a:t>
            </a:r>
            <a:r>
              <a:rPr lang="en-US" altLang="zh-TW" baseline="30000"/>
              <a:t>i</a:t>
            </a:r>
            <a:r>
              <a:rPr lang="en-US" altLang="zh-TW"/>
              <a:t> mod 9)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= (d</a:t>
            </a:r>
            <a:r>
              <a:rPr lang="en-US" altLang="zh-TW" baseline="-25000"/>
              <a:t>i</a:t>
            </a:r>
            <a:r>
              <a:rPr lang="en-US" altLang="zh-TW"/>
              <a:t>) (10 mod 9) (10 mod 9) … (10 mod 9)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= (d</a:t>
            </a:r>
            <a:r>
              <a:rPr lang="en-US" altLang="zh-TW" baseline="-25000"/>
              <a:t>i</a:t>
            </a:r>
            <a:r>
              <a:rPr lang="en-US" altLang="zh-TW"/>
              <a:t>) (1 mod 9) (1 mod 9) … (1 mod 9)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= d</a:t>
            </a:r>
            <a:r>
              <a:rPr lang="en-US" altLang="zh-TW" baseline="-25000"/>
              <a:t>i</a:t>
            </a:r>
            <a:r>
              <a:rPr lang="en-US" altLang="zh-TW"/>
              <a:t> mod 9</a:t>
            </a:r>
          </a:p>
        </p:txBody>
      </p:sp>
      <p:sp>
        <p:nvSpPr>
          <p:cNvPr id="849927" name="AutoShape 7"/>
          <p:cNvSpPr>
            <a:spLocks/>
          </p:cNvSpPr>
          <p:nvPr/>
        </p:nvSpPr>
        <p:spPr bwMode="auto">
          <a:xfrm rot="-5400000">
            <a:off x="3886200" y="3429000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28" name="Text Box 8"/>
          <p:cNvSpPr txBox="1">
            <a:spLocks noChangeArrowheads="1"/>
          </p:cNvSpPr>
          <p:nvPr/>
        </p:nvSpPr>
        <p:spPr bwMode="auto">
          <a:xfrm>
            <a:off x="3657600" y="5105400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 terms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Division Test</a:t>
            </a:r>
          </a:p>
        </p:txBody>
      </p:sp>
      <p:sp>
        <p:nvSpPr>
          <p:cNvPr id="849930" name="Text Box 10"/>
          <p:cNvSpPr txBox="1">
            <a:spLocks noChangeArrowheads="1"/>
          </p:cNvSpPr>
          <p:nvPr/>
        </p:nvSpPr>
        <p:spPr bwMode="auto">
          <a:xfrm>
            <a:off x="5013325" y="4179888"/>
            <a:ext cx="2998788" cy="3460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Rule of modular multiplication</a:t>
            </a:r>
          </a:p>
        </p:txBody>
      </p:sp>
      <p:sp>
        <p:nvSpPr>
          <p:cNvPr id="849931" name="Line 11"/>
          <p:cNvSpPr>
            <a:spLocks noChangeShapeType="1"/>
          </p:cNvSpPr>
          <p:nvPr/>
        </p:nvSpPr>
        <p:spPr bwMode="auto">
          <a:xfrm flipH="1">
            <a:off x="4419600" y="4343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32" name="Line 12"/>
          <p:cNvSpPr>
            <a:spLocks noChangeShapeType="1"/>
          </p:cNvSpPr>
          <p:nvPr/>
        </p:nvSpPr>
        <p:spPr bwMode="auto">
          <a:xfrm flipH="1">
            <a:off x="3505200" y="4343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4" grpId="0" animBg="1"/>
      <p:bldP spid="849927" grpId="0" animBg="1"/>
      <p:bldP spid="849928" grpId="0"/>
      <p:bldP spid="849930" grpId="0" animBg="1"/>
      <p:bldP spid="849931" grpId="0" animBg="1"/>
      <p:bldP spid="8499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9" name="Text Box 5"/>
          <p:cNvSpPr txBox="1">
            <a:spLocks noChangeArrowheads="1"/>
          </p:cNvSpPr>
          <p:nvPr/>
        </p:nvSpPr>
        <p:spPr bwMode="auto">
          <a:xfrm>
            <a:off x="228600" y="2963863"/>
            <a:ext cx="8763000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the decimal representation of n be d</a:t>
            </a:r>
            <a:r>
              <a:rPr lang="en-US" altLang="zh-TW" baseline="-25000"/>
              <a:t>k</a:t>
            </a:r>
            <a:r>
              <a:rPr lang="en-US" altLang="zh-TW"/>
              <a:t>d</a:t>
            </a:r>
            <a:r>
              <a:rPr lang="en-US" altLang="zh-TW" baseline="-25000"/>
              <a:t>k-1</a:t>
            </a:r>
            <a:r>
              <a:rPr lang="en-US" altLang="zh-TW"/>
              <a:t>d</a:t>
            </a:r>
            <a:r>
              <a:rPr lang="en-US" altLang="zh-TW" baseline="-25000"/>
              <a:t>k-2</a:t>
            </a:r>
            <a:r>
              <a:rPr lang="en-US" altLang="zh-TW"/>
              <a:t>…d</a:t>
            </a:r>
            <a:r>
              <a:rPr lang="en-US" altLang="zh-TW" baseline="-25000"/>
              <a:t>1</a:t>
            </a:r>
            <a:r>
              <a:rPr lang="en-US" altLang="zh-TW"/>
              <a:t>d</a:t>
            </a:r>
            <a:r>
              <a:rPr lang="en-US" altLang="zh-TW" baseline="-25000"/>
              <a:t>0.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means that  N = d</a:t>
            </a:r>
            <a:r>
              <a:rPr lang="en-US" altLang="zh-TW" baseline="-25000"/>
              <a:t>k</a:t>
            </a:r>
            <a:r>
              <a:rPr lang="en-US" altLang="zh-TW"/>
              <a:t>10</a:t>
            </a:r>
            <a:r>
              <a:rPr lang="en-US" altLang="zh-TW" baseline="30000"/>
              <a:t>k</a:t>
            </a:r>
            <a:r>
              <a:rPr lang="en-US" altLang="zh-TW"/>
              <a:t> + d</a:t>
            </a:r>
            <a:r>
              <a:rPr lang="en-US" altLang="zh-TW" baseline="-25000"/>
              <a:t>k-1</a:t>
            </a:r>
            <a:r>
              <a:rPr lang="en-US" altLang="zh-TW"/>
              <a:t>10</a:t>
            </a:r>
            <a:r>
              <a:rPr lang="en-US" altLang="zh-TW" baseline="30000"/>
              <a:t>k-1</a:t>
            </a:r>
            <a:r>
              <a:rPr lang="en-US" altLang="zh-TW"/>
              <a:t> + … + d</a:t>
            </a:r>
            <a:r>
              <a:rPr lang="en-US" altLang="zh-TW" baseline="-25000"/>
              <a:t>1</a:t>
            </a:r>
            <a:r>
              <a:rPr lang="en-US" altLang="zh-TW"/>
              <a:t>10 + d</a:t>
            </a:r>
            <a:r>
              <a:rPr lang="en-US" altLang="zh-TW" baseline="-25000"/>
              <a:t>0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Note that  d</a:t>
            </a:r>
            <a:r>
              <a:rPr lang="en-US" altLang="zh-TW" baseline="-25000"/>
              <a:t>i</a:t>
            </a:r>
            <a:r>
              <a:rPr lang="en-US" altLang="zh-TW"/>
              <a:t>10</a:t>
            </a:r>
            <a:r>
              <a:rPr lang="en-US" altLang="zh-TW" baseline="30000"/>
              <a:t>i </a:t>
            </a:r>
            <a:r>
              <a:rPr lang="en-US" altLang="zh-TW"/>
              <a:t>mod 9 = d</a:t>
            </a:r>
            <a:r>
              <a:rPr lang="en-US" altLang="zh-TW" baseline="-25000"/>
              <a:t>i</a:t>
            </a:r>
            <a:r>
              <a:rPr lang="en-US" altLang="zh-TW"/>
              <a:t> mod 9.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Hence  N mod 9 = (d</a:t>
            </a:r>
            <a:r>
              <a:rPr lang="en-US" altLang="zh-TW" baseline="-25000"/>
              <a:t>k</a:t>
            </a:r>
            <a:r>
              <a:rPr lang="en-US" altLang="zh-TW"/>
              <a:t>10</a:t>
            </a:r>
            <a:r>
              <a:rPr lang="en-US" altLang="zh-TW" baseline="30000"/>
              <a:t>k</a:t>
            </a:r>
            <a:r>
              <a:rPr lang="en-US" altLang="zh-TW"/>
              <a:t> + d</a:t>
            </a:r>
            <a:r>
              <a:rPr lang="en-US" altLang="zh-TW" baseline="-25000"/>
              <a:t>k-1</a:t>
            </a:r>
            <a:r>
              <a:rPr lang="en-US" altLang="zh-TW"/>
              <a:t>10</a:t>
            </a:r>
            <a:r>
              <a:rPr lang="en-US" altLang="zh-TW" baseline="30000"/>
              <a:t>k-1</a:t>
            </a:r>
            <a:r>
              <a:rPr lang="en-US" altLang="zh-TW"/>
              <a:t> + … + d</a:t>
            </a:r>
            <a:r>
              <a:rPr lang="en-US" altLang="zh-TW" baseline="-25000"/>
              <a:t>1</a:t>
            </a:r>
            <a:r>
              <a:rPr lang="en-US" altLang="zh-TW"/>
              <a:t>10 + d</a:t>
            </a:r>
            <a:r>
              <a:rPr lang="en-US" altLang="zh-TW" baseline="-25000"/>
              <a:t>0</a:t>
            </a:r>
            <a:r>
              <a:rPr lang="en-US" altLang="zh-TW"/>
              <a:t>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      = (d</a:t>
            </a:r>
            <a:r>
              <a:rPr lang="en-US" altLang="zh-TW" baseline="-25000"/>
              <a:t>k</a:t>
            </a:r>
            <a:r>
              <a:rPr lang="en-US" altLang="zh-TW"/>
              <a:t>10</a:t>
            </a:r>
            <a:r>
              <a:rPr lang="en-US" altLang="zh-TW" baseline="30000"/>
              <a:t>k</a:t>
            </a:r>
            <a:r>
              <a:rPr lang="en-US" altLang="zh-TW"/>
              <a:t> mod 9 + d</a:t>
            </a:r>
            <a:r>
              <a:rPr lang="en-US" altLang="zh-TW" baseline="-25000"/>
              <a:t>k-1</a:t>
            </a:r>
            <a:r>
              <a:rPr lang="en-US" altLang="zh-TW"/>
              <a:t>10</a:t>
            </a:r>
            <a:r>
              <a:rPr lang="en-US" altLang="zh-TW" baseline="30000"/>
              <a:t>k-1</a:t>
            </a:r>
            <a:r>
              <a:rPr lang="en-US" altLang="zh-TW"/>
              <a:t> mod 9 + … + d</a:t>
            </a:r>
            <a:r>
              <a:rPr lang="en-US" altLang="zh-TW" baseline="-25000"/>
              <a:t>1</a:t>
            </a:r>
            <a:r>
              <a:rPr lang="en-US" altLang="zh-TW"/>
              <a:t>10 mod 9 + d</a:t>
            </a:r>
            <a:r>
              <a:rPr lang="en-US" altLang="zh-TW" baseline="-25000"/>
              <a:t>0 </a:t>
            </a:r>
            <a:r>
              <a:rPr lang="en-US" altLang="zh-TW"/>
              <a:t>mod 9)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      = (d</a:t>
            </a:r>
            <a:r>
              <a:rPr lang="en-US" altLang="zh-TW" baseline="-25000"/>
              <a:t>k </a:t>
            </a:r>
            <a:r>
              <a:rPr lang="en-US" altLang="zh-TW"/>
              <a:t>mod 9 + d</a:t>
            </a:r>
            <a:r>
              <a:rPr lang="en-US" altLang="zh-TW" baseline="-25000"/>
              <a:t>k-1</a:t>
            </a:r>
            <a:r>
              <a:rPr lang="en-US" altLang="zh-TW"/>
              <a:t> mod 9 + … + d</a:t>
            </a:r>
            <a:r>
              <a:rPr lang="en-US" altLang="zh-TW" baseline="-25000"/>
              <a:t>1</a:t>
            </a:r>
            <a:r>
              <a:rPr lang="en-US" altLang="zh-TW"/>
              <a:t> mod 9 + d</a:t>
            </a:r>
            <a:r>
              <a:rPr lang="en-US" altLang="zh-TW" baseline="-25000"/>
              <a:t>0 </a:t>
            </a:r>
            <a:r>
              <a:rPr lang="en-US" altLang="zh-TW"/>
              <a:t>mod 9)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      = (d</a:t>
            </a:r>
            <a:r>
              <a:rPr lang="en-US" altLang="zh-TW" baseline="-25000"/>
              <a:t>k</a:t>
            </a:r>
            <a:r>
              <a:rPr lang="en-US" altLang="zh-TW"/>
              <a:t> + d</a:t>
            </a:r>
            <a:r>
              <a:rPr lang="en-US" altLang="zh-TW" baseline="-25000"/>
              <a:t>k-1</a:t>
            </a:r>
            <a:r>
              <a:rPr lang="en-US" altLang="zh-TW"/>
              <a:t> + … + d</a:t>
            </a:r>
            <a:r>
              <a:rPr lang="en-US" altLang="zh-TW" baseline="-25000"/>
              <a:t>1</a:t>
            </a:r>
            <a:r>
              <a:rPr lang="en-US" altLang="zh-TW"/>
              <a:t> + d</a:t>
            </a:r>
            <a:r>
              <a:rPr lang="en-US" altLang="zh-TW" baseline="-25000"/>
              <a:t>0</a:t>
            </a:r>
            <a:r>
              <a:rPr lang="en-US" altLang="zh-TW"/>
              <a:t>) mod 9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3375025" y="2386013"/>
            <a:ext cx="2095500" cy="3460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Hint: 10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en-US"/>
              <a:t> 1 (mod 9).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Division Test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838200" y="1295400"/>
            <a:ext cx="6477000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b="1"/>
              <a:t>Claim</a:t>
            </a:r>
            <a:r>
              <a:rPr lang="en-US" altLang="en-US" b="1">
                <a:solidFill>
                  <a:srgbClr val="A50021"/>
                </a:solidFill>
              </a:rPr>
              <a:t>.</a:t>
            </a:r>
            <a:r>
              <a:rPr lang="en-US" altLang="en-US"/>
              <a:t> A number written in decimal is divisible by 9 if and only if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sum of its digits is a multiple of 9.</a:t>
            </a:r>
          </a:p>
        </p:txBody>
      </p:sp>
      <p:sp>
        <p:nvSpPr>
          <p:cNvPr id="850953" name="Text Box 9"/>
          <p:cNvSpPr txBox="1">
            <a:spLocks noChangeArrowheads="1"/>
          </p:cNvSpPr>
          <p:nvPr/>
        </p:nvSpPr>
        <p:spPr bwMode="auto">
          <a:xfrm>
            <a:off x="5916613" y="4267200"/>
            <a:ext cx="2497137" cy="3460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Rule of modular addition</a:t>
            </a:r>
          </a:p>
        </p:txBody>
      </p:sp>
      <p:sp>
        <p:nvSpPr>
          <p:cNvPr id="850954" name="Line 10"/>
          <p:cNvSpPr>
            <a:spLocks noChangeShapeType="1"/>
          </p:cNvSpPr>
          <p:nvPr/>
        </p:nvSpPr>
        <p:spPr bwMode="auto">
          <a:xfrm flipH="1">
            <a:off x="5638800" y="449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955" name="Text Box 11"/>
          <p:cNvSpPr txBox="1">
            <a:spLocks noChangeArrowheads="1"/>
          </p:cNvSpPr>
          <p:nvPr/>
        </p:nvSpPr>
        <p:spPr bwMode="auto">
          <a:xfrm>
            <a:off x="6037263" y="5638800"/>
            <a:ext cx="1774825" cy="3460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By previous slide</a:t>
            </a:r>
          </a:p>
        </p:txBody>
      </p:sp>
      <p:sp>
        <p:nvSpPr>
          <p:cNvPr id="850956" name="Line 12"/>
          <p:cNvSpPr>
            <a:spLocks noChangeShapeType="1"/>
          </p:cNvSpPr>
          <p:nvPr/>
        </p:nvSpPr>
        <p:spPr bwMode="auto">
          <a:xfrm flipH="1" flipV="1">
            <a:off x="5638800" y="5486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53" grpId="0" animBg="1"/>
      <p:bldP spid="850954" grpId="0" animBg="1"/>
      <p:bldP spid="850955" grpId="0" animBg="1"/>
      <p:bldP spid="8509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6"/>
          <p:cNvSpPr txBox="1">
            <a:spLocks noChangeArrowheads="1"/>
          </p:cNvSpPr>
          <p:nvPr/>
        </p:nvSpPr>
        <p:spPr bwMode="auto">
          <a:xfrm>
            <a:off x="1524000" y="1524000"/>
            <a:ext cx="6297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same procedure works to test whether N is divisible by n=3.</a:t>
            </a:r>
          </a:p>
        </p:txBody>
      </p:sp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Division Test</a:t>
            </a:r>
          </a:p>
        </p:txBody>
      </p:sp>
      <p:sp>
        <p:nvSpPr>
          <p:cNvPr id="859146" name="Text Box 10"/>
          <p:cNvSpPr txBox="1">
            <a:spLocks noChangeArrowheads="1"/>
          </p:cNvSpPr>
          <p:nvPr/>
        </p:nvSpPr>
        <p:spPr bwMode="auto">
          <a:xfrm>
            <a:off x="1600200" y="2133600"/>
            <a:ext cx="1866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What about n=11?</a:t>
            </a:r>
          </a:p>
        </p:txBody>
      </p:sp>
      <p:sp>
        <p:nvSpPr>
          <p:cNvPr id="859147" name="Rectangle 11"/>
          <p:cNvSpPr>
            <a:spLocks noChangeArrowheads="1"/>
          </p:cNvSpPr>
          <p:nvPr/>
        </p:nvSpPr>
        <p:spPr bwMode="auto">
          <a:xfrm>
            <a:off x="2819400" y="2667000"/>
            <a:ext cx="2239963" cy="3460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Hint: 10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en-US"/>
              <a:t> -1 (mod 11).</a:t>
            </a:r>
          </a:p>
        </p:txBody>
      </p:sp>
      <p:sp>
        <p:nvSpPr>
          <p:cNvPr id="859150" name="Rectangle 14"/>
          <p:cNvSpPr>
            <a:spLocks noChangeArrowheads="1"/>
          </p:cNvSpPr>
          <p:nvPr/>
        </p:nvSpPr>
        <p:spPr bwMode="auto">
          <a:xfrm>
            <a:off x="1676400" y="3352800"/>
            <a:ext cx="534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the decimal representation of N be d</a:t>
            </a:r>
            <a:r>
              <a:rPr lang="en-US" altLang="zh-TW" baseline="-25000"/>
              <a:t>92</a:t>
            </a:r>
            <a:r>
              <a:rPr lang="en-US" altLang="zh-TW"/>
              <a:t>d</a:t>
            </a:r>
            <a:r>
              <a:rPr lang="en-US" altLang="zh-TW" baseline="-25000"/>
              <a:t>91</a:t>
            </a:r>
            <a:r>
              <a:rPr lang="en-US" altLang="zh-TW"/>
              <a:t>d</a:t>
            </a:r>
            <a:r>
              <a:rPr lang="en-US" altLang="zh-TW" baseline="-25000"/>
              <a:t>90</a:t>
            </a:r>
            <a:r>
              <a:rPr lang="en-US" altLang="zh-TW"/>
              <a:t>…d</a:t>
            </a:r>
            <a:r>
              <a:rPr lang="en-US" altLang="zh-TW" baseline="-25000"/>
              <a:t>1</a:t>
            </a:r>
            <a:r>
              <a:rPr lang="en-US" altLang="zh-TW"/>
              <a:t>d</a:t>
            </a:r>
            <a:r>
              <a:rPr lang="en-US" altLang="zh-TW" baseline="-25000"/>
              <a:t>0</a:t>
            </a:r>
          </a:p>
        </p:txBody>
      </p:sp>
      <p:sp>
        <p:nvSpPr>
          <p:cNvPr id="859151" name="Text Box 15"/>
          <p:cNvSpPr txBox="1">
            <a:spLocks noChangeArrowheads="1"/>
          </p:cNvSpPr>
          <p:nvPr/>
        </p:nvSpPr>
        <p:spPr bwMode="auto">
          <a:xfrm>
            <a:off x="1697038" y="3900488"/>
            <a:ext cx="378936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Then N is divisible by 11 if and only if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</a:t>
            </a:r>
            <a:r>
              <a:rPr lang="en-US" altLang="zh-TW" baseline="-25000"/>
              <a:t>92</a:t>
            </a:r>
            <a:r>
              <a:rPr lang="en-US" altLang="zh-TW"/>
              <a:t>-d</a:t>
            </a:r>
            <a:r>
              <a:rPr lang="en-US" altLang="zh-TW" baseline="-25000"/>
              <a:t>91</a:t>
            </a:r>
            <a:r>
              <a:rPr lang="en-US" altLang="zh-TW"/>
              <a:t>+d</a:t>
            </a:r>
            <a:r>
              <a:rPr lang="en-US" altLang="zh-TW" baseline="-25000"/>
              <a:t>90</a:t>
            </a:r>
            <a:r>
              <a:rPr lang="en-US" altLang="zh-TW"/>
              <a:t>…-d</a:t>
            </a:r>
            <a:r>
              <a:rPr lang="en-US" altLang="zh-TW" baseline="-25000"/>
              <a:t>1</a:t>
            </a:r>
            <a:r>
              <a:rPr lang="en-US" altLang="zh-TW"/>
              <a:t>+d</a:t>
            </a:r>
            <a:r>
              <a:rPr lang="en-US" altLang="zh-TW" baseline="-25000"/>
              <a:t>0</a:t>
            </a:r>
            <a:r>
              <a:rPr lang="en-US" altLang="zh-TW"/>
              <a:t> is divisible by 11.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6" grpId="0"/>
      <p:bldP spid="859147" grpId="0" animBg="1"/>
      <p:bldP spid="859150" grpId="0"/>
      <p:bldP spid="8591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909763" y="1589088"/>
            <a:ext cx="532923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Need to know how to apply the basic rules effectively.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Understand the principle of fast division tests.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Repeated squaring will be useful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multiplicative inverse </a:t>
            </a:r>
            <a:r>
              <a:rPr lang="en-US" altLang="en-US" dirty="0"/>
              <a:t>of a number a is another number a’ such that: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dirty="0"/>
              <a:t>a · a</a:t>
            </a:r>
            <a:r>
              <a:rPr lang="en-US" altLang="en-US" baseline="30000" dirty="0"/>
              <a:t>’</a:t>
            </a:r>
            <a:r>
              <a:rPr lang="en-US" altLang="en-US" dirty="0"/>
              <a:t> </a:t>
            </a:r>
            <a:r>
              <a:rPr kumimoji="0" lang="en-US" altLang="en-US" sz="1600" dirty="0">
                <a:sym typeface="Euclid Symbol" pitchFamily="18" charset="2"/>
              </a:rPr>
              <a:t></a:t>
            </a:r>
            <a:r>
              <a:rPr lang="en-US" altLang="en-US" dirty="0"/>
              <a:t> 1   (mod n)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889250" y="457200"/>
            <a:ext cx="337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Multiplication Inverse</a:t>
            </a:r>
          </a:p>
        </p:txBody>
      </p:sp>
      <p:sp>
        <p:nvSpPr>
          <p:cNvPr id="896004" name="Text Box 4"/>
          <p:cNvSpPr txBox="1">
            <a:spLocks noChangeArrowheads="1"/>
          </p:cNvSpPr>
          <p:nvPr/>
        </p:nvSpPr>
        <p:spPr bwMode="auto">
          <a:xfrm>
            <a:off x="838200" y="6096000"/>
            <a:ext cx="7635875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Does every number has a multiplicative inverse in modular arithmetic?</a:t>
            </a:r>
          </a:p>
        </p:txBody>
      </p:sp>
      <p:sp>
        <p:nvSpPr>
          <p:cNvPr id="896005" name="Text Box 5"/>
          <p:cNvSpPr txBox="1">
            <a:spLocks noChangeArrowheads="1"/>
          </p:cNvSpPr>
          <p:nvPr/>
        </p:nvSpPr>
        <p:spPr bwMode="auto">
          <a:xfrm>
            <a:off x="838200" y="2563813"/>
            <a:ext cx="74755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real numbers, every nonzero number has a multiplicative inverse.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For integers, only 1 has a multiplicative inverse.</a:t>
            </a:r>
          </a:p>
        </p:txBody>
      </p:sp>
      <p:sp>
        <p:nvSpPr>
          <p:cNvPr id="896006" name="Rectangle 6"/>
          <p:cNvSpPr>
            <a:spLocks noChangeArrowheads="1"/>
          </p:cNvSpPr>
          <p:nvPr/>
        </p:nvSpPr>
        <p:spPr bwMode="auto">
          <a:xfrm>
            <a:off x="914400" y="3886200"/>
            <a:ext cx="6705600" cy="175101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An interesting property of modular arithmetic is that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are multiplicative inverse for integers.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For example, 2 * 5 = 1 mod 3, so 5 is a multiplicative inverse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for 2 under modulo 3 (and vice versa).</a:t>
            </a:r>
          </a:p>
        </p:txBody>
      </p:sp>
    </p:spTree>
    <p:extLst>
      <p:ext uri="{BB962C8B-B14F-4D97-AF65-F5344CB8AC3E}">
        <p14:creationId xmlns:p14="http://schemas.microsoft.com/office/powerpoint/2010/main" val="32135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 animBg="1"/>
      <p:bldP spid="896006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14400" y="1143000"/>
            <a:ext cx="5813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 sz="1800" b="1" i="1"/>
              <a:t>Def</a:t>
            </a:r>
            <a:r>
              <a:rPr kumimoji="0" lang="en-US" altLang="en-US" sz="1800" b="1"/>
              <a:t>:</a:t>
            </a:r>
            <a:r>
              <a:rPr kumimoji="0" lang="en-US" altLang="en-US" sz="1800"/>
              <a:t> </a:t>
            </a:r>
            <a:r>
              <a:rPr kumimoji="0" lang="en-US" altLang="en-US" sz="1800">
                <a:solidFill>
                  <a:srgbClr val="0000CC"/>
                </a:solidFill>
              </a:rPr>
              <a:t>a </a:t>
            </a:r>
            <a:r>
              <a:rPr kumimoji="0" lang="en-US" altLang="en-US" sz="1800">
                <a:solidFill>
                  <a:srgbClr val="0000CC"/>
                </a:solidFill>
                <a:sym typeface="Euclid Symbol" pitchFamily="18" charset="2"/>
              </a:rPr>
              <a:t> b (mod n) </a:t>
            </a:r>
            <a:r>
              <a:rPr kumimoji="0" lang="en-US" altLang="en-US" sz="1800">
                <a:sym typeface="Euclid Symbol" pitchFamily="18" charset="2"/>
              </a:rPr>
              <a:t>iff </a:t>
            </a:r>
            <a:r>
              <a:rPr kumimoji="0" lang="en-US" altLang="en-US" sz="1800">
                <a:solidFill>
                  <a:srgbClr val="0000CC"/>
                </a:solidFill>
                <a:sym typeface="Euclid Symbol" pitchFamily="18" charset="2"/>
              </a:rPr>
              <a:t>n|(</a:t>
            </a:r>
            <a:r>
              <a:rPr kumimoji="0" lang="en-US" altLang="en-US" sz="1800">
                <a:solidFill>
                  <a:srgbClr val="0000CC"/>
                </a:solidFill>
              </a:rPr>
              <a:t>a </a:t>
            </a:r>
            <a:r>
              <a:rPr kumimoji="0" lang="en-US" altLang="en-US" sz="1800">
                <a:solidFill>
                  <a:srgbClr val="0000CC"/>
                </a:solidFill>
                <a:sym typeface="Euclid Symbol" pitchFamily="18" charset="2"/>
              </a:rPr>
              <a:t>- b) </a:t>
            </a:r>
            <a:r>
              <a:rPr kumimoji="0" lang="en-US" altLang="en-US" sz="1800">
                <a:sym typeface="Euclid Symbol" pitchFamily="18" charset="2"/>
              </a:rPr>
              <a:t>iff </a:t>
            </a:r>
            <a:r>
              <a:rPr kumimoji="0" lang="en-US" altLang="en-US" sz="1800">
                <a:solidFill>
                  <a:srgbClr val="0000CC"/>
                </a:solidFill>
                <a:sym typeface="Euclid Symbol" pitchFamily="18" charset="2"/>
              </a:rPr>
              <a:t>a mod n = b mod n.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971800" y="457200"/>
            <a:ext cx="304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Arithmetic</a:t>
            </a:r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1128713" y="2705100"/>
            <a:ext cx="2909887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e.g.  	12 </a:t>
            </a:r>
            <a:r>
              <a:rPr kumimoji="0" lang="en-US" altLang="en-US">
                <a:sym typeface="Euclid Symbol" pitchFamily="18" charset="2"/>
              </a:rPr>
              <a:t> 2 (mod 10)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	107 </a:t>
            </a:r>
            <a:r>
              <a:rPr kumimoji="0" lang="en-US" altLang="en-US">
                <a:sym typeface="Euclid Symbol" pitchFamily="18" charset="2"/>
              </a:rPr>
              <a:t> 207 (mod 10)</a:t>
            </a:r>
            <a:endParaRPr kumimoji="0" lang="en-US" altLang="zh-TW">
              <a:sym typeface="Euclid Symbol" pitchFamily="18" charset="2"/>
            </a:endParaRP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	7 </a:t>
            </a:r>
            <a:r>
              <a:rPr kumimoji="0" lang="en-US" altLang="en-US">
                <a:sym typeface="Euclid Symbol" pitchFamily="18" charset="2"/>
              </a:rPr>
              <a:t> 3 (mod 2)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	7 </a:t>
            </a:r>
            <a:r>
              <a:rPr kumimoji="0" lang="en-US" altLang="en-US">
                <a:sym typeface="Euclid Symbol" pitchFamily="18" charset="2"/>
              </a:rPr>
              <a:t> -1 (mod 2)</a:t>
            </a:r>
            <a:endParaRPr kumimoji="0" lang="en-US" altLang="zh-TW">
              <a:sym typeface="Euclid Symbol" pitchFamily="18" charset="2"/>
            </a:endParaRP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	13 </a:t>
            </a:r>
            <a:r>
              <a:rPr kumimoji="0" lang="en-US" altLang="en-US">
                <a:sym typeface="Euclid Symbol" pitchFamily="18" charset="2"/>
              </a:rPr>
              <a:t> -1 (mod 7)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	-15 </a:t>
            </a:r>
            <a:r>
              <a:rPr kumimoji="0" lang="en-US" altLang="en-US">
                <a:sym typeface="Euclid Symbol" pitchFamily="18" charset="2"/>
              </a:rPr>
              <a:t> 10 (mod 5)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990600" y="1752600"/>
            <a:ext cx="71469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Be careful</a:t>
            </a:r>
            <a:r>
              <a:rPr lang="en-US" altLang="zh-TW"/>
              <a:t>,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a mod n</a:t>
            </a:r>
            <a:r>
              <a:rPr kumimoji="0" lang="en-US" altLang="en-US">
                <a:sym typeface="Euclid Symbol" pitchFamily="18" charset="2"/>
              </a:rPr>
              <a:t> </a:t>
            </a:r>
            <a:r>
              <a:rPr lang="en-US" altLang="zh-TW"/>
              <a:t>means “the remainder when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is divided by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”.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olidFill>
                  <a:srgbClr val="0000CC"/>
                </a:solidFill>
              </a:rPr>
              <a:t>a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 b (mod n)</a:t>
            </a:r>
            <a:r>
              <a:rPr kumimoji="0" lang="en-US" altLang="en-US">
                <a:sym typeface="Euclid Symbol" pitchFamily="18" charset="2"/>
              </a:rPr>
              <a:t> m</a:t>
            </a:r>
            <a:r>
              <a:rPr lang="en-US" altLang="zh-TW"/>
              <a:t>eans “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have the same remainder when divided by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”.</a:t>
            </a:r>
          </a:p>
        </p:txBody>
      </p:sp>
      <p:sp>
        <p:nvSpPr>
          <p:cNvPr id="860166" name="Line 6"/>
          <p:cNvSpPr>
            <a:spLocks noChangeShapeType="1"/>
          </p:cNvSpPr>
          <p:nvPr/>
        </p:nvSpPr>
        <p:spPr bwMode="auto">
          <a:xfrm>
            <a:off x="4572000" y="2514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7" name="Rectangle 7"/>
          <p:cNvSpPr>
            <a:spLocks noChangeArrowheads="1"/>
          </p:cNvSpPr>
          <p:nvPr/>
        </p:nvSpPr>
        <p:spPr bwMode="auto">
          <a:xfrm>
            <a:off x="5083175" y="2705100"/>
            <a:ext cx="16224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/>
              <a:t>12</a:t>
            </a:r>
            <a:r>
              <a:rPr kumimoji="0" lang="en-US" altLang="en-US">
                <a:sym typeface="Euclid Symbol" pitchFamily="18" charset="2"/>
              </a:rPr>
              <a:t> mod 10 = 2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207 mod 10 = 7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7 mod 2 = 1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-1 mod 2 = 1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-1 mod 7 = 6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-15 mod 5 = 0</a:t>
            </a:r>
          </a:p>
        </p:txBody>
      </p:sp>
      <p:sp>
        <p:nvSpPr>
          <p:cNvPr id="860168" name="Text Box 8"/>
          <p:cNvSpPr txBox="1">
            <a:spLocks noChangeArrowheads="1"/>
          </p:cNvSpPr>
          <p:nvPr/>
        </p:nvSpPr>
        <p:spPr bwMode="auto">
          <a:xfrm>
            <a:off x="914400" y="5670550"/>
            <a:ext cx="26241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Fact</a:t>
            </a:r>
            <a:r>
              <a:rPr lang="en-US" altLang="zh-TW"/>
              <a:t>: </a:t>
            </a:r>
            <a:r>
              <a:rPr kumimoji="0" lang="en-US" altLang="en-US">
                <a:solidFill>
                  <a:srgbClr val="0000CC"/>
                </a:solidFill>
              </a:rPr>
              <a:t>a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 a mod n (mod n)</a:t>
            </a:r>
            <a:r>
              <a:rPr kumimoji="0" lang="en-US" altLang="en-US">
                <a:sym typeface="Euclid Symbol" pitchFamily="18" charset="2"/>
              </a:rPr>
              <a:t> 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60169" name="Text Box 9"/>
          <p:cNvSpPr txBox="1">
            <a:spLocks noChangeArrowheads="1"/>
          </p:cNvSpPr>
          <p:nvPr/>
        </p:nvSpPr>
        <p:spPr bwMode="auto">
          <a:xfrm>
            <a:off x="3717925" y="5670550"/>
            <a:ext cx="4759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as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a mod n</a:t>
            </a:r>
            <a:r>
              <a:rPr lang="en-US" altLang="zh-TW"/>
              <a:t> have the same remainder </a:t>
            </a:r>
            <a:r>
              <a:rPr lang="en-US" altLang="zh-TW">
                <a:solidFill>
                  <a:srgbClr val="0000CC"/>
                </a:solidFill>
              </a:rPr>
              <a:t>mod n</a:t>
            </a:r>
          </a:p>
        </p:txBody>
      </p:sp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914400" y="6248400"/>
            <a:ext cx="56340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Fact</a:t>
            </a:r>
            <a:r>
              <a:rPr lang="en-US" altLang="zh-TW"/>
              <a:t>: if </a:t>
            </a:r>
            <a:r>
              <a:rPr kumimoji="0" lang="en-US" altLang="en-US">
                <a:solidFill>
                  <a:srgbClr val="0000CC"/>
                </a:solidFill>
              </a:rPr>
              <a:t>a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 b (mod n)</a:t>
            </a:r>
            <a:r>
              <a:rPr lang="en-US" altLang="zh-TW"/>
              <a:t>, then </a:t>
            </a:r>
            <a:r>
              <a:rPr lang="en-US" altLang="zh-TW">
                <a:solidFill>
                  <a:srgbClr val="0000CC"/>
                </a:solidFill>
              </a:rPr>
              <a:t>a = b + nx</a:t>
            </a:r>
            <a:r>
              <a:rPr lang="en-US" altLang="zh-TW"/>
              <a:t> for some integer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/>
              <a:t>.</a:t>
            </a:r>
            <a:r>
              <a:rPr kumimoji="0" lang="en-US" altLang="en-US">
                <a:sym typeface="Euclid Symbol" pitchFamily="18" charset="2"/>
              </a:rPr>
              <a:t> </a:t>
            </a:r>
            <a:endParaRPr kumimoji="0" lang="en-US" altLang="zh-TW"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4" grpId="0"/>
      <p:bldP spid="860165" grpId="0"/>
      <p:bldP spid="860166" grpId="0" animBg="1"/>
      <p:bldP spid="860167" grpId="0"/>
      <p:bldP spid="860168" grpId="0" animBg="1"/>
      <p:bldP spid="860169" grpId="0"/>
      <p:bldP spid="8601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738" y="3048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solve a linear congruence, we need to find all x that satisfy the </a:t>
            </a:r>
            <a:r>
              <a:rPr lang="en-US" dirty="0" err="1"/>
              <a:t>congreence</a:t>
            </a:r>
            <a:r>
              <a:rPr lang="en-US" dirty="0"/>
              <a:t>. </a:t>
            </a:r>
          </a:p>
          <a:p>
            <a:r>
              <a:rPr lang="en-US" dirty="0"/>
              <a:t>To </a:t>
            </a:r>
            <a:r>
              <a:rPr lang="en-US" dirty="0" smtClean="0"/>
              <a:t>eliminate a</a:t>
            </a:r>
            <a:r>
              <a:rPr lang="en-US" dirty="0"/>
              <a:t>, we use the inverse of a (mod m).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361" y="1311882"/>
            <a:ext cx="2183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Inverse of </a:t>
            </a:r>
            <a:r>
              <a:rPr lang="en-US" dirty="0" smtClean="0"/>
              <a:t>a (mod m)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192" y="2034073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 and m are relatively prime integers and m&gt;1, then a unique inverse of a (mod m) exists and </a:t>
            </a:r>
            <a:r>
              <a:rPr lang="en-US" dirty="0" smtClean="0"/>
              <a:t>is </a:t>
            </a:r>
            <a:r>
              <a:rPr lang="en-US" dirty="0"/>
              <a:t>denoted by </a:t>
            </a:r>
            <a:r>
              <a:rPr lang="en-US" altLang="en-US" dirty="0"/>
              <a:t>a</a:t>
            </a:r>
            <a:r>
              <a:rPr lang="en-US" altLang="en-US" baseline="30000" dirty="0"/>
              <a:t>’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altLang="en-US" dirty="0"/>
              <a:t>a</a:t>
            </a:r>
            <a:r>
              <a:rPr lang="en-US" altLang="en-US" baseline="30000" dirty="0"/>
              <a:t>’ </a:t>
            </a:r>
            <a:r>
              <a:rPr lang="en-US" dirty="0" smtClean="0"/>
              <a:t>&lt;</a:t>
            </a:r>
            <a:r>
              <a:rPr lang="en-US" dirty="0"/>
              <a:t>m and </a:t>
            </a:r>
            <a:r>
              <a:rPr lang="en-US" altLang="en-US" dirty="0"/>
              <a:t>a · a</a:t>
            </a:r>
            <a:r>
              <a:rPr lang="en-US" altLang="en-US" baseline="30000" dirty="0"/>
              <a:t>’</a:t>
            </a:r>
            <a:r>
              <a:rPr lang="en-US" altLang="en-US" dirty="0"/>
              <a:t> </a:t>
            </a:r>
            <a:r>
              <a:rPr lang="en-US" altLang="en-US" dirty="0" smtClean="0"/>
              <a:t>= </a:t>
            </a:r>
            <a:r>
              <a:rPr lang="en-US" altLang="en-US" dirty="0"/>
              <a:t>1   (mod n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2738" y="2895600"/>
            <a:ext cx="5486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Find </a:t>
            </a:r>
            <a:r>
              <a:rPr lang="en-US" altLang="en-US" dirty="0"/>
              <a:t>a</a:t>
            </a:r>
            <a:r>
              <a:rPr lang="en-US" altLang="en-US" baseline="30000" dirty="0"/>
              <a:t>’</a:t>
            </a:r>
            <a:r>
              <a:rPr lang="en-US" dirty="0" smtClean="0"/>
              <a:t> </a:t>
            </a:r>
            <a:r>
              <a:rPr lang="en-US" dirty="0"/>
              <a:t>when a = 3 and m = 5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3. ( ) = 5. () + 1</a:t>
            </a:r>
          </a:p>
          <a:p>
            <a:endParaRPr lang="en-US" dirty="0"/>
          </a:p>
          <a:p>
            <a:r>
              <a:rPr lang="en-US" dirty="0"/>
              <a:t>3.(2) = 5 (1) +1     </a:t>
            </a:r>
          </a:p>
          <a:p>
            <a:endParaRPr lang="en-US" dirty="0"/>
          </a:p>
          <a:p>
            <a:r>
              <a:rPr lang="en-US" dirty="0"/>
              <a:t>a = 2</a:t>
            </a:r>
          </a:p>
          <a:p>
            <a:endParaRPr lang="en-US" dirty="0"/>
          </a:p>
          <a:p>
            <a:r>
              <a:rPr lang="en-US" strike="sngStrike" dirty="0"/>
              <a:t>3 () = 5 (2) + </a:t>
            </a:r>
            <a:r>
              <a:rPr lang="en-US" strike="sngStrike" dirty="0" smtClean="0"/>
              <a:t>1  </a:t>
            </a:r>
          </a:p>
          <a:p>
            <a:r>
              <a:rPr lang="en-US" strike="sngStrike" dirty="0" smtClean="0"/>
              <a:t>3() = 5(3) + 1</a:t>
            </a:r>
            <a:endParaRPr lang="en-US" strike="sngStrike" dirty="0"/>
          </a:p>
          <a:p>
            <a:endParaRPr lang="en-US" dirty="0"/>
          </a:p>
          <a:p>
            <a:r>
              <a:rPr lang="en-US" dirty="0"/>
              <a:t>3 (7) = 5 (4) +1</a:t>
            </a:r>
          </a:p>
          <a:p>
            <a:endParaRPr lang="en-US" dirty="0"/>
          </a:p>
          <a:p>
            <a:r>
              <a:rPr lang="en-US" dirty="0"/>
              <a:t>a = 7.</a:t>
            </a:r>
          </a:p>
        </p:txBody>
      </p:sp>
    </p:spTree>
    <p:extLst>
      <p:ext uri="{BB962C8B-B14F-4D97-AF65-F5344CB8AC3E}">
        <p14:creationId xmlns:p14="http://schemas.microsoft.com/office/powerpoint/2010/main" val="106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28867"/>
            <a:ext cx="3084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Find an inverse of </a:t>
            </a:r>
            <a:r>
              <a:rPr lang="en-US" dirty="0" smtClean="0"/>
              <a:t>27 mod 392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099" y="9144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0, 1, ....(n-1)</a:t>
            </a:r>
          </a:p>
          <a:p>
            <a:r>
              <a:rPr lang="en-US" dirty="0"/>
              <a:t>1/27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72329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27.X(mod 392) </a:t>
            </a:r>
            <a:r>
              <a:rPr lang="en-US" dirty="0"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/>
              <a:t>27.x =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/>
              <a:t>x = 1/27 = 27 inverse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423" y="347728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392 = 27.(14) + 14</a:t>
            </a:r>
          </a:p>
          <a:p>
            <a:r>
              <a:rPr lang="en-US" dirty="0"/>
              <a:t>27 = 14. (1) + 13</a:t>
            </a:r>
          </a:p>
          <a:p>
            <a:r>
              <a:rPr lang="en-US" dirty="0"/>
              <a:t>14 = 13. 1+1</a:t>
            </a:r>
          </a:p>
        </p:txBody>
      </p:sp>
      <p:sp>
        <p:nvSpPr>
          <p:cNvPr id="8" name="Rectangle 7"/>
          <p:cNvSpPr/>
          <p:nvPr/>
        </p:nvSpPr>
        <p:spPr>
          <a:xfrm>
            <a:off x="211015" y="470531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14 + 13. (-1) = 1 ....(1)</a:t>
            </a:r>
          </a:p>
          <a:p>
            <a:r>
              <a:rPr lang="en-US" dirty="0"/>
              <a:t>27 + 14. (-1) = 13 ....(2)</a:t>
            </a:r>
          </a:p>
          <a:p>
            <a:r>
              <a:rPr lang="en-US" dirty="0"/>
              <a:t>392 + 27 (-14) = 14 ----(3)</a:t>
            </a:r>
          </a:p>
        </p:txBody>
      </p:sp>
      <p:sp>
        <p:nvSpPr>
          <p:cNvPr id="9" name="Rectangle 8"/>
          <p:cNvSpPr/>
          <p:nvPr/>
        </p:nvSpPr>
        <p:spPr>
          <a:xfrm>
            <a:off x="3440809" y="113280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14 + [27 + 14 (-1)] (-1) = 1</a:t>
            </a:r>
          </a:p>
          <a:p>
            <a:r>
              <a:rPr lang="en-US" dirty="0"/>
              <a:t>14 + 27 (-1)+14 = 1</a:t>
            </a:r>
          </a:p>
          <a:p>
            <a:r>
              <a:rPr lang="en-US" dirty="0"/>
              <a:t>2 (14) + 27 (-1) =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9299" y="238500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2[392 + 27(-14)]+ 27(-1) = 1</a:t>
            </a:r>
          </a:p>
          <a:p>
            <a:r>
              <a:rPr lang="en-US" dirty="0"/>
              <a:t>2.392 + 27.(-28) + 27 (-1) = 1</a:t>
            </a:r>
          </a:p>
          <a:p>
            <a:r>
              <a:rPr lang="en-US" dirty="0"/>
              <a:t>2. 392 + 27(-29) = 1(mod 392)</a:t>
            </a:r>
          </a:p>
          <a:p>
            <a:r>
              <a:rPr lang="en-US" dirty="0"/>
              <a:t>2. 392 + 27. 363 = 1 (mod 392) </a:t>
            </a:r>
          </a:p>
          <a:p>
            <a:r>
              <a:rPr lang="en-US" dirty="0"/>
              <a:t>27. 363 = 1 (mod 392)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4323338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363 = 1/27 = 27 inverse (mod 392)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392-29= 363</a:t>
            </a:r>
          </a:p>
        </p:txBody>
      </p:sp>
    </p:spTree>
    <p:extLst>
      <p:ext uri="{BB962C8B-B14F-4D97-AF65-F5344CB8AC3E}">
        <p14:creationId xmlns:p14="http://schemas.microsoft.com/office/powerpoint/2010/main" val="2056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553200" y="2912477"/>
            <a:ext cx="304800" cy="2498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30513" y="3048000"/>
            <a:ext cx="215078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64489"/>
            <a:ext cx="75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solutions of the linear congruence 13x = 6 (mod 37)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773" y="1055524"/>
            <a:ext cx="22990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show GCD (13, 37) = 1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981200"/>
            <a:ext cx="441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37 = 13.2 + 11;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11 </a:t>
            </a:r>
            <a:r>
              <a:rPr lang="en-US" dirty="0">
                <a:solidFill>
                  <a:srgbClr val="FF0000"/>
                </a:solidFill>
              </a:rPr>
              <a:t>= 1(37) - 2 (13)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912" y="2568322"/>
            <a:ext cx="33634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 = 11.1 + 2 ;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1(13) - 1(11) 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003" y="2997369"/>
            <a:ext cx="3299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 = 2. 5 + 1 </a:t>
            </a:r>
            <a:r>
              <a:rPr lang="en-US" dirty="0" smtClean="0"/>
              <a:t>;       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1(11) </a:t>
            </a:r>
            <a:r>
              <a:rPr lang="en-US" dirty="0">
                <a:solidFill>
                  <a:srgbClr val="FF0000"/>
                </a:solidFill>
              </a:rPr>
              <a:t>- 5(2)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472873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= 1. 2 + 0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61" y="4191000"/>
            <a:ext cx="4062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= 1(11) - 5 (1(13) - 1(11)) = -5(13) + 6(11)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726" y="4783723"/>
            <a:ext cx="5454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= -5 (13) + 6 ( 1(37) - 2(13)) = 6 (37)+ -17 (13)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10200" y="1846559"/>
            <a:ext cx="1983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= 6(37) + -17 (13)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0200" y="2325610"/>
            <a:ext cx="1919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= 6(0) + -17 (13)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83562" y="2878723"/>
            <a:ext cx="2045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(mod 37) = -17. 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1853" y="3200297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5000" y="3815772"/>
            <a:ext cx="1811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13X = 6 (mod 37)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4313908"/>
            <a:ext cx="3081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(-17) (13X) = (6) (-17)(mod 37)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5000" y="4813299"/>
            <a:ext cx="1896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-102 (mod 37)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97751" y="5207169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≡ </a:t>
            </a:r>
            <a:r>
              <a:rPr lang="en-US" dirty="0" smtClean="0"/>
              <a:t> 9 </a:t>
            </a:r>
            <a:r>
              <a:rPr lang="en-US" dirty="0"/>
              <a:t>(mod 37)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45591" y="5833477"/>
            <a:ext cx="2993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SOl</a:t>
            </a:r>
            <a:r>
              <a:rPr lang="en-US" dirty="0"/>
              <a:t>: 9, 9+ 37= 46, </a:t>
            </a:r>
            <a:r>
              <a:rPr lang="en-US" dirty="0" smtClean="0"/>
              <a:t>46+37 =83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304800"/>
            <a:ext cx="3541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Find an inverse of 101 modulo 4620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914400"/>
            <a:ext cx="5715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4620 = 45 · 101 + 75</a:t>
            </a:r>
          </a:p>
          <a:p>
            <a:r>
              <a:rPr lang="en-US" dirty="0"/>
              <a:t>101 = 1 · 75 + 26</a:t>
            </a:r>
          </a:p>
          <a:p>
            <a:r>
              <a:rPr lang="en-US" dirty="0"/>
              <a:t>75 = 2 · 26 + 23</a:t>
            </a:r>
          </a:p>
          <a:p>
            <a:r>
              <a:rPr lang="en-US" dirty="0"/>
              <a:t>26 = 1 · 23 + 3</a:t>
            </a:r>
          </a:p>
          <a:p>
            <a:r>
              <a:rPr lang="en-US" dirty="0"/>
              <a:t>23 = 7 · 3 + 2</a:t>
            </a:r>
          </a:p>
          <a:p>
            <a:r>
              <a:rPr lang="en-US" dirty="0"/>
              <a:t>3 = 1 · 2 + 1</a:t>
            </a:r>
          </a:p>
          <a:p>
            <a:r>
              <a:rPr lang="en-US" dirty="0"/>
              <a:t>2 = 2 · 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160895"/>
            <a:ext cx="7010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Because the last nonzero remainder is 1, we know that </a:t>
            </a:r>
            <a:r>
              <a:rPr lang="en-US" dirty="0" err="1"/>
              <a:t>gcd</a:t>
            </a:r>
            <a:r>
              <a:rPr lang="en-US" dirty="0"/>
              <a:t>(101, 4620) = 1. We can now find</a:t>
            </a:r>
          </a:p>
          <a:p>
            <a:r>
              <a:rPr lang="en-US" dirty="0"/>
              <a:t>the </a:t>
            </a:r>
            <a:r>
              <a:rPr lang="en-US" dirty="0" err="1"/>
              <a:t>Bézout</a:t>
            </a:r>
            <a:r>
              <a:rPr lang="en-US" dirty="0"/>
              <a:t> coefficients for 101 and 4620 by working backwards through these steps, expressing</a:t>
            </a:r>
          </a:p>
          <a:p>
            <a:r>
              <a:rPr lang="en-US" dirty="0" err="1"/>
              <a:t>gcd</a:t>
            </a:r>
            <a:r>
              <a:rPr lang="en-US" dirty="0"/>
              <a:t>(101, 4620) = 1 in terms of each successive pair of remainders. In each step we eliminate</a:t>
            </a:r>
          </a:p>
          <a:p>
            <a:r>
              <a:rPr lang="en-US" dirty="0"/>
              <a:t>the remainder by expressing it as a linear combination of the divisor and the dividend. We obtain</a:t>
            </a:r>
          </a:p>
          <a:p>
            <a:r>
              <a:rPr lang="en-US" dirty="0"/>
              <a:t>1 = 3 − 1 · 2</a:t>
            </a:r>
          </a:p>
          <a:p>
            <a:r>
              <a:rPr lang="en-US" dirty="0"/>
              <a:t>= 3 − 1 · (23 − 7 · 3) = −1 · 23 + 8 · 3</a:t>
            </a:r>
          </a:p>
          <a:p>
            <a:r>
              <a:rPr lang="en-US" dirty="0"/>
              <a:t>= −1 · 23 + 8 · (26 − 1 · 23) = 8 · 26 − 9 · 23</a:t>
            </a:r>
          </a:p>
          <a:p>
            <a:r>
              <a:rPr lang="en-US" dirty="0"/>
              <a:t>= 8 · 26 − 9 · (75 − 2 · 26) = −9 · 75 + 26 · 26</a:t>
            </a:r>
          </a:p>
          <a:p>
            <a:r>
              <a:rPr lang="en-US" dirty="0"/>
              <a:t>= −9 · 75 + 26 · (101 − 1 · 75) = 26 · 101 − 35 · 75</a:t>
            </a:r>
          </a:p>
          <a:p>
            <a:r>
              <a:rPr lang="en-US" dirty="0"/>
              <a:t>= 26 · 101 − 35 · (4620 − 45 · 101) = −35 · 4620 + 1601 · 101.</a:t>
            </a:r>
          </a:p>
          <a:p>
            <a:r>
              <a:rPr lang="en-US" dirty="0"/>
              <a:t>That −35 · 4620 + 1601 · 101 = 1 tells us that −35 and 1601 are </a:t>
            </a:r>
            <a:r>
              <a:rPr lang="en-US" dirty="0" err="1"/>
              <a:t>Bézout</a:t>
            </a:r>
            <a:r>
              <a:rPr lang="en-US" dirty="0"/>
              <a:t> coefficients of 4620</a:t>
            </a:r>
          </a:p>
          <a:p>
            <a:r>
              <a:rPr lang="en-US" dirty="0"/>
              <a:t>and 101, and 1601 is an inverse of 101 modulo 4620. </a:t>
            </a:r>
          </a:p>
        </p:txBody>
      </p:sp>
    </p:spTree>
    <p:extLst>
      <p:ext uri="{BB962C8B-B14F-4D97-AF65-F5344CB8AC3E}">
        <p14:creationId xmlns:p14="http://schemas.microsoft.com/office/powerpoint/2010/main" val="12298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8100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Find an inverse of 3 modulo 7 by first finding </a:t>
            </a:r>
            <a:r>
              <a:rPr lang="en-US" sz="2000" b="1" dirty="0" err="1"/>
              <a:t>Bézout</a:t>
            </a:r>
            <a:r>
              <a:rPr lang="en-US" sz="2000" b="1" dirty="0"/>
              <a:t> coefficients of 3 and 7. (Note that we </a:t>
            </a:r>
            <a:r>
              <a:rPr lang="en-US" sz="2000" b="1" dirty="0" smtClean="0"/>
              <a:t>have already </a:t>
            </a:r>
            <a:r>
              <a:rPr lang="en-US" sz="2000" b="1" dirty="0"/>
              <a:t>shown that 5 is an inverse of 3 modulo 7 by inspection.)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9050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Solution: Because </a:t>
            </a:r>
            <a:r>
              <a:rPr lang="en-US" sz="2000" dirty="0" err="1"/>
              <a:t>gcd</a:t>
            </a:r>
            <a:r>
              <a:rPr lang="en-US" sz="2000" dirty="0"/>
              <a:t>(3, 7) = 1, Theorem 1 tells us that an inverse of 3 modulo 7 exists. </a:t>
            </a:r>
            <a:endParaRPr lang="en-US" sz="2000" dirty="0" smtClean="0"/>
          </a:p>
          <a:p>
            <a:r>
              <a:rPr lang="en-US" sz="2000" dirty="0" smtClean="0"/>
              <a:t>The Euclidean </a:t>
            </a:r>
            <a:r>
              <a:rPr lang="en-US" sz="2000" dirty="0"/>
              <a:t>algorithm ends quickly when used to find the greatest common divisor of 3 and 7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/>
              <a:t>7 = 2 · 3 + 1.</a:t>
            </a:r>
          </a:p>
          <a:p>
            <a:r>
              <a:rPr lang="en-US" sz="2000" dirty="0"/>
              <a:t>From this equation we see </a:t>
            </a:r>
            <a:r>
              <a:rPr lang="en-US" sz="2000" dirty="0" smtClean="0"/>
              <a:t>that</a:t>
            </a:r>
          </a:p>
          <a:p>
            <a:endParaRPr lang="en-US" sz="2000" dirty="0"/>
          </a:p>
          <a:p>
            <a:r>
              <a:rPr lang="en-US" sz="2000" dirty="0"/>
              <a:t>−2 · 3 + 1 · 7 = 1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This shows that −2 and 1 are </a:t>
            </a:r>
            <a:r>
              <a:rPr lang="en-US" sz="2000" dirty="0" err="1"/>
              <a:t>Bézout</a:t>
            </a:r>
            <a:r>
              <a:rPr lang="en-US" sz="2000" dirty="0"/>
              <a:t> coefficients of 3 and 7. We see that −2 is an inverse of </a:t>
            </a:r>
            <a:r>
              <a:rPr lang="en-US" sz="2000" dirty="0" smtClean="0"/>
              <a:t>3 modulo </a:t>
            </a:r>
            <a:r>
              <a:rPr lang="en-US" sz="2000" dirty="0"/>
              <a:t>7. Note that every integer congruent to −2 modulo 7 is also an inverse of 3, such as 5,</a:t>
            </a:r>
          </a:p>
          <a:p>
            <a:r>
              <a:rPr lang="en-US" sz="2000" dirty="0"/>
              <a:t>−9, 12, and so on.</a:t>
            </a:r>
          </a:p>
        </p:txBody>
      </p:sp>
    </p:spTree>
    <p:extLst>
      <p:ext uri="{BB962C8B-B14F-4D97-AF65-F5344CB8AC3E}">
        <p14:creationId xmlns:p14="http://schemas.microsoft.com/office/powerpoint/2010/main" val="29482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28600"/>
            <a:ext cx="731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42021"/>
                </a:solidFill>
              </a:rPr>
              <a:t>What are the solutions of the linear congruence 3</a:t>
            </a:r>
            <a:r>
              <a:rPr lang="en-US" sz="2000" b="1" i="1" dirty="0">
                <a:solidFill>
                  <a:srgbClr val="242021"/>
                </a:solidFill>
              </a:rPr>
              <a:t>x </a:t>
            </a:r>
            <a:r>
              <a:rPr lang="en-US" sz="2000" b="1" dirty="0">
                <a:solidFill>
                  <a:srgbClr val="242021"/>
                </a:solidFill>
              </a:rPr>
              <a:t>≡ 4 </a:t>
            </a:r>
            <a:r>
              <a:rPr lang="en-US" sz="2000" b="1" i="1" dirty="0">
                <a:solidFill>
                  <a:srgbClr val="242021"/>
                </a:solidFill>
              </a:rPr>
              <a:t>(</a:t>
            </a:r>
            <a:r>
              <a:rPr lang="en-US" sz="2000" b="1" dirty="0">
                <a:solidFill>
                  <a:srgbClr val="242021"/>
                </a:solidFill>
              </a:rPr>
              <a:t>mod 7</a:t>
            </a:r>
            <a:r>
              <a:rPr lang="en-US" sz="2000" b="1" i="1" dirty="0">
                <a:solidFill>
                  <a:srgbClr val="242021"/>
                </a:solidFill>
              </a:rPr>
              <a:t>)</a:t>
            </a:r>
            <a:r>
              <a:rPr lang="en-US" sz="2000" b="1" dirty="0">
                <a:solidFill>
                  <a:srgbClr val="242021"/>
                </a:solidFill>
              </a:rPr>
              <a:t>?</a:t>
            </a:r>
            <a:r>
              <a:rPr lang="en-US" sz="2000" b="1" dirty="0"/>
              <a:t> 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Solution: </a:t>
            </a:r>
            <a:endParaRPr lang="en-US" sz="1800" dirty="0" smtClean="0"/>
          </a:p>
          <a:p>
            <a:r>
              <a:rPr lang="en-US" sz="1800" dirty="0" smtClean="0"/>
              <a:t>By </a:t>
            </a:r>
            <a:r>
              <a:rPr lang="en-US" sz="1800" dirty="0"/>
              <a:t>Example 1 we know that −2 is an inverse of 3 modulo 7. Multiplying both </a:t>
            </a:r>
            <a:r>
              <a:rPr lang="en-US" sz="1800" dirty="0" smtClean="0"/>
              <a:t>sides of </a:t>
            </a:r>
            <a:r>
              <a:rPr lang="en-US" sz="1800" dirty="0"/>
              <a:t>the congruence by −2 shows </a:t>
            </a:r>
            <a:r>
              <a:rPr lang="en-US" sz="1800" dirty="0" smtClean="0"/>
              <a:t>that</a:t>
            </a:r>
          </a:p>
          <a:p>
            <a:endParaRPr lang="en-US" sz="1800" dirty="0"/>
          </a:p>
          <a:p>
            <a:r>
              <a:rPr lang="en-US" sz="1800" dirty="0"/>
              <a:t>−2 · 3x ≡ −2 · 4 (mod 7).</a:t>
            </a:r>
          </a:p>
          <a:p>
            <a:r>
              <a:rPr lang="en-US" sz="1800" dirty="0"/>
              <a:t>Because −6 ≡ 1 (mod 7) and −8 ≡ 6 (mod 7), it follows that if x is a solution, then x ≡ −8 </a:t>
            </a:r>
            <a:r>
              <a:rPr lang="en-US" sz="1800" dirty="0" smtClean="0"/>
              <a:t>≡ 6 </a:t>
            </a:r>
            <a:r>
              <a:rPr lang="en-US" sz="1800" dirty="0"/>
              <a:t>(mod 7</a:t>
            </a:r>
            <a:r>
              <a:rPr lang="en-US" sz="1800" dirty="0" smtClean="0"/>
              <a:t>).</a:t>
            </a:r>
          </a:p>
          <a:p>
            <a:endParaRPr lang="en-US" sz="1800" dirty="0"/>
          </a:p>
          <a:p>
            <a:r>
              <a:rPr lang="en-US" sz="1800" dirty="0"/>
              <a:t>We need to determine whether every x with x ≡ 6 (mod 7) is a solution. Assume that</a:t>
            </a:r>
          </a:p>
          <a:p>
            <a:r>
              <a:rPr lang="en-US" sz="1800" dirty="0"/>
              <a:t>x ≡ 6 (mod 7). Then, by Theorem 5 of Section 4.1, it follows that</a:t>
            </a:r>
          </a:p>
          <a:p>
            <a:r>
              <a:rPr lang="en-US" sz="1800" dirty="0"/>
              <a:t>3x ≡ 3 · 6 = 18 ≡ 4 (mod 7</a:t>
            </a:r>
            <a:r>
              <a:rPr lang="en-US" sz="1800" dirty="0" smtClean="0"/>
              <a:t>),</a:t>
            </a:r>
          </a:p>
          <a:p>
            <a:endParaRPr lang="en-US" sz="1800" dirty="0"/>
          </a:p>
          <a:p>
            <a:r>
              <a:rPr lang="en-US" sz="1800" dirty="0"/>
              <a:t>which shows that all such x satisfy the congruence. We conclude that the solutions to </a:t>
            </a:r>
            <a:r>
              <a:rPr lang="en-US" sz="1800" dirty="0" smtClean="0"/>
              <a:t>the congruence </a:t>
            </a:r>
            <a:r>
              <a:rPr lang="en-US" sz="1800" dirty="0"/>
              <a:t>are the integers x such </a:t>
            </a:r>
            <a:r>
              <a:rPr lang="en-US" sz="1800" dirty="0" smtClean="0"/>
              <a:t>that</a:t>
            </a:r>
          </a:p>
          <a:p>
            <a:endParaRPr lang="en-US" sz="1800" dirty="0"/>
          </a:p>
          <a:p>
            <a:r>
              <a:rPr lang="en-US" sz="1800" dirty="0" smtClean="0"/>
              <a:t> </a:t>
            </a:r>
            <a:r>
              <a:rPr lang="en-US" sz="1800" dirty="0"/>
              <a:t>x ≡ 6 (mod 7), namely, 6, 13, 20, . . . and −1, −8</a:t>
            </a:r>
            <a:r>
              <a:rPr lang="en-US" sz="1800" dirty="0" smtClean="0"/>
              <a:t>, −</a:t>
            </a:r>
            <a:r>
              <a:rPr lang="en-US" sz="1800" dirty="0"/>
              <a:t>15, . . . . </a:t>
            </a:r>
          </a:p>
        </p:txBody>
      </p:sp>
    </p:spTree>
    <p:extLst>
      <p:ext uri="{BB962C8B-B14F-4D97-AF65-F5344CB8AC3E}">
        <p14:creationId xmlns:p14="http://schemas.microsoft.com/office/powerpoint/2010/main" val="121933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Linear </a:t>
            </a:r>
            <a:r>
              <a:rPr lang="en-US" dirty="0" err="1" smtClean="0">
                <a:latin typeface="Comic Sans MS" panose="030F0702030302020204" pitchFamily="66" charset="0"/>
              </a:rPr>
              <a:t>Congruences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</a:t>
            </a:r>
            <a:r>
              <a:rPr lang="en-US" b="1" dirty="0" smtClean="0">
                <a:latin typeface="Comic Sans MS" panose="030F0702030302020204" pitchFamily="66" charset="0"/>
              </a:rPr>
              <a:t>Definition</a:t>
            </a:r>
            <a:r>
              <a:rPr lang="en-US" dirty="0" smtClean="0">
                <a:latin typeface="Comic Sans MS" panose="030F0702030302020204" pitchFamily="66" charset="0"/>
              </a:rPr>
              <a:t>: A congruence of the form                          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     </a:t>
            </a:r>
            <a:r>
              <a:rPr lang="en-US" i="1" dirty="0" smtClean="0">
                <a:latin typeface="Comic Sans MS" panose="030F0702030302020204" pitchFamily="66" charset="0"/>
              </a:rPr>
              <a:t>ax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),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where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is a positive integer,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i="1" dirty="0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 are integers, and </a:t>
            </a:r>
            <a:r>
              <a:rPr lang="en-US" i="1" dirty="0" smtClean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is a variable, is called a </a:t>
            </a:r>
            <a:r>
              <a:rPr lang="en-US" i="1" dirty="0" smtClean="0">
                <a:latin typeface="Comic Sans MS" panose="030F0702030302020204" pitchFamily="66" charset="0"/>
              </a:rPr>
              <a:t>linear congruence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The solutions to a linear congruence </a:t>
            </a:r>
            <a:r>
              <a:rPr lang="en-US" i="1" dirty="0" smtClean="0">
                <a:latin typeface="Comic Sans MS" panose="030F0702030302020204" pitchFamily="66" charset="0"/>
              </a:rPr>
              <a:t>ax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) are  all integers </a:t>
            </a:r>
            <a:r>
              <a:rPr lang="en-US" i="1" dirty="0" smtClean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that satisfy the congruence.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Definition</a:t>
            </a:r>
            <a:r>
              <a:rPr lang="en-US" dirty="0" smtClean="0">
                <a:latin typeface="Comic Sans MS" panose="030F0702030302020204" pitchFamily="66" charset="0"/>
              </a:rPr>
              <a:t>: An integer </a:t>
            </a:r>
            <a:r>
              <a:rPr lang="en-US" i="1" dirty="0" smtClean="0">
                <a:latin typeface="Comic Sans MS" panose="030F0702030302020204" pitchFamily="66" charset="0"/>
              </a:rPr>
              <a:t>ā </a:t>
            </a:r>
            <a:r>
              <a:rPr lang="en-US" dirty="0" smtClean="0">
                <a:latin typeface="Comic Sans MS" panose="030F0702030302020204" pitchFamily="66" charset="0"/>
              </a:rPr>
              <a:t>such that </a:t>
            </a:r>
            <a:r>
              <a:rPr lang="en-US" i="1" dirty="0" err="1" smtClean="0">
                <a:latin typeface="Comic Sans MS" panose="030F0702030302020204" pitchFamily="66" charset="0"/>
              </a:rPr>
              <a:t>āa</a:t>
            </a:r>
            <a:r>
              <a:rPr lang="en-US" i="1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) is said to be an </a:t>
            </a:r>
            <a:r>
              <a:rPr lang="en-US" i="1" dirty="0" smtClean="0">
                <a:latin typeface="Comic Sans MS" panose="030F0702030302020204" pitchFamily="66" charset="0"/>
              </a:rPr>
              <a:t>inverse</a:t>
            </a:r>
            <a:r>
              <a:rPr lang="en-US" dirty="0" smtClean="0">
                <a:latin typeface="Comic Sans MS" panose="030F0702030302020204" pitchFamily="66" charset="0"/>
              </a:rPr>
              <a:t> of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modulo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</a:t>
            </a:r>
            <a:r>
              <a:rPr lang="en-US" b="1" dirty="0" smtClean="0">
                <a:latin typeface="Comic Sans MS" panose="030F0702030302020204" pitchFamily="66" charset="0"/>
              </a:rPr>
              <a:t>Example</a:t>
            </a:r>
            <a:r>
              <a:rPr lang="en-US" dirty="0" smtClean="0">
                <a:latin typeface="Comic Sans MS" panose="030F0702030302020204" pitchFamily="66" charset="0"/>
              </a:rPr>
              <a:t>: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</a:rPr>
              <a:t> is an inverse of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</a:rPr>
              <a:t> modulo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 since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∙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15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(mod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) </a:t>
            </a: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One method of solving linear </a:t>
            </a:r>
            <a:r>
              <a:rPr lang="en-US" dirty="0" err="1" smtClean="0">
                <a:latin typeface="Comic Sans MS" panose="030F0702030302020204" pitchFamily="66" charset="0"/>
              </a:rPr>
              <a:t>congruences</a:t>
            </a:r>
            <a:r>
              <a:rPr lang="en-US" dirty="0" smtClean="0">
                <a:latin typeface="Comic Sans MS" panose="030F0702030302020204" pitchFamily="66" charset="0"/>
              </a:rPr>
              <a:t> makes use of  an inverse </a:t>
            </a:r>
            <a:r>
              <a:rPr lang="en-US" i="1" dirty="0" smtClean="0">
                <a:latin typeface="Comic Sans MS" panose="030F0702030302020204" pitchFamily="66" charset="0"/>
              </a:rPr>
              <a:t>ā</a:t>
            </a:r>
            <a:r>
              <a:rPr lang="en-US" dirty="0" smtClean="0">
                <a:latin typeface="Comic Sans MS" panose="030F0702030302020204" pitchFamily="66" charset="0"/>
              </a:rPr>
              <a:t>, if it exists. Although we can not divide both sides of the congruence by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, we can multiply by </a:t>
            </a:r>
            <a:r>
              <a:rPr lang="en-US" i="1" dirty="0" smtClean="0">
                <a:latin typeface="Comic Sans MS" panose="030F0702030302020204" pitchFamily="66" charset="0"/>
              </a:rPr>
              <a:t>ā </a:t>
            </a:r>
            <a:r>
              <a:rPr lang="en-US" dirty="0" smtClean="0">
                <a:latin typeface="Comic Sans MS" panose="030F0702030302020204" pitchFamily="66" charset="0"/>
              </a:rPr>
              <a:t>to solve for </a:t>
            </a:r>
            <a:r>
              <a:rPr lang="en-US" i="1" dirty="0" smtClean="0">
                <a:latin typeface="Comic Sans MS" panose="030F0702030302020204" pitchFamily="66" charset="0"/>
              </a:rPr>
              <a:t>x.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en-US" i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27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Inverse of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modulo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endParaRPr lang="en-US" i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8" y="1676400"/>
            <a:ext cx="8097982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The following theorem guarantees that an inverse of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modulo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exists whenever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are relatively prime.  Two integers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i="1" dirty="0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 are relatively prime when </a:t>
            </a:r>
            <a:r>
              <a:rPr lang="en-US" dirty="0" err="1" smtClean="0">
                <a:latin typeface="Comic Sans MS" panose="030F0702030302020204" pitchFamily="66" charset="0"/>
              </a:rPr>
              <a:t>gcd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i="1" dirty="0" err="1" smtClean="0">
                <a:latin typeface="Comic Sans MS" panose="030F0702030302020204" pitchFamily="66" charset="0"/>
              </a:rPr>
              <a:t>a</a:t>
            </a:r>
            <a:r>
              <a:rPr lang="en-US" dirty="0" err="1" smtClean="0">
                <a:latin typeface="Comic Sans MS" panose="030F0702030302020204" pitchFamily="66" charset="0"/>
              </a:rPr>
              <a:t>,</a:t>
            </a:r>
            <a:r>
              <a:rPr lang="en-US" i="1" dirty="0" err="1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)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Theorem </a:t>
            </a:r>
            <a:r>
              <a:rPr lang="en-US" b="1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: If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are relatively prime integers and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&gt;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1, then an inverse of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modulo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exists.</a:t>
            </a:r>
            <a:r>
              <a:rPr lang="en-US" dirty="0" smtClean="0">
                <a:latin typeface="Comic Sans MS" panose="030F0702030302020204" pitchFamily="66" charset="0"/>
              </a:rPr>
              <a:t> Furthermore, this inverse is unique modulo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. (This means that there is a unique positive integer </a:t>
            </a:r>
            <a:r>
              <a:rPr lang="en-US" i="1" dirty="0" smtClean="0">
                <a:latin typeface="Comic Sans MS" panose="030F0702030302020204" pitchFamily="66" charset="0"/>
              </a:rPr>
              <a:t>ā </a:t>
            </a:r>
            <a:r>
              <a:rPr lang="en-US" dirty="0" smtClean="0">
                <a:latin typeface="Comic Sans MS" panose="030F0702030302020204" pitchFamily="66" charset="0"/>
              </a:rPr>
              <a:t>less than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that is an inverse of </a:t>
            </a:r>
            <a:r>
              <a:rPr lang="en-US" i="1" dirty="0" smtClean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latin typeface="Comic Sans MS" panose="030F0702030302020204" pitchFamily="66" charset="0"/>
              </a:rPr>
              <a:t>modulo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and every other inverse of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modulo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is congruent to </a:t>
            </a:r>
            <a:r>
              <a:rPr lang="en-US" i="1" dirty="0" smtClean="0">
                <a:latin typeface="Comic Sans MS" panose="030F0702030302020204" pitchFamily="66" charset="0"/>
              </a:rPr>
              <a:t>ā</a:t>
            </a:r>
            <a:r>
              <a:rPr lang="en-US" dirty="0" smtClean="0">
                <a:latin typeface="Comic Sans MS" panose="030F0702030302020204" pitchFamily="66" charset="0"/>
              </a:rPr>
              <a:t> modulo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.)   </a:t>
            </a: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</a:t>
            </a:r>
            <a:r>
              <a:rPr lang="en-US" b="1" dirty="0" smtClean="0">
                <a:latin typeface="Comic Sans MS" panose="030F0702030302020204" pitchFamily="66" charset="0"/>
              </a:rPr>
              <a:t>Proof</a:t>
            </a:r>
            <a:r>
              <a:rPr lang="en-US" dirty="0" smtClean="0">
                <a:latin typeface="Comic Sans MS" panose="030F0702030302020204" pitchFamily="66" charset="0"/>
              </a:rPr>
              <a:t>:  Since </a:t>
            </a:r>
            <a:r>
              <a:rPr lang="en-US" dirty="0" err="1" smtClean="0">
                <a:latin typeface="Comic Sans MS" panose="030F0702030302020204" pitchFamily="66" charset="0"/>
              </a:rPr>
              <a:t>gcd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i="1" dirty="0" err="1" smtClean="0">
                <a:latin typeface="Comic Sans MS" panose="030F0702030302020204" pitchFamily="66" charset="0"/>
              </a:rPr>
              <a:t>a</a:t>
            </a:r>
            <a:r>
              <a:rPr lang="en-US" dirty="0" err="1" smtClean="0">
                <a:latin typeface="Comic Sans MS" panose="030F0702030302020204" pitchFamily="66" charset="0"/>
              </a:rPr>
              <a:t>,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)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, by Theorem 6 of Section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4.3</a:t>
            </a:r>
            <a:r>
              <a:rPr lang="en-US" dirty="0" smtClean="0">
                <a:latin typeface="Comic Sans MS" panose="030F0702030302020204" pitchFamily="66" charset="0"/>
              </a:rPr>
              <a:t>, there are integers  </a:t>
            </a:r>
            <a:r>
              <a:rPr lang="en-US" i="1" dirty="0" smtClean="0">
                <a:latin typeface="Comic Sans MS" panose="030F0702030302020204" pitchFamily="66" charset="0"/>
              </a:rPr>
              <a:t>s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i="1" dirty="0" smtClean="0">
                <a:latin typeface="Comic Sans MS" panose="030F0702030302020204" pitchFamily="66" charset="0"/>
              </a:rPr>
              <a:t>t</a:t>
            </a:r>
            <a:r>
              <a:rPr lang="en-US" dirty="0" smtClean="0">
                <a:latin typeface="Comic Sans MS" panose="030F0702030302020204" pitchFamily="66" charset="0"/>
              </a:rPr>
              <a:t> such that   </a:t>
            </a:r>
            <a:r>
              <a:rPr lang="en-US" i="1" dirty="0" err="1" smtClean="0">
                <a:latin typeface="Comic Sans MS" panose="030F0702030302020204" pitchFamily="66" charset="0"/>
              </a:rPr>
              <a:t>sa</a:t>
            </a:r>
            <a:r>
              <a:rPr lang="en-US" dirty="0" smtClean="0">
                <a:latin typeface="Comic Sans MS" panose="030F0702030302020204" pitchFamily="66" charset="0"/>
              </a:rPr>
              <a:t> + </a:t>
            </a:r>
            <a:r>
              <a:rPr lang="en-US" i="1" dirty="0" smtClean="0">
                <a:latin typeface="Comic Sans MS" panose="030F0702030302020204" pitchFamily="66" charset="0"/>
              </a:rPr>
              <a:t>tm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Hence, </a:t>
            </a:r>
            <a:r>
              <a:rPr lang="en-US" i="1" dirty="0" err="1" smtClean="0">
                <a:latin typeface="Comic Sans MS" panose="030F0702030302020204" pitchFamily="66" charset="0"/>
              </a:rPr>
              <a:t>sa</a:t>
            </a:r>
            <a:r>
              <a:rPr lang="en-US" i="1" dirty="0" smtClean="0">
                <a:latin typeface="Comic Sans MS" panose="030F0702030302020204" pitchFamily="66" charset="0"/>
              </a:rPr>
              <a:t> + tm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1</a:t>
            </a:r>
            <a:r>
              <a:rPr lang="en-US" dirty="0" smtClean="0">
                <a:latin typeface="Comic Sans MS" panose="030F0702030302020204" pitchFamily="66" charset="0"/>
              </a:rPr>
              <a:t> ( mod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).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Since </a:t>
            </a:r>
            <a:r>
              <a:rPr lang="en-US" i="1" dirty="0" smtClean="0">
                <a:latin typeface="Comic Sans MS" panose="030F0702030302020204" pitchFamily="66" charset="0"/>
              </a:rPr>
              <a:t>tm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0</a:t>
            </a:r>
            <a:r>
              <a:rPr lang="en-US" dirty="0" smtClean="0">
                <a:latin typeface="Comic Sans MS" panose="030F0702030302020204" pitchFamily="66" charset="0"/>
              </a:rPr>
              <a:t> ( mod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), it follows that </a:t>
            </a:r>
            <a:r>
              <a:rPr lang="en-US" i="1" dirty="0" err="1" smtClean="0">
                <a:latin typeface="Comic Sans MS" panose="030F0702030302020204" pitchFamily="66" charset="0"/>
              </a:rPr>
              <a:t>sa</a:t>
            </a:r>
            <a:r>
              <a:rPr lang="en-US" i="1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1</a:t>
            </a:r>
            <a:r>
              <a:rPr lang="en-US" dirty="0" smtClean="0">
                <a:latin typeface="Comic Sans MS" panose="030F0702030302020204" pitchFamily="66" charset="0"/>
              </a:rPr>
              <a:t> ( mod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Consequently, </a:t>
            </a:r>
            <a:r>
              <a:rPr lang="en-US" i="1" dirty="0" smtClean="0">
                <a:latin typeface="Comic Sans MS" panose="030F0702030302020204" pitchFamily="66" charset="0"/>
              </a:rPr>
              <a:t>s</a:t>
            </a:r>
            <a:r>
              <a:rPr lang="en-US" dirty="0" smtClean="0">
                <a:latin typeface="Comic Sans MS" panose="030F0702030302020204" pitchFamily="66" charset="0"/>
              </a:rPr>
              <a:t> is an inverse of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modulo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820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Finding Inverses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The Euclidean algorithm and </a:t>
            </a:r>
            <a:r>
              <a:rPr lang="en-US" sz="2400" dirty="0" err="1" smtClean="0">
                <a:latin typeface="Comic Sans MS" panose="030F0702030302020204" pitchFamily="66" charset="0"/>
              </a:rPr>
              <a:t>B</a:t>
            </a:r>
            <a:r>
              <a:rPr lang="en-US" sz="2400" dirty="0" err="1" smtClean="0">
                <a:latin typeface="Comic Sans MS" panose="030F0702030302020204" pitchFamily="66" charset="0"/>
                <a:ea typeface="Cambria Math"/>
              </a:rPr>
              <a:t>é</a:t>
            </a:r>
            <a:r>
              <a:rPr lang="en-US" sz="2400" dirty="0" err="1" smtClean="0">
                <a:latin typeface="Comic Sans MS" panose="030F0702030302020204" pitchFamily="66" charset="0"/>
              </a:rPr>
              <a:t>zout</a:t>
            </a:r>
            <a:r>
              <a:rPr lang="en-US" sz="2400" dirty="0" smtClean="0">
                <a:latin typeface="Comic Sans MS" panose="030F0702030302020204" pitchFamily="66" charset="0"/>
              </a:rPr>
              <a:t> coefficients gives us a systematic approaches to finding inverses. </a:t>
            </a:r>
          </a:p>
          <a:p>
            <a:pPr>
              <a:buNone/>
            </a:pPr>
            <a:r>
              <a:rPr lang="en-US" sz="2400" b="1" dirty="0" smtClean="0">
                <a:latin typeface="Comic Sans MS" panose="030F0702030302020204" pitchFamily="66" charset="0"/>
              </a:rPr>
              <a:t>    Example</a:t>
            </a:r>
            <a:r>
              <a:rPr lang="en-US" sz="2400" dirty="0" smtClean="0">
                <a:latin typeface="Comic Sans MS" panose="030F0702030302020204" pitchFamily="66" charset="0"/>
              </a:rPr>
              <a:t>: Find an inverse of </a:t>
            </a:r>
            <a:r>
              <a:rPr lang="en-US" sz="24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omic Sans MS" panose="030F0702030302020204" pitchFamily="66" charset="0"/>
              </a:rPr>
              <a:t> modulo </a:t>
            </a:r>
            <a:r>
              <a:rPr lang="en-US" sz="2400" dirty="0" smtClean="0">
                <a:latin typeface="Comic Sans MS" panose="030F0702030302020204" pitchFamily="66" charset="0"/>
                <a:ea typeface="Cambria Math" pitchFamily="18" charset="0"/>
              </a:rPr>
              <a:t>7.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mic Sans MS" panose="030F0702030302020204" pitchFamily="66" charset="0"/>
              </a:rPr>
              <a:t>    Solution</a:t>
            </a:r>
            <a:r>
              <a:rPr lang="en-US" sz="2400" dirty="0" smtClean="0">
                <a:latin typeface="Comic Sans MS" panose="030F0702030302020204" pitchFamily="66" charset="0"/>
              </a:rPr>
              <a:t>: Because </a:t>
            </a:r>
            <a:r>
              <a:rPr lang="en-US" sz="2400" dirty="0" err="1" smtClean="0">
                <a:latin typeface="Comic Sans MS" panose="030F0702030302020204" pitchFamily="66" charset="0"/>
              </a:rPr>
              <a:t>gcd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n-US" sz="2400" dirty="0" smtClean="0">
                <a:latin typeface="Comic Sans MS" panose="030F0702030302020204" pitchFamily="66" charset="0"/>
                <a:ea typeface="Cambria Math" pitchFamily="18" charset="0"/>
              </a:rPr>
              <a:t>3,7</a:t>
            </a:r>
            <a:r>
              <a:rPr lang="en-US" sz="2400" dirty="0" smtClean="0">
                <a:latin typeface="Comic Sans MS" panose="030F0702030302020204" pitchFamily="66" charset="0"/>
              </a:rPr>
              <a:t>) = </a:t>
            </a:r>
            <a:r>
              <a:rPr lang="en-US" sz="24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omic Sans MS" panose="030F0702030302020204" pitchFamily="66" charset="0"/>
              </a:rPr>
              <a:t>, by Theorem </a:t>
            </a:r>
            <a:r>
              <a:rPr lang="en-US" sz="2400" dirty="0" smtClean="0">
                <a:latin typeface="Comic Sans MS" panose="030F0702030302020204" pitchFamily="66" charset="0"/>
                <a:ea typeface="Cambria Math" pitchFamily="18" charset="0"/>
              </a:rPr>
              <a:t>1, an inverse of 3 modulo 7 exists. </a:t>
            </a:r>
          </a:p>
          <a:p>
            <a:pPr lvl="1"/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Using the Euclidian algorithm:  7 = 2</a:t>
            </a:r>
            <a:r>
              <a:rPr lang="en-US" sz="2200" dirty="0" smtClean="0">
                <a:latin typeface="Comic Sans MS" panose="030F0702030302020204" pitchFamily="66" charset="0"/>
                <a:ea typeface="Cambria Math"/>
              </a:rPr>
              <a:t>∙</a:t>
            </a:r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3 + 1.</a:t>
            </a:r>
          </a:p>
          <a:p>
            <a:pPr lvl="1"/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 From this equation, we get  </a:t>
            </a:r>
            <a:r>
              <a:rPr lang="en-US" sz="22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omic Sans MS" panose="030F0702030302020204" pitchFamily="66" charset="0"/>
                <a:ea typeface="Cambria Math"/>
              </a:rPr>
              <a:t>∙</a:t>
            </a:r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3 + 1</a:t>
            </a:r>
            <a:r>
              <a:rPr lang="en-US" sz="2200" dirty="0" smtClean="0">
                <a:latin typeface="Comic Sans MS" panose="030F0702030302020204" pitchFamily="66" charset="0"/>
                <a:ea typeface="Cambria Math"/>
              </a:rPr>
              <a:t>∙</a:t>
            </a:r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7 = 1, and see that </a:t>
            </a:r>
            <a:r>
              <a:rPr lang="en-US" sz="22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2  and 1 are </a:t>
            </a:r>
            <a:r>
              <a:rPr lang="en-US" sz="2200" dirty="0" err="1" smtClean="0">
                <a:latin typeface="Comic Sans MS" panose="030F0702030302020204" pitchFamily="66" charset="0"/>
              </a:rPr>
              <a:t>B</a:t>
            </a:r>
            <a:r>
              <a:rPr lang="en-US" sz="2200" dirty="0" err="1" smtClean="0">
                <a:latin typeface="Comic Sans MS" panose="030F0702030302020204" pitchFamily="66" charset="0"/>
                <a:ea typeface="Cambria Math"/>
              </a:rPr>
              <a:t>é</a:t>
            </a:r>
            <a:r>
              <a:rPr lang="en-US" sz="2200" dirty="0" err="1" smtClean="0">
                <a:latin typeface="Comic Sans MS" panose="030F0702030302020204" pitchFamily="66" charset="0"/>
              </a:rPr>
              <a:t>zout</a:t>
            </a:r>
            <a:r>
              <a:rPr lang="en-US" sz="2200" dirty="0" smtClean="0">
                <a:latin typeface="Comic Sans MS" panose="030F0702030302020204" pitchFamily="66" charset="0"/>
              </a:rPr>
              <a:t> coefficients of </a:t>
            </a:r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3 and 7.</a:t>
            </a:r>
          </a:p>
          <a:p>
            <a:pPr lvl="1"/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 Hence,  </a:t>
            </a:r>
            <a:r>
              <a:rPr lang="en-US" sz="22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2 is an inverse of 3 modulo 7. </a:t>
            </a:r>
          </a:p>
          <a:p>
            <a:pPr lvl="1"/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Also every integer congruent to </a:t>
            </a:r>
            <a:r>
              <a:rPr lang="en-US" sz="22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2 modulo 7 is an inverse of 3 modulo 7, i.e., 5, </a:t>
            </a:r>
            <a:r>
              <a:rPr lang="en-US" sz="22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200" dirty="0" smtClean="0">
                <a:latin typeface="Comic Sans MS" panose="030F0702030302020204" pitchFamily="66" charset="0"/>
                <a:ea typeface="Cambria Math" pitchFamily="18" charset="0"/>
              </a:rPr>
              <a:t>9, 12, etc.</a:t>
            </a:r>
          </a:p>
        </p:txBody>
      </p:sp>
    </p:spTree>
    <p:extLst>
      <p:ext uri="{BB962C8B-B14F-4D97-AF65-F5344CB8AC3E}">
        <p14:creationId xmlns:p14="http://schemas.microsoft.com/office/powerpoint/2010/main" val="26713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936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Finding Inverses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7925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   </a:t>
            </a:r>
            <a:r>
              <a:rPr lang="en-US" sz="2400" b="1" dirty="0" smtClean="0">
                <a:latin typeface="Comic Sans MS" panose="030F0702030302020204" pitchFamily="66" charset="0"/>
              </a:rPr>
              <a:t>Example</a:t>
            </a:r>
            <a:r>
              <a:rPr lang="en-US" sz="2400" dirty="0" smtClean="0">
                <a:latin typeface="Comic Sans MS" panose="030F0702030302020204" pitchFamily="66" charset="0"/>
              </a:rPr>
              <a:t>: Find an inverse of </a:t>
            </a:r>
            <a:r>
              <a:rPr lang="en-US" sz="2400" dirty="0" smtClean="0">
                <a:latin typeface="Comic Sans MS" panose="030F0702030302020204" pitchFamily="66" charset="0"/>
                <a:ea typeface="Cambria Math" pitchFamily="18" charset="0"/>
              </a:rPr>
              <a:t>101</a:t>
            </a:r>
            <a:r>
              <a:rPr lang="en-US" sz="2400" dirty="0" smtClean="0">
                <a:latin typeface="Comic Sans MS" panose="030F0702030302020204" pitchFamily="66" charset="0"/>
              </a:rPr>
              <a:t> modulo </a:t>
            </a:r>
            <a:r>
              <a:rPr lang="en-US" sz="2400" dirty="0" smtClean="0">
                <a:latin typeface="Comic Sans MS" panose="030F0702030302020204" pitchFamily="66" charset="0"/>
                <a:ea typeface="Cambria Math" pitchFamily="18" charset="0"/>
              </a:rPr>
              <a:t>4620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latin typeface="Comic Sans MS" panose="030F0702030302020204" pitchFamily="66" charset="0"/>
              </a:rPr>
              <a:t>    Solution</a:t>
            </a:r>
            <a:r>
              <a:rPr lang="en-US" sz="2400" dirty="0" smtClean="0">
                <a:latin typeface="Comic Sans MS" panose="030F0702030302020204" pitchFamily="66" charset="0"/>
              </a:rPr>
              <a:t>: First use the Euclidian algorithm to show that  </a:t>
            </a:r>
            <a:r>
              <a:rPr lang="en-US" sz="2400" dirty="0" err="1" smtClean="0">
                <a:latin typeface="Comic Sans MS" panose="030F0702030302020204" pitchFamily="66" charset="0"/>
              </a:rPr>
              <a:t>gcd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n-US" sz="2400" dirty="0" smtClean="0">
                <a:latin typeface="Comic Sans MS" panose="030F0702030302020204" pitchFamily="66" charset="0"/>
                <a:ea typeface="Cambria Math" pitchFamily="18" charset="0"/>
              </a:rPr>
              <a:t>101,4620</a:t>
            </a:r>
            <a:r>
              <a:rPr lang="en-US" sz="2400" dirty="0" smtClean="0">
                <a:latin typeface="Comic Sans MS" panose="030F0702030302020204" pitchFamily="66" charset="0"/>
              </a:rPr>
              <a:t>) = </a:t>
            </a:r>
            <a:r>
              <a:rPr lang="en-US" sz="24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omic Sans MS" panose="030F0702030302020204" pitchFamily="66" charset="0"/>
              </a:rPr>
              <a:t>. </a:t>
            </a:r>
            <a:endParaRPr lang="en-US" sz="2400" dirty="0" smtClean="0">
              <a:latin typeface="Comic Sans MS" panose="030F0702030302020204" pitchFamily="66" charset="0"/>
              <a:ea typeface="Cambria Math" pitchFamily="18" charset="0"/>
            </a:endParaRPr>
          </a:p>
          <a:p>
            <a:pPr lvl="1"/>
            <a:endParaRPr lang="en-US" sz="2200" dirty="0" smtClean="0">
              <a:latin typeface="Comic Sans MS" panose="030F0702030302020204" pitchFamily="66" charset="0"/>
              <a:ea typeface="Cambria Math" pitchFamily="18" charset="0"/>
            </a:endParaRPr>
          </a:p>
          <a:p>
            <a:pPr lvl="1">
              <a:buNone/>
            </a:pPr>
            <a:endParaRPr lang="en-US" sz="2200" dirty="0" smtClean="0">
              <a:latin typeface="Comic Sans MS" panose="030F0702030302020204" pitchFamily="66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3276600"/>
            <a:ext cx="3276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42620</a:t>
            </a:r>
            <a:r>
              <a:rPr lang="en-US" sz="2200" dirty="0" smtClean="0">
                <a:ea typeface="Cambria Math" pitchFamily="18" charset="0"/>
              </a:rPr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45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 smtClean="0">
                <a:ea typeface="Cambria Math" pitchFamily="18" charset="0"/>
              </a:rPr>
              <a:t> +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 smtClean="0">
                <a:ea typeface="Cambria Math" pitchFamily="18" charset="0"/>
              </a:rPr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75</a:t>
            </a:r>
            <a:r>
              <a:rPr lang="en-US" sz="2200" dirty="0" smtClean="0">
                <a:ea typeface="Cambria Math" pitchFamily="18" charset="0"/>
              </a:rPr>
              <a:t> +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75</a:t>
            </a:r>
            <a:r>
              <a:rPr lang="en-US" sz="2200" dirty="0" smtClean="0">
                <a:ea typeface="Cambria Math" pitchFamily="18" charset="0"/>
              </a:rPr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 smtClean="0">
                <a:ea typeface="Cambria Math" pitchFamily="18" charset="0"/>
              </a:rPr>
              <a:t> +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 smtClean="0">
                <a:ea typeface="Cambria Math" pitchFamily="18" charset="0"/>
              </a:rPr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2200" dirty="0" smtClean="0">
                <a:ea typeface="Cambria Math" pitchFamily="18" charset="0"/>
              </a:rPr>
              <a:t> +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2200" dirty="0" smtClean="0">
                <a:ea typeface="Cambria Math" pitchFamily="18" charset="0"/>
              </a:rPr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ea typeface="Cambria Math" pitchFamily="18" charset="0"/>
              </a:rPr>
              <a:t> +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ea typeface="Cambria Math" pitchFamily="18" charset="0"/>
              </a:rPr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ea typeface="Cambria Math" pitchFamily="18" charset="0"/>
              </a:rPr>
              <a:t> +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= 2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last nonzero </a:t>
            </a:r>
          </a:p>
          <a:p>
            <a:r>
              <a:rPr lang="en-US" dirty="0" smtClean="0"/>
              <a:t>remainder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101,4260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3200400"/>
            <a:ext cx="541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ea typeface="Cambria Math" pitchFamily="18" charset="0"/>
              </a:rPr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marL="0"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ea typeface="Cambria Math" pitchFamily="18" charset="0"/>
              </a:rPr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(23</a:t>
            </a:r>
            <a:r>
              <a:rPr lang="en-US" sz="2200" dirty="0" smtClean="0">
                <a:latin typeface="Cambria Math"/>
                <a:ea typeface="Cambria Math"/>
              </a:rPr>
              <a:t> −</a:t>
            </a:r>
            <a:r>
              <a:rPr lang="en-US" sz="2200" dirty="0" smtClean="0">
                <a:ea typeface="Cambria Math" pitchFamily="18" charset="0"/>
              </a:rPr>
              <a:t> 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3) =</a:t>
            </a:r>
            <a:r>
              <a:rPr lang="en-US" sz="2200" dirty="0" smtClean="0">
                <a:latin typeface="Cambria Math"/>
                <a:ea typeface="Cambria Math"/>
              </a:rPr>
              <a:t> 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 smtClean="0">
                <a:latin typeface="Cambria Math"/>
                <a:ea typeface="Cambria Math"/>
              </a:rPr>
              <a:t> 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0"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 =</a:t>
            </a:r>
            <a:r>
              <a:rPr lang="en-US" sz="2200" dirty="0" smtClean="0">
                <a:latin typeface="Cambria Math"/>
                <a:ea typeface="Cambria Math"/>
              </a:rPr>
              <a:t> 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(26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23) = 8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 smtClean="0">
                <a:latin typeface="Cambria Math"/>
                <a:ea typeface="Cambria Math"/>
              </a:rPr>
              <a:t> 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marL="0"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 = 8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 smtClean="0">
                <a:latin typeface="Cambria Math"/>
                <a:ea typeface="Cambria Math"/>
              </a:rPr>
              <a:t> 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(75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)= 26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 smtClean="0">
                <a:latin typeface="Cambria Math"/>
                <a:ea typeface="Cambria Math"/>
              </a:rPr>
              <a:t> 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 smtClean="0">
                <a:latin typeface="Cambria Math"/>
                <a:ea typeface="Cambria Math"/>
              </a:rPr>
              <a:t> 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 = 26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(101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75)</a:t>
            </a:r>
            <a:r>
              <a:rPr lang="en-US" sz="2200" dirty="0" smtClean="0">
                <a:latin typeface="Cambria Math"/>
                <a:ea typeface="Cambria Math"/>
              </a:rPr>
              <a:t> 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 smtClean="0">
                <a:latin typeface="Cambria Math"/>
                <a:ea typeface="Cambria Math"/>
              </a:rPr>
              <a:t> 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75 </a:t>
            </a:r>
          </a:p>
          <a:p>
            <a:pPr marL="0"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          = 26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 smtClean="0">
                <a:latin typeface="Cambria Math"/>
                <a:ea typeface="Cambria Math"/>
              </a:rPr>
              <a:t> 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 smtClean="0">
                <a:latin typeface="Cambria Math"/>
                <a:ea typeface="Cambria Math"/>
              </a:rPr>
              <a:t> 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 = 26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 smtClean="0">
                <a:latin typeface="Cambria Math"/>
                <a:ea typeface="Cambria Math"/>
              </a:rPr>
              <a:t> 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 smtClean="0">
                <a:latin typeface="Cambria Math"/>
                <a:ea typeface="Cambria Math"/>
              </a:rPr>
              <a:t> 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(42620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45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101) </a:t>
            </a:r>
          </a:p>
          <a:p>
            <a:pPr marL="0"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      =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 smtClean="0">
                <a:latin typeface="Cambria Math"/>
                <a:ea typeface="Cambria Math"/>
              </a:rPr>
              <a:t> 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42620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+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1601</a:t>
            </a:r>
            <a:r>
              <a:rPr lang="en-US" sz="2200" dirty="0" smtClean="0">
                <a:latin typeface="Cambria Math"/>
                <a:ea typeface="Cambria Math"/>
              </a:rPr>
              <a:t>∙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2895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Backwards: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6019800"/>
            <a:ext cx="3886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dirty="0" err="1" smtClean="0">
                <a:latin typeface="Cambria Math"/>
                <a:ea typeface="Cambria Math"/>
              </a:rPr>
              <a:t>é</a:t>
            </a:r>
            <a:r>
              <a:rPr lang="en-US" dirty="0" err="1" smtClean="0"/>
              <a:t>zout</a:t>
            </a:r>
            <a:r>
              <a:rPr lang="en-US" dirty="0" smtClean="0"/>
              <a:t> coefficients :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1601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5943600"/>
            <a:ext cx="2286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1601 is an inverse of 101 modulo 42620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019300" y="3619500"/>
            <a:ext cx="1676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43000" y="1143000"/>
            <a:ext cx="56388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latin typeface="Comic Sans MS" pitchFamily="66" charset="0"/>
                <a:sym typeface="Euclid Symbol" pitchFamily="18" charset="2"/>
              </a:rPr>
              <a:t>Lemma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: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 (mod n),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d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then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          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a+b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c+d (mod n).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43263" y="457200"/>
            <a:ext cx="270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Addition</a:t>
            </a:r>
          </a:p>
        </p:txBody>
      </p:sp>
      <p:sp>
        <p:nvSpPr>
          <p:cNvPr id="818183" name="Text Box 7"/>
          <p:cNvSpPr txBox="1">
            <a:spLocks noChangeArrowheads="1"/>
          </p:cNvSpPr>
          <p:nvPr/>
        </p:nvSpPr>
        <p:spPr bwMode="auto">
          <a:xfrm>
            <a:off x="1127125" y="2209800"/>
            <a:ext cx="5899150" cy="43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When you try to understand a statement like this,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first think about the familiar cases, e.g.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=10 or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=2.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=2, it says that if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/>
              <a:t> have the same parity,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have the same parity,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a+b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c+d</a:t>
            </a:r>
            <a:r>
              <a:rPr lang="en-US" altLang="zh-TW"/>
              <a:t> have the same parity.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=10, it says that if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/>
              <a:t> have the same last digit,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have the same last digit,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a+b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c+d</a:t>
            </a:r>
            <a:r>
              <a:rPr lang="en-US" altLang="zh-TW"/>
              <a:t> have the same last digit.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the lemma says that the same principle applied for all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Using Inverses to Solve </a:t>
            </a:r>
            <a:r>
              <a:rPr lang="en-US" sz="4000" dirty="0" err="1" smtClean="0">
                <a:latin typeface="Comic Sans MS" panose="030F0702030302020204" pitchFamily="66" charset="0"/>
              </a:rPr>
              <a:t>Congruences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27" y="1447800"/>
            <a:ext cx="8229600" cy="438912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We can solve the congruence   </a:t>
            </a:r>
            <a:r>
              <a:rPr lang="en-US" sz="2000" i="1" dirty="0" smtClean="0">
                <a:latin typeface="Comic Sans MS" panose="030F0702030302020204" pitchFamily="66" charset="0"/>
              </a:rPr>
              <a:t>ax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i="1" dirty="0" smtClean="0">
                <a:latin typeface="Comic Sans MS" panose="030F0702030302020204" pitchFamily="66" charset="0"/>
              </a:rPr>
              <a:t>b</a:t>
            </a:r>
            <a:r>
              <a:rPr lang="en-US" sz="2000" dirty="0" smtClean="0">
                <a:latin typeface="Comic Sans MS" panose="030F0702030302020204" pitchFamily="66" charset="0"/>
              </a:rPr>
              <a:t>( mod </a:t>
            </a:r>
            <a:r>
              <a:rPr lang="en-US" sz="2000" i="1" dirty="0" smtClean="0">
                <a:latin typeface="Comic Sans MS" panose="030F0702030302020204" pitchFamily="66" charset="0"/>
              </a:rPr>
              <a:t>m</a:t>
            </a:r>
            <a:r>
              <a:rPr lang="en-US" sz="2000" dirty="0" smtClean="0">
                <a:latin typeface="Comic Sans MS" panose="030F0702030302020204" pitchFamily="66" charset="0"/>
              </a:rPr>
              <a:t>) by multiplying both sides by </a:t>
            </a:r>
            <a:r>
              <a:rPr lang="en-US" sz="2000" i="1" dirty="0" smtClean="0">
                <a:latin typeface="Comic Sans MS" panose="030F0702030302020204" pitchFamily="66" charset="0"/>
              </a:rPr>
              <a:t>ā.</a:t>
            </a:r>
          </a:p>
          <a:p>
            <a:pPr>
              <a:buNone/>
            </a:pPr>
            <a:r>
              <a:rPr lang="en-US" sz="2000" b="1" dirty="0" smtClean="0">
                <a:latin typeface="Comic Sans MS" panose="030F0702030302020204" pitchFamily="66" charset="0"/>
              </a:rPr>
              <a:t>     Example</a:t>
            </a:r>
            <a:r>
              <a:rPr lang="en-US" sz="2000" dirty="0" smtClean="0">
                <a:latin typeface="Comic Sans MS" panose="030F0702030302020204" pitchFamily="66" charset="0"/>
              </a:rPr>
              <a:t>:  What are the solutions of the  congruence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sz="2000" i="1" dirty="0" smtClean="0">
                <a:latin typeface="Comic Sans MS" panose="030F0702030302020204" pitchFamily="66" charset="0"/>
              </a:rPr>
              <a:t>x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omic Sans MS" panose="030F0702030302020204" pitchFamily="66" charset="0"/>
              </a:rPr>
              <a:t>( mod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omic Sans MS" panose="030F0702030302020204" pitchFamily="66" charset="0"/>
              </a:rPr>
              <a:t>). </a:t>
            </a:r>
          </a:p>
          <a:p>
            <a:pPr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     </a:t>
            </a:r>
            <a:r>
              <a:rPr lang="en-US" sz="2000" b="1" dirty="0" smtClean="0">
                <a:latin typeface="Comic Sans MS" panose="030F0702030302020204" pitchFamily="66" charset="0"/>
              </a:rPr>
              <a:t>Solution</a:t>
            </a:r>
            <a:r>
              <a:rPr lang="en-US" sz="2000" dirty="0" smtClean="0">
                <a:latin typeface="Comic Sans MS" panose="030F0702030302020204" pitchFamily="66" charset="0"/>
              </a:rPr>
              <a:t>:  We found that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2 is an inverse of 3 modulo 7 (two slides back). We multiply both sides of the congruence by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2 giving </a:t>
            </a:r>
          </a:p>
          <a:p>
            <a:pPr>
              <a:buNone/>
            </a:pP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               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2 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∙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 3</a:t>
            </a:r>
            <a:r>
              <a:rPr lang="en-US" sz="2000" i="1" dirty="0" smtClean="0">
                <a:latin typeface="Comic Sans MS" panose="030F0702030302020204" pitchFamily="66" charset="0"/>
              </a:rPr>
              <a:t>x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∙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omic Sans MS" panose="030F0702030302020204" pitchFamily="66" charset="0"/>
              </a:rPr>
              <a:t>(mod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omic Sans MS" panose="030F0702030302020204" pitchFamily="66" charset="0"/>
              </a:rPr>
              <a:t>).</a:t>
            </a:r>
          </a:p>
          <a:p>
            <a:pPr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     Because 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6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1 </a:t>
            </a:r>
            <a:r>
              <a:rPr lang="en-US" sz="2000" dirty="0" smtClean="0">
                <a:latin typeface="Comic Sans MS" panose="030F0702030302020204" pitchFamily="66" charset="0"/>
              </a:rPr>
              <a:t>(mod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omic Sans MS" panose="030F0702030302020204" pitchFamily="66" charset="0"/>
              </a:rPr>
              <a:t>)  and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8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6 </a:t>
            </a:r>
            <a:r>
              <a:rPr lang="en-US" sz="2000" dirty="0" smtClean="0">
                <a:latin typeface="Comic Sans MS" panose="030F0702030302020204" pitchFamily="66" charset="0"/>
              </a:rPr>
              <a:t>(mod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omic Sans MS" panose="030F0702030302020204" pitchFamily="66" charset="0"/>
              </a:rPr>
              <a:t>), it follows that if </a:t>
            </a:r>
            <a:r>
              <a:rPr lang="en-US" sz="2000" i="1" dirty="0" smtClean="0">
                <a:latin typeface="Comic Sans MS" panose="030F0702030302020204" pitchFamily="66" charset="0"/>
              </a:rPr>
              <a:t>x</a:t>
            </a:r>
            <a:r>
              <a:rPr lang="en-US" sz="2000" dirty="0" smtClean="0">
                <a:latin typeface="Comic Sans MS" panose="030F0702030302020204" pitchFamily="66" charset="0"/>
              </a:rPr>
              <a:t> is a solution, then </a:t>
            </a:r>
            <a:r>
              <a:rPr lang="en-US" sz="2000" i="1" dirty="0" smtClean="0">
                <a:latin typeface="Comic Sans MS" panose="030F0702030302020204" pitchFamily="66" charset="0"/>
              </a:rPr>
              <a:t>x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 ≡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 −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8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6 </a:t>
            </a:r>
            <a:r>
              <a:rPr lang="en-US" sz="2000" dirty="0" smtClean="0">
                <a:latin typeface="Comic Sans MS" panose="030F0702030302020204" pitchFamily="66" charset="0"/>
              </a:rPr>
              <a:t>(mod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omic Sans MS" panose="030F0702030302020204" pitchFamily="66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     We need to determine if every </a:t>
            </a:r>
            <a:r>
              <a:rPr lang="en-US" sz="2000" i="1" dirty="0" smtClean="0">
                <a:latin typeface="Comic Sans MS" panose="030F0702030302020204" pitchFamily="66" charset="0"/>
              </a:rPr>
              <a:t>x</a:t>
            </a:r>
            <a:r>
              <a:rPr lang="en-US" sz="2000" dirty="0" smtClean="0">
                <a:latin typeface="Comic Sans MS" panose="030F0702030302020204" pitchFamily="66" charset="0"/>
              </a:rPr>
              <a:t> with</a:t>
            </a:r>
            <a:r>
              <a:rPr lang="en-US" sz="2000" i="1" dirty="0" smtClean="0">
                <a:latin typeface="Comic Sans MS" panose="030F0702030302020204" pitchFamily="66" charset="0"/>
              </a:rPr>
              <a:t> x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6 </a:t>
            </a:r>
            <a:r>
              <a:rPr lang="en-US" sz="2000" dirty="0" smtClean="0">
                <a:latin typeface="Comic Sans MS" panose="030F0702030302020204" pitchFamily="66" charset="0"/>
              </a:rPr>
              <a:t>(mod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omic Sans MS" panose="030F0702030302020204" pitchFamily="66" charset="0"/>
              </a:rPr>
              <a:t>) is a solution. Assume that    </a:t>
            </a:r>
            <a:r>
              <a:rPr lang="en-US" sz="2000" i="1" dirty="0" smtClean="0">
                <a:latin typeface="Comic Sans MS" panose="030F0702030302020204" pitchFamily="66" charset="0"/>
              </a:rPr>
              <a:t>x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6 </a:t>
            </a:r>
            <a:r>
              <a:rPr lang="en-US" sz="2000" dirty="0" smtClean="0">
                <a:latin typeface="Comic Sans MS" panose="030F0702030302020204" pitchFamily="66" charset="0"/>
              </a:rPr>
              <a:t>(mod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omic Sans MS" panose="030F0702030302020204" pitchFamily="66" charset="0"/>
              </a:rPr>
              <a:t>). By Theorem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omic Sans MS" panose="030F0702030302020204" pitchFamily="66" charset="0"/>
              </a:rPr>
              <a:t> of Section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4.1</a:t>
            </a:r>
            <a:r>
              <a:rPr lang="en-US" sz="2000" dirty="0" smtClean="0">
                <a:latin typeface="Comic Sans MS" panose="030F0702030302020204" pitchFamily="66" charset="0"/>
              </a:rPr>
              <a:t>, it follows that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 3</a:t>
            </a:r>
            <a:r>
              <a:rPr lang="en-US" sz="2000" i="1" dirty="0" smtClean="0">
                <a:latin typeface="Comic Sans MS" panose="030F0702030302020204" pitchFamily="66" charset="0"/>
              </a:rPr>
              <a:t>x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3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∙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 6</a:t>
            </a:r>
            <a:r>
              <a:rPr lang="en-US" sz="2000" i="1" dirty="0" smtClean="0">
                <a:latin typeface="Comic Sans MS" panose="030F0702030302020204" pitchFamily="66" charset="0"/>
              </a:rPr>
              <a:t> =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18</a:t>
            </a:r>
            <a:r>
              <a:rPr lang="en-US" sz="2000" i="1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≡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omic Sans MS" panose="030F0702030302020204" pitchFamily="66" charset="0"/>
              </a:rPr>
              <a:t>( mod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omic Sans MS" panose="030F0702030302020204" pitchFamily="66" charset="0"/>
              </a:rPr>
              <a:t>) which shows that all such </a:t>
            </a:r>
            <a:r>
              <a:rPr lang="en-US" sz="2000" i="1" dirty="0" smtClean="0">
                <a:latin typeface="Comic Sans MS" panose="030F0702030302020204" pitchFamily="66" charset="0"/>
              </a:rPr>
              <a:t>x</a:t>
            </a:r>
            <a:r>
              <a:rPr lang="en-US" sz="2000" dirty="0" smtClean="0">
                <a:latin typeface="Comic Sans MS" panose="030F0702030302020204" pitchFamily="66" charset="0"/>
              </a:rPr>
              <a:t> satisfy the congruence. </a:t>
            </a:r>
          </a:p>
          <a:p>
            <a:pPr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     The solutions are the integers </a:t>
            </a:r>
            <a:r>
              <a:rPr lang="en-US" sz="2000" i="1" dirty="0" smtClean="0">
                <a:latin typeface="Comic Sans MS" panose="030F0702030302020204" pitchFamily="66" charset="0"/>
              </a:rPr>
              <a:t>x</a:t>
            </a:r>
            <a:r>
              <a:rPr lang="en-US" sz="2000" dirty="0" smtClean="0">
                <a:latin typeface="Comic Sans MS" panose="030F0702030302020204" pitchFamily="66" charset="0"/>
              </a:rPr>
              <a:t> such that </a:t>
            </a:r>
            <a:r>
              <a:rPr lang="en-US" sz="2000" i="1" dirty="0" smtClean="0">
                <a:latin typeface="Comic Sans MS" panose="030F0702030302020204" pitchFamily="66" charset="0"/>
              </a:rPr>
              <a:t>x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6 </a:t>
            </a:r>
            <a:r>
              <a:rPr lang="en-US" sz="2000" dirty="0" smtClean="0">
                <a:latin typeface="Comic Sans MS" panose="030F0702030302020204" pitchFamily="66" charset="0"/>
              </a:rPr>
              <a:t>(mod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omic Sans MS" panose="030F0702030302020204" pitchFamily="66" charset="0"/>
              </a:rPr>
              <a:t>), namely, 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6,13,20 …</a:t>
            </a:r>
            <a:r>
              <a:rPr lang="en-US" sz="2000" dirty="0" smtClean="0">
                <a:latin typeface="Comic Sans MS" panose="030F0702030302020204" pitchFamily="66" charset="0"/>
              </a:rPr>
              <a:t> and 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−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1,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 −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8,</a:t>
            </a:r>
            <a:r>
              <a:rPr lang="en-US" sz="2000" dirty="0" smtClean="0">
                <a:latin typeface="Comic Sans MS" panose="030F0702030302020204" pitchFamily="66" charset="0"/>
                <a:ea typeface="Cambria Math"/>
              </a:rPr>
              <a:t> − </a:t>
            </a:r>
            <a:r>
              <a:rPr lang="en-US" sz="2000" dirty="0" smtClean="0">
                <a:latin typeface="Comic Sans MS" panose="030F0702030302020204" pitchFamily="66" charset="0"/>
                <a:ea typeface="Cambria Math" pitchFamily="18" charset="0"/>
              </a:rPr>
              <a:t>15,…</a:t>
            </a:r>
            <a:endParaRPr lang="en-US" sz="200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The Chinese Remainder Theorem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 the first century, the Chinese mathematician Sun-</a:t>
            </a:r>
            <a:r>
              <a:rPr lang="en-US" dirty="0" err="1" smtClean="0">
                <a:latin typeface="Comic Sans MS" panose="030F0702030302020204" pitchFamily="66" charset="0"/>
              </a:rPr>
              <a:t>Tsu</a:t>
            </a:r>
            <a:r>
              <a:rPr lang="en-US" dirty="0" smtClean="0">
                <a:latin typeface="Comic Sans MS" panose="030F0702030302020204" pitchFamily="66" charset="0"/>
              </a:rPr>
              <a:t> asked: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There are certain things whose number is unknown. When divided by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</a:rPr>
              <a:t>, the remainder is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; when divided by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</a:rPr>
              <a:t>, the remainder is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</a:rPr>
              <a:t>; when divided by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, the remainder is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. What will be the number of things?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This puzzle can be translated into the  solution of the system of </a:t>
            </a:r>
            <a:r>
              <a:rPr lang="en-US" dirty="0" err="1" smtClean="0">
                <a:latin typeface="Comic Sans MS" panose="030F0702030302020204" pitchFamily="66" charset="0"/>
              </a:rPr>
              <a:t>congruences</a:t>
            </a:r>
            <a:r>
              <a:rPr lang="en-US" dirty="0" smtClean="0">
                <a:latin typeface="Comic Sans MS" panose="030F0702030302020204" pitchFamily="66" charset="0"/>
              </a:rPr>
              <a:t>: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</a:rPr>
              <a:t>),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</a:rPr>
              <a:t>),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)?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We’ll see how the theorem that is known as the </a:t>
            </a:r>
            <a:r>
              <a:rPr lang="en-US" i="1" dirty="0" smtClean="0">
                <a:latin typeface="Comic Sans MS" panose="030F0702030302020204" pitchFamily="66" charset="0"/>
              </a:rPr>
              <a:t>Chinese Remainder Theorem </a:t>
            </a:r>
            <a:r>
              <a:rPr lang="en-US" dirty="0" smtClean="0">
                <a:latin typeface="Comic Sans MS" panose="030F0702030302020204" pitchFamily="66" charset="0"/>
              </a:rPr>
              <a:t>can be used to solve Sun-</a:t>
            </a:r>
            <a:r>
              <a:rPr lang="en-US" dirty="0" err="1" smtClean="0">
                <a:latin typeface="Comic Sans MS" panose="030F0702030302020204" pitchFamily="66" charset="0"/>
              </a:rPr>
              <a:t>Tsu’s</a:t>
            </a:r>
            <a:r>
              <a:rPr lang="en-US" dirty="0" smtClean="0">
                <a:latin typeface="Comic Sans MS" panose="030F0702030302020204" pitchFamily="66" charset="0"/>
              </a:rPr>
              <a:t> problem.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The Chinese Remainder Theorem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Theorem </a:t>
            </a:r>
            <a:r>
              <a:rPr lang="en-US" b="1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: (</a:t>
            </a:r>
            <a:r>
              <a:rPr lang="en-US" i="1" dirty="0" smtClean="0">
                <a:latin typeface="Comic Sans MS" panose="030F0702030302020204" pitchFamily="66" charset="0"/>
              </a:rPr>
              <a:t>The Chinese Remainder Theorem</a:t>
            </a:r>
            <a:r>
              <a:rPr lang="en-US" dirty="0" smtClean="0">
                <a:latin typeface="Comic Sans MS" panose="030F0702030302020204" pitchFamily="66" charset="0"/>
              </a:rPr>
              <a:t>) Let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,…,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be </a:t>
            </a:r>
            <a:r>
              <a:rPr lang="en-US" dirty="0" err="1" smtClean="0">
                <a:latin typeface="Comic Sans MS" panose="030F0702030302020204" pitchFamily="66" charset="0"/>
              </a:rPr>
              <a:t>pairwise</a:t>
            </a:r>
            <a:r>
              <a:rPr lang="en-US" dirty="0" smtClean="0">
                <a:latin typeface="Comic Sans MS" panose="030F0702030302020204" pitchFamily="66" charset="0"/>
              </a:rPr>
              <a:t> relatively prime positive integers greater than one and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,…,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arbitrary integers. Then the system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∙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    ∙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    ∙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has a unique solution  modulo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∙ ∙ ∙ 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(That is, there is a solution x with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≤ </a:t>
            </a:r>
            <a:r>
              <a:rPr lang="en-US" i="1" dirty="0" smtClean="0">
                <a:latin typeface="Comic Sans MS" panose="030F0702030302020204" pitchFamily="66" charset="0"/>
                <a:ea typeface="Cambria Math"/>
              </a:rPr>
              <a:t>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&lt;</a:t>
            </a:r>
            <a:r>
              <a:rPr lang="en-US" i="1" dirty="0" smtClean="0">
                <a:latin typeface="Comic Sans MS" panose="030F0702030302020204" pitchFamily="66" charset="0"/>
                <a:ea typeface="Cambria Math"/>
              </a:rPr>
              <a:t>m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and all other solutions are congruent modulo </a:t>
            </a:r>
            <a:r>
              <a:rPr lang="en-US" i="1" dirty="0" smtClean="0">
                <a:latin typeface="Comic Sans MS" panose="030F0702030302020204" pitchFamily="66" charset="0"/>
                <a:ea typeface="Cambria Math"/>
              </a:rPr>
              <a:t>m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to this solution.)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</a:t>
            </a:r>
          </a:p>
          <a:p>
            <a:r>
              <a:rPr lang="en-US" b="1" dirty="0" smtClean="0">
                <a:latin typeface="Comic Sans MS" panose="030F0702030302020204" pitchFamily="66" charset="0"/>
              </a:rPr>
              <a:t>Proof</a:t>
            </a:r>
            <a:r>
              <a:rPr lang="en-US" dirty="0" smtClean="0">
                <a:latin typeface="Comic Sans MS" panose="030F0702030302020204" pitchFamily="66" charset="0"/>
              </a:rPr>
              <a:t>: We’ll  show that a solution exists by describing a way to construct the solution. Showing that the solution is unique modulo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is Exercise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30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The Chinese Remainder Theorem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</a:t>
            </a:r>
            <a:r>
              <a:rPr lang="en-US" dirty="0" smtClean="0">
                <a:latin typeface="Comic Sans MS" panose="030F0702030302020204" pitchFamily="66" charset="0"/>
              </a:rPr>
              <a:t> To construct a solution first let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i="1" dirty="0" smtClean="0">
                <a:latin typeface="Comic Sans MS" panose="030F0702030302020204" pitchFamily="66" charset="0"/>
              </a:rPr>
              <a:t>=m/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     </a:t>
            </a:r>
            <a:r>
              <a:rPr lang="en-US" dirty="0" smtClean="0">
                <a:latin typeface="Comic Sans MS" panose="030F0702030302020204" pitchFamily="66" charset="0"/>
              </a:rPr>
              <a:t>for </a:t>
            </a:r>
            <a:r>
              <a:rPr lang="en-US" i="1" dirty="0" smtClean="0">
                <a:latin typeface="Comic Sans MS" panose="030F0702030302020204" pitchFamily="66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1,2,…,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i="1" dirty="0" smtClean="0">
                <a:latin typeface="Comic Sans MS" panose="030F0702030302020204" pitchFamily="66" charset="0"/>
              </a:rPr>
              <a:t> m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∙ ∙ ∙ 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Since  </a:t>
            </a:r>
            <a:r>
              <a:rPr lang="en-US" dirty="0" err="1" smtClean="0">
                <a:latin typeface="Comic Sans MS" panose="030F0702030302020204" pitchFamily="66" charset="0"/>
              </a:rPr>
              <a:t>gcd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k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) = 1, by Theorem 1,  </a:t>
            </a:r>
            <a:r>
              <a:rPr lang="en-US" dirty="0" smtClean="0">
                <a:latin typeface="Comic Sans MS" panose="030F0702030302020204" pitchFamily="66" charset="0"/>
              </a:rPr>
              <a:t>there is an integer  </a:t>
            </a:r>
            <a:r>
              <a:rPr lang="en-US" i="1" dirty="0" err="1" smtClean="0">
                <a:latin typeface="Comic Sans MS" panose="030F0702030302020204" pitchFamily="66" charset="0"/>
              </a:rPr>
              <a:t>y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, an inverse of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 modulo 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  <a:r>
              <a:rPr lang="en-US" i="1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such that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     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err="1" smtClean="0">
                <a:latin typeface="Comic Sans MS" panose="030F0702030302020204" pitchFamily="66" charset="0"/>
              </a:rPr>
              <a:t>y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).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Form the sum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  </a:t>
            </a:r>
            <a:r>
              <a:rPr lang="en-US" i="1" dirty="0" smtClean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omic Sans MS" panose="030F0702030302020204" pitchFamily="66" charset="0"/>
              </a:rPr>
              <a:t> y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+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omic Sans MS" panose="030F0702030302020204" pitchFamily="66" charset="0"/>
              </a:rPr>
              <a:t> y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  +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∙ ∙ ∙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+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omic Sans MS" panose="030F0702030302020204" pitchFamily="66" charset="0"/>
              </a:rPr>
              <a:t> </a:t>
            </a:r>
            <a:r>
              <a:rPr lang="en-US" i="1" dirty="0" err="1" smtClean="0">
                <a:latin typeface="Comic Sans MS" panose="030F0702030302020204" pitchFamily="66" charset="0"/>
              </a:rPr>
              <a:t>y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dirty="0" smtClean="0">
              <a:latin typeface="Comic Sans MS" panose="030F0702030302020204" pitchFamily="66" charset="0"/>
              <a:ea typeface="Cambria Math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      Note that because </a:t>
            </a:r>
            <a:r>
              <a:rPr lang="en-US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j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0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)   whenever </a:t>
            </a:r>
            <a:r>
              <a:rPr lang="en-US" i="1" dirty="0" smtClean="0">
                <a:latin typeface="Comic Sans MS" panose="030F0702030302020204" pitchFamily="66" charset="0"/>
              </a:rPr>
              <a:t>j</a:t>
            </a:r>
            <a:r>
              <a:rPr lang="en-US" dirty="0" smtClean="0">
                <a:latin typeface="Comic Sans MS" panose="030F0702030302020204" pitchFamily="66" charset="0"/>
              </a:rPr>
              <a:t> 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≠</a:t>
            </a:r>
            <a:r>
              <a:rPr lang="en-US" i="1" dirty="0" smtClean="0">
                <a:latin typeface="Comic Sans MS" panose="030F0702030302020204" pitchFamily="66" charset="0"/>
              </a:rPr>
              <a:t>k </a:t>
            </a:r>
            <a:r>
              <a:rPr lang="en-US" dirty="0" smtClean="0">
                <a:latin typeface="Comic Sans MS" panose="030F0702030302020204" pitchFamily="66" charset="0"/>
              </a:rPr>
              <a:t>, all terms except the </a:t>
            </a:r>
            <a:r>
              <a:rPr lang="en-US" i="1" dirty="0" err="1" smtClean="0">
                <a:latin typeface="Comic Sans MS" panose="030F0702030302020204" pitchFamily="66" charset="0"/>
              </a:rPr>
              <a:t>k</a:t>
            </a:r>
            <a:r>
              <a:rPr lang="en-US" dirty="0" err="1" smtClean="0">
                <a:latin typeface="Comic Sans MS" panose="030F0702030302020204" pitchFamily="66" charset="0"/>
              </a:rPr>
              <a:t>th</a:t>
            </a:r>
            <a:r>
              <a:rPr lang="en-US" dirty="0" smtClean="0">
                <a:latin typeface="Comic Sans MS" panose="030F0702030302020204" pitchFamily="66" charset="0"/>
              </a:rPr>
              <a:t> term in this sum are congruent to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modulo 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     Because 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err="1" smtClean="0">
                <a:latin typeface="Comic Sans MS" panose="030F0702030302020204" pitchFamily="66" charset="0"/>
              </a:rPr>
              <a:t>y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), we see that    </a:t>
            </a:r>
            <a:r>
              <a:rPr lang="en-US" i="1" dirty="0" smtClean="0">
                <a:latin typeface="Comic Sans MS" panose="030F0702030302020204" pitchFamily="66" charset="0"/>
              </a:rPr>
              <a:t>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err="1" smtClean="0">
                <a:latin typeface="Comic Sans MS" panose="030F0702030302020204" pitchFamily="66" charset="0"/>
              </a:rPr>
              <a:t>a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i="1" dirty="0" smtClean="0">
                <a:latin typeface="Comic Sans MS" panose="030F0702030302020204" pitchFamily="66" charset="0"/>
              </a:rPr>
              <a:t> </a:t>
            </a:r>
            <a:r>
              <a:rPr lang="en-US" i="1" dirty="0" err="1" smtClean="0">
                <a:latin typeface="Comic Sans MS" panose="030F0702030302020204" pitchFamily="66" charset="0"/>
              </a:rPr>
              <a:t>y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i="1" dirty="0" smtClean="0">
                <a:latin typeface="Comic Sans MS" panose="030F0702030302020204" pitchFamily="66" charset="0"/>
              </a:rPr>
              <a:t> </a:t>
            </a:r>
            <a:r>
              <a:rPr lang="en-US" i="1" dirty="0" err="1" smtClean="0">
                <a:latin typeface="Comic Sans MS" panose="030F0702030302020204" pitchFamily="66" charset="0"/>
              </a:rPr>
              <a:t>a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), for </a:t>
            </a:r>
            <a:r>
              <a:rPr lang="en-US" i="1" dirty="0" smtClean="0">
                <a:latin typeface="Comic Sans MS" panose="030F0702030302020204" pitchFamily="66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1,2,…,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Hence, </a:t>
            </a:r>
            <a:r>
              <a:rPr lang="en-US" i="1" dirty="0" smtClean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is a simultaneous solution to the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congruences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</a:t>
            </a:r>
            <a:r>
              <a:rPr lang="en-US" i="1" dirty="0" smtClean="0">
                <a:latin typeface="Comic Sans MS" panose="030F0702030302020204" pitchFamily="66" charset="0"/>
              </a:rPr>
              <a:t>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     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∙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       ∙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       ∙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    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i="1" baseline="-25000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i="1" dirty="0" err="1" smtClean="0">
                <a:latin typeface="Comic Sans MS" panose="030F0702030302020204" pitchFamily="66" charset="0"/>
              </a:rPr>
              <a:t>m</a:t>
            </a:r>
            <a:r>
              <a:rPr lang="en-US" i="1" baseline="-25000" dirty="0" err="1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820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The Chinese Remainder Theorem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Example</a:t>
            </a:r>
            <a:r>
              <a:rPr lang="en-US" dirty="0" smtClean="0">
                <a:latin typeface="Comic Sans MS" panose="030F0702030302020204" pitchFamily="66" charset="0"/>
              </a:rPr>
              <a:t>: Consider the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congruences</a:t>
            </a:r>
            <a:r>
              <a:rPr lang="en-US" dirty="0" smtClean="0">
                <a:latin typeface="Comic Sans MS" panose="030F0702030302020204" pitchFamily="66" charset="0"/>
              </a:rPr>
              <a:t> from Sun-</a:t>
            </a:r>
            <a:r>
              <a:rPr lang="en-US" dirty="0" err="1" smtClean="0">
                <a:latin typeface="Comic Sans MS" panose="030F0702030302020204" pitchFamily="66" charset="0"/>
              </a:rPr>
              <a:t>Tsu’s</a:t>
            </a:r>
            <a:r>
              <a:rPr lang="en-US" dirty="0" smtClean="0">
                <a:latin typeface="Comic Sans MS" panose="030F0702030302020204" pitchFamily="66" charset="0"/>
              </a:rPr>
              <a:t> problem: </a:t>
            </a:r>
          </a:p>
          <a:p>
            <a:pPr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      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</a:rPr>
              <a:t>),  </a:t>
            </a:r>
            <a:r>
              <a:rPr lang="en-US" i="1" dirty="0" smtClean="0">
                <a:latin typeface="Comic Sans MS" panose="030F0702030302020204" pitchFamily="66" charset="0"/>
              </a:rPr>
              <a:t>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</a:rPr>
              <a:t>), </a:t>
            </a:r>
            <a:r>
              <a:rPr lang="en-US" i="1" dirty="0" smtClean="0">
                <a:latin typeface="Comic Sans MS" panose="030F0702030302020204" pitchFamily="66" charset="0"/>
              </a:rPr>
              <a:t>x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 </a:t>
            </a:r>
            <a:r>
              <a:rPr lang="en-US" dirty="0" smtClean="0">
                <a:latin typeface="Comic Sans MS" panose="030F0702030302020204" pitchFamily="66" charset="0"/>
              </a:rPr>
              <a:t>( mod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).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Let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∙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5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∙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7  </a:t>
            </a:r>
            <a:r>
              <a:rPr lang="en-US" dirty="0" smtClean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105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=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/3 = 35,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3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=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/5 = 21,                    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3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=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/7 = 15.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We see that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 is an inverse of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= 35 modulo 3 since 35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∙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2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∙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2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(mod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 is an inverse of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= 21 modulo 5 since 21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</a:t>
            </a:r>
            <a:r>
              <a:rPr lang="en-US" dirty="0" smtClean="0">
                <a:latin typeface="Comic Sans MS" panose="030F0702030302020204" pitchFamily="66" charset="0"/>
              </a:rPr>
              <a:t>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(mod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  <a:endParaRPr lang="en-US" dirty="0" smtClean="0">
              <a:latin typeface="Comic Sans MS" panose="030F0702030302020204" pitchFamily="66" charset="0"/>
              <a:ea typeface="Cambria Math" pitchFamily="18" charset="0"/>
            </a:endParaRPr>
          </a:p>
          <a:p>
            <a:pPr lvl="2"/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 is an inverse of 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3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= 15 modulo 7 since 15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≡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(mod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7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Hence, </a:t>
            </a:r>
          </a:p>
          <a:p>
            <a:pPr lvl="1">
              <a:buNone/>
            </a:pP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         </a:t>
            </a:r>
            <a:r>
              <a:rPr lang="en-US" i="1" dirty="0" smtClean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omic Sans MS" panose="030F0702030302020204" pitchFamily="66" charset="0"/>
              </a:rPr>
              <a:t>y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1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+ </a:t>
            </a:r>
            <a:r>
              <a:rPr lang="en-US" i="1" dirty="0" smtClean="0">
                <a:latin typeface="Comic Sans MS" panose="030F0702030302020204" pitchFamily="66" charset="0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omic Sans MS" panose="030F0702030302020204" pitchFamily="66" charset="0"/>
              </a:rPr>
              <a:t>y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 +</a:t>
            </a:r>
            <a:r>
              <a:rPr lang="en-US" i="1" dirty="0" smtClean="0">
                <a:latin typeface="Comic Sans MS" panose="030F0702030302020204" pitchFamily="66" charset="0"/>
              </a:rPr>
              <a:t> a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i="1" dirty="0" smtClean="0">
                <a:latin typeface="Comic Sans MS" panose="030F0702030302020204" pitchFamily="66" charset="0"/>
              </a:rPr>
              <a:t>M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3</a:t>
            </a:r>
            <a:r>
              <a:rPr lang="en-US" i="1" dirty="0" smtClean="0">
                <a:latin typeface="Comic Sans MS" panose="030F0702030302020204" pitchFamily="66" charset="0"/>
              </a:rPr>
              <a:t>y</a:t>
            </a:r>
            <a:r>
              <a:rPr lang="en-US" baseline="-25000" dirty="0" smtClean="0">
                <a:latin typeface="Comic Sans MS" panose="030F0702030302020204" pitchFamily="66" charset="0"/>
                <a:ea typeface="Cambria Math" pitchFamily="18" charset="0"/>
              </a:rPr>
              <a:t>3 </a:t>
            </a:r>
            <a:endParaRPr lang="en-US" dirty="0" smtClean="0">
              <a:latin typeface="Comic Sans MS" panose="030F0702030302020204" pitchFamily="66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          = 2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∙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35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∙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2 + 3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∙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21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∙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1  + 2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∙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15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∙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1  = 233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 ≡ 23 (mod 105)</a:t>
            </a:r>
          </a:p>
          <a:p>
            <a:pPr lvl="1">
              <a:buNone/>
            </a:pPr>
            <a:endParaRPr lang="en-US" dirty="0" smtClean="0">
              <a:latin typeface="Comic Sans MS" panose="030F0702030302020204" pitchFamily="66" charset="0"/>
              <a:ea typeface="Cambria Math" pitchFamily="18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We have shown that 23 is the smallest positive integer that is a simultaneous solution. Check it!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Pseudoprimes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By Fermat’s little theorem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&gt;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 is prime, where</a:t>
            </a:r>
          </a:p>
          <a:p>
            <a:pPr>
              <a:buNone/>
            </a:pPr>
            <a:r>
              <a:rPr lang="en-US" i="1" dirty="0" smtClean="0">
                <a:latin typeface="Comic Sans MS" panose="030F0702030302020204" pitchFamily="66" charset="0"/>
              </a:rPr>
              <a:t>                   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omic Sans MS" panose="030F0702030302020204" pitchFamily="66" charset="0"/>
              </a:rPr>
              <a:t>n</a:t>
            </a:r>
            <a:r>
              <a:rPr lang="en-US" baseline="30000" dirty="0" smtClean="0">
                <a:latin typeface="Comic Sans MS" panose="030F0702030302020204" pitchFamily="66" charset="0"/>
              </a:rPr>
              <a:t>-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 (mod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).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But if this congruence holds,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may not be prime. Composite integers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such that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omic Sans MS" panose="030F0702030302020204" pitchFamily="66" charset="0"/>
              </a:rPr>
              <a:t>n</a:t>
            </a:r>
            <a:r>
              <a:rPr lang="en-US" baseline="30000" dirty="0" smtClean="0">
                <a:latin typeface="Comic Sans MS" panose="030F0702030302020204" pitchFamily="66" charset="0"/>
              </a:rPr>
              <a:t>-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 (mod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) are called </a:t>
            </a:r>
            <a:r>
              <a:rPr lang="en-US" i="1" dirty="0" err="1" smtClean="0">
                <a:latin typeface="Comic Sans MS" panose="030F0702030302020204" pitchFamily="66" charset="0"/>
                <a:ea typeface="Cambria Math" pitchFamily="18" charset="0"/>
              </a:rPr>
              <a:t>pseudoprimes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to the base 2.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   </a:t>
            </a:r>
            <a:r>
              <a:rPr lang="en-US" b="1" dirty="0" smtClean="0">
                <a:latin typeface="Comic Sans MS" panose="030F0702030302020204" pitchFamily="66" charset="0"/>
                <a:ea typeface="Cambria Math" pitchFamily="18" charset="0"/>
              </a:rPr>
              <a:t>Example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: The integer 341 is a </a:t>
            </a:r>
            <a:r>
              <a:rPr lang="en-US" dirty="0" err="1" smtClean="0">
                <a:latin typeface="Comic Sans MS" panose="030F0702030302020204" pitchFamily="66" charset="0"/>
                <a:ea typeface="Cambria Math" pitchFamily="18" charset="0"/>
              </a:rPr>
              <a:t>pseudoprime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to the base 2.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341 = 11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∙ 31</a:t>
            </a:r>
          </a:p>
          <a:p>
            <a:pPr lvl="1">
              <a:buNone/>
            </a:pP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340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 (mod 341) (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see in Exercise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37)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We can replace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 by any integer </a:t>
            </a:r>
            <a:r>
              <a:rPr lang="en-US" i="1" dirty="0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≥ 2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Definition</a:t>
            </a:r>
            <a:r>
              <a:rPr lang="en-US" dirty="0" smtClean="0">
                <a:latin typeface="Comic Sans MS" panose="030F0702030302020204" pitchFamily="66" charset="0"/>
              </a:rPr>
              <a:t>: Let </a:t>
            </a:r>
            <a:r>
              <a:rPr lang="en-US" i="1" dirty="0" smtClean="0">
                <a:latin typeface="Comic Sans MS" panose="030F0702030302020204" pitchFamily="66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</a:rPr>
              <a:t> be a positive integer. If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 is a composite integer, and </a:t>
            </a:r>
            <a:r>
              <a:rPr lang="en-US" i="1" dirty="0" smtClean="0">
                <a:latin typeface="Comic Sans MS" panose="030F0702030302020204" pitchFamily="66" charset="0"/>
              </a:rPr>
              <a:t>b</a:t>
            </a:r>
            <a:r>
              <a:rPr lang="en-US" i="1" baseline="30000" dirty="0" smtClean="0">
                <a:latin typeface="Comic Sans MS" panose="030F0702030302020204" pitchFamily="66" charset="0"/>
              </a:rPr>
              <a:t>n</a:t>
            </a:r>
            <a:r>
              <a:rPr lang="en-US" baseline="30000" dirty="0" smtClean="0">
                <a:latin typeface="Comic Sans MS" panose="030F0702030302020204" pitchFamily="66" charset="0"/>
              </a:rPr>
              <a:t>-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 (mod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), then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n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is called a </a:t>
            </a:r>
            <a:r>
              <a:rPr lang="en-US" i="1" dirty="0" err="1" smtClean="0">
                <a:latin typeface="Comic Sans MS" panose="030F0702030302020204" pitchFamily="66" charset="0"/>
                <a:ea typeface="Cambria Math" pitchFamily="18" charset="0"/>
              </a:rPr>
              <a:t>pseudoprime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 to the base b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.</a:t>
            </a:r>
            <a:endParaRPr lang="en-US" dirty="0">
              <a:latin typeface="Comic Sans MS" panose="030F0702030302020204" pitchFamily="66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3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Pseudoprimes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Given a positive integer </a:t>
            </a:r>
            <a:r>
              <a:rPr lang="en-US" i="1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</a:rPr>
              <a:t>, such that 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omic Sans MS" panose="030F0702030302020204" pitchFamily="66" charset="0"/>
              </a:rPr>
              <a:t>n</a:t>
            </a:r>
            <a:r>
              <a:rPr lang="en-US" baseline="30000" dirty="0" smtClean="0">
                <a:latin typeface="Comic Sans MS" panose="030F0702030302020204" pitchFamily="66" charset="0"/>
              </a:rPr>
              <a:t>-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ea typeface="Cambria Math"/>
              </a:rPr>
              <a:t>≡ 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1 (mod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):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If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does not satisfy the congruence, it is composite.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If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does satisfy the congruence, it is either prime or a </a:t>
            </a:r>
            <a:r>
              <a:rPr lang="en-US" dirty="0" err="1" smtClean="0">
                <a:latin typeface="Comic Sans MS" panose="030F0702030302020204" pitchFamily="66" charset="0"/>
                <a:ea typeface="Cambria Math" pitchFamily="18" charset="0"/>
              </a:rPr>
              <a:t>pseudoprime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to the base 2.</a:t>
            </a:r>
          </a:p>
          <a:p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Doing similar tests with additional bases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, provides more evidence as to whether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n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is prime.</a:t>
            </a:r>
          </a:p>
          <a:p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Among the positive integers not exceeding a positive real number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, compared to primes, there are relatively few </a:t>
            </a:r>
            <a:r>
              <a:rPr lang="en-US" dirty="0" err="1" smtClean="0">
                <a:latin typeface="Comic Sans MS" panose="030F0702030302020204" pitchFamily="66" charset="0"/>
                <a:ea typeface="Cambria Math" pitchFamily="18" charset="0"/>
              </a:rPr>
              <a:t>pseudoprimes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to the base </a:t>
            </a:r>
            <a:r>
              <a:rPr lang="en-US" i="1" dirty="0" smtClean="0">
                <a:latin typeface="Comic Sans MS" panose="030F0702030302020204" pitchFamily="66" charset="0"/>
                <a:ea typeface="Cambria Math" pitchFamily="18" charset="0"/>
              </a:rPr>
              <a:t>b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For example, among the positive integers less than 10</a:t>
            </a:r>
            <a:r>
              <a:rPr lang="en-US" baseline="30000" dirty="0" smtClean="0">
                <a:latin typeface="Comic Sans MS" panose="030F0702030302020204" pitchFamily="66" charset="0"/>
                <a:ea typeface="Cambria Math" pitchFamily="18" charset="0"/>
              </a:rPr>
              <a:t>10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there are 455,052,512 primes, but only 14,884 </a:t>
            </a:r>
            <a:r>
              <a:rPr lang="en-US" dirty="0" err="1" smtClean="0">
                <a:latin typeface="Comic Sans MS" panose="030F0702030302020204" pitchFamily="66" charset="0"/>
                <a:ea typeface="Cambria Math" pitchFamily="18" charset="0"/>
              </a:rPr>
              <a:t>pseudoprimes</a:t>
            </a:r>
            <a:r>
              <a:rPr lang="en-US" dirty="0" smtClean="0">
                <a:latin typeface="Comic Sans MS" panose="030F0702030302020204" pitchFamily="66" charset="0"/>
                <a:ea typeface="Cambria Math" pitchFamily="18" charset="0"/>
              </a:rPr>
              <a:t> to the base 2. 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89250" y="457200"/>
            <a:ext cx="337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Multiplication Inverse</a:t>
            </a:r>
          </a:p>
        </p:txBody>
      </p:sp>
      <p:pic>
        <p:nvPicPr>
          <p:cNvPr id="885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7945438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7635875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Does every number has a multiplicative inverse in modular arithmetic?</a:t>
            </a:r>
          </a:p>
        </p:txBody>
      </p:sp>
      <p:pic>
        <p:nvPicPr>
          <p:cNvPr id="8857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411913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73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285875"/>
            <a:ext cx="5522912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89250" y="457200"/>
            <a:ext cx="337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Multiplication Inverse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462588" y="2062163"/>
            <a:ext cx="2462212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What is the pattern?</a:t>
            </a:r>
          </a:p>
        </p:txBody>
      </p:sp>
    </p:spTree>
    <p:extLst>
      <p:ext uri="{BB962C8B-B14F-4D97-AF65-F5344CB8AC3E}">
        <p14:creationId xmlns:p14="http://schemas.microsoft.com/office/powerpoint/2010/main" val="12045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633788" y="457200"/>
            <a:ext cx="185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Case Study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60463" y="1347788"/>
            <a:ext cx="6735762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Why 2 does not have a multiplicative inverse under modulo 6?</a:t>
            </a:r>
          </a:p>
        </p:txBody>
      </p:sp>
      <p:sp>
        <p:nvSpPr>
          <p:cNvPr id="887812" name="Text Box 4"/>
          <p:cNvSpPr txBox="1">
            <a:spLocks noChangeArrowheads="1"/>
          </p:cNvSpPr>
          <p:nvPr/>
        </p:nvSpPr>
        <p:spPr bwMode="auto">
          <a:xfrm>
            <a:off x="1219200" y="2109788"/>
            <a:ext cx="6262688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    Suppose it has a multiplicative inverse 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2y </a:t>
            </a:r>
            <a:r>
              <a:rPr kumimoji="0" lang="en-US" altLang="en-US">
                <a:sym typeface="Euclid Symbol" pitchFamily="18" charset="2"/>
              </a:rPr>
              <a:t> 1 (mod 6)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TW">
                <a:sym typeface="Euclid Symbol" pitchFamily="18" charset="2"/>
              </a:rPr>
              <a:t>=&gt; 2y = 1 + 6x for some integer x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None/>
            </a:pPr>
            <a:r>
              <a:rPr kumimoji="0" lang="en-US" altLang="zh-TW">
                <a:sym typeface="Euclid Symbol" pitchFamily="18" charset="2"/>
              </a:rPr>
              <a:t>=&gt;  y = ½ + 3x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None/>
            </a:pPr>
            <a:r>
              <a:rPr kumimoji="0" lang="en-US" altLang="zh-TW">
                <a:sym typeface="Euclid Symbol" pitchFamily="18" charset="2"/>
              </a:rPr>
              <a:t>    This is a contradiction since both x and y are integers.</a:t>
            </a:r>
          </a:p>
        </p:txBody>
      </p:sp>
    </p:spTree>
    <p:extLst>
      <p:ext uri="{BB962C8B-B14F-4D97-AF65-F5344CB8AC3E}">
        <p14:creationId xmlns:p14="http://schemas.microsoft.com/office/powerpoint/2010/main" val="1008132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1295400"/>
            <a:ext cx="56388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latin typeface="Comic Sans MS" pitchFamily="66" charset="0"/>
                <a:sym typeface="Euclid Symbol" pitchFamily="18" charset="2"/>
              </a:rPr>
              <a:t>Lemma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: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 (mod n),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d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then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          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a+b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c+d (mod n).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43263" y="457200"/>
            <a:ext cx="270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Addition</a:t>
            </a:r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838200" y="2559050"/>
            <a:ext cx="6840538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Example 1  	13 </a:t>
            </a:r>
            <a:r>
              <a:rPr kumimoji="0" lang="en-US" altLang="en-US">
                <a:sym typeface="Euclid Symbol" pitchFamily="18" charset="2"/>
              </a:rPr>
              <a:t> 1 (mod 3),   25  1 (mod 3) 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               	               =&gt;   12 + 25 (mod 3)  1 + 1 (mod 3)  2 (mod 3)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Example 2	87  2 (mod 17),   222  1 (mod 17)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=&gt;   87 + 222 (mod 17)  2 + 1 (mod 17)  3 (mod 17)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Example 3	101  2 (mod 11),  141  -2 (mod 11)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=&gt;   101 + 141 (mod 11)  0 (mod 11)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914400" y="5791200"/>
            <a:ext cx="6334125" cy="7127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particular, when computing </a:t>
            </a:r>
            <a:r>
              <a:rPr lang="en-US" altLang="zh-TW">
                <a:solidFill>
                  <a:srgbClr val="0000CC"/>
                </a:solidFill>
              </a:rPr>
              <a:t>a+b mod n</a:t>
            </a:r>
            <a:r>
              <a:rPr lang="en-US" altLang="zh-TW"/>
              <a:t>, we can first replace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a mod n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b mod n</a:t>
            </a:r>
            <a:r>
              <a:rPr lang="en-US" altLang="zh-TW"/>
              <a:t>, so that the computation is faster.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16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Necessary Condition</a:t>
            </a:r>
          </a:p>
        </p:txBody>
      </p:sp>
      <p:sp>
        <p:nvSpPr>
          <p:cNvPr id="897029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151813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Claim.  An integer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 does not have an multiplicative inverse under modulo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if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have a common factor &gt;= 2  (gcd(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,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) &gt;= 2).</a:t>
            </a:r>
          </a:p>
        </p:txBody>
      </p:sp>
      <p:sp>
        <p:nvSpPr>
          <p:cNvPr id="897030" name="Text Box 6"/>
          <p:cNvSpPr txBox="1">
            <a:spLocks noChangeArrowheads="1"/>
          </p:cNvSpPr>
          <p:nvPr/>
        </p:nvSpPr>
        <p:spPr bwMode="auto">
          <a:xfrm>
            <a:off x="152400" y="2362200"/>
            <a:ext cx="827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Proof.</a:t>
            </a:r>
          </a:p>
        </p:txBody>
      </p:sp>
      <p:sp>
        <p:nvSpPr>
          <p:cNvPr id="897031" name="Text Box 7"/>
          <p:cNvSpPr txBox="1">
            <a:spLocks noChangeArrowheads="1"/>
          </p:cNvSpPr>
          <p:nvPr/>
        </p:nvSpPr>
        <p:spPr bwMode="auto">
          <a:xfrm>
            <a:off x="914400" y="5715000"/>
            <a:ext cx="7383463" cy="712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This claim says that for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/>
              <a:t> to have a multiplicative inverse modulo </a:t>
            </a:r>
            <a:r>
              <a:rPr lang="en-US" altLang="zh-TW" sz="1600">
                <a:solidFill>
                  <a:srgbClr val="0000CC"/>
                </a:solidFill>
              </a:rPr>
              <a:t>n</a:t>
            </a:r>
            <a:r>
              <a:rPr lang="en-US" altLang="zh-TW" sz="1600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then a necessary condition is that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n</a:t>
            </a:r>
            <a:r>
              <a:rPr lang="en-US" altLang="zh-TW" sz="1600"/>
              <a:t> do not have a common factor </a:t>
            </a:r>
            <a:r>
              <a:rPr lang="en-US" altLang="zh-TW" sz="1600">
                <a:solidFill>
                  <a:srgbClr val="0000CC"/>
                </a:solidFill>
              </a:rPr>
              <a:t>&gt;= 2</a:t>
            </a:r>
            <a:r>
              <a:rPr lang="en-US" altLang="zh-TW" sz="1600"/>
              <a:t>.</a:t>
            </a:r>
          </a:p>
        </p:txBody>
      </p:sp>
      <p:sp>
        <p:nvSpPr>
          <p:cNvPr id="897032" name="Text Box 8"/>
          <p:cNvSpPr txBox="1">
            <a:spLocks noChangeArrowheads="1"/>
          </p:cNvSpPr>
          <p:nvPr/>
        </p:nvSpPr>
        <p:spPr bwMode="auto">
          <a:xfrm>
            <a:off x="1165225" y="2393950"/>
            <a:ext cx="681196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Suppose, by contradiction, that there is an inverse </a:t>
            </a:r>
            <a:r>
              <a:rPr lang="en-US" altLang="zh-TW" sz="1600">
                <a:solidFill>
                  <a:srgbClr val="0000CC"/>
                </a:solidFill>
              </a:rPr>
              <a:t>k’</a:t>
            </a:r>
            <a:r>
              <a:rPr lang="en-US" altLang="zh-TW" sz="1600"/>
              <a:t> for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/>
              <a:t> such that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	</a:t>
            </a:r>
            <a:r>
              <a:rPr lang="en-US" altLang="zh-TW" sz="1600">
                <a:solidFill>
                  <a:srgbClr val="0000CC"/>
                </a:solidFill>
              </a:rPr>
              <a:t>k’k = 1 (mod 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Then	</a:t>
            </a:r>
            <a:r>
              <a:rPr lang="en-US" altLang="zh-TW" sz="1600">
                <a:solidFill>
                  <a:srgbClr val="0000CC"/>
                </a:solidFill>
              </a:rPr>
              <a:t>k’k = 1 + xn</a:t>
            </a:r>
            <a:r>
              <a:rPr lang="en-US" altLang="zh-TW" sz="1600"/>
              <a:t> for some integer </a:t>
            </a:r>
            <a:r>
              <a:rPr lang="en-US" altLang="zh-TW" sz="1600">
                <a:solidFill>
                  <a:srgbClr val="0000CC"/>
                </a:solidFill>
              </a:rPr>
              <a:t>x</a:t>
            </a:r>
            <a:r>
              <a:rPr lang="en-US" altLang="zh-TW" sz="16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Since both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n</a:t>
            </a:r>
            <a:r>
              <a:rPr lang="en-US" altLang="zh-TW" sz="1600"/>
              <a:t> have a common factor, say </a:t>
            </a:r>
            <a:r>
              <a:rPr lang="en-US" altLang="zh-TW" sz="1600">
                <a:solidFill>
                  <a:srgbClr val="0000CC"/>
                </a:solidFill>
              </a:rPr>
              <a:t>c&gt;=2</a:t>
            </a:r>
            <a:r>
              <a:rPr lang="en-US" altLang="zh-TW" sz="1600"/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then </a:t>
            </a:r>
            <a:r>
              <a:rPr lang="en-US" altLang="zh-TW" sz="1600">
                <a:solidFill>
                  <a:srgbClr val="0000CC"/>
                </a:solidFill>
              </a:rPr>
              <a:t>k=ck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n=cn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/>
              <a:t> for some integers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n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So 	</a:t>
            </a:r>
            <a:r>
              <a:rPr lang="en-US" altLang="zh-TW" sz="1600">
                <a:solidFill>
                  <a:srgbClr val="0000CC"/>
                </a:solidFill>
              </a:rPr>
              <a:t>k’ck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>
                <a:solidFill>
                  <a:srgbClr val="0000CC"/>
                </a:solidFill>
              </a:rPr>
              <a:t> = 1 + xcn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Then	</a:t>
            </a:r>
            <a:r>
              <a:rPr lang="en-US" altLang="zh-TW" sz="1600">
                <a:solidFill>
                  <a:srgbClr val="0000CC"/>
                </a:solidFill>
              </a:rPr>
              <a:t>k’k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>
                <a:solidFill>
                  <a:srgbClr val="0000CC"/>
                </a:solidFill>
              </a:rPr>
              <a:t> = 1/c + xn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This is a contradiction since the LHS is an integer but the RHS is not.</a:t>
            </a:r>
          </a:p>
        </p:txBody>
      </p:sp>
    </p:spTree>
    <p:extLst>
      <p:ext uri="{BB962C8B-B14F-4D97-AF65-F5344CB8AC3E}">
        <p14:creationId xmlns:p14="http://schemas.microsoft.com/office/powerpoint/2010/main" val="4065813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9" grpId="0" animBg="1"/>
      <p:bldP spid="897030" grpId="0"/>
      <p:bldP spid="8970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973388" y="457200"/>
            <a:ext cx="312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Sufficient Condition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143000" y="1344613"/>
            <a:ext cx="6848475" cy="78898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What about if gcd(</a:t>
            </a:r>
            <a:r>
              <a:rPr lang="en-US" altLang="zh-TW">
                <a:solidFill>
                  <a:srgbClr val="0000CC"/>
                </a:solidFill>
              </a:rPr>
              <a:t>k,n</a:t>
            </a:r>
            <a:r>
              <a:rPr lang="en-US" altLang="zh-TW"/>
              <a:t>)=1?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Would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 always have an multiplicative inverse under modulo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? </a:t>
            </a:r>
          </a:p>
        </p:txBody>
      </p:sp>
      <p:sp>
        <p:nvSpPr>
          <p:cNvPr id="907273" name="Text Box 9"/>
          <p:cNvSpPr txBox="1">
            <a:spLocks noChangeArrowheads="1"/>
          </p:cNvSpPr>
          <p:nvPr/>
        </p:nvSpPr>
        <p:spPr bwMode="auto">
          <a:xfrm>
            <a:off x="1193800" y="24384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</a:t>
            </a:r>
          </a:p>
        </p:txBody>
      </p:sp>
      <p:sp>
        <p:nvSpPr>
          <p:cNvPr id="907274" name="Text Box 10"/>
          <p:cNvSpPr txBox="1">
            <a:spLocks noChangeArrowheads="1"/>
          </p:cNvSpPr>
          <p:nvPr/>
        </p:nvSpPr>
        <p:spPr bwMode="auto">
          <a:xfrm>
            <a:off x="3260725" y="2438400"/>
            <a:ext cx="142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gcd(3,7) = 1</a:t>
            </a:r>
          </a:p>
        </p:txBody>
      </p:sp>
      <p:sp>
        <p:nvSpPr>
          <p:cNvPr id="907275" name="Text Box 11"/>
          <p:cNvSpPr txBox="1">
            <a:spLocks noChangeArrowheads="1"/>
          </p:cNvSpPr>
          <p:nvPr/>
        </p:nvSpPr>
        <p:spPr bwMode="auto">
          <a:xfrm>
            <a:off x="5699125" y="2438400"/>
            <a:ext cx="1763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3·5 </a:t>
            </a:r>
            <a:r>
              <a:rPr kumimoji="0" lang="en-US" altLang="en-US">
                <a:sym typeface="Euclid Symbol" pitchFamily="18" charset="2"/>
              </a:rPr>
              <a:t> 1 (mod 7)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07276" name="Text Box 12"/>
          <p:cNvSpPr txBox="1">
            <a:spLocks noChangeArrowheads="1"/>
          </p:cNvSpPr>
          <p:nvPr/>
        </p:nvSpPr>
        <p:spPr bwMode="auto">
          <a:xfrm>
            <a:off x="3276600" y="3429000"/>
            <a:ext cx="142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gcd(8,9) = 1</a:t>
            </a:r>
          </a:p>
        </p:txBody>
      </p:sp>
      <p:sp>
        <p:nvSpPr>
          <p:cNvPr id="907278" name="Text Box 14"/>
          <p:cNvSpPr txBox="1">
            <a:spLocks noChangeArrowheads="1"/>
          </p:cNvSpPr>
          <p:nvPr/>
        </p:nvSpPr>
        <p:spPr bwMode="auto">
          <a:xfrm>
            <a:off x="3276600" y="2924175"/>
            <a:ext cx="1490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gcd(4,11) = 1</a:t>
            </a:r>
          </a:p>
        </p:txBody>
      </p:sp>
      <p:sp>
        <p:nvSpPr>
          <p:cNvPr id="907280" name="Text Box 16"/>
          <p:cNvSpPr txBox="1">
            <a:spLocks noChangeArrowheads="1"/>
          </p:cNvSpPr>
          <p:nvPr/>
        </p:nvSpPr>
        <p:spPr bwMode="auto">
          <a:xfrm>
            <a:off x="5703888" y="2924175"/>
            <a:ext cx="183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4·3 </a:t>
            </a:r>
            <a:r>
              <a:rPr kumimoji="0" lang="en-US" altLang="en-US">
                <a:sym typeface="Euclid Symbol" pitchFamily="18" charset="2"/>
              </a:rPr>
              <a:t> 1 (mod 11)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07281" name="Text Box 17"/>
          <p:cNvSpPr txBox="1">
            <a:spLocks noChangeArrowheads="1"/>
          </p:cNvSpPr>
          <p:nvPr/>
        </p:nvSpPr>
        <p:spPr bwMode="auto">
          <a:xfrm>
            <a:off x="5691188" y="3429000"/>
            <a:ext cx="1763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8·8 </a:t>
            </a:r>
            <a:r>
              <a:rPr kumimoji="0" lang="en-US" altLang="en-US">
                <a:sym typeface="Euclid Symbol" pitchFamily="18" charset="2"/>
              </a:rPr>
              <a:t> 1 (mod 9)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07282" name="Text Box 18"/>
          <p:cNvSpPr txBox="1">
            <a:spLocks noChangeArrowheads="1"/>
          </p:cNvSpPr>
          <p:nvPr/>
        </p:nvSpPr>
        <p:spPr bwMode="auto">
          <a:xfrm>
            <a:off x="1143000" y="4114800"/>
            <a:ext cx="7085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It seems that there is always an inverse in such a case, but why?</a:t>
            </a:r>
          </a:p>
        </p:txBody>
      </p:sp>
      <p:sp>
        <p:nvSpPr>
          <p:cNvPr id="907283" name="Text Box 19"/>
          <p:cNvSpPr txBox="1">
            <a:spLocks noChangeArrowheads="1"/>
          </p:cNvSpPr>
          <p:nvPr/>
        </p:nvSpPr>
        <p:spPr bwMode="auto">
          <a:xfrm>
            <a:off x="1295400" y="4724400"/>
            <a:ext cx="142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gcd(8,9) = 1</a:t>
            </a:r>
          </a:p>
        </p:txBody>
      </p:sp>
      <p:sp>
        <p:nvSpPr>
          <p:cNvPr id="907284" name="AutoShape 20"/>
          <p:cNvSpPr>
            <a:spLocks noChangeArrowheads="1"/>
          </p:cNvSpPr>
          <p:nvPr/>
        </p:nvSpPr>
        <p:spPr bwMode="auto">
          <a:xfrm>
            <a:off x="2971800" y="4724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7285" name="Text Box 21"/>
          <p:cNvSpPr txBox="1">
            <a:spLocks noChangeArrowheads="1"/>
          </p:cNvSpPr>
          <p:nvPr/>
        </p:nvSpPr>
        <p:spPr bwMode="auto">
          <a:xfrm>
            <a:off x="3962400" y="4724400"/>
            <a:ext cx="411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8s + 9t = 1  for some integers s and t</a:t>
            </a:r>
          </a:p>
        </p:txBody>
      </p:sp>
      <p:sp>
        <p:nvSpPr>
          <p:cNvPr id="907286" name="AutoShape 22"/>
          <p:cNvSpPr>
            <a:spLocks noChangeArrowheads="1"/>
          </p:cNvSpPr>
          <p:nvPr/>
        </p:nvSpPr>
        <p:spPr bwMode="auto">
          <a:xfrm>
            <a:off x="2971800" y="5181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7287" name="Text Box 23"/>
          <p:cNvSpPr txBox="1">
            <a:spLocks noChangeArrowheads="1"/>
          </p:cNvSpPr>
          <p:nvPr/>
        </p:nvSpPr>
        <p:spPr bwMode="auto">
          <a:xfrm>
            <a:off x="3960813" y="51816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8s = 1 – 9t</a:t>
            </a:r>
          </a:p>
        </p:txBody>
      </p:sp>
      <p:sp>
        <p:nvSpPr>
          <p:cNvPr id="907288" name="AutoShape 24"/>
          <p:cNvSpPr>
            <a:spLocks noChangeArrowheads="1"/>
          </p:cNvSpPr>
          <p:nvPr/>
        </p:nvSpPr>
        <p:spPr bwMode="auto">
          <a:xfrm>
            <a:off x="2971800" y="563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7289" name="Text Box 25"/>
          <p:cNvSpPr txBox="1">
            <a:spLocks noChangeArrowheads="1"/>
          </p:cNvSpPr>
          <p:nvPr/>
        </p:nvSpPr>
        <p:spPr bwMode="auto">
          <a:xfrm>
            <a:off x="3960813" y="5638800"/>
            <a:ext cx="167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8s </a:t>
            </a:r>
            <a:r>
              <a:rPr kumimoji="0" lang="en-US" altLang="en-US">
                <a:sym typeface="Euclid Symbol" pitchFamily="18" charset="2"/>
              </a:rPr>
              <a:t> 1 (mod 9)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07290" name="Text Box 26"/>
          <p:cNvSpPr txBox="1">
            <a:spLocks noChangeArrowheads="1"/>
          </p:cNvSpPr>
          <p:nvPr/>
        </p:nvSpPr>
        <p:spPr bwMode="auto">
          <a:xfrm>
            <a:off x="381000" y="5486400"/>
            <a:ext cx="2192338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gcd(8,9) = spc(8,9)</a:t>
            </a:r>
          </a:p>
        </p:txBody>
      </p:sp>
      <p:sp>
        <p:nvSpPr>
          <p:cNvPr id="907291" name="Line 27"/>
          <p:cNvSpPr>
            <a:spLocks noChangeShapeType="1"/>
          </p:cNvSpPr>
          <p:nvPr/>
        </p:nvSpPr>
        <p:spPr bwMode="auto">
          <a:xfrm flipV="1">
            <a:off x="2057400" y="5029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8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3" grpId="0"/>
      <p:bldP spid="907274" grpId="0"/>
      <p:bldP spid="907275" grpId="0"/>
      <p:bldP spid="907276" grpId="0"/>
      <p:bldP spid="907278" grpId="0"/>
      <p:bldP spid="907280" grpId="0"/>
      <p:bldP spid="907281" grpId="0"/>
      <p:bldP spid="907282" grpId="0"/>
      <p:bldP spid="907283" grpId="0"/>
      <p:bldP spid="907284" grpId="0" animBg="1"/>
      <p:bldP spid="907285" grpId="0"/>
      <p:bldP spid="907286" grpId="0" animBg="1"/>
      <p:bldP spid="907287" grpId="0"/>
      <p:bldP spid="907288" grpId="0" animBg="1"/>
      <p:bldP spid="907289" grpId="0"/>
      <p:bldP spid="907290" grpId="0" animBg="1"/>
      <p:bldP spid="90729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/>
        </p:nvSpPr>
        <p:spPr bwMode="auto">
          <a:xfrm>
            <a:off x="1143000" y="1295400"/>
            <a:ext cx="5791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latin typeface="Comic Sans MS" pitchFamily="66" charset="0"/>
                <a:sym typeface="Euclid Symbol" pitchFamily="18" charset="2"/>
              </a:rPr>
              <a:t>Theorem.</a:t>
            </a:r>
            <a:r>
              <a:rPr lang="en-US" altLang="en-US" sz="20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gcd(k,n)=1, </a:t>
            </a:r>
            <a:r>
              <a:rPr lang="en-US" altLang="en-US" sz="2000">
                <a:latin typeface="Comic Sans MS" pitchFamily="66" charset="0"/>
                <a:sym typeface="Euclid Symbol" pitchFamily="18" charset="2"/>
              </a:rPr>
              <a:t>then have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k’ </a:t>
            </a:r>
            <a:r>
              <a:rPr lang="en-US" altLang="en-US" sz="200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such that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          k·k’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1 (mod n).</a:t>
            </a:r>
          </a:p>
        </p:txBody>
      </p:sp>
      <p:sp>
        <p:nvSpPr>
          <p:cNvPr id="888835" name="Rectangle 3"/>
          <p:cNvSpPr>
            <a:spLocks noChangeArrowheads="1"/>
          </p:cNvSpPr>
          <p:nvPr/>
        </p:nvSpPr>
        <p:spPr bwMode="auto">
          <a:xfrm>
            <a:off x="1219200" y="2790825"/>
            <a:ext cx="69342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i="1" u="sng">
                <a:sym typeface="Euclid Symbol" pitchFamily="18" charset="2"/>
              </a:rPr>
              <a:t>Proof</a:t>
            </a:r>
            <a:r>
              <a:rPr lang="en-US" altLang="en-US" u="sng">
                <a:sym typeface="Euclid Symbol" pitchFamily="18" charset="2"/>
              </a:rPr>
              <a:t>:</a:t>
            </a:r>
            <a:r>
              <a:rPr lang="en-US" altLang="en-US">
                <a:sym typeface="Euclid Symbol" pitchFamily="18" charset="2"/>
              </a:rPr>
              <a:t> Since gcd(k,n)=1, there exist s and t so that 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sk + tn = 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So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tn = 1 - sk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This means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n | 1 – sk.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This means that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 – sk  0 (mod n).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This means that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1  sk (mod n).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So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k’ = s</a:t>
            </a:r>
            <a:r>
              <a:rPr lang="en-US" altLang="en-US">
                <a:sym typeface="Euclid Symbol" pitchFamily="18" charset="2"/>
              </a:rPr>
              <a:t> is an multiplicative inverse for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k</a:t>
            </a:r>
            <a:r>
              <a:rPr lang="en-US" altLang="en-US">
                <a:sym typeface="Euclid Symbol" pitchFamily="18" charset="2"/>
              </a:rPr>
              <a:t>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973388" y="457200"/>
            <a:ext cx="312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Sufficient Condition</a:t>
            </a:r>
          </a:p>
        </p:txBody>
      </p:sp>
      <p:sp>
        <p:nvSpPr>
          <p:cNvPr id="888838" name="AutoShape 6"/>
          <p:cNvSpPr>
            <a:spLocks noChangeArrowheads="1"/>
          </p:cNvSpPr>
          <p:nvPr/>
        </p:nvSpPr>
        <p:spPr bwMode="auto">
          <a:xfrm>
            <a:off x="6781800" y="2028825"/>
            <a:ext cx="2133600" cy="381000"/>
          </a:xfrm>
          <a:prstGeom prst="wedgeRoundRectCallout">
            <a:avLst>
              <a:gd name="adj1" fmla="val -27380"/>
              <a:gd name="adj2" fmla="val 178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TW" sz="1600"/>
              <a:t>gcd(k,n)=spc(k,n)</a:t>
            </a:r>
          </a:p>
        </p:txBody>
      </p:sp>
      <p:sp>
        <p:nvSpPr>
          <p:cNvPr id="888839" name="Text Box 7"/>
          <p:cNvSpPr txBox="1">
            <a:spLocks noChangeArrowheads="1"/>
          </p:cNvSpPr>
          <p:nvPr/>
        </p:nvSpPr>
        <p:spPr bwMode="auto">
          <a:xfrm>
            <a:off x="152400" y="5643563"/>
            <a:ext cx="8812213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multiplicative inverse can be computed by the extended Euclidean algorithm.</a:t>
            </a:r>
          </a:p>
        </p:txBody>
      </p:sp>
      <p:sp>
        <p:nvSpPr>
          <p:cNvPr id="888840" name="Line 8"/>
          <p:cNvSpPr>
            <a:spLocks noChangeShapeType="1"/>
          </p:cNvSpPr>
          <p:nvPr/>
        </p:nvSpPr>
        <p:spPr bwMode="auto">
          <a:xfrm flipV="1">
            <a:off x="7239000" y="3240088"/>
            <a:ext cx="0" cy="2398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41" name="Text Box 9"/>
          <p:cNvSpPr txBox="1">
            <a:spLocks noChangeArrowheads="1"/>
          </p:cNvSpPr>
          <p:nvPr/>
        </p:nvSpPr>
        <p:spPr bwMode="auto">
          <a:xfrm>
            <a:off x="762000" y="6289675"/>
            <a:ext cx="761841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Corollary</a:t>
            </a:r>
            <a:r>
              <a:rPr lang="en-US" altLang="zh-TW"/>
              <a:t>: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 has a multiplicative inverse </a:t>
            </a:r>
            <a:r>
              <a:rPr lang="en-US" altLang="zh-TW">
                <a:solidFill>
                  <a:srgbClr val="0000CC"/>
                </a:solidFill>
              </a:rPr>
              <a:t>mod n</a:t>
            </a:r>
            <a:r>
              <a:rPr lang="en-US" altLang="zh-TW"/>
              <a:t> if and only if gcd(</a:t>
            </a:r>
            <a:r>
              <a:rPr lang="en-US" altLang="zh-TW">
                <a:solidFill>
                  <a:srgbClr val="0000CC"/>
                </a:solidFill>
              </a:rPr>
              <a:t>k,n</a:t>
            </a:r>
            <a:r>
              <a:rPr lang="en-US" altLang="zh-TW"/>
              <a:t>)=1</a:t>
            </a:r>
          </a:p>
        </p:txBody>
      </p:sp>
    </p:spTree>
    <p:extLst>
      <p:ext uri="{BB962C8B-B14F-4D97-AF65-F5344CB8AC3E}">
        <p14:creationId xmlns:p14="http://schemas.microsoft.com/office/powerpoint/2010/main" val="80642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4" grpId="0" animBg="1"/>
      <p:bldP spid="888838" grpId="0" animBg="1"/>
      <p:bldP spid="888839" grpId="0" animBg="1"/>
      <p:bldP spid="888840" grpId="0" animBg="1"/>
      <p:bldP spid="8888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590800" y="2024063"/>
            <a:ext cx="39624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Multiplicative inverse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Cancellation in modular arithmetic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Application: check digit scheme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Fermat’s little theorem</a:t>
            </a:r>
          </a:p>
        </p:txBody>
      </p:sp>
    </p:spTree>
    <p:extLst>
      <p:ext uri="{BB962C8B-B14F-4D97-AF65-F5344CB8AC3E}">
        <p14:creationId xmlns:p14="http://schemas.microsoft.com/office/powerpoint/2010/main" val="1036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Cancellation</a:t>
            </a:r>
          </a:p>
        </p:txBody>
      </p:sp>
      <p:sp>
        <p:nvSpPr>
          <p:cNvPr id="908291" name="Line 3"/>
          <p:cNvSpPr>
            <a:spLocks noChangeShapeType="1"/>
          </p:cNvSpPr>
          <p:nvPr/>
        </p:nvSpPr>
        <p:spPr bwMode="auto">
          <a:xfrm flipV="1">
            <a:off x="5943600" y="3810000"/>
            <a:ext cx="76200" cy="381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2" name="Rectangle 4"/>
          <p:cNvSpPr>
            <a:spLocks noChangeArrowheads="1"/>
          </p:cNvSpPr>
          <p:nvPr/>
        </p:nvSpPr>
        <p:spPr bwMode="auto">
          <a:xfrm>
            <a:off x="1447800" y="5334000"/>
            <a:ext cx="6172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There is</a:t>
            </a:r>
            <a:r>
              <a:rPr lang="en-US" altLang="en-US">
                <a:solidFill>
                  <a:srgbClr val="FF00FF"/>
                </a:solidFill>
              </a:rPr>
              <a:t> no general cancellation </a:t>
            </a:r>
            <a:r>
              <a:rPr lang="en-US" altLang="en-US"/>
              <a:t>in modular arithmetic.</a:t>
            </a:r>
          </a:p>
        </p:txBody>
      </p:sp>
      <p:sp>
        <p:nvSpPr>
          <p:cNvPr id="908293" name="Rectangle 5"/>
          <p:cNvSpPr>
            <a:spLocks noChangeArrowheads="1"/>
          </p:cNvSpPr>
          <p:nvPr/>
        </p:nvSpPr>
        <p:spPr bwMode="auto">
          <a:xfrm>
            <a:off x="1866900" y="1219200"/>
            <a:ext cx="541020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ym typeface="Euclid Symbol" pitchFamily="18" charset="2"/>
              </a:rPr>
              <a:t>Note that 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(mod </a:t>
            </a:r>
            <a:r>
              <a:rPr lang="en-US" altLang="en-US" i="1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)  </a:t>
            </a:r>
            <a:r>
              <a:rPr lang="en-US" altLang="en-US">
                <a:sym typeface="Euclid Symbol" pitchFamily="18" charset="2"/>
              </a:rPr>
              <a:t>is very similar to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=</a:t>
            </a:r>
            <a:r>
              <a:rPr lang="en-US" altLang="en-US">
                <a:sym typeface="Euclid Symbol" pitchFamily="18" charset="2"/>
              </a:rPr>
              <a:t>. </a:t>
            </a:r>
          </a:p>
          <a:p>
            <a:pPr eaLnBrk="1" hangingPunct="1"/>
            <a:endParaRPr lang="en-US" altLang="en-US">
              <a:sym typeface="Euclid Symbol" pitchFamily="18" charset="2"/>
            </a:endParaRPr>
          </a:p>
          <a:p>
            <a:pPr eaLnBrk="1" hangingPunct="1"/>
            <a:r>
              <a:rPr lang="en-US" altLang="en-US">
                <a:sym typeface="Euclid Symbol" pitchFamily="18" charset="2"/>
              </a:rPr>
              <a:t>If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 (mod n),</a:t>
            </a:r>
            <a:r>
              <a:rPr lang="en-US" altLang="en-US">
                <a:sym typeface="Euclid Symbol" pitchFamily="18" charset="2"/>
              </a:rPr>
              <a:t> then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a+c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b+c (mod n).</a:t>
            </a:r>
            <a:endParaRPr lang="en-US" altLang="en-US">
              <a:sym typeface="Euclid Symbol" pitchFamily="18" charset="2"/>
            </a:endParaRPr>
          </a:p>
          <a:p>
            <a:pPr eaLnBrk="1" hangingPunct="1"/>
            <a:endParaRPr lang="en-US" altLang="en-US">
              <a:sym typeface="Euclid Symbol" pitchFamily="18" charset="2"/>
            </a:endParaRPr>
          </a:p>
          <a:p>
            <a:pPr eaLnBrk="1" hangingPunct="1"/>
            <a:r>
              <a:rPr lang="en-US" altLang="en-US">
                <a:sym typeface="Euclid Symbol" pitchFamily="18" charset="2"/>
              </a:rPr>
              <a:t>If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 (mod n),</a:t>
            </a:r>
            <a:r>
              <a:rPr lang="en-US" altLang="en-US">
                <a:sym typeface="Euclid Symbol" pitchFamily="18" charset="2"/>
              </a:rPr>
              <a:t> then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ac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bc (mod n)</a:t>
            </a:r>
            <a:endParaRPr lang="en-US" altLang="en-US">
              <a:sym typeface="Euclid Symbol" pitchFamily="18" charset="2"/>
            </a:endParaRPr>
          </a:p>
          <a:p>
            <a:pPr eaLnBrk="1" hangingPunct="1"/>
            <a:endParaRPr lang="en-US" altLang="en-US">
              <a:sym typeface="Euclid Symbol" pitchFamily="18" charset="2"/>
            </a:endParaRPr>
          </a:p>
          <a:p>
            <a:pPr eaLnBrk="1" hangingPunct="1"/>
            <a:r>
              <a:rPr lang="en-US" altLang="en-US">
                <a:sym typeface="Euclid Symbol" pitchFamily="18" charset="2"/>
              </a:rPr>
              <a:t>However, if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ac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bc (mod n),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it is not necessarily true that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 a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 (mod n).</a:t>
            </a:r>
            <a:endParaRPr lang="en-US" altLang="en-US">
              <a:sym typeface="Euclid Symbol" pitchFamily="18" charset="2"/>
            </a:endParaRPr>
          </a:p>
          <a:p>
            <a:pPr eaLnBrk="1" hangingPunct="1"/>
            <a:endParaRPr lang="en-US" altLang="en-US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r>
              <a:rPr lang="en-US" altLang="en-US">
                <a:sym typeface="Euclid Symbol" pitchFamily="18" charset="2"/>
              </a:rPr>
              <a:t>For example,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4·2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1·2 (mod 6),</a:t>
            </a:r>
            <a:r>
              <a:rPr lang="en-US" altLang="en-US">
                <a:sym typeface="Euclid Symbol" pitchFamily="18" charset="2"/>
              </a:rPr>
              <a:t> but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4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 (mod 6)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	       3·4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1·4 (mod 8),</a:t>
            </a:r>
            <a:r>
              <a:rPr lang="en-US" altLang="en-US">
                <a:sym typeface="Euclid Symbol" pitchFamily="18" charset="2"/>
              </a:rPr>
              <a:t> but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3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 (mod 8)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	       4·3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1·3 (mod 9),</a:t>
            </a:r>
            <a:r>
              <a:rPr lang="en-US" altLang="en-US">
                <a:sym typeface="Euclid Symbol" pitchFamily="18" charset="2"/>
              </a:rPr>
              <a:t> but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4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 (mod 9)</a:t>
            </a:r>
          </a:p>
        </p:txBody>
      </p:sp>
      <p:sp>
        <p:nvSpPr>
          <p:cNvPr id="908295" name="Line 7"/>
          <p:cNvSpPr>
            <a:spLocks noChangeShapeType="1"/>
          </p:cNvSpPr>
          <p:nvPr/>
        </p:nvSpPr>
        <p:spPr bwMode="auto">
          <a:xfrm flipV="1">
            <a:off x="5943600" y="4267200"/>
            <a:ext cx="762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6" name="Line 8"/>
          <p:cNvSpPr>
            <a:spLocks noChangeShapeType="1"/>
          </p:cNvSpPr>
          <p:nvPr/>
        </p:nvSpPr>
        <p:spPr bwMode="auto">
          <a:xfrm flipV="1">
            <a:off x="5943600" y="4648200"/>
            <a:ext cx="762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7" name="Text Box 9"/>
          <p:cNvSpPr txBox="1">
            <a:spLocks noChangeArrowheads="1"/>
          </p:cNvSpPr>
          <p:nvPr/>
        </p:nvSpPr>
        <p:spPr bwMode="auto">
          <a:xfrm>
            <a:off x="765175" y="6034088"/>
            <a:ext cx="765492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Observation:</a:t>
            </a:r>
            <a:r>
              <a:rPr lang="en-US" altLang="zh-TW"/>
              <a:t> In all the above examples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have a common factor.</a:t>
            </a:r>
          </a:p>
        </p:txBody>
      </p:sp>
    </p:spTree>
    <p:extLst>
      <p:ext uri="{BB962C8B-B14F-4D97-AF65-F5344CB8AC3E}">
        <p14:creationId xmlns:p14="http://schemas.microsoft.com/office/powerpoint/2010/main" val="30289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1" grpId="0" animBg="1"/>
      <p:bldP spid="908292" grpId="0" animBg="1"/>
      <p:bldP spid="908295" grpId="0" animBg="1"/>
      <p:bldP spid="908296" grpId="0" animBg="1"/>
      <p:bldP spid="90829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Cancellation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2590800" y="1219200"/>
            <a:ext cx="39592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Why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·k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b·k (mod n)</a:t>
            </a:r>
            <a:r>
              <a:rPr lang="en-US" altLang="en-US">
                <a:sym typeface="Euclid Symbol" pitchFamily="18" charset="2"/>
              </a:rPr>
              <a:t> when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a ≠ b</a:t>
            </a:r>
            <a:r>
              <a:rPr lang="en-US" altLang="en-US">
                <a:sym typeface="Euclid Symbol" pitchFamily="18" charset="2"/>
              </a:rPr>
              <a:t>? </a:t>
            </a:r>
            <a:endParaRPr lang="en-US" altLang="zh-TW">
              <a:sym typeface="Euclid Symbol" pitchFamily="18" charset="2"/>
            </a:endParaRPr>
          </a:p>
        </p:txBody>
      </p:sp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914400" y="3581400"/>
            <a:ext cx="6562725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means that </a:t>
            </a:r>
            <a:r>
              <a:rPr lang="en-US" altLang="zh-TW">
                <a:solidFill>
                  <a:srgbClr val="0000CC"/>
                </a:solidFill>
              </a:rPr>
              <a:t>ak = bk + nx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This means that </a:t>
            </a:r>
            <a:r>
              <a:rPr lang="en-US" altLang="zh-TW">
                <a:solidFill>
                  <a:srgbClr val="0000CC"/>
                </a:solidFill>
              </a:rPr>
              <a:t>(a-b)k = nx</a:t>
            </a:r>
            <a:r>
              <a:rPr lang="en-US" altLang="zh-TW"/>
              <a:t>, which means </a:t>
            </a:r>
            <a:r>
              <a:rPr lang="en-US" altLang="zh-TW">
                <a:solidFill>
                  <a:srgbClr val="0000CC"/>
                </a:solidFill>
              </a:rPr>
              <a:t>a-b=(nx)/k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Since </a:t>
            </a:r>
            <a:r>
              <a:rPr lang="en-US" altLang="zh-TW">
                <a:solidFill>
                  <a:srgbClr val="0000CC"/>
                </a:solidFill>
              </a:rPr>
              <a:t>0 &lt; a &lt; n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0 &lt; b &lt; n</a:t>
            </a:r>
            <a:r>
              <a:rPr lang="en-US" altLang="zh-TW"/>
              <a:t>, it implies that </a:t>
            </a:r>
            <a:r>
              <a:rPr lang="en-US" altLang="zh-TW">
                <a:solidFill>
                  <a:srgbClr val="0000CC"/>
                </a:solidFill>
              </a:rPr>
              <a:t>–n &lt; a-b &lt; n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Therefore, </a:t>
            </a:r>
            <a:r>
              <a:rPr lang="en-US" altLang="zh-TW">
                <a:solidFill>
                  <a:srgbClr val="0000CC"/>
                </a:solidFill>
              </a:rPr>
              <a:t>nx/k</a:t>
            </a:r>
            <a:r>
              <a:rPr lang="en-US" altLang="zh-TW"/>
              <a:t> must be </a:t>
            </a:r>
            <a:r>
              <a:rPr lang="en-US" altLang="zh-TW">
                <a:solidFill>
                  <a:srgbClr val="0000CC"/>
                </a:solidFill>
              </a:rPr>
              <a:t>&lt; n</a:t>
            </a:r>
            <a:r>
              <a:rPr lang="en-US" altLang="zh-TW"/>
              <a:t>.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For this to happen,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 must have a common divisor </a:t>
            </a:r>
            <a:r>
              <a:rPr lang="en-US" altLang="zh-TW">
                <a:solidFill>
                  <a:srgbClr val="0000CC"/>
                </a:solidFill>
              </a:rPr>
              <a:t>&gt;= 2</a:t>
            </a:r>
            <a:r>
              <a:rPr lang="en-US" altLang="zh-TW"/>
              <a:t>!</a:t>
            </a:r>
          </a:p>
        </p:txBody>
      </p:sp>
      <p:sp>
        <p:nvSpPr>
          <p:cNvPr id="855048" name="Text Box 8"/>
          <p:cNvSpPr txBox="1">
            <a:spLocks noChangeArrowheads="1"/>
          </p:cNvSpPr>
          <p:nvPr/>
        </p:nvSpPr>
        <p:spPr bwMode="auto">
          <a:xfrm>
            <a:off x="838200" y="1887538"/>
            <a:ext cx="78311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Without loss of generality, assume </a:t>
            </a:r>
            <a:r>
              <a:rPr lang="en-US" altLang="zh-TW">
                <a:solidFill>
                  <a:srgbClr val="0000CC"/>
                </a:solidFill>
              </a:rPr>
              <a:t>0 &lt; a &lt; n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0 &lt; b &lt; n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Because if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·k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b·k (mod n),</a:t>
            </a:r>
            <a:r>
              <a:rPr lang="en-US" altLang="en-US">
                <a:sym typeface="Euclid Symbol" pitchFamily="18" charset="2"/>
              </a:rPr>
              <a:t> then also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(a mod n)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·k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(b mod n)·k (mod n).</a:t>
            </a:r>
            <a:r>
              <a:rPr lang="en-US" altLang="en-US">
                <a:sym typeface="Euclid Symbol" pitchFamily="18" charset="2"/>
              </a:rPr>
              <a:t> </a:t>
            </a:r>
            <a:endParaRPr lang="en-US" altLang="zh-TW">
              <a:sym typeface="Euclid Symbol" pitchFamily="18" charset="2"/>
            </a:endParaRPr>
          </a:p>
        </p:txBody>
      </p:sp>
      <p:sp>
        <p:nvSpPr>
          <p:cNvPr id="855050" name="Line 10"/>
          <p:cNvSpPr>
            <a:spLocks noChangeShapeType="1"/>
          </p:cNvSpPr>
          <p:nvPr/>
        </p:nvSpPr>
        <p:spPr bwMode="auto">
          <a:xfrm flipH="1" flipV="1">
            <a:off x="5181600" y="26146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051" name="Line 11"/>
          <p:cNvSpPr>
            <a:spLocks noChangeShapeType="1"/>
          </p:cNvSpPr>
          <p:nvPr/>
        </p:nvSpPr>
        <p:spPr bwMode="auto">
          <a:xfrm flipV="1">
            <a:off x="5486400" y="2590800"/>
            <a:ext cx="14478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052" name="Text Box 12"/>
          <p:cNvSpPr txBox="1">
            <a:spLocks noChangeArrowheads="1"/>
          </p:cNvSpPr>
          <p:nvPr/>
        </p:nvSpPr>
        <p:spPr bwMode="auto">
          <a:xfrm>
            <a:off x="4724400" y="2971800"/>
            <a:ext cx="17478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smaller than n.</a:t>
            </a:r>
          </a:p>
        </p:txBody>
      </p:sp>
      <p:sp>
        <p:nvSpPr>
          <p:cNvPr id="855053" name="Text Box 13"/>
          <p:cNvSpPr txBox="1">
            <a:spLocks noChangeArrowheads="1"/>
          </p:cNvSpPr>
          <p:nvPr/>
        </p:nvSpPr>
        <p:spPr bwMode="auto">
          <a:xfrm>
            <a:off x="990600" y="5791200"/>
            <a:ext cx="53546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Okay, so, can we say something when </a:t>
            </a:r>
            <a:r>
              <a:rPr lang="en-US" altLang="zh-TW">
                <a:solidFill>
                  <a:srgbClr val="0000CC"/>
                </a:solidFill>
              </a:rPr>
              <a:t>gcd(n,k)=1</a:t>
            </a:r>
            <a:r>
              <a:rPr lang="en-US" altLang="zh-TW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42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50" grpId="0" animBg="1"/>
      <p:bldP spid="855051" grpId="0" animBg="1"/>
      <p:bldP spid="855052" grpId="0" animBg="1"/>
      <p:bldP spid="85505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Cancellation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914400" y="1219200"/>
            <a:ext cx="730885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A50021"/>
                </a:solidFill>
                <a:latin typeface="Comic Sans MS" pitchFamily="66" charset="0"/>
                <a:sym typeface="Euclid Symbol" pitchFamily="18" charset="2"/>
              </a:rPr>
              <a:t>Claim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: Assume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gcd(k,n) = 1.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i·k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 i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.</a:t>
            </a:r>
          </a:p>
        </p:txBody>
      </p:sp>
      <p:sp>
        <p:nvSpPr>
          <p:cNvPr id="891908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69405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 multiplicative inverse always exists 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a prime!</a:t>
            </a:r>
          </a:p>
        </p:txBody>
      </p:sp>
      <p:sp>
        <p:nvSpPr>
          <p:cNvPr id="891909" name="Text Box 5"/>
          <p:cNvSpPr txBox="1">
            <a:spLocks noChangeArrowheads="1"/>
          </p:cNvSpPr>
          <p:nvPr/>
        </p:nvSpPr>
        <p:spPr bwMode="auto">
          <a:xfrm>
            <a:off x="1066800" y="2667000"/>
            <a:ext cx="827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u="sng"/>
              <a:t>Proof.</a:t>
            </a:r>
          </a:p>
        </p:txBody>
      </p:sp>
      <p:sp>
        <p:nvSpPr>
          <p:cNvPr id="891910" name="Rectangle 6"/>
          <p:cNvSpPr>
            <a:spLocks noChangeArrowheads="1"/>
          </p:cNvSpPr>
          <p:nvPr/>
        </p:nvSpPr>
        <p:spPr bwMode="auto">
          <a:xfrm>
            <a:off x="1905000" y="2667000"/>
            <a:ext cx="64452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ym typeface="Euclid Symbol" pitchFamily="18" charset="2"/>
              </a:rPr>
              <a:t>Since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gcd(k,n) = 1</a:t>
            </a:r>
            <a:r>
              <a:rPr lang="en-US" altLang="zh-TW">
                <a:sym typeface="Euclid Symbol" pitchFamily="18" charset="2"/>
              </a:rPr>
              <a:t>, there exists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k’</a:t>
            </a:r>
            <a:r>
              <a:rPr lang="en-US" altLang="zh-TW">
                <a:sym typeface="Euclid Symbol" pitchFamily="18" charset="2"/>
              </a:rPr>
              <a:t> such that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kk’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 1 (mod n).</a:t>
            </a:r>
          </a:p>
          <a:p>
            <a:pPr eaLnBrk="1" hangingPunct="1"/>
            <a:endParaRPr lang="en-US" altLang="zh-TW">
              <a:sym typeface="Euclid Symbol" pitchFamily="18" charset="2"/>
            </a:endParaRPr>
          </a:p>
          <a:p>
            <a:pPr eaLnBrk="1" hangingPunct="1"/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i·k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j·k (mod n)</a:t>
            </a:r>
            <a:r>
              <a:rPr lang="en-US" altLang="en-US">
                <a:sym typeface="Euclid Symbol" pitchFamily="18" charset="2"/>
              </a:rPr>
              <a:t>.</a:t>
            </a:r>
          </a:p>
          <a:p>
            <a:pPr eaLnBrk="1" hangingPunct="1"/>
            <a:endParaRPr lang="en-US" altLang="zh-TW">
              <a:sym typeface="Euclid Symbol" pitchFamily="18" charset="2"/>
            </a:endParaRPr>
          </a:p>
          <a:p>
            <a:pPr eaLnBrk="1" hangingPunct="1"/>
            <a:r>
              <a:rPr lang="en-US" altLang="zh-TW">
                <a:sym typeface="Euclid Symbol" pitchFamily="18" charset="2"/>
              </a:rPr>
              <a:t>=&gt;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i·k·k’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j·k·k’ (mod n)</a:t>
            </a:r>
            <a:r>
              <a:rPr lang="en-US" altLang="en-US">
                <a:sym typeface="Euclid Symbol" pitchFamily="18" charset="2"/>
              </a:rPr>
              <a:t>.</a:t>
            </a:r>
          </a:p>
          <a:p>
            <a:pPr eaLnBrk="1" hangingPunct="1"/>
            <a:endParaRPr lang="en-US" altLang="zh-TW">
              <a:sym typeface="Euclid Symbol" pitchFamily="18" charset="2"/>
            </a:endParaRPr>
          </a:p>
          <a:p>
            <a:pPr eaLnBrk="1" hangingPunct="1"/>
            <a:r>
              <a:rPr lang="en-US" altLang="zh-TW">
                <a:sym typeface="Euclid Symbol" pitchFamily="18" charset="2"/>
              </a:rPr>
              <a:t>=&gt;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i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j (mod n)</a:t>
            </a:r>
            <a:r>
              <a:rPr lang="en-US" altLang="en-US">
                <a:sym typeface="Euclid Symbol" pitchFamily="18" charset="2"/>
              </a:rPr>
              <a:t> </a:t>
            </a:r>
            <a:endParaRPr lang="en-US" altLang="zh-TW">
              <a:sym typeface="Euclid Symbol" pitchFamily="18" charset="2"/>
            </a:endParaRPr>
          </a:p>
        </p:txBody>
      </p:sp>
      <p:sp>
        <p:nvSpPr>
          <p:cNvPr id="891911" name="Text Box 7"/>
          <p:cNvSpPr txBox="1">
            <a:spLocks noChangeArrowheads="1"/>
          </p:cNvSpPr>
          <p:nvPr/>
        </p:nvSpPr>
        <p:spPr bwMode="auto">
          <a:xfrm>
            <a:off x="1068388" y="4953000"/>
            <a:ext cx="7121525" cy="12017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Remarks (Optional):</a:t>
            </a:r>
            <a:r>
              <a:rPr lang="en-US" altLang="zh-TW"/>
              <a:t> This makes arithmetic modulo prime a </a:t>
            </a:r>
            <a:r>
              <a:rPr lang="en-US" altLang="zh-TW">
                <a:solidFill>
                  <a:srgbClr val="A50021"/>
                </a:solidFill>
              </a:rPr>
              <a:t>field</a:t>
            </a:r>
            <a:r>
              <a:rPr lang="en-US" altLang="zh-TW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 structure that “behaves like” real numbers.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Arithmetic modulo prime is very useful in coding theory.</a:t>
            </a:r>
          </a:p>
        </p:txBody>
      </p:sp>
    </p:spTree>
    <p:extLst>
      <p:ext uri="{BB962C8B-B14F-4D97-AF65-F5344CB8AC3E}">
        <p14:creationId xmlns:p14="http://schemas.microsoft.com/office/powerpoint/2010/main" val="330883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8" grpId="0" animBg="1"/>
      <p:bldP spid="891909" grpId="0"/>
      <p:bldP spid="8919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590800" y="2024063"/>
            <a:ext cx="3962400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Multiplicative inverse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Cancellation in modular arithmetic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Application: check digit scheme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US Postal Money Order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Airline Ticket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ISBN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Fermat’s little theorem</a:t>
            </a:r>
          </a:p>
        </p:txBody>
      </p:sp>
    </p:spTree>
    <p:extLst>
      <p:ext uri="{BB962C8B-B14F-4D97-AF65-F5344CB8AC3E}">
        <p14:creationId xmlns:p14="http://schemas.microsoft.com/office/powerpoint/2010/main" val="42844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2973388" y="457200"/>
            <a:ext cx="312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Check Digit Scheme</a:t>
            </a:r>
          </a:p>
        </p:txBody>
      </p:sp>
      <p:sp>
        <p:nvSpPr>
          <p:cNvPr id="817168" name="Text Box 16"/>
          <p:cNvSpPr txBox="1">
            <a:spLocks noChangeArrowheads="1"/>
          </p:cNvSpPr>
          <p:nvPr/>
        </p:nvSpPr>
        <p:spPr bwMode="auto">
          <a:xfrm>
            <a:off x="457200" y="1371600"/>
            <a:ext cx="8304213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many identification numbers, there is a check digit appended at the end.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purpose of this check digit is to detect errors (e.g. transmission error).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For example, consider your HKID card number M123456(X).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You want to have the check digit X to detect typos.  Typical typos are: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single digit 	123</a:t>
            </a:r>
            <a:r>
              <a:rPr lang="en-US" altLang="zh-TW" u="sng"/>
              <a:t>4</a:t>
            </a:r>
            <a:r>
              <a:rPr lang="en-US" altLang="zh-TW"/>
              <a:t>56		123</a:t>
            </a:r>
            <a:r>
              <a:rPr lang="en-US" altLang="zh-TW" u="sng"/>
              <a:t>3</a:t>
            </a:r>
            <a:r>
              <a:rPr lang="en-US" altLang="zh-TW"/>
              <a:t>56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transposition	12</a:t>
            </a:r>
            <a:r>
              <a:rPr lang="en-US" altLang="zh-TW" u="sng"/>
              <a:t>34</a:t>
            </a:r>
            <a:r>
              <a:rPr lang="en-US" altLang="zh-TW"/>
              <a:t>56		12</a:t>
            </a:r>
            <a:r>
              <a:rPr lang="en-US" altLang="zh-TW" u="sng"/>
              <a:t>43</a:t>
            </a:r>
            <a:r>
              <a:rPr lang="en-US" altLang="zh-TW"/>
              <a:t>56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We want to design check digit scheme (a formula to compute X)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so that these two types of errors can always be detected.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It turns out that some simple modular arithmetic can do the trick.</a:t>
            </a:r>
          </a:p>
        </p:txBody>
      </p:sp>
    </p:spTree>
    <p:extLst>
      <p:ext uri="{BB962C8B-B14F-4D97-AF65-F5344CB8AC3E}">
        <p14:creationId xmlns:p14="http://schemas.microsoft.com/office/powerpoint/2010/main" val="33034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9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US Postal Money Order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350520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0" y="3900488"/>
            <a:ext cx="450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 = (a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) mod 9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3317875"/>
            <a:ext cx="834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is computed by the following formula:</a:t>
            </a: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4267200" y="2895600"/>
            <a:ext cx="8382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71" name="Text Box 11"/>
          <p:cNvSpPr txBox="1">
            <a:spLocks noChangeArrowheads="1"/>
          </p:cNvSpPr>
          <p:nvPr/>
        </p:nvSpPr>
        <p:spPr bwMode="auto">
          <a:xfrm>
            <a:off x="441325" y="4689475"/>
            <a:ext cx="68214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the above example,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	1 = (1 + 6 + 4 + 2 + 0 + 6 + 9 + 0 + 3 + 6) mod 9</a:t>
            </a:r>
          </a:p>
        </p:txBody>
      </p:sp>
      <p:sp>
        <p:nvSpPr>
          <p:cNvPr id="911372" name="Text Box 12"/>
          <p:cNvSpPr txBox="1">
            <a:spLocks noChangeArrowheads="1"/>
          </p:cNvSpPr>
          <p:nvPr/>
        </p:nvSpPr>
        <p:spPr bwMode="auto">
          <a:xfrm>
            <a:off x="441325" y="5984875"/>
            <a:ext cx="5837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You can use this formula to generate the check digit.</a:t>
            </a:r>
          </a:p>
        </p:txBody>
      </p:sp>
    </p:spTree>
    <p:extLst>
      <p:ext uri="{BB962C8B-B14F-4D97-AF65-F5344CB8AC3E}">
        <p14:creationId xmlns:p14="http://schemas.microsoft.com/office/powerpoint/2010/main" val="319928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1" grpId="0"/>
      <p:bldP spid="9113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066800" y="1143000"/>
            <a:ext cx="56388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latin typeface="Comic Sans MS" pitchFamily="66" charset="0"/>
                <a:sym typeface="Euclid Symbol" pitchFamily="18" charset="2"/>
              </a:rPr>
              <a:t>Lemma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: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 (mod n),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d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then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          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a+b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c+d (mod n).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243263" y="457200"/>
            <a:ext cx="270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Addition</a:t>
            </a: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1096963" y="2397125"/>
            <a:ext cx="6962775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a  c (mod n)   =&gt;   a = c + nx for some integer x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b  d (mod n)  =&gt;   b = d + ny for some integer y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To show a+b  c+d (mod n), it is equivalent to showing that n | (a+b-c-d).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Consider a+b-c-d.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a+b-c-d = (c+nx) + (d+ny) – c –d = nx + ny.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It is clear that n | nx + ny.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Therefore, n | a+b-c-d.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We conclude that a+b  c+d (mod n).	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28700" y="2133600"/>
            <a:ext cx="7200900" cy="441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1143000" y="2209800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800" u="sng"/>
              <a:t>Proof</a:t>
            </a:r>
            <a:r>
              <a:rPr lang="en-US" altLang="zh-TW" sz="1800"/>
              <a:t>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9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US Postal Money Order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293938" y="1219200"/>
            <a:ext cx="451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465138" y="2014538"/>
            <a:ext cx="477043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830263" y="2741613"/>
            <a:ext cx="71707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Correct number		27914009</a:t>
            </a:r>
            <a:r>
              <a:rPr lang="en-US" altLang="zh-TW" u="sng">
                <a:solidFill>
                  <a:srgbClr val="A50021"/>
                </a:solidFill>
              </a:rPr>
              <a:t>5</a:t>
            </a:r>
            <a:r>
              <a:rPr lang="en-US" altLang="zh-TW"/>
              <a:t>34		27</a:t>
            </a:r>
            <a:r>
              <a:rPr lang="en-US" altLang="zh-TW" u="sng">
                <a:solidFill>
                  <a:srgbClr val="A50021"/>
                </a:solidFill>
              </a:rPr>
              <a:t>9</a:t>
            </a:r>
            <a:r>
              <a:rPr lang="en-US" altLang="zh-TW"/>
              <a:t>14009534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Incorrect number	27914009</a:t>
            </a:r>
            <a:r>
              <a:rPr lang="en-US" altLang="zh-TW" u="sng">
                <a:solidFill>
                  <a:srgbClr val="A50021"/>
                </a:solidFill>
              </a:rPr>
              <a:t>8</a:t>
            </a:r>
            <a:r>
              <a:rPr lang="en-US" altLang="zh-TW"/>
              <a:t>34		27</a:t>
            </a:r>
            <a:r>
              <a:rPr lang="en-US" altLang="zh-TW" u="sng">
                <a:solidFill>
                  <a:srgbClr val="A50021"/>
                </a:solidFill>
              </a:rPr>
              <a:t>0</a:t>
            </a:r>
            <a:r>
              <a:rPr lang="en-US" altLang="zh-TW"/>
              <a:t>14009534</a:t>
            </a:r>
          </a:p>
        </p:txBody>
      </p:sp>
      <p:sp>
        <p:nvSpPr>
          <p:cNvPr id="901132" name="Line 12"/>
          <p:cNvSpPr>
            <a:spLocks noChangeShapeType="1"/>
          </p:cNvSpPr>
          <p:nvPr/>
        </p:nvSpPr>
        <p:spPr bwMode="auto">
          <a:xfrm>
            <a:off x="4808538" y="3081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3" name="Line 13"/>
          <p:cNvSpPr>
            <a:spLocks noChangeShapeType="1"/>
          </p:cNvSpPr>
          <p:nvPr/>
        </p:nvSpPr>
        <p:spPr bwMode="auto">
          <a:xfrm>
            <a:off x="6713538" y="3081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4" name="Text Box 14"/>
          <p:cNvSpPr txBox="1">
            <a:spLocks noChangeArrowheads="1"/>
          </p:cNvSpPr>
          <p:nvPr/>
        </p:nvSpPr>
        <p:spPr bwMode="auto">
          <a:xfrm>
            <a:off x="441325" y="4003675"/>
            <a:ext cx="8196263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the first case, (2 + 7 + 9 + 1 + 4 + 0 + 0 + 9 + 8 + 3) mod 9 = 43 mod 9 = 7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the error is detected.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But in the second case, (2+7+0+1+4+0+0+9+8+3) mod 9 = 31 mod 9 = 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the error is not detected.</a:t>
            </a:r>
          </a:p>
        </p:txBody>
      </p:sp>
    </p:spTree>
    <p:extLst>
      <p:ext uri="{BB962C8B-B14F-4D97-AF65-F5344CB8AC3E}">
        <p14:creationId xmlns:p14="http://schemas.microsoft.com/office/powerpoint/2010/main" val="34227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1" grpId="0"/>
      <p:bldP spid="901132" grpId="0" animBg="1"/>
      <p:bldP spid="90113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9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US Postal Money Order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93938" y="1219200"/>
            <a:ext cx="451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5138" y="2014538"/>
            <a:ext cx="477043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720850" y="2741613"/>
            <a:ext cx="5670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Correct number		</a:t>
            </a:r>
            <a:r>
              <a:rPr lang="en-US" altLang="zh-TW" u="sng">
                <a:solidFill>
                  <a:srgbClr val="A50021"/>
                </a:solidFill>
              </a:rPr>
              <a:t>a</a:t>
            </a:r>
            <a:r>
              <a:rPr lang="en-US" altLang="zh-TW" u="sng" baseline="-25000">
                <a:solidFill>
                  <a:srgbClr val="A50021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10</a:t>
            </a:r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		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Incorrect number	</a:t>
            </a:r>
            <a:r>
              <a:rPr lang="en-US" altLang="zh-TW" u="sng">
                <a:solidFill>
                  <a:srgbClr val="A50021"/>
                </a:solidFill>
              </a:rPr>
              <a:t>b</a:t>
            </a:r>
            <a:r>
              <a:rPr lang="en-US" altLang="zh-TW" u="sng" baseline="-25000">
                <a:solidFill>
                  <a:srgbClr val="A50021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10</a:t>
            </a:r>
            <a:r>
              <a:rPr lang="en-US" altLang="zh-TW"/>
              <a:t>a</a:t>
            </a:r>
            <a:r>
              <a:rPr lang="en-US" altLang="zh-TW" baseline="-25000"/>
              <a:t>11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624388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2392" name="Text Box 8"/>
          <p:cNvSpPr txBox="1">
            <a:spLocks noChangeArrowheads="1"/>
          </p:cNvSpPr>
          <p:nvPr/>
        </p:nvSpPr>
        <p:spPr bwMode="auto">
          <a:xfrm>
            <a:off x="441325" y="4038600"/>
            <a:ext cx="8270875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be able to detect the error, we want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 ≠ b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 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This happens if and only if a</a:t>
            </a:r>
            <a:r>
              <a:rPr lang="en-US" altLang="zh-TW" baseline="-25000"/>
              <a:t>1</a:t>
            </a:r>
            <a:r>
              <a:rPr lang="en-US" altLang="zh-TW"/>
              <a:t> (mod 9) ≠ b</a:t>
            </a:r>
            <a:r>
              <a:rPr lang="en-US" altLang="zh-TW" baseline="-25000"/>
              <a:t>1</a:t>
            </a:r>
            <a:r>
              <a:rPr lang="en-US" altLang="zh-TW"/>
              <a:t> (mod 9) 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it cannot detect the error exactly when a</a:t>
            </a:r>
            <a:r>
              <a:rPr lang="en-US" altLang="zh-TW" baseline="-25000"/>
              <a:t>1</a:t>
            </a:r>
            <a:r>
              <a:rPr lang="en-US" altLang="zh-TW"/>
              <a:t> (mod 9) = b</a:t>
            </a:r>
            <a:r>
              <a:rPr lang="en-US" altLang="zh-TW" baseline="-25000"/>
              <a:t>1</a:t>
            </a:r>
            <a:r>
              <a:rPr lang="en-US" altLang="zh-TW"/>
              <a:t> (mod 9) </a:t>
            </a:r>
          </a:p>
        </p:txBody>
      </p:sp>
    </p:spTree>
    <p:extLst>
      <p:ext uri="{BB962C8B-B14F-4D97-AF65-F5344CB8AC3E}">
        <p14:creationId xmlns:p14="http://schemas.microsoft.com/office/powerpoint/2010/main" val="8434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9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US Postal Money Order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93938" y="1219200"/>
            <a:ext cx="451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65138" y="2014538"/>
            <a:ext cx="500380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720850" y="2741613"/>
            <a:ext cx="5670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Correct number		</a:t>
            </a:r>
            <a:r>
              <a:rPr lang="en-US" altLang="zh-TW" u="sng">
                <a:solidFill>
                  <a:srgbClr val="A50021"/>
                </a:solidFill>
              </a:rPr>
              <a:t>a</a:t>
            </a:r>
            <a:r>
              <a:rPr lang="en-US" altLang="zh-TW" u="sng" baseline="-25000">
                <a:solidFill>
                  <a:srgbClr val="A50021"/>
                </a:solidFill>
              </a:rPr>
              <a:t>1</a:t>
            </a:r>
            <a:r>
              <a:rPr lang="en-US" altLang="zh-TW" u="sng">
                <a:solidFill>
                  <a:srgbClr val="A50021"/>
                </a:solidFill>
              </a:rPr>
              <a:t>a</a:t>
            </a:r>
            <a:r>
              <a:rPr lang="en-US" altLang="zh-TW" u="sng" baseline="-25000">
                <a:solidFill>
                  <a:srgbClr val="A50021"/>
                </a:solidFill>
              </a:rPr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10</a:t>
            </a:r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		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Incorrect number	</a:t>
            </a:r>
            <a:r>
              <a:rPr lang="en-US" altLang="zh-TW" u="sng">
                <a:solidFill>
                  <a:srgbClr val="A50021"/>
                </a:solidFill>
              </a:rPr>
              <a:t>a</a:t>
            </a:r>
            <a:r>
              <a:rPr lang="en-US" altLang="zh-TW" u="sng" baseline="-25000">
                <a:solidFill>
                  <a:srgbClr val="A50021"/>
                </a:solidFill>
              </a:rPr>
              <a:t>2</a:t>
            </a:r>
            <a:r>
              <a:rPr lang="en-US" altLang="zh-TW" u="sng">
                <a:solidFill>
                  <a:srgbClr val="A50021"/>
                </a:solidFill>
              </a:rPr>
              <a:t>a</a:t>
            </a:r>
            <a:r>
              <a:rPr lang="en-US" altLang="zh-TW" u="sng" baseline="-25000">
                <a:solidFill>
                  <a:srgbClr val="A50021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10</a:t>
            </a:r>
            <a:r>
              <a:rPr lang="en-US" altLang="zh-TW"/>
              <a:t>a</a:t>
            </a:r>
            <a:r>
              <a:rPr lang="en-US" altLang="zh-TW" baseline="-25000"/>
              <a:t>11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4724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3416" name="Text Box 8"/>
          <p:cNvSpPr txBox="1">
            <a:spLocks noChangeArrowheads="1"/>
          </p:cNvSpPr>
          <p:nvPr/>
        </p:nvSpPr>
        <p:spPr bwMode="auto">
          <a:xfrm>
            <a:off x="441325" y="4038600"/>
            <a:ext cx="8253413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be able to detect the error, we want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 ≠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 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This will </a:t>
            </a:r>
            <a:r>
              <a:rPr lang="en-US" altLang="zh-TW" b="1"/>
              <a:t>never happen</a:t>
            </a:r>
            <a:r>
              <a:rPr lang="en-US" altLang="zh-TW"/>
              <a:t> because the two sums are always the same.</a:t>
            </a:r>
          </a:p>
        </p:txBody>
      </p:sp>
    </p:spTree>
    <p:extLst>
      <p:ext uri="{BB962C8B-B14F-4D97-AF65-F5344CB8AC3E}">
        <p14:creationId xmlns:p14="http://schemas.microsoft.com/office/powerpoint/2010/main" val="37937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9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US Postal Money Order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350520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6000" y="3900488"/>
            <a:ext cx="450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1000" y="3317875"/>
            <a:ext cx="834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is computed by the following formula: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28600" y="4689475"/>
            <a:ext cx="4770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44475" y="5500688"/>
            <a:ext cx="5003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5029200" y="4662488"/>
            <a:ext cx="401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Except when a</a:t>
            </a:r>
            <a:r>
              <a:rPr lang="en-US" altLang="zh-TW" baseline="-25000"/>
              <a:t>i</a:t>
            </a:r>
            <a:r>
              <a:rPr lang="en-US" altLang="zh-TW"/>
              <a:t> (mod 9) = b</a:t>
            </a:r>
            <a:r>
              <a:rPr lang="en-US" altLang="zh-TW" baseline="-25000"/>
              <a:t>i</a:t>
            </a:r>
            <a:r>
              <a:rPr lang="en-US" altLang="zh-TW"/>
              <a:t> (mod 9) </a:t>
            </a:r>
          </a:p>
        </p:txBody>
      </p:sp>
      <p:sp>
        <p:nvSpPr>
          <p:cNvPr id="910345" name="Text Box 9"/>
          <p:cNvSpPr txBox="1">
            <a:spLocks noChangeArrowheads="1"/>
          </p:cNvSpPr>
          <p:nvPr/>
        </p:nvSpPr>
        <p:spPr bwMode="auto">
          <a:xfrm>
            <a:off x="2667000" y="6096000"/>
            <a:ext cx="6027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Never, except possibly the error is not the check digit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267200" y="2895600"/>
            <a:ext cx="8382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4" grpId="0"/>
      <p:bldP spid="91034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90800" y="2024063"/>
            <a:ext cx="3962400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Multiplicative inverse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Cancellation in modular arithmetic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Application: check digit scheme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US Postal Money Order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Airline Ticket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ISBN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Fermat’s little theorem</a:t>
            </a:r>
          </a:p>
        </p:txBody>
      </p:sp>
    </p:spTree>
    <p:extLst>
      <p:ext uri="{BB962C8B-B14F-4D97-AF65-F5344CB8AC3E}">
        <p14:creationId xmlns:p14="http://schemas.microsoft.com/office/powerpoint/2010/main" val="33485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Airline Ticket Identification Number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105150" y="39004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15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  <a:r>
              <a:rPr lang="en-US" altLang="zh-TW"/>
              <a:t> (mod 7)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81000" y="3317875"/>
            <a:ext cx="834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is computed by the following formula:</a:t>
            </a:r>
          </a:p>
        </p:txBody>
      </p:sp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47775"/>
            <a:ext cx="3810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Line 12"/>
          <p:cNvSpPr>
            <a:spLocks noChangeShapeType="1"/>
          </p:cNvSpPr>
          <p:nvPr/>
        </p:nvSpPr>
        <p:spPr bwMode="auto">
          <a:xfrm>
            <a:off x="4114800" y="2895600"/>
            <a:ext cx="9906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229" name="Text Box 13"/>
          <p:cNvSpPr txBox="1">
            <a:spLocks noChangeArrowheads="1"/>
          </p:cNvSpPr>
          <p:nvPr/>
        </p:nvSpPr>
        <p:spPr bwMode="auto">
          <a:xfrm>
            <a:off x="517525" y="4689475"/>
            <a:ext cx="691991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 consider the ticket number 0-001-1300696719-4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check digit is 4, since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00011300696719 = 11300696719 = 1614385245 · 7 + 4</a:t>
            </a:r>
          </a:p>
        </p:txBody>
      </p:sp>
    </p:spTree>
    <p:extLst>
      <p:ext uri="{BB962C8B-B14F-4D97-AF65-F5344CB8AC3E}">
        <p14:creationId xmlns:p14="http://schemas.microsoft.com/office/powerpoint/2010/main" val="355696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Airline Ticket Identification Number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105150" y="1295400"/>
            <a:ext cx="29241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15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  <a:r>
              <a:rPr lang="en-US" altLang="zh-TW"/>
              <a:t> (mod 7)</a:t>
            </a:r>
          </a:p>
        </p:txBody>
      </p:sp>
      <p:sp>
        <p:nvSpPr>
          <p:cNvPr id="24580" name="Text Box 11"/>
          <p:cNvSpPr txBox="1">
            <a:spLocks noChangeArrowheads="1"/>
          </p:cNvSpPr>
          <p:nvPr/>
        </p:nvSpPr>
        <p:spPr bwMode="auto">
          <a:xfrm>
            <a:off x="465138" y="2014538"/>
            <a:ext cx="477043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24581" name="Text Box 13"/>
          <p:cNvSpPr txBox="1">
            <a:spLocks noChangeArrowheads="1"/>
          </p:cNvSpPr>
          <p:nvPr/>
        </p:nvSpPr>
        <p:spPr bwMode="auto">
          <a:xfrm>
            <a:off x="1720850" y="2741613"/>
            <a:ext cx="5670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Correct number		</a:t>
            </a:r>
            <a:r>
              <a:rPr lang="en-US" altLang="zh-TW">
                <a:solidFill>
                  <a:schemeClr val="tx2"/>
                </a:solidFill>
              </a:rPr>
              <a:t>a</a:t>
            </a:r>
            <a:r>
              <a:rPr lang="en-US" altLang="zh-TW" baseline="-25000">
                <a:solidFill>
                  <a:schemeClr val="tx2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en-US" altLang="zh-TW" u="sng">
                <a:solidFill>
                  <a:srgbClr val="A50021"/>
                </a:solidFill>
              </a:rPr>
              <a:t>a</a:t>
            </a:r>
            <a:r>
              <a:rPr lang="en-US" altLang="zh-TW" u="sng" baseline="-25000">
                <a:solidFill>
                  <a:srgbClr val="A50021"/>
                </a:solidFill>
              </a:rPr>
              <a:t>i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  <a:r>
              <a:rPr lang="en-US" altLang="zh-TW"/>
              <a:t>		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Incorrect number	a</a:t>
            </a:r>
            <a:r>
              <a:rPr lang="en-US" altLang="zh-TW" baseline="-25000">
                <a:solidFill>
                  <a:schemeClr val="tx2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en-US" altLang="zh-TW" u="sng">
                <a:solidFill>
                  <a:srgbClr val="A50021"/>
                </a:solidFill>
              </a:rPr>
              <a:t>b</a:t>
            </a:r>
            <a:r>
              <a:rPr lang="en-US" altLang="zh-TW" u="sng" baseline="-25000">
                <a:solidFill>
                  <a:srgbClr val="A50021"/>
                </a:solidFill>
              </a:rPr>
              <a:t>i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</a:p>
        </p:txBody>
      </p:sp>
      <p:sp>
        <p:nvSpPr>
          <p:cNvPr id="24582" name="Line 14"/>
          <p:cNvSpPr>
            <a:spLocks noChangeShapeType="1"/>
          </p:cNvSpPr>
          <p:nvPr/>
        </p:nvSpPr>
        <p:spPr bwMode="auto">
          <a:xfrm>
            <a:off x="51816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4447" name="Text Box 15"/>
          <p:cNvSpPr txBox="1">
            <a:spLocks noChangeArrowheads="1"/>
          </p:cNvSpPr>
          <p:nvPr/>
        </p:nvSpPr>
        <p:spPr bwMode="auto">
          <a:xfrm>
            <a:off x="1281113" y="3970338"/>
            <a:ext cx="6643687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error is </a:t>
            </a:r>
            <a:r>
              <a:rPr lang="en-US" altLang="zh-TW" b="1"/>
              <a:t>not</a:t>
            </a:r>
            <a:r>
              <a:rPr lang="en-US" altLang="zh-TW"/>
              <a:t> detected if and only if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…a</a:t>
            </a:r>
            <a:r>
              <a:rPr lang="en-US" altLang="zh-TW" baseline="-25000"/>
              <a:t>i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…b</a:t>
            </a:r>
            <a:r>
              <a:rPr lang="en-US" altLang="zh-TW" baseline="-25000"/>
              <a:t>i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…a</a:t>
            </a:r>
            <a:r>
              <a:rPr lang="en-US" altLang="zh-TW" baseline="-25000"/>
              <a:t>i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lang="en-US" altLang="zh-TW"/>
              <a:t>-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…b</a:t>
            </a:r>
            <a:r>
              <a:rPr lang="en-US" altLang="zh-TW" baseline="-25000"/>
              <a:t>i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a</a:t>
            </a:r>
            <a:r>
              <a:rPr lang="en-US" altLang="zh-TW" baseline="-25000"/>
              <a:t>i</a:t>
            </a:r>
            <a:r>
              <a:rPr lang="en-US" altLang="zh-TW"/>
              <a:t>10</a:t>
            </a:r>
            <a:r>
              <a:rPr lang="en-US" altLang="zh-TW" baseline="30000"/>
              <a:t>14-i</a:t>
            </a:r>
            <a:r>
              <a:rPr lang="en-US" altLang="zh-TW" baseline="-25000"/>
              <a:t> </a:t>
            </a:r>
            <a:r>
              <a:rPr lang="en-US" altLang="zh-TW"/>
              <a:t>- b</a:t>
            </a:r>
            <a:r>
              <a:rPr lang="en-US" altLang="zh-TW" baseline="-25000"/>
              <a:t>i</a:t>
            </a:r>
            <a:r>
              <a:rPr lang="en-US" altLang="zh-TW"/>
              <a:t>10</a:t>
            </a:r>
            <a:r>
              <a:rPr lang="en-US" altLang="zh-TW" baseline="30000"/>
              <a:t>14-i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a</a:t>
            </a:r>
            <a:r>
              <a:rPr lang="en-US" altLang="zh-TW" baseline="-25000"/>
              <a:t>i </a:t>
            </a:r>
            <a:r>
              <a:rPr lang="en-US" altLang="zh-TW"/>
              <a:t>- b</a:t>
            </a:r>
            <a:r>
              <a:rPr lang="en-US" altLang="zh-TW" baseline="-25000"/>
              <a:t>i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	 since 7 does not divide 10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 	a</a:t>
            </a:r>
            <a:r>
              <a:rPr lang="en-US" altLang="zh-TW" baseline="-25000"/>
              <a:t>i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/>
              <a:t> b</a:t>
            </a:r>
            <a:r>
              <a:rPr lang="en-US" altLang="zh-TW" baseline="-25000"/>
              <a:t>i </a:t>
            </a:r>
            <a:r>
              <a:rPr lang="en-US" altLang="zh-TW"/>
              <a:t>(mod 7)</a:t>
            </a:r>
          </a:p>
        </p:txBody>
      </p:sp>
    </p:spTree>
    <p:extLst>
      <p:ext uri="{BB962C8B-B14F-4D97-AF65-F5344CB8AC3E}">
        <p14:creationId xmlns:p14="http://schemas.microsoft.com/office/powerpoint/2010/main" val="306211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Airline Ticket Identification Number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105150" y="1295400"/>
            <a:ext cx="29241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15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  <a:r>
              <a:rPr lang="en-US" altLang="zh-TW"/>
              <a:t> (mod 7)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1720850" y="2590800"/>
            <a:ext cx="5670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Correct number		</a:t>
            </a:r>
            <a:r>
              <a:rPr lang="en-US" altLang="zh-TW">
                <a:solidFill>
                  <a:schemeClr val="tx2"/>
                </a:solidFill>
              </a:rPr>
              <a:t>a</a:t>
            </a:r>
            <a:r>
              <a:rPr lang="en-US" altLang="zh-TW" baseline="-25000">
                <a:solidFill>
                  <a:schemeClr val="tx2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en-US" altLang="zh-TW" u="sng">
                <a:solidFill>
                  <a:srgbClr val="A50021"/>
                </a:solidFill>
              </a:rPr>
              <a:t>cd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  <a:r>
              <a:rPr lang="en-US" altLang="zh-TW"/>
              <a:t>		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Incorrect number	a</a:t>
            </a:r>
            <a:r>
              <a:rPr lang="en-US" altLang="zh-TW" baseline="-25000">
                <a:solidFill>
                  <a:schemeClr val="tx2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en-US" altLang="zh-TW" u="sng">
                <a:solidFill>
                  <a:srgbClr val="A50021"/>
                </a:solidFill>
              </a:rPr>
              <a:t>dc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5257800" y="2973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5463" name="Text Box 7"/>
          <p:cNvSpPr txBox="1">
            <a:spLocks noChangeArrowheads="1"/>
          </p:cNvSpPr>
          <p:nvPr/>
        </p:nvSpPr>
        <p:spPr bwMode="auto">
          <a:xfrm>
            <a:off x="304800" y="3733800"/>
            <a:ext cx="8696325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error is </a:t>
            </a:r>
            <a:r>
              <a:rPr lang="en-US" altLang="zh-TW" b="1"/>
              <a:t>not</a:t>
            </a:r>
            <a:r>
              <a:rPr lang="en-US" altLang="zh-TW"/>
              <a:t> detected if and only if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…cd…a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…dc…a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…cd…a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lang="en-US" altLang="zh-TW"/>
              <a:t>-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…dc…a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(c10</a:t>
            </a:r>
            <a:r>
              <a:rPr lang="en-US" altLang="zh-TW" baseline="30000"/>
              <a:t>j+1</a:t>
            </a:r>
            <a:r>
              <a:rPr lang="en-US" altLang="zh-TW" baseline="-25000"/>
              <a:t> </a:t>
            </a:r>
            <a:r>
              <a:rPr lang="en-US" altLang="zh-TW"/>
              <a:t>+ d10</a:t>
            </a:r>
            <a:r>
              <a:rPr lang="en-US" altLang="zh-TW" baseline="30000"/>
              <a:t>j</a:t>
            </a:r>
            <a:r>
              <a:rPr lang="en-US" altLang="zh-TW"/>
              <a:t>) – (d10</a:t>
            </a:r>
            <a:r>
              <a:rPr lang="en-US" altLang="zh-TW" baseline="30000"/>
              <a:t>j+1</a:t>
            </a:r>
            <a:r>
              <a:rPr lang="en-US" altLang="zh-TW" baseline="-25000"/>
              <a:t> </a:t>
            </a:r>
            <a:r>
              <a:rPr lang="en-US" altLang="zh-TW"/>
              <a:t>+ c10</a:t>
            </a:r>
            <a:r>
              <a:rPr lang="en-US" altLang="zh-TW" baseline="30000"/>
              <a:t>j</a:t>
            </a:r>
            <a:r>
              <a:rPr lang="en-US" altLang="zh-TW"/>
              <a:t>)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c10</a:t>
            </a:r>
            <a:r>
              <a:rPr lang="en-US" altLang="zh-TW" baseline="30000"/>
              <a:t>j</a:t>
            </a:r>
            <a:r>
              <a:rPr lang="en-US" altLang="zh-TW"/>
              <a:t>(10-1)</a:t>
            </a:r>
            <a:r>
              <a:rPr lang="en-US" altLang="zh-TW" baseline="-25000"/>
              <a:t> </a:t>
            </a:r>
            <a:r>
              <a:rPr lang="en-US" altLang="zh-TW"/>
              <a:t>- d10</a:t>
            </a:r>
            <a:r>
              <a:rPr lang="en-US" altLang="zh-TW" baseline="30000"/>
              <a:t>j</a:t>
            </a:r>
            <a:r>
              <a:rPr lang="en-US" altLang="zh-TW"/>
              <a:t>(10-1)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9·10</a:t>
            </a:r>
            <a:r>
              <a:rPr lang="en-US" altLang="zh-TW" baseline="30000"/>
              <a:t>j</a:t>
            </a:r>
            <a:r>
              <a:rPr lang="en-US" altLang="zh-TW"/>
              <a:t>(c-d)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 	c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/>
              <a:t> d</a:t>
            </a:r>
            <a:r>
              <a:rPr lang="en-US" altLang="zh-TW" baseline="-25000"/>
              <a:t> </a:t>
            </a:r>
            <a:r>
              <a:rPr lang="en-US" altLang="zh-TW"/>
              <a:t>(mod 7) since 7 does not divide 9 and 7 does not divide 10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465138" y="1905000"/>
            <a:ext cx="50038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</p:spTree>
    <p:extLst>
      <p:ext uri="{BB962C8B-B14F-4D97-AF65-F5344CB8AC3E}">
        <p14:creationId xmlns:p14="http://schemas.microsoft.com/office/powerpoint/2010/main" val="263476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Airline Ticket Identification Number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105150" y="39004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15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  <a:r>
              <a:rPr lang="en-US" altLang="zh-TW"/>
              <a:t> (mod 7)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" y="3317875"/>
            <a:ext cx="834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is computed by the following formula: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47775"/>
            <a:ext cx="3810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114800" y="2895600"/>
            <a:ext cx="9906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228600" y="4689475"/>
            <a:ext cx="4770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244475" y="5500688"/>
            <a:ext cx="5003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  <p:sp>
        <p:nvSpPr>
          <p:cNvPr id="916490" name="Text Box 10"/>
          <p:cNvSpPr txBox="1">
            <a:spLocks noChangeArrowheads="1"/>
          </p:cNvSpPr>
          <p:nvPr/>
        </p:nvSpPr>
        <p:spPr bwMode="auto">
          <a:xfrm>
            <a:off x="5029200" y="4662488"/>
            <a:ext cx="401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Except when a</a:t>
            </a:r>
            <a:r>
              <a:rPr lang="en-US" altLang="zh-TW" baseline="-25000"/>
              <a:t>i</a:t>
            </a:r>
            <a:r>
              <a:rPr lang="en-US" altLang="zh-TW"/>
              <a:t> (mod 7) = b</a:t>
            </a:r>
            <a:r>
              <a:rPr lang="en-US" altLang="zh-TW" baseline="-25000"/>
              <a:t>i</a:t>
            </a:r>
            <a:r>
              <a:rPr lang="en-US" altLang="zh-TW"/>
              <a:t> (mod 7) </a:t>
            </a:r>
          </a:p>
        </p:txBody>
      </p:sp>
      <p:sp>
        <p:nvSpPr>
          <p:cNvPr id="916492" name="Text Box 12"/>
          <p:cNvSpPr txBox="1">
            <a:spLocks noChangeArrowheads="1"/>
          </p:cNvSpPr>
          <p:nvPr/>
        </p:nvSpPr>
        <p:spPr bwMode="auto">
          <a:xfrm>
            <a:off x="5257800" y="5500688"/>
            <a:ext cx="3933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Except when c (mod 7) = d (mod 7) </a:t>
            </a:r>
          </a:p>
        </p:txBody>
      </p:sp>
    </p:spTree>
    <p:extLst>
      <p:ext uri="{BB962C8B-B14F-4D97-AF65-F5344CB8AC3E}">
        <p14:creationId xmlns:p14="http://schemas.microsoft.com/office/powerpoint/2010/main" val="125323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90" grpId="0"/>
      <p:bldP spid="91649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590800" y="2024063"/>
            <a:ext cx="3962400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Multiplicative inverse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Cancellation in modular arithmetic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Application: check digit scheme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US Postal Money Order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Airline Ticket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ISBN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Fermat’s little theorem</a:t>
            </a:r>
          </a:p>
        </p:txBody>
      </p:sp>
    </p:spTree>
    <p:extLst>
      <p:ext uri="{BB962C8B-B14F-4D97-AF65-F5344CB8AC3E}">
        <p14:creationId xmlns:p14="http://schemas.microsoft.com/office/powerpoint/2010/main" val="2900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90600" y="1439863"/>
            <a:ext cx="5638800" cy="838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latin typeface="Comic Sans MS" pitchFamily="66" charset="0"/>
                <a:sym typeface="Euclid Symbol" pitchFamily="18" charset="2"/>
              </a:rPr>
              <a:t>Lemma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: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 (mod n),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d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then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          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cd (mod n).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89250" y="457200"/>
            <a:ext cx="343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Multiplication</a:t>
            </a:r>
          </a:p>
        </p:txBody>
      </p:sp>
      <p:sp>
        <p:nvSpPr>
          <p:cNvPr id="819205" name="Text Box 5"/>
          <p:cNvSpPr txBox="1">
            <a:spLocks noChangeArrowheads="1"/>
          </p:cNvSpPr>
          <p:nvPr/>
        </p:nvSpPr>
        <p:spPr bwMode="auto">
          <a:xfrm>
            <a:off x="1039813" y="2659063"/>
            <a:ext cx="7367587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Example 1  	9876 </a:t>
            </a:r>
            <a:r>
              <a:rPr kumimoji="0" lang="en-US" altLang="en-US">
                <a:sym typeface="Euclid Symbol" pitchFamily="18" charset="2"/>
              </a:rPr>
              <a:t> 6 (mod 10),   17642  2 (mod 10) 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               		=&gt;   9876 * 17642 (mod 10)  6 * 2 (mod 10)  2 (mod 10)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Example 2	10987  1 (mod 2),   28663  1 (mod 2)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=&gt;   10987 * 28663 (mod 2)   1 (mod 2)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Example 3	1000  -1 (mod 7),  1000000  1 (mod 7)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=&gt;   1000 * 1000000 (mod 7)  -1 * 1 (mod 7)  -1 (mod 7)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19207" name="Text Box 7"/>
          <p:cNvSpPr txBox="1">
            <a:spLocks noChangeArrowheads="1"/>
          </p:cNvSpPr>
          <p:nvPr/>
        </p:nvSpPr>
        <p:spPr bwMode="auto">
          <a:xfrm>
            <a:off x="914400" y="5791200"/>
            <a:ext cx="6334125" cy="7127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particular, when computing </a:t>
            </a:r>
            <a:r>
              <a:rPr lang="en-US" altLang="zh-TW">
                <a:solidFill>
                  <a:srgbClr val="0000CC"/>
                </a:solidFill>
              </a:rPr>
              <a:t>ab mod n</a:t>
            </a:r>
            <a:r>
              <a:rPr lang="en-US" altLang="zh-TW"/>
              <a:t>, we can first replace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a mod n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b mod n</a:t>
            </a:r>
            <a:r>
              <a:rPr lang="en-US" altLang="zh-TW"/>
              <a:t>, so that the computation is faster.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7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International Standard Book Number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43000"/>
            <a:ext cx="256222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685800" y="3062288"/>
            <a:ext cx="7751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satisfies the following equation: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914400" y="3595688"/>
            <a:ext cx="7259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+ 9a</a:t>
            </a:r>
            <a:r>
              <a:rPr lang="en-US" altLang="zh-TW" baseline="-25000"/>
              <a:t>2</a:t>
            </a:r>
            <a:r>
              <a:rPr lang="en-US" altLang="zh-TW"/>
              <a:t> + 8a</a:t>
            </a:r>
            <a:r>
              <a:rPr lang="en-US" altLang="zh-TW" baseline="-25000"/>
              <a:t>3</a:t>
            </a:r>
            <a:r>
              <a:rPr lang="en-US" altLang="zh-TW"/>
              <a:t> + 7a</a:t>
            </a:r>
            <a:r>
              <a:rPr lang="en-US" altLang="zh-TW" baseline="-25000"/>
              <a:t>4</a:t>
            </a:r>
            <a:r>
              <a:rPr lang="en-US" altLang="zh-TW"/>
              <a:t> + 6a</a:t>
            </a:r>
            <a:r>
              <a:rPr lang="en-US" altLang="zh-TW" baseline="-25000"/>
              <a:t>5</a:t>
            </a:r>
            <a:r>
              <a:rPr lang="en-US" altLang="zh-TW"/>
              <a:t> + 5a</a:t>
            </a:r>
            <a:r>
              <a:rPr lang="en-US" altLang="zh-TW" baseline="-25000"/>
              <a:t>6</a:t>
            </a:r>
            <a:r>
              <a:rPr lang="en-US" altLang="zh-TW"/>
              <a:t> + 4a</a:t>
            </a:r>
            <a:r>
              <a:rPr lang="en-US" altLang="zh-TW" baseline="-25000"/>
              <a:t>7</a:t>
            </a:r>
            <a:r>
              <a:rPr lang="en-US" altLang="zh-TW"/>
              <a:t> + 3a</a:t>
            </a:r>
            <a:r>
              <a:rPr lang="en-US" altLang="zh-TW" baseline="-25000"/>
              <a:t>8</a:t>
            </a:r>
            <a:r>
              <a:rPr lang="en-US" altLang="zh-TW"/>
              <a:t> + 2a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</a:t>
            </a:r>
            <a:r>
              <a:rPr kumimoji="0" lang="en-US" altLang="en-US">
                <a:sym typeface="Euclid Symbol" pitchFamily="18" charset="2"/>
              </a:rPr>
              <a:t> 0</a:t>
            </a:r>
            <a:r>
              <a:rPr lang="en-US" altLang="zh-TW"/>
              <a:t> (mod 11)</a:t>
            </a:r>
          </a:p>
        </p:txBody>
      </p:sp>
      <p:sp>
        <p:nvSpPr>
          <p:cNvPr id="903175" name="Text Box 7"/>
          <p:cNvSpPr txBox="1">
            <a:spLocks noChangeArrowheads="1"/>
          </p:cNvSpPr>
          <p:nvPr/>
        </p:nvSpPr>
        <p:spPr bwMode="auto">
          <a:xfrm>
            <a:off x="746125" y="4195763"/>
            <a:ext cx="7558088" cy="376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Note: When the check digit is 10, it assigns a</a:t>
            </a:r>
            <a:r>
              <a:rPr lang="en-US" altLang="zh-TW" baseline="-25000"/>
              <a:t>10</a:t>
            </a:r>
            <a:r>
              <a:rPr lang="en-US" altLang="zh-TW"/>
              <a:t> the special symbol </a:t>
            </a:r>
            <a:r>
              <a:rPr lang="en-US" altLang="zh-TW">
                <a:solidFill>
                  <a:srgbClr val="A50021"/>
                </a:solidFill>
              </a:rPr>
              <a:t>X</a:t>
            </a:r>
            <a:r>
              <a:rPr lang="en-US" altLang="zh-TW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41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7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International Standard Book Number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1233488"/>
            <a:ext cx="72691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+ 9a</a:t>
            </a:r>
            <a:r>
              <a:rPr lang="en-US" altLang="zh-TW" baseline="-25000"/>
              <a:t>2</a:t>
            </a:r>
            <a:r>
              <a:rPr lang="en-US" altLang="zh-TW"/>
              <a:t> + 8a</a:t>
            </a:r>
            <a:r>
              <a:rPr lang="en-US" altLang="zh-TW" baseline="-25000"/>
              <a:t>3</a:t>
            </a:r>
            <a:r>
              <a:rPr lang="en-US" altLang="zh-TW"/>
              <a:t> + 7a</a:t>
            </a:r>
            <a:r>
              <a:rPr lang="en-US" altLang="zh-TW" baseline="-25000"/>
              <a:t>4</a:t>
            </a:r>
            <a:r>
              <a:rPr lang="en-US" altLang="zh-TW"/>
              <a:t> + 6a</a:t>
            </a:r>
            <a:r>
              <a:rPr lang="en-US" altLang="zh-TW" baseline="-25000"/>
              <a:t>5</a:t>
            </a:r>
            <a:r>
              <a:rPr lang="en-US" altLang="zh-TW"/>
              <a:t> + 5a</a:t>
            </a:r>
            <a:r>
              <a:rPr lang="en-US" altLang="zh-TW" baseline="-25000"/>
              <a:t>6</a:t>
            </a:r>
            <a:r>
              <a:rPr lang="en-US" altLang="zh-TW"/>
              <a:t> + 4a</a:t>
            </a:r>
            <a:r>
              <a:rPr lang="en-US" altLang="zh-TW" baseline="-25000"/>
              <a:t>7</a:t>
            </a:r>
            <a:r>
              <a:rPr lang="en-US" altLang="zh-TW"/>
              <a:t> + 3a</a:t>
            </a:r>
            <a:r>
              <a:rPr lang="en-US" altLang="zh-TW" baseline="-25000"/>
              <a:t>8</a:t>
            </a:r>
            <a:r>
              <a:rPr lang="en-US" altLang="zh-TW"/>
              <a:t> + 2a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</a:t>
            </a:r>
            <a:r>
              <a:rPr kumimoji="0" lang="en-US" altLang="en-US">
                <a:sym typeface="Euclid Symbol" pitchFamily="18" charset="2"/>
              </a:rPr>
              <a:t> 0</a:t>
            </a:r>
            <a:r>
              <a:rPr lang="en-US" altLang="zh-TW"/>
              <a:t> (mod 11)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65138" y="2014538"/>
            <a:ext cx="477043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20850" y="2590800"/>
            <a:ext cx="5670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Correct number		</a:t>
            </a:r>
            <a:r>
              <a:rPr lang="en-US" altLang="zh-TW">
                <a:solidFill>
                  <a:schemeClr val="tx2"/>
                </a:solidFill>
              </a:rPr>
              <a:t>a</a:t>
            </a:r>
            <a:r>
              <a:rPr lang="en-US" altLang="zh-TW" baseline="-25000">
                <a:solidFill>
                  <a:schemeClr val="tx2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en-US" altLang="zh-TW" u="sng">
                <a:solidFill>
                  <a:srgbClr val="A50021"/>
                </a:solidFill>
              </a:rPr>
              <a:t>a</a:t>
            </a:r>
            <a:r>
              <a:rPr lang="en-US" altLang="zh-TW" u="sng" baseline="-25000">
                <a:solidFill>
                  <a:srgbClr val="A50021"/>
                </a:solidFill>
              </a:rPr>
              <a:t>i</a:t>
            </a:r>
            <a:r>
              <a:rPr lang="en-US" altLang="zh-TW"/>
              <a:t>…a</a:t>
            </a:r>
            <a:r>
              <a:rPr lang="en-US" altLang="zh-TW" baseline="-25000"/>
              <a:t>9</a:t>
            </a:r>
            <a:r>
              <a:rPr lang="en-US" altLang="zh-TW"/>
              <a:t>a</a:t>
            </a:r>
            <a:r>
              <a:rPr lang="en-US" altLang="zh-TW" baseline="-25000"/>
              <a:t>10</a:t>
            </a:r>
            <a:r>
              <a:rPr lang="en-US" altLang="zh-TW"/>
              <a:t>		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Incorrect number	a</a:t>
            </a:r>
            <a:r>
              <a:rPr lang="en-US" altLang="zh-TW" baseline="-25000">
                <a:solidFill>
                  <a:schemeClr val="tx2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en-US" altLang="zh-TW" u="sng">
                <a:solidFill>
                  <a:srgbClr val="A50021"/>
                </a:solidFill>
              </a:rPr>
              <a:t>b</a:t>
            </a:r>
            <a:r>
              <a:rPr lang="en-US" altLang="zh-TW" u="sng" baseline="-25000">
                <a:solidFill>
                  <a:srgbClr val="A50021"/>
                </a:solidFill>
              </a:rPr>
              <a:t>i</a:t>
            </a:r>
            <a:r>
              <a:rPr lang="en-US" altLang="zh-TW"/>
              <a:t>…a</a:t>
            </a:r>
            <a:r>
              <a:rPr lang="en-US" altLang="zh-TW" baseline="-25000"/>
              <a:t>9</a:t>
            </a:r>
            <a:r>
              <a:rPr lang="en-US" altLang="zh-TW"/>
              <a:t>a</a:t>
            </a:r>
            <a:r>
              <a:rPr lang="en-US" altLang="zh-TW" baseline="-25000"/>
              <a:t>10</a:t>
            </a:r>
          </a:p>
        </p:txBody>
      </p:sp>
      <p:sp>
        <p:nvSpPr>
          <p:cNvPr id="918534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7980363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error is </a:t>
            </a:r>
            <a:r>
              <a:rPr lang="en-US" altLang="zh-TW" b="1"/>
              <a:t>not</a:t>
            </a:r>
            <a:r>
              <a:rPr lang="en-US" altLang="zh-TW"/>
              <a:t> detected if and only if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+ 9·10</a:t>
            </a:r>
            <a:r>
              <a:rPr lang="en-US" altLang="zh-TW" baseline="-25000"/>
              <a:t>2</a:t>
            </a:r>
            <a:r>
              <a:rPr lang="en-US" altLang="zh-TW"/>
              <a:t>…+(11-i)a</a:t>
            </a:r>
            <a:r>
              <a:rPr lang="en-US" altLang="zh-TW" baseline="-25000"/>
              <a:t>i</a:t>
            </a:r>
            <a:r>
              <a:rPr lang="en-US" altLang="zh-TW"/>
              <a:t>…+2·a</a:t>
            </a:r>
            <a:r>
              <a:rPr lang="en-US" altLang="zh-TW" baseline="-25000"/>
              <a:t>9</a:t>
            </a:r>
            <a:r>
              <a:rPr lang="en-US" altLang="zh-TW"/>
              <a:t>+a</a:t>
            </a:r>
            <a:r>
              <a:rPr lang="en-US" altLang="zh-TW" baseline="-25000"/>
              <a:t>10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 baseline="-25000"/>
              <a:t> </a:t>
            </a:r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+ 9·10</a:t>
            </a:r>
            <a:r>
              <a:rPr lang="en-US" altLang="zh-TW" baseline="-25000"/>
              <a:t>2</a:t>
            </a:r>
            <a:r>
              <a:rPr lang="en-US" altLang="zh-TW"/>
              <a:t>…+(11-i)b</a:t>
            </a:r>
            <a:r>
              <a:rPr lang="en-US" altLang="zh-TW" baseline="-25000"/>
              <a:t>i</a:t>
            </a:r>
            <a:r>
              <a:rPr lang="en-US" altLang="zh-TW"/>
              <a:t>…+a</a:t>
            </a:r>
            <a:r>
              <a:rPr lang="en-US" altLang="zh-TW" baseline="-25000"/>
              <a:t>10 </a:t>
            </a:r>
            <a:r>
              <a:rPr lang="en-US" altLang="zh-TW"/>
              <a:t>(mod 11)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(11-i)a</a:t>
            </a:r>
            <a:r>
              <a:rPr lang="en-US" altLang="zh-TW" baseline="-25000"/>
              <a:t>i </a:t>
            </a:r>
            <a:r>
              <a:rPr kumimoji="0" lang="en-US" altLang="en-US">
                <a:sym typeface="Euclid Symbol" pitchFamily="18" charset="2"/>
              </a:rPr>
              <a:t> </a:t>
            </a:r>
            <a:r>
              <a:rPr lang="en-US" altLang="zh-TW"/>
              <a:t>(11-i)b</a:t>
            </a:r>
            <a:r>
              <a:rPr lang="en-US" altLang="zh-TW" baseline="-25000"/>
              <a:t>i</a:t>
            </a:r>
            <a:r>
              <a:rPr kumimoji="0" lang="en-US" altLang="en-US">
                <a:sym typeface="Euclid Symbol" pitchFamily="18" charset="2"/>
              </a:rPr>
              <a:t> </a:t>
            </a:r>
            <a:r>
              <a:rPr lang="en-US" altLang="zh-TW"/>
              <a:t>(mod 11)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a</a:t>
            </a:r>
            <a:r>
              <a:rPr lang="en-US" altLang="zh-TW" baseline="-25000"/>
              <a:t>i </a:t>
            </a:r>
            <a:r>
              <a:rPr kumimoji="0" lang="en-US" altLang="en-US">
                <a:sym typeface="Euclid Symbol" pitchFamily="18" charset="2"/>
              </a:rPr>
              <a:t> </a:t>
            </a:r>
            <a:r>
              <a:rPr lang="en-US" altLang="zh-TW"/>
              <a:t>b</a:t>
            </a:r>
            <a:r>
              <a:rPr lang="en-US" altLang="zh-TW" baseline="-25000"/>
              <a:t>i</a:t>
            </a:r>
            <a:r>
              <a:rPr kumimoji="0" lang="en-US" altLang="en-US">
                <a:sym typeface="Euclid Symbol" pitchFamily="18" charset="2"/>
              </a:rPr>
              <a:t> </a:t>
            </a:r>
            <a:r>
              <a:rPr lang="en-US" altLang="zh-TW"/>
              <a:t>(mod 11)  since gcd(11-i,11)=1 and so we can cancel </a:t>
            </a:r>
          </a:p>
        </p:txBody>
      </p:sp>
      <p:sp>
        <p:nvSpPr>
          <p:cNvPr id="918535" name="Text Box 7"/>
          <p:cNvSpPr txBox="1">
            <a:spLocks noChangeArrowheads="1"/>
          </p:cNvSpPr>
          <p:nvPr/>
        </p:nvSpPr>
        <p:spPr bwMode="auto">
          <a:xfrm>
            <a:off x="746125" y="6100763"/>
            <a:ext cx="67405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happens only when a</a:t>
            </a:r>
            <a:r>
              <a:rPr lang="en-US" altLang="zh-TW" baseline="-25000"/>
              <a:t>i </a:t>
            </a:r>
            <a:r>
              <a:rPr kumimoji="0" lang="en-US" altLang="zh-TW">
                <a:sym typeface="Euclid Symbol" pitchFamily="18" charset="2"/>
              </a:rPr>
              <a:t>=</a:t>
            </a:r>
            <a:r>
              <a:rPr kumimoji="0" lang="en-US" altLang="en-US">
                <a:sym typeface="Euclid Symbol" pitchFamily="18" charset="2"/>
              </a:rPr>
              <a:t> </a:t>
            </a:r>
            <a:r>
              <a:rPr lang="en-US" altLang="zh-TW"/>
              <a:t>b</a:t>
            </a:r>
            <a:r>
              <a:rPr lang="en-US" altLang="zh-TW" baseline="-25000"/>
              <a:t>i</a:t>
            </a:r>
            <a:r>
              <a:rPr kumimoji="0" lang="en-US" altLang="zh-TW">
                <a:sym typeface="Euclid Symbol" pitchFamily="18" charset="2"/>
              </a:rPr>
              <a:t>, in which case there is no error!</a:t>
            </a:r>
          </a:p>
        </p:txBody>
      </p:sp>
      <p:sp>
        <p:nvSpPr>
          <p:cNvPr id="918536" name="Text Box 8"/>
          <p:cNvSpPr txBox="1">
            <a:spLocks noChangeArrowheads="1"/>
          </p:cNvSpPr>
          <p:nvPr/>
        </p:nvSpPr>
        <p:spPr bwMode="auto">
          <a:xfrm>
            <a:off x="457200" y="5524500"/>
            <a:ext cx="8286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(Another way to see it is to multiply the multiplicative inverse of (11-i) on both sides.)</a:t>
            </a:r>
          </a:p>
        </p:txBody>
      </p:sp>
      <p:sp>
        <p:nvSpPr>
          <p:cNvPr id="918537" name="Line 9"/>
          <p:cNvSpPr>
            <a:spLocks noChangeShapeType="1"/>
          </p:cNvSpPr>
          <p:nvPr/>
        </p:nvSpPr>
        <p:spPr bwMode="auto">
          <a:xfrm flipV="1">
            <a:off x="7620000" y="533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5" grpId="0" animBg="1"/>
      <p:bldP spid="918536" grpId="0"/>
      <p:bldP spid="91853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7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International Standard Book Number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914400" y="1233488"/>
            <a:ext cx="72691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+ 9a</a:t>
            </a:r>
            <a:r>
              <a:rPr lang="en-US" altLang="zh-TW" baseline="-25000"/>
              <a:t>2</a:t>
            </a:r>
            <a:r>
              <a:rPr lang="en-US" altLang="zh-TW"/>
              <a:t> + 8a</a:t>
            </a:r>
            <a:r>
              <a:rPr lang="en-US" altLang="zh-TW" baseline="-25000"/>
              <a:t>3</a:t>
            </a:r>
            <a:r>
              <a:rPr lang="en-US" altLang="zh-TW"/>
              <a:t> + 7a</a:t>
            </a:r>
            <a:r>
              <a:rPr lang="en-US" altLang="zh-TW" baseline="-25000"/>
              <a:t>4</a:t>
            </a:r>
            <a:r>
              <a:rPr lang="en-US" altLang="zh-TW"/>
              <a:t> + 6a</a:t>
            </a:r>
            <a:r>
              <a:rPr lang="en-US" altLang="zh-TW" baseline="-25000"/>
              <a:t>5</a:t>
            </a:r>
            <a:r>
              <a:rPr lang="en-US" altLang="zh-TW"/>
              <a:t> + 5a</a:t>
            </a:r>
            <a:r>
              <a:rPr lang="en-US" altLang="zh-TW" baseline="-25000"/>
              <a:t>6</a:t>
            </a:r>
            <a:r>
              <a:rPr lang="en-US" altLang="zh-TW"/>
              <a:t> + 4a</a:t>
            </a:r>
            <a:r>
              <a:rPr lang="en-US" altLang="zh-TW" baseline="-25000"/>
              <a:t>7</a:t>
            </a:r>
            <a:r>
              <a:rPr lang="en-US" altLang="zh-TW"/>
              <a:t> + 3a</a:t>
            </a:r>
            <a:r>
              <a:rPr lang="en-US" altLang="zh-TW" baseline="-25000"/>
              <a:t>8</a:t>
            </a:r>
            <a:r>
              <a:rPr lang="en-US" altLang="zh-TW"/>
              <a:t> + 2a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</a:t>
            </a:r>
            <a:r>
              <a:rPr kumimoji="0" lang="en-US" altLang="en-US">
                <a:sym typeface="Euclid Symbol" pitchFamily="18" charset="2"/>
              </a:rPr>
              <a:t> 0</a:t>
            </a:r>
            <a:r>
              <a:rPr lang="en-US" altLang="zh-TW"/>
              <a:t> (mod 11)</a:t>
            </a:r>
          </a:p>
        </p:txBody>
      </p:sp>
      <p:sp>
        <p:nvSpPr>
          <p:cNvPr id="917513" name="Text Box 9"/>
          <p:cNvSpPr txBox="1">
            <a:spLocks noChangeArrowheads="1"/>
          </p:cNvSpPr>
          <p:nvPr/>
        </p:nvSpPr>
        <p:spPr bwMode="auto">
          <a:xfrm>
            <a:off x="577850" y="3881438"/>
            <a:ext cx="803275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error is </a:t>
            </a:r>
            <a:r>
              <a:rPr lang="en-US" altLang="zh-TW" b="1"/>
              <a:t>not</a:t>
            </a:r>
            <a:r>
              <a:rPr lang="en-US" altLang="zh-TW"/>
              <a:t> detected if and only if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+…+ (11-i-1)c + (11-i)d +…+a</a:t>
            </a:r>
            <a:r>
              <a:rPr lang="en-US" altLang="zh-TW" baseline="-25000"/>
              <a:t>10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 baseline="-25000"/>
              <a:t> </a:t>
            </a:r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+…+ (11-i-1)d + (11-i)c +…+a</a:t>
            </a:r>
            <a:r>
              <a:rPr lang="en-US" altLang="zh-TW" baseline="-25000"/>
              <a:t>10 </a:t>
            </a:r>
            <a:r>
              <a:rPr lang="en-US" altLang="zh-TW"/>
              <a:t>(mod 11)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(11-i-1)(c-d) + (11-i)(d-c)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11)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c-d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11)  </a:t>
            </a:r>
          </a:p>
        </p:txBody>
      </p:sp>
      <p:sp>
        <p:nvSpPr>
          <p:cNvPr id="30725" name="Text Box 11"/>
          <p:cNvSpPr txBox="1">
            <a:spLocks noChangeArrowheads="1"/>
          </p:cNvSpPr>
          <p:nvPr/>
        </p:nvSpPr>
        <p:spPr bwMode="auto">
          <a:xfrm>
            <a:off x="465138" y="1905000"/>
            <a:ext cx="50038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  <p:sp>
        <p:nvSpPr>
          <p:cNvPr id="30726" name="Text Box 12"/>
          <p:cNvSpPr txBox="1">
            <a:spLocks noChangeArrowheads="1"/>
          </p:cNvSpPr>
          <p:nvPr/>
        </p:nvSpPr>
        <p:spPr bwMode="auto">
          <a:xfrm>
            <a:off x="1720850" y="2589213"/>
            <a:ext cx="5670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Correct number		</a:t>
            </a:r>
            <a:r>
              <a:rPr lang="en-US" altLang="zh-TW">
                <a:solidFill>
                  <a:schemeClr val="tx2"/>
                </a:solidFill>
              </a:rPr>
              <a:t>a</a:t>
            </a:r>
            <a:r>
              <a:rPr lang="en-US" altLang="zh-TW" baseline="-25000">
                <a:solidFill>
                  <a:schemeClr val="tx2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en-US" altLang="zh-TW" u="sng">
                <a:solidFill>
                  <a:srgbClr val="A50021"/>
                </a:solidFill>
              </a:rPr>
              <a:t>cd</a:t>
            </a:r>
            <a:r>
              <a:rPr lang="en-US" altLang="zh-TW"/>
              <a:t>…a</a:t>
            </a:r>
            <a:r>
              <a:rPr lang="en-US" altLang="zh-TW" baseline="-25000"/>
              <a:t>9</a:t>
            </a:r>
            <a:r>
              <a:rPr lang="en-US" altLang="zh-TW"/>
              <a:t>a</a:t>
            </a:r>
            <a:r>
              <a:rPr lang="en-US" altLang="zh-TW" baseline="-25000"/>
              <a:t>10</a:t>
            </a:r>
            <a:r>
              <a:rPr lang="en-US" altLang="zh-TW"/>
              <a:t>		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Incorrect number	a</a:t>
            </a:r>
            <a:r>
              <a:rPr lang="en-US" altLang="zh-TW" baseline="-25000">
                <a:solidFill>
                  <a:schemeClr val="tx2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en-US" altLang="zh-TW" u="sng">
                <a:solidFill>
                  <a:srgbClr val="A50021"/>
                </a:solidFill>
              </a:rPr>
              <a:t>dc</a:t>
            </a:r>
            <a:r>
              <a:rPr lang="en-US" altLang="zh-TW"/>
              <a:t>…a</a:t>
            </a:r>
            <a:r>
              <a:rPr lang="en-US" altLang="zh-TW" baseline="-25000"/>
              <a:t>9</a:t>
            </a:r>
            <a:r>
              <a:rPr lang="en-US" altLang="zh-TW"/>
              <a:t>a</a:t>
            </a:r>
            <a:r>
              <a:rPr lang="en-US" altLang="zh-TW" baseline="-25000"/>
              <a:t>10</a:t>
            </a:r>
          </a:p>
        </p:txBody>
      </p:sp>
      <p:sp>
        <p:nvSpPr>
          <p:cNvPr id="917517" name="Text Box 13"/>
          <p:cNvSpPr txBox="1">
            <a:spLocks noChangeArrowheads="1"/>
          </p:cNvSpPr>
          <p:nvPr/>
        </p:nvSpPr>
        <p:spPr bwMode="auto">
          <a:xfrm>
            <a:off x="1247775" y="5791200"/>
            <a:ext cx="66770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happens only when c =</a:t>
            </a:r>
            <a:r>
              <a:rPr kumimoji="0" lang="en-US" altLang="en-US">
                <a:sym typeface="Euclid Symbol" pitchFamily="18" charset="2"/>
              </a:rPr>
              <a:t> d</a:t>
            </a:r>
            <a:r>
              <a:rPr kumimoji="0" lang="en-US" altLang="zh-TW">
                <a:sym typeface="Euclid Symbol" pitchFamily="18" charset="2"/>
              </a:rPr>
              <a:t>, in which case there is no error!</a:t>
            </a:r>
          </a:p>
        </p:txBody>
      </p:sp>
    </p:spTree>
    <p:extLst>
      <p:ext uri="{BB962C8B-B14F-4D97-AF65-F5344CB8AC3E}">
        <p14:creationId xmlns:p14="http://schemas.microsoft.com/office/powerpoint/2010/main" val="192599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7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International Standard Book Number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43000"/>
            <a:ext cx="256222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85800" y="3062288"/>
            <a:ext cx="7751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satisfies the following equation: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14400" y="3595688"/>
            <a:ext cx="7259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+ 9a</a:t>
            </a:r>
            <a:r>
              <a:rPr lang="en-US" altLang="zh-TW" baseline="-25000"/>
              <a:t>2</a:t>
            </a:r>
            <a:r>
              <a:rPr lang="en-US" altLang="zh-TW"/>
              <a:t> + 8a</a:t>
            </a:r>
            <a:r>
              <a:rPr lang="en-US" altLang="zh-TW" baseline="-25000"/>
              <a:t>3</a:t>
            </a:r>
            <a:r>
              <a:rPr lang="en-US" altLang="zh-TW"/>
              <a:t> + 7a</a:t>
            </a:r>
            <a:r>
              <a:rPr lang="en-US" altLang="zh-TW" baseline="-25000"/>
              <a:t>4</a:t>
            </a:r>
            <a:r>
              <a:rPr lang="en-US" altLang="zh-TW"/>
              <a:t> + 6a</a:t>
            </a:r>
            <a:r>
              <a:rPr lang="en-US" altLang="zh-TW" baseline="-25000"/>
              <a:t>5</a:t>
            </a:r>
            <a:r>
              <a:rPr lang="en-US" altLang="zh-TW"/>
              <a:t> + 5a</a:t>
            </a:r>
            <a:r>
              <a:rPr lang="en-US" altLang="zh-TW" baseline="-25000"/>
              <a:t>6</a:t>
            </a:r>
            <a:r>
              <a:rPr lang="en-US" altLang="zh-TW"/>
              <a:t> + 4a</a:t>
            </a:r>
            <a:r>
              <a:rPr lang="en-US" altLang="zh-TW" baseline="-25000"/>
              <a:t>7</a:t>
            </a:r>
            <a:r>
              <a:rPr lang="en-US" altLang="zh-TW"/>
              <a:t> + 3a</a:t>
            </a:r>
            <a:r>
              <a:rPr lang="en-US" altLang="zh-TW" baseline="-25000"/>
              <a:t>8</a:t>
            </a:r>
            <a:r>
              <a:rPr lang="en-US" altLang="zh-TW"/>
              <a:t> + 2a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</a:t>
            </a:r>
            <a:r>
              <a:rPr kumimoji="0" lang="en-US" altLang="en-US">
                <a:sym typeface="Euclid Symbol" pitchFamily="18" charset="2"/>
              </a:rPr>
              <a:t> 0</a:t>
            </a:r>
            <a:r>
              <a:rPr lang="en-US" altLang="zh-TW"/>
              <a:t> (mod 11)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46125" y="4195763"/>
            <a:ext cx="7558088" cy="376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Note: When the check digit is 10, it assigns a</a:t>
            </a:r>
            <a:r>
              <a:rPr lang="en-US" altLang="zh-TW" baseline="-25000"/>
              <a:t>10</a:t>
            </a:r>
            <a:r>
              <a:rPr lang="en-US" altLang="zh-TW"/>
              <a:t> the special symbol </a:t>
            </a:r>
            <a:r>
              <a:rPr lang="en-US" altLang="zh-TW">
                <a:solidFill>
                  <a:srgbClr val="A50021"/>
                </a:solidFill>
              </a:rPr>
              <a:t>X</a:t>
            </a:r>
            <a:r>
              <a:rPr lang="en-US" altLang="zh-TW"/>
              <a:t>. 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62000" y="4984750"/>
            <a:ext cx="4770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77875" y="5795963"/>
            <a:ext cx="5003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  <p:sp>
        <p:nvSpPr>
          <p:cNvPr id="919561" name="Text Box 9"/>
          <p:cNvSpPr txBox="1">
            <a:spLocks noChangeArrowheads="1"/>
          </p:cNvSpPr>
          <p:nvPr/>
        </p:nvSpPr>
        <p:spPr bwMode="auto">
          <a:xfrm>
            <a:off x="6334125" y="5029200"/>
            <a:ext cx="1438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Yes, always.</a:t>
            </a:r>
          </a:p>
        </p:txBody>
      </p:sp>
      <p:sp>
        <p:nvSpPr>
          <p:cNvPr id="919562" name="Text Box 10"/>
          <p:cNvSpPr txBox="1">
            <a:spLocks noChangeArrowheads="1"/>
          </p:cNvSpPr>
          <p:nvPr/>
        </p:nvSpPr>
        <p:spPr bwMode="auto">
          <a:xfrm>
            <a:off x="6334125" y="5805488"/>
            <a:ext cx="1438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Yes, always.</a:t>
            </a:r>
          </a:p>
        </p:txBody>
      </p:sp>
    </p:spTree>
    <p:extLst>
      <p:ext uri="{BB962C8B-B14F-4D97-AF65-F5344CB8AC3E}">
        <p14:creationId xmlns:p14="http://schemas.microsoft.com/office/powerpoint/2010/main" val="280915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61" grpId="0"/>
      <p:bldP spid="91956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590800" y="2024063"/>
            <a:ext cx="39624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Multiplicative inverse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Cancellation in modular arithmetic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Application: check digit scheme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Fermat’s little theorem</a:t>
            </a:r>
          </a:p>
        </p:txBody>
      </p:sp>
    </p:spTree>
    <p:extLst>
      <p:ext uri="{BB962C8B-B14F-4D97-AF65-F5344CB8AC3E}">
        <p14:creationId xmlns:p14="http://schemas.microsoft.com/office/powerpoint/2010/main" val="27007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ChangeArrowheads="1"/>
          </p:cNvSpPr>
          <p:nvPr/>
        </p:nvSpPr>
        <p:spPr bwMode="auto">
          <a:xfrm>
            <a:off x="685800" y="2667000"/>
            <a:ext cx="7848600" cy="2286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itchFamily="66" charset="0"/>
              </a:rPr>
              <a:t>In particular, when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p </a:t>
            </a:r>
            <a:r>
              <a:rPr lang="en-US" altLang="en-US" sz="1800">
                <a:latin typeface="Comic Sans MS" pitchFamily="66" charset="0"/>
              </a:rPr>
              <a:t>is a prime &amp;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</a:t>
            </a:r>
            <a:r>
              <a:rPr lang="en-US" altLang="en-US" sz="1800">
                <a:latin typeface="Comic Sans MS" pitchFamily="66" charset="0"/>
              </a:rPr>
              <a:t> not a multiple of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p,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 then gcd(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k,p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)=1.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			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p)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i·k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p)</a:t>
            </a:r>
            <a:endParaRPr lang="en-US" alt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Therefore,</a:t>
            </a:r>
            <a:endParaRPr lang="en-US" altLang="en-US" sz="1800"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			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 mod p, 2k mod p,  …, (p-1)k mod 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are all different numbers.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38200" y="1219200"/>
            <a:ext cx="74676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A50021"/>
                </a:solidFill>
                <a:latin typeface="Comic Sans MS" pitchFamily="66" charset="0"/>
                <a:sym typeface="Euclid Symbol" pitchFamily="18" charset="2"/>
              </a:rPr>
              <a:t>Claim 1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: Assume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gcd(k,n) = 1.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i·k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 i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.</a:t>
            </a:r>
          </a:p>
        </p:txBody>
      </p:sp>
      <p:sp>
        <p:nvSpPr>
          <p:cNvPr id="921605" name="Rectangle 5"/>
          <p:cNvSpPr>
            <a:spLocks noChangeArrowheads="1"/>
          </p:cNvSpPr>
          <p:nvPr/>
        </p:nvSpPr>
        <p:spPr bwMode="auto">
          <a:xfrm>
            <a:off x="838200" y="1905000"/>
            <a:ext cx="74676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A50021"/>
                </a:solidFill>
                <a:latin typeface="Comic Sans MS" pitchFamily="66" charset="0"/>
                <a:sym typeface="Euclid Symbol" pitchFamily="18" charset="2"/>
              </a:rPr>
              <a:t>Claim 2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: Assume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gcd(k,n) = 1.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i·k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n)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.</a:t>
            </a:r>
          </a:p>
        </p:txBody>
      </p:sp>
      <p:sp>
        <p:nvSpPr>
          <p:cNvPr id="921606" name="Line 6"/>
          <p:cNvSpPr>
            <a:spLocks noChangeShapeType="1"/>
          </p:cNvSpPr>
          <p:nvPr/>
        </p:nvSpPr>
        <p:spPr bwMode="auto">
          <a:xfrm>
            <a:off x="4572000" y="19812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/>
        </p:nvSpPr>
        <p:spPr bwMode="auto">
          <a:xfrm>
            <a:off x="6705600" y="19812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/>
        </p:nvSpPr>
        <p:spPr bwMode="auto">
          <a:xfrm>
            <a:off x="3048000" y="32004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>
            <a:off x="5181600" y="32004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Text Box 10"/>
          <p:cNvSpPr txBox="1">
            <a:spLocks noChangeArrowheads="1"/>
          </p:cNvSpPr>
          <p:nvPr/>
        </p:nvSpPr>
        <p:spPr bwMode="auto">
          <a:xfrm>
            <a:off x="325438" y="5210175"/>
            <a:ext cx="843756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For example, when  </a:t>
            </a:r>
            <a:r>
              <a:rPr lang="en-US" altLang="zh-TW" sz="1600">
                <a:solidFill>
                  <a:srgbClr val="0000CC"/>
                </a:solidFill>
              </a:rPr>
              <a:t>p</a:t>
            </a:r>
            <a:r>
              <a:rPr lang="en-US" altLang="zh-TW" sz="1600"/>
              <a:t>=7 and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/>
              <a:t>=3,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3 mod 7 = </a:t>
            </a:r>
            <a:r>
              <a:rPr lang="en-US" altLang="zh-TW" sz="1600">
                <a:solidFill>
                  <a:srgbClr val="A50021"/>
                </a:solidFill>
              </a:rPr>
              <a:t>3</a:t>
            </a:r>
            <a:r>
              <a:rPr lang="en-US" altLang="zh-TW" sz="1600"/>
              <a:t>,  2·3 mod 7 = </a:t>
            </a:r>
            <a:r>
              <a:rPr lang="en-US" altLang="zh-TW" sz="1600">
                <a:solidFill>
                  <a:srgbClr val="A50021"/>
                </a:solidFill>
              </a:rPr>
              <a:t>6</a:t>
            </a:r>
            <a:r>
              <a:rPr lang="en-US" altLang="zh-TW" sz="1600"/>
              <a:t>,  3·3 mod 7 = </a:t>
            </a:r>
            <a:r>
              <a:rPr lang="en-US" altLang="zh-TW" sz="1600">
                <a:solidFill>
                  <a:srgbClr val="A50021"/>
                </a:solidFill>
              </a:rPr>
              <a:t>2</a:t>
            </a:r>
            <a:r>
              <a:rPr lang="en-US" altLang="zh-TW" sz="1600"/>
              <a:t>,  4·3 mod 7 = </a:t>
            </a:r>
            <a:r>
              <a:rPr lang="en-US" altLang="zh-TW" sz="1600">
                <a:solidFill>
                  <a:srgbClr val="A50021"/>
                </a:solidFill>
              </a:rPr>
              <a:t>5</a:t>
            </a:r>
            <a:r>
              <a:rPr lang="en-US" altLang="zh-TW" sz="1600"/>
              <a:t>,  5·3 mod 7 = </a:t>
            </a:r>
            <a:r>
              <a:rPr lang="en-US" altLang="zh-TW" sz="1600">
                <a:solidFill>
                  <a:srgbClr val="A50021"/>
                </a:solidFill>
              </a:rPr>
              <a:t>1</a:t>
            </a:r>
            <a:r>
              <a:rPr lang="en-US" altLang="zh-TW" sz="1600"/>
              <a:t>, 6·3 mod 7 = </a:t>
            </a:r>
            <a:r>
              <a:rPr lang="en-US" altLang="zh-TW" sz="1600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921611" name="Rectangle 11"/>
          <p:cNvSpPr>
            <a:spLocks noChangeArrowheads="1"/>
          </p:cNvSpPr>
          <p:nvPr/>
        </p:nvSpPr>
        <p:spPr bwMode="auto">
          <a:xfrm>
            <a:off x="630238" y="6076950"/>
            <a:ext cx="79041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tx2"/>
                </a:solidFill>
              </a:rPr>
              <a:t>Notice that in the above example every number from </a:t>
            </a:r>
            <a:r>
              <a:rPr lang="en-US" altLang="zh-TW" sz="1600">
                <a:solidFill>
                  <a:srgbClr val="A50021"/>
                </a:solidFill>
              </a:rPr>
              <a:t>1</a:t>
            </a:r>
            <a:r>
              <a:rPr lang="en-US" altLang="zh-TW" sz="1600">
                <a:solidFill>
                  <a:schemeClr val="tx2"/>
                </a:solidFill>
              </a:rPr>
              <a:t> to </a:t>
            </a:r>
            <a:r>
              <a:rPr lang="en-US" altLang="zh-TW" sz="1600">
                <a:solidFill>
                  <a:srgbClr val="A50021"/>
                </a:solidFill>
              </a:rPr>
              <a:t>6</a:t>
            </a:r>
            <a:r>
              <a:rPr lang="en-US" altLang="zh-TW" sz="1600">
                <a:solidFill>
                  <a:schemeClr val="tx2"/>
                </a:solidFill>
              </a:rPr>
              <a:t> appears exactly once.</a:t>
            </a:r>
          </a:p>
        </p:txBody>
      </p:sp>
    </p:spTree>
    <p:extLst>
      <p:ext uri="{BB962C8B-B14F-4D97-AF65-F5344CB8AC3E}">
        <p14:creationId xmlns:p14="http://schemas.microsoft.com/office/powerpoint/2010/main" val="31798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5" grpId="0" animBg="1"/>
      <p:bldP spid="921606" grpId="0" animBg="1"/>
      <p:bldP spid="921607" grpId="0" animBg="1"/>
      <p:bldP spid="921608" grpId="0" animBg="1"/>
      <p:bldP spid="921609" grpId="0" animBg="1"/>
      <p:bldP spid="921610" grpId="0"/>
      <p:bldP spid="9216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09600" y="1219200"/>
            <a:ext cx="7848600" cy="2286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itchFamily="66" charset="0"/>
              </a:rPr>
              <a:t>In particular, when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p </a:t>
            </a:r>
            <a:r>
              <a:rPr lang="en-US" altLang="en-US" sz="1800">
                <a:latin typeface="Comic Sans MS" pitchFamily="66" charset="0"/>
              </a:rPr>
              <a:t>is a prime &amp;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</a:t>
            </a:r>
            <a:r>
              <a:rPr lang="en-US" altLang="en-US" sz="1800">
                <a:latin typeface="Comic Sans MS" pitchFamily="66" charset="0"/>
              </a:rPr>
              <a:t> not a multiple of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p, 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 then gcd(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k,p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)=1.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			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p)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i·k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p)</a:t>
            </a:r>
            <a:endParaRPr lang="en-US" alt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Therefore,</a:t>
            </a:r>
            <a:endParaRPr lang="en-US" altLang="en-US" sz="1800"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			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k mod p, 2k mod p,  …, (p-1)k mod 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are all different numbers.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2971800" y="17526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5105400" y="17526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30" name="Text Box 6"/>
          <p:cNvSpPr txBox="1">
            <a:spLocks noChangeArrowheads="1"/>
          </p:cNvSpPr>
          <p:nvPr/>
        </p:nvSpPr>
        <p:spPr bwMode="auto">
          <a:xfrm>
            <a:off x="685800" y="3733800"/>
            <a:ext cx="7840663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Each of </a:t>
            </a:r>
            <a:r>
              <a:rPr lang="en-US" altLang="zh-TW">
                <a:solidFill>
                  <a:srgbClr val="0000CC"/>
                </a:solidFill>
              </a:rPr>
              <a:t>ik mod p</a:t>
            </a:r>
            <a:r>
              <a:rPr lang="en-US" altLang="zh-TW"/>
              <a:t> cannot be equal to </a:t>
            </a:r>
            <a:r>
              <a:rPr lang="en-US" altLang="zh-TW">
                <a:solidFill>
                  <a:srgbClr val="0000CC"/>
                </a:solidFill>
              </a:rPr>
              <a:t>0</a:t>
            </a:r>
            <a:r>
              <a:rPr lang="en-US" altLang="zh-TW"/>
              <a:t>, because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is a prime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>
                <a:solidFill>
                  <a:srgbClr val="0000CC"/>
                </a:solidFill>
              </a:rPr>
              <a:t> = ik mod p.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</a:t>
            </a:r>
            <a:r>
              <a:rPr lang="en-US" altLang="en-US">
                <a:solidFill>
                  <a:srgbClr val="0000CC"/>
                </a:solidFill>
              </a:rPr>
              <a:t>1 &lt;= c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 &lt;= p-1,   1 &lt;= c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&lt;= p-1,  …,   1&lt; = c</a:t>
            </a:r>
            <a:r>
              <a:rPr lang="en-US" altLang="en-US" baseline="-25000">
                <a:solidFill>
                  <a:srgbClr val="0000CC"/>
                </a:solidFill>
              </a:rPr>
              <a:t>p-1</a:t>
            </a:r>
            <a:r>
              <a:rPr lang="en-US" altLang="en-US">
                <a:solidFill>
                  <a:srgbClr val="0000CC"/>
                </a:solidFill>
              </a:rPr>
              <a:t> &lt;= p-1</a:t>
            </a:r>
            <a:r>
              <a:rPr lang="en-US" altLang="zh-TW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By the above we know that 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zh-TW"/>
              <a:t>,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zh-TW"/>
              <a:t>,…,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p-2</a:t>
            </a:r>
            <a:r>
              <a:rPr lang="en-US" altLang="zh-TW"/>
              <a:t>,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p-1</a:t>
            </a:r>
            <a:r>
              <a:rPr lang="en-US" altLang="zh-TW"/>
              <a:t> are all different.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for each </a:t>
            </a:r>
            <a:r>
              <a:rPr lang="en-US" altLang="zh-TW">
                <a:solidFill>
                  <a:srgbClr val="0000CC"/>
                </a:solidFill>
              </a:rPr>
              <a:t>i</a:t>
            </a:r>
            <a:r>
              <a:rPr lang="en-US" altLang="zh-TW"/>
              <a:t> from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  <a:r>
              <a:rPr lang="en-US" altLang="zh-TW"/>
              <a:t> to </a:t>
            </a:r>
            <a:r>
              <a:rPr lang="en-US" altLang="zh-TW">
                <a:solidFill>
                  <a:srgbClr val="0000CC"/>
                </a:solidFill>
              </a:rPr>
              <a:t>p-1</a:t>
            </a:r>
            <a:r>
              <a:rPr lang="en-US" altLang="zh-TW"/>
              <a:t>, there is exactly one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 baseline="-25000">
                <a:solidFill>
                  <a:srgbClr val="0000CC"/>
                </a:solidFill>
              </a:rPr>
              <a:t>j</a:t>
            </a:r>
            <a:r>
              <a:rPr lang="en-US" altLang="zh-TW"/>
              <a:t> such that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 baseline="-25000">
                <a:solidFill>
                  <a:srgbClr val="0000CC"/>
                </a:solidFill>
              </a:rPr>
              <a:t>j</a:t>
            </a:r>
            <a:r>
              <a:rPr lang="en-US" altLang="zh-TW">
                <a:solidFill>
                  <a:srgbClr val="0000CC"/>
                </a:solidFill>
              </a:rPr>
              <a:t> = i.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Therefore, we have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rgbClr val="0000CC"/>
                </a:solidFill>
              </a:rPr>
              <a:t>(k mod p)·(2k mod p)·…·((p-1)k mod p) = c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·c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/>
              <a:t>…</a:t>
            </a:r>
            <a:r>
              <a:rPr lang="en-US" altLang="en-US">
                <a:solidFill>
                  <a:srgbClr val="0000CC"/>
                </a:solidFill>
              </a:rPr>
              <a:t>·c</a:t>
            </a:r>
            <a:r>
              <a:rPr lang="en-US" altLang="en-US" baseline="-25000">
                <a:solidFill>
                  <a:srgbClr val="0000CC"/>
                </a:solidFill>
              </a:rPr>
              <a:t>p-2</a:t>
            </a:r>
            <a:r>
              <a:rPr lang="en-US" altLang="en-US">
                <a:solidFill>
                  <a:srgbClr val="0000CC"/>
                </a:solidFill>
              </a:rPr>
              <a:t>·c</a:t>
            </a:r>
            <a:r>
              <a:rPr lang="en-US" altLang="en-US" baseline="-25000">
                <a:solidFill>
                  <a:srgbClr val="0000CC"/>
                </a:solidFill>
              </a:rPr>
              <a:t>p-1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= 1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3…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(p-2)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(p-1)</a:t>
            </a:r>
          </a:p>
        </p:txBody>
      </p:sp>
      <p:sp>
        <p:nvSpPr>
          <p:cNvPr id="922631" name="Line 7"/>
          <p:cNvSpPr>
            <a:spLocks noChangeShapeType="1"/>
          </p:cNvSpPr>
          <p:nvPr/>
        </p:nvSpPr>
        <p:spPr bwMode="auto">
          <a:xfrm>
            <a:off x="762000" y="6553200"/>
            <a:ext cx="7696200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429000" y="1981200"/>
            <a:ext cx="237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1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k</a:t>
            </a:r>
            <a:r>
              <a:rPr lang="en-US" altLang="en-US" sz="2400" baseline="30000">
                <a:solidFill>
                  <a:srgbClr val="0000CC"/>
                </a:solidFill>
              </a:rPr>
              <a:t>p-1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057400" y="1371600"/>
            <a:ext cx="506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If </a:t>
            </a:r>
            <a:r>
              <a:rPr lang="en-US" altLang="en-US">
                <a:solidFill>
                  <a:srgbClr val="0000CC"/>
                </a:solidFill>
              </a:rPr>
              <a:t>p </a:t>
            </a:r>
            <a:r>
              <a:rPr lang="en-US" altLang="en-US"/>
              <a:t>is prime &amp;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not a multiple of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654" name="Text Box 6"/>
          <p:cNvSpPr txBox="1">
            <a:spLocks noChangeArrowheads="1"/>
          </p:cNvSpPr>
          <p:nvPr/>
        </p:nvSpPr>
        <p:spPr bwMode="auto">
          <a:xfrm>
            <a:off x="1219200" y="2971800"/>
            <a:ext cx="675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 when p=5, k=4, we have </a:t>
            </a:r>
            <a:r>
              <a:rPr lang="en-US" altLang="en-US"/>
              <a:t>k</a:t>
            </a:r>
            <a:r>
              <a:rPr lang="en-US" altLang="en-US" baseline="30000"/>
              <a:t>p-1 </a:t>
            </a:r>
            <a:r>
              <a:rPr lang="en-US" altLang="en-US"/>
              <a:t>mod p </a:t>
            </a:r>
            <a:r>
              <a:rPr lang="en-US" altLang="en-US" b="1">
                <a:sym typeface="Euclid Symbol" pitchFamily="18" charset="2"/>
              </a:rPr>
              <a:t>= </a:t>
            </a:r>
            <a:r>
              <a:rPr lang="en-US" altLang="en-US">
                <a:sym typeface="Euclid Symbol" pitchFamily="18" charset="2"/>
              </a:rPr>
              <a:t>4</a:t>
            </a:r>
            <a:r>
              <a:rPr lang="en-US" altLang="en-US" baseline="30000">
                <a:sym typeface="Euclid Symbol" pitchFamily="18" charset="2"/>
              </a:rPr>
              <a:t>4</a:t>
            </a:r>
            <a:r>
              <a:rPr lang="en-US" altLang="en-US">
                <a:sym typeface="Euclid Symbol" pitchFamily="18" charset="2"/>
              </a:rPr>
              <a:t> mod 5 = 1</a:t>
            </a:r>
            <a:endParaRPr lang="en-US" altLang="zh-TW">
              <a:sym typeface="Euclid Symbol" pitchFamily="18" charset="2"/>
            </a:endParaRPr>
          </a:p>
        </p:txBody>
      </p:sp>
      <p:sp>
        <p:nvSpPr>
          <p:cNvPr id="923655" name="Text Box 7"/>
          <p:cNvSpPr txBox="1">
            <a:spLocks noChangeArrowheads="1"/>
          </p:cNvSpPr>
          <p:nvPr/>
        </p:nvSpPr>
        <p:spPr bwMode="auto">
          <a:xfrm>
            <a:off x="1279525" y="3698875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“Proof”</a:t>
            </a:r>
          </a:p>
        </p:txBody>
      </p:sp>
      <p:sp>
        <p:nvSpPr>
          <p:cNvPr id="923656" name="Text Box 8"/>
          <p:cNvSpPr txBox="1">
            <a:spLocks noChangeArrowheads="1"/>
          </p:cNvSpPr>
          <p:nvPr/>
        </p:nvSpPr>
        <p:spPr bwMode="auto">
          <a:xfrm>
            <a:off x="1319213" y="4205288"/>
            <a:ext cx="7054850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4·3·2·1 </a:t>
            </a:r>
            <a:r>
              <a:rPr lang="en-US" altLang="en-US" b="1">
                <a:sym typeface="Euclid Symbol" pitchFamily="18" charset="2"/>
              </a:rPr>
              <a:t></a:t>
            </a:r>
            <a:r>
              <a:rPr lang="en-US" altLang="zh-TW"/>
              <a:t> [(4 mod 5) (2·4 mod 5) (3·4 mod 5) (4·4 mod 5)] (mod 5)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>
                <a:sym typeface="Euclid Symbol" pitchFamily="18" charset="2"/>
              </a:rPr>
              <a:t>	</a:t>
            </a:r>
            <a:r>
              <a:rPr lang="en-US" altLang="zh-TW"/>
              <a:t> [4 · (2·4) · (3·4) · (4·4)] (mod 5)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</a:t>
            </a:r>
            <a:r>
              <a:rPr lang="en-US" altLang="en-US" b="1">
                <a:sym typeface="Euclid Symbol" pitchFamily="18" charset="2"/>
              </a:rPr>
              <a:t></a:t>
            </a:r>
            <a:r>
              <a:rPr lang="en-US" altLang="zh-TW"/>
              <a:t> [4</a:t>
            </a:r>
            <a:r>
              <a:rPr lang="en-US" altLang="zh-TW" baseline="30000"/>
              <a:t>4</a:t>
            </a:r>
            <a:r>
              <a:rPr lang="en-US" altLang="zh-TW"/>
              <a:t> · (1·2·3·4)] (mod 5)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Since gcd(1·2·3·4, 5)=1, we can cancel 1·2·3·4 on both sides.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This implies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1 </a:t>
            </a:r>
            <a:r>
              <a:rPr lang="en-US" altLang="en-US" b="1">
                <a:sym typeface="Euclid Symbol" pitchFamily="18" charset="2"/>
              </a:rPr>
              <a:t></a:t>
            </a:r>
            <a:r>
              <a:rPr lang="en-US" altLang="zh-TW"/>
              <a:t> 4</a:t>
            </a:r>
            <a:r>
              <a:rPr lang="en-US" altLang="zh-TW" baseline="30000"/>
              <a:t>4</a:t>
            </a:r>
            <a:r>
              <a:rPr lang="en-US" altLang="zh-TW"/>
              <a:t> (mod 5)</a:t>
            </a:r>
          </a:p>
        </p:txBody>
      </p:sp>
      <p:sp>
        <p:nvSpPr>
          <p:cNvPr id="923657" name="Text Box 9"/>
          <p:cNvSpPr txBox="1">
            <a:spLocks noChangeArrowheads="1"/>
          </p:cNvSpPr>
          <p:nvPr/>
        </p:nvSpPr>
        <p:spPr bwMode="auto">
          <a:xfrm>
            <a:off x="3886200" y="3657600"/>
            <a:ext cx="46243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the previous slide or direct calculation</a:t>
            </a:r>
          </a:p>
        </p:txBody>
      </p:sp>
      <p:sp>
        <p:nvSpPr>
          <p:cNvPr id="923658" name="Line 10"/>
          <p:cNvSpPr>
            <a:spLocks noChangeShapeType="1"/>
          </p:cNvSpPr>
          <p:nvPr/>
        </p:nvSpPr>
        <p:spPr bwMode="auto">
          <a:xfrm flipH="1">
            <a:off x="2286000" y="38862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83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4" grpId="0"/>
      <p:bldP spid="923655" grpId="0"/>
      <p:bldP spid="923657" grpId="0" animBg="1"/>
      <p:bldP spid="92365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429000" y="1981200"/>
            <a:ext cx="237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1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k</a:t>
            </a:r>
            <a:r>
              <a:rPr lang="en-US" altLang="en-US" sz="2400" baseline="30000">
                <a:solidFill>
                  <a:srgbClr val="0000CC"/>
                </a:solidFill>
              </a:rPr>
              <a:t>p-1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057400" y="1371600"/>
            <a:ext cx="506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If </a:t>
            </a:r>
            <a:r>
              <a:rPr lang="en-US" altLang="en-US">
                <a:solidFill>
                  <a:srgbClr val="0000CC"/>
                </a:solidFill>
              </a:rPr>
              <a:t>p </a:t>
            </a:r>
            <a:r>
              <a:rPr lang="en-US" altLang="en-US"/>
              <a:t>is prime &amp;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not a multiple of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924677" name="Rectangle 5"/>
          <p:cNvSpPr>
            <a:spLocks noChangeArrowheads="1"/>
          </p:cNvSpPr>
          <p:nvPr/>
        </p:nvSpPr>
        <p:spPr bwMode="auto">
          <a:xfrm>
            <a:off x="1219200" y="2971800"/>
            <a:ext cx="7467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latin typeface="Comic Sans MS" pitchFamily="66" charset="0"/>
              </a:rPr>
              <a:t>Proof.</a:t>
            </a:r>
            <a:endParaRPr lang="en-US" altLang="en-US" sz="200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1·2···(p-1) </a:t>
            </a:r>
            <a:r>
              <a:rPr lang="en-US" altLang="en-US" sz="24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 (k mod p · 2k mod p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·…·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(p-1)k mod p) mod 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		  </a:t>
            </a:r>
            <a:r>
              <a:rPr lang="en-US" altLang="en-US" sz="24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 (k·2k ··· (p-1)k) mod p</a:t>
            </a:r>
          </a:p>
          <a:p>
            <a:pPr eaLnBrk="1" hangingPunct="1">
              <a:lnSpc>
                <a:spcPct val="150000"/>
              </a:lnSpc>
              <a:buFont typeface="Euclid Symbol" pitchFamily="18" charset="2"/>
              <a:buNone/>
            </a:pPr>
            <a:r>
              <a:rPr lang="en-US" altLang="en-US" sz="20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		  </a:t>
            </a:r>
            <a:r>
              <a:rPr lang="en-US" altLang="en-US" sz="24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 (k</a:t>
            </a:r>
            <a:r>
              <a:rPr lang="en-US" altLang="en-US" sz="2000" baseline="30000">
                <a:solidFill>
                  <a:srgbClr val="0000CC"/>
                </a:solidFill>
                <a:latin typeface="Comic Sans MS" pitchFamily="66" charset="0"/>
              </a:rPr>
              <a:t>p-1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)·1·2 ··· (p-1)       (mod p)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itchFamily="66" charset="0"/>
              </a:rPr>
              <a:t>So, by cancelling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1·2 ··· (p-1) </a:t>
            </a:r>
            <a:r>
              <a:rPr lang="en-US" altLang="en-US" sz="2000">
                <a:latin typeface="Comic Sans MS" pitchFamily="66" charset="0"/>
              </a:rPr>
              <a:t>on both sides applying </a:t>
            </a:r>
            <a:r>
              <a:rPr lang="en-US" altLang="en-US" sz="2000" i="1">
                <a:solidFill>
                  <a:srgbClr val="A50021"/>
                </a:solidFill>
                <a:latin typeface="Comic Sans MS" pitchFamily="66" charset="0"/>
              </a:rPr>
              <a:t>Claim 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itchFamily="66" charset="0"/>
              </a:rPr>
              <a:t>(we can cancel them because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gcd(1·2 ··· (p-1), p)=1</a:t>
            </a:r>
            <a:r>
              <a:rPr lang="en-US" altLang="en-US" sz="2000">
                <a:latin typeface="Comic Sans MS" pitchFamily="66" charset="0"/>
              </a:rPr>
              <a:t>), we have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itchFamily="66" charset="0"/>
              </a:rPr>
              <a:t>		  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1 </a:t>
            </a:r>
            <a:r>
              <a:rPr lang="en-US" altLang="en-US" sz="20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k</a:t>
            </a:r>
            <a:r>
              <a:rPr lang="en-US" altLang="en-US" sz="2000" baseline="30000">
                <a:solidFill>
                  <a:srgbClr val="0000CC"/>
                </a:solidFill>
                <a:latin typeface="Comic Sans MS" pitchFamily="66" charset="0"/>
              </a:rPr>
              <a:t>p-1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(mod p)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5791200" y="2971800"/>
            <a:ext cx="2141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2 slides before</a:t>
            </a:r>
          </a:p>
        </p:txBody>
      </p:sp>
      <p:sp>
        <p:nvSpPr>
          <p:cNvPr id="924680" name="Line 8"/>
          <p:cNvSpPr>
            <a:spLocks noChangeShapeType="1"/>
          </p:cNvSpPr>
          <p:nvPr/>
        </p:nvSpPr>
        <p:spPr bwMode="auto">
          <a:xfrm flipH="1">
            <a:off x="5105400" y="32004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81" name="Text Box 9"/>
          <p:cNvSpPr txBox="1">
            <a:spLocks noChangeArrowheads="1"/>
          </p:cNvSpPr>
          <p:nvPr/>
        </p:nvSpPr>
        <p:spPr bwMode="auto">
          <a:xfrm>
            <a:off x="5791200" y="3810000"/>
            <a:ext cx="2867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the multiplication rule</a:t>
            </a:r>
          </a:p>
        </p:txBody>
      </p:sp>
      <p:sp>
        <p:nvSpPr>
          <p:cNvPr id="924682" name="Line 10"/>
          <p:cNvSpPr>
            <a:spLocks noChangeShapeType="1"/>
          </p:cNvSpPr>
          <p:nvPr/>
        </p:nvSpPr>
        <p:spPr bwMode="auto">
          <a:xfrm flipH="1">
            <a:off x="5181600" y="3886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4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9" grpId="0" animBg="1"/>
      <p:bldP spid="924680" grpId="0" animBg="1"/>
      <p:bldP spid="924681" grpId="0" animBg="1"/>
      <p:bldP spid="9246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184525" y="4572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Wilson’s Theorem</a:t>
            </a:r>
          </a:p>
        </p:txBody>
      </p:sp>
      <p:sp>
        <p:nvSpPr>
          <p:cNvPr id="37891" name="Rectangle 9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2057400" y="1371600"/>
            <a:ext cx="394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 is a prime if and only if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3429000" y="1981200"/>
            <a:ext cx="267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(p-1)!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-1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845836" name="Text Box 12"/>
          <p:cNvSpPr txBox="1">
            <a:spLocks noChangeArrowheads="1"/>
          </p:cNvSpPr>
          <p:nvPr/>
        </p:nvSpPr>
        <p:spPr bwMode="auto">
          <a:xfrm>
            <a:off x="1109663" y="2895600"/>
            <a:ext cx="6891337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First we consider the easy direction.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is not a prime,  assume </a:t>
            </a:r>
            <a:r>
              <a:rPr lang="en-US" altLang="zh-TW">
                <a:solidFill>
                  <a:srgbClr val="0000CC"/>
                </a:solidFill>
              </a:rPr>
              <a:t>p &gt;= 5</a:t>
            </a:r>
            <a:r>
              <a:rPr lang="en-US" altLang="zh-TW"/>
              <a:t>,  (for </a:t>
            </a:r>
            <a:r>
              <a:rPr lang="en-US" altLang="zh-TW">
                <a:solidFill>
                  <a:srgbClr val="0000CC"/>
                </a:solidFill>
              </a:rPr>
              <a:t>p=4, 3!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2 (mod 4) </a:t>
            </a:r>
            <a:r>
              <a:rPr lang="en-US" altLang="zh-TW"/>
              <a:t>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p=qr</a:t>
            </a:r>
            <a:r>
              <a:rPr lang="en-US" altLang="zh-TW"/>
              <a:t> for some </a:t>
            </a:r>
            <a:r>
              <a:rPr lang="en-US" altLang="zh-TW">
                <a:solidFill>
                  <a:srgbClr val="0000CC"/>
                </a:solidFill>
              </a:rPr>
              <a:t>2 &lt;= q &lt; p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2 &lt;= r &lt; p</a:t>
            </a:r>
            <a:r>
              <a:rPr lang="en-US" altLang="zh-TW"/>
              <a:t>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</a:t>
            </a:r>
            <a:r>
              <a:rPr lang="en-US" altLang="zh-TW">
                <a:solidFill>
                  <a:srgbClr val="0000CC"/>
                </a:solidFill>
              </a:rPr>
              <a:t>q ≠ r</a:t>
            </a:r>
            <a:r>
              <a:rPr lang="en-US" altLang="zh-TW"/>
              <a:t>, then both </a:t>
            </a:r>
            <a:r>
              <a:rPr lang="en-US" altLang="zh-TW">
                <a:solidFill>
                  <a:srgbClr val="0000CC"/>
                </a:solidFill>
              </a:rPr>
              <a:t>q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r</a:t>
            </a:r>
            <a:r>
              <a:rPr lang="en-US" altLang="zh-TW"/>
              <a:t> appear in </a:t>
            </a:r>
            <a:r>
              <a:rPr lang="en-US" altLang="zh-TW">
                <a:solidFill>
                  <a:srgbClr val="0000CC"/>
                </a:solidFill>
              </a:rPr>
              <a:t>(p-1)!,</a:t>
            </a:r>
            <a:r>
              <a:rPr lang="en-US" altLang="zh-TW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and so </a:t>
            </a:r>
            <a:r>
              <a:rPr lang="en-US" altLang="zh-TW">
                <a:solidFill>
                  <a:srgbClr val="0000CC"/>
                </a:solidFill>
              </a:rPr>
              <a:t>(p-1)!</a:t>
            </a:r>
            <a:r>
              <a:rPr lang="en-US" altLang="zh-TW"/>
              <a:t>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0 (mod p).</a:t>
            </a:r>
          </a:p>
          <a:p>
            <a:pPr eaLnBrk="1" hangingPunct="1"/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r>
              <a:rPr lang="en-US" altLang="zh-TW">
                <a:sym typeface="Euclid Symbol" pitchFamily="18" charset="2"/>
              </a:rPr>
              <a:t>If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 q = r, then 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p = q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 &gt; 2q</a:t>
            </a:r>
            <a:r>
              <a:rPr lang="en-US" altLang="zh-TW"/>
              <a:t> (since we assume </a:t>
            </a:r>
            <a:r>
              <a:rPr lang="en-US" altLang="zh-TW">
                <a:solidFill>
                  <a:srgbClr val="0000CC"/>
                </a:solidFill>
              </a:rPr>
              <a:t>p &gt; 5</a:t>
            </a:r>
            <a:r>
              <a:rPr lang="en-US" altLang="zh-TW"/>
              <a:t> and thus </a:t>
            </a:r>
            <a:r>
              <a:rPr lang="en-US" altLang="zh-TW">
                <a:solidFill>
                  <a:srgbClr val="0000CC"/>
                </a:solidFill>
              </a:rPr>
              <a:t>q &gt; 2</a:t>
            </a:r>
            <a:r>
              <a:rPr lang="en-US" altLang="zh-TW"/>
              <a:t>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then both </a:t>
            </a:r>
            <a:r>
              <a:rPr lang="en-US" altLang="zh-TW">
                <a:solidFill>
                  <a:srgbClr val="0000CC"/>
                </a:solidFill>
              </a:rPr>
              <a:t>q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2q</a:t>
            </a:r>
            <a:r>
              <a:rPr lang="en-US" altLang="zh-TW"/>
              <a:t> are in </a:t>
            </a:r>
            <a:r>
              <a:rPr lang="en-US" altLang="zh-TW">
                <a:solidFill>
                  <a:srgbClr val="0000CC"/>
                </a:solidFill>
              </a:rPr>
              <a:t>(p-1)!,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and so again </a:t>
            </a:r>
            <a:r>
              <a:rPr lang="en-US" altLang="zh-TW">
                <a:solidFill>
                  <a:srgbClr val="0000CC"/>
                </a:solidFill>
              </a:rPr>
              <a:t>(p-1)!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 0 (mod p).</a:t>
            </a:r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1681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143000" y="1219200"/>
            <a:ext cx="5638800" cy="838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latin typeface="Comic Sans MS" pitchFamily="66" charset="0"/>
                <a:sym typeface="Euclid Symbol" pitchFamily="18" charset="2"/>
              </a:rPr>
              <a:t>Lemma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: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 (mod n),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d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then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          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cd (mod n).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889250" y="457200"/>
            <a:ext cx="343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Multiplication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1216025" y="2743200"/>
            <a:ext cx="6583363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>
                <a:sym typeface="Euclid Symbol" pitchFamily="18" charset="2"/>
              </a:rPr>
              <a:t>a  c (mod n)   =&gt;   a = c + nx for some integer x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b  d (mod n)  =&gt;   b = d + ny for some integer y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To show ab  cd (mod n), it is equivalent to showing that n | (ab-cd).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Consider ab-cd.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ab-cd = (c+nx) (d+ny) – cd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= cd + dnx + cny + n</a:t>
            </a:r>
            <a:r>
              <a:rPr kumimoji="0" lang="en-US" altLang="en-US" baseline="30000">
                <a:sym typeface="Euclid Symbol" pitchFamily="18" charset="2"/>
              </a:rPr>
              <a:t>2</a:t>
            </a:r>
            <a:r>
              <a:rPr kumimoji="0" lang="en-US" altLang="en-US">
                <a:sym typeface="Euclid Symbol" pitchFamily="18" charset="2"/>
              </a:rPr>
              <a:t>xy – cd = n(dx + cy + nxy).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It is clear that n | n(dx + cy + nxy).  Therefore, n | ab-cd.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We conclude that ab  cd (mod n).	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143000" y="2209800"/>
            <a:ext cx="6705600" cy="441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200" y="22860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800" u="sng"/>
              <a:t>Proof</a:t>
            </a:r>
            <a:r>
              <a:rPr lang="en-US" altLang="zh-TW" sz="1800"/>
              <a:t>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84525" y="4572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Wilson’s Theorem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057400" y="1371600"/>
            <a:ext cx="394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 is a prime if and only if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429000" y="1981200"/>
            <a:ext cx="267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(p-1)!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-1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856070" name="Text Box 6"/>
          <p:cNvSpPr txBox="1">
            <a:spLocks noChangeArrowheads="1"/>
          </p:cNvSpPr>
          <p:nvPr/>
        </p:nvSpPr>
        <p:spPr bwMode="auto">
          <a:xfrm>
            <a:off x="933450" y="2895600"/>
            <a:ext cx="695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prove the more interesting direction, first we need a lemma.</a:t>
            </a:r>
          </a:p>
        </p:txBody>
      </p:sp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933450" y="3505200"/>
            <a:ext cx="7372350" cy="78898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Lemma.   If p is a prime number,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p) </a:t>
            </a:r>
            <a:r>
              <a:rPr lang="en-US" altLang="en-US">
                <a:solidFill>
                  <a:schemeClr val="tx2"/>
                </a:solidFill>
              </a:rPr>
              <a:t>if and only if</a:t>
            </a:r>
            <a:r>
              <a:rPr lang="en-US" altLang="en-US">
                <a:solidFill>
                  <a:srgbClr val="0000CC"/>
                </a:solidFill>
              </a:rPr>
              <a:t> 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p)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-</a:t>
            </a:r>
            <a:r>
              <a:rPr lang="en-US" altLang="en-US">
                <a:solidFill>
                  <a:srgbClr val="0000CC"/>
                </a:solidFill>
              </a:rPr>
              <a:t>1 (mod p)</a:t>
            </a:r>
            <a:endParaRPr lang="en-US" altLang="zh-TW">
              <a:solidFill>
                <a:srgbClr val="0000CC"/>
              </a:solidFill>
            </a:endParaRPr>
          </a:p>
        </p:txBody>
      </p:sp>
      <p:sp>
        <p:nvSpPr>
          <p:cNvPr id="856072" name="Text Box 8"/>
          <p:cNvSpPr txBox="1">
            <a:spLocks noChangeArrowheads="1"/>
          </p:cNvSpPr>
          <p:nvPr/>
        </p:nvSpPr>
        <p:spPr bwMode="auto">
          <a:xfrm>
            <a:off x="917575" y="4560888"/>
            <a:ext cx="38354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Proof.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p)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chemeClr val="tx2"/>
                </a:solidFill>
              </a:rPr>
              <a:t>iff</a:t>
            </a:r>
            <a:r>
              <a:rPr lang="en-US" altLang="en-US">
                <a:solidFill>
                  <a:srgbClr val="0000CC"/>
                </a:solidFill>
              </a:rPr>
              <a:t> p |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 baseline="30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- </a:t>
            </a:r>
            <a:r>
              <a:rPr lang="en-US" altLang="en-US">
                <a:solidFill>
                  <a:srgbClr val="0000CC"/>
                </a:solidFill>
              </a:rPr>
              <a:t>1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chemeClr val="tx2"/>
                </a:solidFill>
              </a:rPr>
              <a:t>iff</a:t>
            </a:r>
            <a:r>
              <a:rPr lang="en-US" altLang="en-US">
                <a:solidFill>
                  <a:srgbClr val="0000CC"/>
                </a:solidFill>
              </a:rPr>
              <a:t> p | (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– </a:t>
            </a:r>
            <a:r>
              <a:rPr lang="en-US" altLang="en-US">
                <a:solidFill>
                  <a:srgbClr val="0000CC"/>
                </a:solidFill>
              </a:rPr>
              <a:t>1)(x + 1)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chemeClr val="tx2"/>
                </a:solidFill>
              </a:rPr>
              <a:t>iff</a:t>
            </a:r>
            <a:r>
              <a:rPr lang="en-US" altLang="en-US">
                <a:solidFill>
                  <a:srgbClr val="0000CC"/>
                </a:solidFill>
              </a:rPr>
              <a:t> p | (x – 1) or p | (x+1)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chemeClr val="tx2"/>
                </a:solidFill>
              </a:rPr>
              <a:t>iff</a:t>
            </a:r>
            <a:r>
              <a:rPr lang="en-US" altLang="en-US">
                <a:solidFill>
                  <a:srgbClr val="0000CC"/>
                </a:solidFill>
              </a:rPr>
              <a:t> 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</a:rPr>
              <a:t>1 (mod p)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CC"/>
                </a:solidFill>
              </a:rPr>
              <a:t>x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-</a:t>
            </a:r>
            <a:r>
              <a:rPr lang="en-US" altLang="en-US">
                <a:solidFill>
                  <a:srgbClr val="0000CC"/>
                </a:solidFill>
              </a:rPr>
              <a:t>1 (mod p)</a:t>
            </a:r>
          </a:p>
          <a:p>
            <a:pPr eaLnBrk="1" hangingPunct="1"/>
            <a:endParaRPr lang="en-US" altLang="zh-TW">
              <a:solidFill>
                <a:srgbClr val="0000CC"/>
              </a:solidFill>
            </a:endParaRPr>
          </a:p>
        </p:txBody>
      </p:sp>
      <p:sp>
        <p:nvSpPr>
          <p:cNvPr id="856073" name="Rectangle 9"/>
          <p:cNvSpPr>
            <a:spLocks noChangeArrowheads="1"/>
          </p:cNvSpPr>
          <p:nvPr/>
        </p:nvSpPr>
        <p:spPr bwMode="auto">
          <a:xfrm>
            <a:off x="4267200" y="5486400"/>
            <a:ext cx="4537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00"/>
                </a:solidFill>
              </a:rPr>
              <a:t>Lemma</a:t>
            </a:r>
            <a:r>
              <a:rPr lang="en-US" altLang="en-US" b="1">
                <a:solidFill>
                  <a:srgbClr val="000000"/>
                </a:solidFill>
              </a:rPr>
              <a:t>: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>
                <a:solidFill>
                  <a:srgbClr val="000000"/>
                </a:solidFill>
              </a:rPr>
              <a:t> prime and </a:t>
            </a:r>
            <a:r>
              <a:rPr lang="en-US" altLang="en-US">
                <a:solidFill>
                  <a:srgbClr val="0000CC"/>
                </a:solidFill>
              </a:rPr>
              <a:t>p|a·b </a:t>
            </a:r>
            <a:r>
              <a:rPr lang="en-US" altLang="en-US">
                <a:solidFill>
                  <a:schemeClr val="tx2"/>
                </a:solidFill>
              </a:rPr>
              <a:t>iff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p|a  </a:t>
            </a:r>
            <a:r>
              <a:rPr lang="en-US" altLang="en-US">
                <a:solidFill>
                  <a:srgbClr val="000000"/>
                </a:solidFill>
              </a:rPr>
              <a:t>or</a:t>
            </a:r>
            <a:r>
              <a:rPr lang="en-US" altLang="en-US">
                <a:solidFill>
                  <a:srgbClr val="0000CC"/>
                </a:solidFill>
              </a:rPr>
              <a:t> p|b.</a:t>
            </a:r>
          </a:p>
        </p:txBody>
      </p:sp>
    </p:spTree>
    <p:extLst>
      <p:ext uri="{BB962C8B-B14F-4D97-AF65-F5344CB8AC3E}">
        <p14:creationId xmlns:p14="http://schemas.microsoft.com/office/powerpoint/2010/main" val="356401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0" grpId="0"/>
      <p:bldP spid="856071" grpId="0" animBg="1"/>
      <p:bldP spid="85607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184525" y="4572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Wilson’s Theorem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057400" y="1371600"/>
            <a:ext cx="394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 is a prime if and only if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429000" y="1981200"/>
            <a:ext cx="267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(p-1)!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-1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857094" name="Text Box 6"/>
          <p:cNvSpPr txBox="1">
            <a:spLocks noChangeArrowheads="1"/>
          </p:cNvSpPr>
          <p:nvPr/>
        </p:nvSpPr>
        <p:spPr bwMode="auto">
          <a:xfrm>
            <a:off x="990600" y="3052763"/>
            <a:ext cx="6500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Let’s get the proof idea by considering a concrete example.</a:t>
            </a:r>
          </a:p>
        </p:txBody>
      </p:sp>
      <p:sp>
        <p:nvSpPr>
          <p:cNvPr id="857098" name="Text Box 10"/>
          <p:cNvSpPr txBox="1">
            <a:spLocks noChangeArrowheads="1"/>
          </p:cNvSpPr>
          <p:nvPr/>
        </p:nvSpPr>
        <p:spPr bwMode="auto">
          <a:xfrm>
            <a:off x="1066800" y="3509963"/>
            <a:ext cx="3805238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10!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>
                <a:solidFill>
                  <a:schemeClr val="tx2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  <a:sym typeface="Euclid Symbol" pitchFamily="18" charset="2"/>
              </a:rPr>
              <a:t>1·2·3·4·5·6·7·8·9·10 mod 11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>
                <a:solidFill>
                  <a:schemeClr val="tx2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chemeClr val="tx2"/>
                </a:solidFill>
                <a:sym typeface="Euclid Symbol" pitchFamily="18" charset="2"/>
              </a:rPr>
              <a:t> 1·10·(2·6)·(3·4)·(5·9)·(7·8) mod 11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>
                <a:solidFill>
                  <a:schemeClr val="tx2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chemeClr val="tx2"/>
                </a:solidFill>
                <a:sym typeface="Euclid Symbol" pitchFamily="18" charset="2"/>
              </a:rPr>
              <a:t>1·-1·(1)·(1)·(1)·(1) mod 11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>
                <a:solidFill>
                  <a:schemeClr val="tx2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chemeClr val="tx2"/>
                </a:solidFill>
                <a:sym typeface="Euclid Symbol" pitchFamily="18" charset="2"/>
              </a:rPr>
              <a:t>-1 mod 11 </a:t>
            </a:r>
            <a:endParaRPr lang="en-US" altLang="zh-TW">
              <a:solidFill>
                <a:schemeClr val="tx2"/>
              </a:solidFill>
              <a:sym typeface="Euclid Symbol" pitchFamily="18" charset="2"/>
            </a:endParaRPr>
          </a:p>
        </p:txBody>
      </p:sp>
      <p:sp>
        <p:nvSpPr>
          <p:cNvPr id="857099" name="Text Box 11"/>
          <p:cNvSpPr txBox="1">
            <a:spLocks noChangeArrowheads="1"/>
          </p:cNvSpPr>
          <p:nvPr/>
        </p:nvSpPr>
        <p:spPr bwMode="auto">
          <a:xfrm>
            <a:off x="152400" y="5643563"/>
            <a:ext cx="88058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Besides 1 and 10, the remaining numbers are paired up into multiplicative inverse!</a:t>
            </a:r>
          </a:p>
        </p:txBody>
      </p:sp>
    </p:spTree>
    <p:extLst>
      <p:ext uri="{BB962C8B-B14F-4D97-AF65-F5344CB8AC3E}">
        <p14:creationId xmlns:p14="http://schemas.microsoft.com/office/powerpoint/2010/main" val="1413825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4" grpId="0"/>
      <p:bldP spid="85709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184525" y="4572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Wilson’s Theorem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0" y="1143000"/>
            <a:ext cx="60960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057400" y="1371600"/>
            <a:ext cx="394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 is a prime if and only if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429000" y="1981200"/>
            <a:ext cx="267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(p-1)! </a:t>
            </a:r>
            <a:r>
              <a:rPr lang="en-US" altLang="en-US" sz="2400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 sz="2400">
                <a:solidFill>
                  <a:srgbClr val="0000CC"/>
                </a:solidFill>
              </a:rPr>
              <a:t>-1</a:t>
            </a:r>
            <a:r>
              <a:rPr lang="en-US" altLang="en-US" sz="2400" baseline="30000">
                <a:solidFill>
                  <a:srgbClr val="0000CC"/>
                </a:solidFill>
              </a:rPr>
              <a:t> </a:t>
            </a:r>
            <a:r>
              <a:rPr lang="en-US" altLang="en-US" sz="240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82550" y="2743200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u="sng"/>
              <a:t>Proof.</a:t>
            </a:r>
          </a:p>
        </p:txBody>
      </p:sp>
      <p:sp>
        <p:nvSpPr>
          <p:cNvPr id="858119" name="Text Box 7"/>
          <p:cNvSpPr txBox="1">
            <a:spLocks noChangeArrowheads="1"/>
          </p:cNvSpPr>
          <p:nvPr/>
        </p:nvSpPr>
        <p:spPr bwMode="auto">
          <a:xfrm>
            <a:off x="917575" y="2887663"/>
            <a:ext cx="8074025" cy="366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Since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is a prime, every number from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  <a:r>
              <a:rPr lang="en-US" altLang="zh-TW"/>
              <a:t> to </a:t>
            </a:r>
            <a:r>
              <a:rPr lang="en-US" altLang="zh-TW">
                <a:solidFill>
                  <a:srgbClr val="0000CC"/>
                </a:solidFill>
              </a:rPr>
              <a:t>p-1</a:t>
            </a:r>
            <a:r>
              <a:rPr lang="en-US" altLang="zh-TW"/>
              <a:t> has a multiplicative inverse.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By the Lemma, every number </a:t>
            </a:r>
            <a:r>
              <a:rPr lang="en-US" altLang="zh-TW">
                <a:solidFill>
                  <a:srgbClr val="0000CC"/>
                </a:solidFill>
              </a:rPr>
              <a:t>2 &lt;= k &lt;= p-2</a:t>
            </a:r>
            <a:r>
              <a:rPr lang="en-US" altLang="zh-TW"/>
              <a:t> has an inverse </a:t>
            </a:r>
            <a:r>
              <a:rPr lang="en-US" altLang="zh-TW">
                <a:solidFill>
                  <a:srgbClr val="0000CC"/>
                </a:solidFill>
              </a:rPr>
              <a:t>k’</a:t>
            </a:r>
            <a:r>
              <a:rPr lang="en-US" altLang="zh-TW"/>
              <a:t> with </a:t>
            </a:r>
            <a:r>
              <a:rPr lang="en-US" altLang="zh-TW">
                <a:solidFill>
                  <a:srgbClr val="0000CC"/>
                </a:solidFill>
              </a:rPr>
              <a:t>k≠k’.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Since p is odd, the numbers from 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zh-TW"/>
              <a:t> to </a:t>
            </a:r>
            <a:r>
              <a:rPr lang="en-US" altLang="zh-TW">
                <a:solidFill>
                  <a:srgbClr val="0000CC"/>
                </a:solidFill>
              </a:rPr>
              <a:t>p-2</a:t>
            </a:r>
            <a:r>
              <a:rPr lang="en-US" altLang="zh-TW"/>
              <a:t> can be grouped into pairs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(a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,b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),(a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,b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),…,(a</a:t>
            </a:r>
            <a:r>
              <a:rPr lang="en-US" altLang="zh-TW" baseline="-25000">
                <a:solidFill>
                  <a:srgbClr val="0000CC"/>
                </a:solidFill>
              </a:rPr>
              <a:t>(p-3)/2</a:t>
            </a:r>
            <a:r>
              <a:rPr lang="en-US" altLang="zh-TW">
                <a:solidFill>
                  <a:srgbClr val="0000CC"/>
                </a:solidFill>
              </a:rPr>
              <a:t>,b</a:t>
            </a:r>
            <a:r>
              <a:rPr lang="en-US" altLang="zh-TW" baseline="-25000">
                <a:solidFill>
                  <a:srgbClr val="0000CC"/>
                </a:solidFill>
              </a:rPr>
              <a:t>(p-3)/2</a:t>
            </a:r>
            <a:r>
              <a:rPr lang="en-US" altLang="zh-TW">
                <a:solidFill>
                  <a:srgbClr val="0000CC"/>
                </a:solidFill>
              </a:rPr>
              <a:t>)</a:t>
            </a:r>
            <a:r>
              <a:rPr lang="en-US" altLang="zh-TW"/>
              <a:t> so that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1 (mod p)</a:t>
            </a:r>
          </a:p>
          <a:p>
            <a:pPr eaLnBrk="1" hangingPunct="1"/>
            <a:endParaRPr lang="en-US" altLang="zh-TW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r>
              <a:rPr lang="en-US" altLang="zh-TW"/>
              <a:t>Therefore,    </a:t>
            </a:r>
            <a:r>
              <a:rPr lang="en-US" altLang="zh-TW">
                <a:solidFill>
                  <a:srgbClr val="0000CC"/>
                </a:solidFill>
              </a:rPr>
              <a:t>(p-1)!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</a:rPr>
              <a:t> 1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(p-1)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·2·3·····(p-3)·(p-2) (mod p)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		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(p-1)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·(a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)·(a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2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)·····(a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(p-3)/2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en-US" baseline="-25000">
                <a:solidFill>
                  <a:srgbClr val="0000CC"/>
                </a:solidFill>
                <a:sym typeface="Euclid Symbol" pitchFamily="18" charset="2"/>
              </a:rPr>
              <a:t>(p-3)/2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) (mod p)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		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1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·(-1)·(1)·(1)·····(1) (mod p)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		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chemeClr val="tx2"/>
                </a:solidFill>
                <a:sym typeface="Euclid Symbol" pitchFamily="18" charset="2"/>
              </a:rPr>
              <a:t>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-1 (mod p)</a:t>
            </a:r>
          </a:p>
        </p:txBody>
      </p:sp>
    </p:spTree>
    <p:extLst>
      <p:ext uri="{BB962C8B-B14F-4D97-AF65-F5344CB8AC3E}">
        <p14:creationId xmlns:p14="http://schemas.microsoft.com/office/powerpoint/2010/main" val="4055668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925707" name="Text Box 11"/>
          <p:cNvSpPr txBox="1">
            <a:spLocks noChangeArrowheads="1"/>
          </p:cNvSpPr>
          <p:nvPr/>
        </p:nvSpPr>
        <p:spPr bwMode="auto">
          <a:xfrm>
            <a:off x="773113" y="1371600"/>
            <a:ext cx="7597775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One key point is that multiplicative inverse of k modulo n exists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 gcd(k,n) =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the inverse can be computed by extended Euclidean’s algorithm.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Then, using the existence of multiplicative inverse,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see that when ik </a:t>
            </a:r>
            <a:r>
              <a:rPr lang="en-US" altLang="en-US" b="1">
                <a:sym typeface="Euclid Symbol" pitchFamily="18" charset="2"/>
              </a:rPr>
              <a:t> </a:t>
            </a:r>
            <a:r>
              <a:rPr lang="en-US" altLang="en-US">
                <a:sym typeface="Euclid Symbol" pitchFamily="18" charset="2"/>
              </a:rPr>
              <a:t>jk mod n, then we can cancel k if gcd(k,n)=1.</a:t>
            </a:r>
          </a:p>
          <a:p>
            <a:pPr eaLnBrk="1" hangingPunct="1">
              <a:lnSpc>
                <a:spcPct val="150000"/>
              </a:lnSpc>
            </a:pPr>
            <a:endParaRPr lang="en-US" altLang="zh-TW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We can apply these simple modular arithmetic to study whether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different check digit schemes work.</a:t>
            </a:r>
          </a:p>
          <a:p>
            <a:pPr eaLnBrk="1" hangingPunct="1">
              <a:lnSpc>
                <a:spcPct val="150000"/>
              </a:lnSpc>
            </a:pPr>
            <a:endParaRPr lang="en-US" altLang="zh-TW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Finally, we use the cancellation rule to derive Fermat’s little theorem,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which will be very useful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168812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712913" y="2514600"/>
            <a:ext cx="5678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Basic rule of modular addition and modular multiplication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Applications: Fast exponentiation and fast division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381000"/>
            <a:ext cx="617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ADEE"/>
                </a:solidFill>
              </a:rPr>
              <a:t>gcds</a:t>
            </a:r>
            <a:r>
              <a:rPr lang="en-US" sz="2800" b="1" dirty="0">
                <a:solidFill>
                  <a:srgbClr val="00ADEE"/>
                </a:solidFill>
              </a:rPr>
              <a:t> as Linear Combinations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</a:rPr>
              <a:t>An important result we will use throughout the remainder of this section is that the </a:t>
            </a:r>
            <a:r>
              <a:rPr lang="en-US" dirty="0" smtClean="0">
                <a:solidFill>
                  <a:srgbClr val="242021"/>
                </a:solidFill>
              </a:rPr>
              <a:t>greatest common </a:t>
            </a:r>
            <a:r>
              <a:rPr lang="en-US" dirty="0">
                <a:solidFill>
                  <a:srgbClr val="242021"/>
                </a:solidFill>
              </a:rPr>
              <a:t>divisor of two integers </a:t>
            </a:r>
            <a:r>
              <a:rPr lang="en-US" i="1" dirty="0">
                <a:solidFill>
                  <a:srgbClr val="242021"/>
                </a:solidFill>
              </a:rPr>
              <a:t>a </a:t>
            </a:r>
            <a:r>
              <a:rPr lang="en-US" dirty="0">
                <a:solidFill>
                  <a:srgbClr val="242021"/>
                </a:solidFill>
              </a:rPr>
              <a:t>and </a:t>
            </a:r>
            <a:r>
              <a:rPr lang="en-US" i="1" dirty="0">
                <a:solidFill>
                  <a:srgbClr val="242021"/>
                </a:solidFill>
              </a:rPr>
              <a:t>b </a:t>
            </a:r>
            <a:r>
              <a:rPr lang="en-US" dirty="0">
                <a:solidFill>
                  <a:srgbClr val="242021"/>
                </a:solidFill>
              </a:rPr>
              <a:t>can be expressed in the form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0700" y="217330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>
                <a:solidFill>
                  <a:srgbClr val="242021"/>
                </a:solidFill>
              </a:rPr>
              <a:t>sa</a:t>
            </a:r>
            <a:r>
              <a:rPr lang="en-US" i="1" dirty="0">
                <a:solidFill>
                  <a:srgbClr val="242021"/>
                </a:solidFill>
              </a:rPr>
              <a:t> </a:t>
            </a:r>
            <a:r>
              <a:rPr lang="en-US" dirty="0">
                <a:solidFill>
                  <a:srgbClr val="242021"/>
                </a:solidFill>
              </a:rPr>
              <a:t>+ </a:t>
            </a:r>
            <a:r>
              <a:rPr lang="en-US" i="1" dirty="0" err="1">
                <a:solidFill>
                  <a:srgbClr val="242021"/>
                </a:solidFill>
              </a:rPr>
              <a:t>tb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881192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</a:rPr>
              <a:t>where </a:t>
            </a:r>
            <a:r>
              <a:rPr lang="en-US" i="1" dirty="0">
                <a:solidFill>
                  <a:srgbClr val="242021"/>
                </a:solidFill>
              </a:rPr>
              <a:t>s </a:t>
            </a:r>
            <a:r>
              <a:rPr lang="en-US" dirty="0">
                <a:solidFill>
                  <a:srgbClr val="242021"/>
                </a:solidFill>
              </a:rPr>
              <a:t>and </a:t>
            </a:r>
            <a:r>
              <a:rPr lang="en-US" i="1" dirty="0">
                <a:solidFill>
                  <a:srgbClr val="242021"/>
                </a:solidFill>
              </a:rPr>
              <a:t>t </a:t>
            </a:r>
            <a:r>
              <a:rPr lang="en-US" dirty="0">
                <a:solidFill>
                  <a:srgbClr val="242021"/>
                </a:solidFill>
              </a:rPr>
              <a:t>are integers. In other words, </a:t>
            </a:r>
            <a:r>
              <a:rPr lang="en-US" dirty="0" err="1">
                <a:solidFill>
                  <a:srgbClr val="242021"/>
                </a:solidFill>
              </a:rPr>
              <a:t>gcd</a:t>
            </a:r>
            <a:r>
              <a:rPr lang="en-US" i="1" dirty="0">
                <a:solidFill>
                  <a:srgbClr val="242021"/>
                </a:solidFill>
              </a:rPr>
              <a:t>(a, b) </a:t>
            </a:r>
            <a:r>
              <a:rPr lang="en-US" dirty="0">
                <a:solidFill>
                  <a:srgbClr val="242021"/>
                </a:solidFill>
              </a:rPr>
              <a:t>can be expressed as a </a:t>
            </a:r>
            <a:r>
              <a:rPr lang="en-US" b="1" dirty="0">
                <a:solidFill>
                  <a:srgbClr val="242021"/>
                </a:solidFill>
              </a:rPr>
              <a:t>linear </a:t>
            </a:r>
            <a:r>
              <a:rPr lang="en-US" b="1" dirty="0" smtClean="0">
                <a:solidFill>
                  <a:srgbClr val="242021"/>
                </a:solidFill>
              </a:rPr>
              <a:t>combination </a:t>
            </a:r>
            <a:r>
              <a:rPr lang="en-US" dirty="0" smtClean="0">
                <a:solidFill>
                  <a:srgbClr val="242021"/>
                </a:solidFill>
              </a:rPr>
              <a:t>with </a:t>
            </a:r>
            <a:r>
              <a:rPr lang="en-US" dirty="0">
                <a:solidFill>
                  <a:srgbClr val="242021"/>
                </a:solidFill>
              </a:rPr>
              <a:t>integer coefficients of </a:t>
            </a:r>
            <a:r>
              <a:rPr lang="en-US" i="1" dirty="0">
                <a:solidFill>
                  <a:srgbClr val="242021"/>
                </a:solidFill>
              </a:rPr>
              <a:t>a </a:t>
            </a:r>
            <a:r>
              <a:rPr lang="en-US" dirty="0">
                <a:solidFill>
                  <a:srgbClr val="242021"/>
                </a:solidFill>
              </a:rPr>
              <a:t>and </a:t>
            </a:r>
            <a:r>
              <a:rPr lang="en-US" i="1" dirty="0">
                <a:solidFill>
                  <a:srgbClr val="242021"/>
                </a:solidFill>
              </a:rPr>
              <a:t>b</a:t>
            </a:r>
            <a:r>
              <a:rPr lang="en-US" dirty="0">
                <a:solidFill>
                  <a:srgbClr val="242021"/>
                </a:solidFill>
              </a:rPr>
              <a:t>. For example, </a:t>
            </a:r>
            <a:r>
              <a:rPr lang="en-US" dirty="0" err="1">
                <a:solidFill>
                  <a:srgbClr val="242021"/>
                </a:solidFill>
              </a:rPr>
              <a:t>gcd</a:t>
            </a:r>
            <a:r>
              <a:rPr lang="en-US" i="1" dirty="0">
                <a:solidFill>
                  <a:srgbClr val="242021"/>
                </a:solidFill>
              </a:rPr>
              <a:t>(</a:t>
            </a:r>
            <a:r>
              <a:rPr lang="en-US" dirty="0">
                <a:solidFill>
                  <a:srgbClr val="242021"/>
                </a:solidFill>
              </a:rPr>
              <a:t>6</a:t>
            </a:r>
            <a:r>
              <a:rPr lang="en-US" i="1" dirty="0">
                <a:solidFill>
                  <a:srgbClr val="242021"/>
                </a:solidFill>
              </a:rPr>
              <a:t>, </a:t>
            </a:r>
            <a:r>
              <a:rPr lang="en-US" dirty="0">
                <a:solidFill>
                  <a:srgbClr val="242021"/>
                </a:solidFill>
              </a:rPr>
              <a:t>14</a:t>
            </a:r>
            <a:r>
              <a:rPr lang="en-US" i="1" dirty="0">
                <a:solidFill>
                  <a:srgbClr val="242021"/>
                </a:solidFill>
              </a:rPr>
              <a:t>) </a:t>
            </a:r>
            <a:r>
              <a:rPr lang="en-US" dirty="0">
                <a:solidFill>
                  <a:srgbClr val="242021"/>
                </a:solidFill>
              </a:rPr>
              <a:t>= 2, and 2 = </a:t>
            </a:r>
            <a:r>
              <a:rPr lang="en-US" i="1" dirty="0">
                <a:solidFill>
                  <a:srgbClr val="242021"/>
                </a:solidFill>
              </a:rPr>
              <a:t>(</a:t>
            </a:r>
            <a:r>
              <a:rPr lang="en-US" dirty="0">
                <a:solidFill>
                  <a:srgbClr val="242021"/>
                </a:solidFill>
              </a:rPr>
              <a:t>-2</a:t>
            </a:r>
            <a:r>
              <a:rPr lang="en-US" i="1" dirty="0">
                <a:solidFill>
                  <a:srgbClr val="242021"/>
                </a:solidFill>
              </a:rPr>
              <a:t>) </a:t>
            </a:r>
            <a:r>
              <a:rPr lang="en-US" dirty="0">
                <a:solidFill>
                  <a:srgbClr val="242021"/>
                </a:solidFill>
              </a:rPr>
              <a:t>· 6 + 1 · 14</a:t>
            </a:r>
            <a:r>
              <a:rPr lang="en-US" dirty="0" smtClean="0">
                <a:solidFill>
                  <a:srgbClr val="242021"/>
                </a:solidFill>
              </a:rPr>
              <a:t>. </a:t>
            </a:r>
          </a:p>
          <a:p>
            <a:endParaRPr lang="en-US" dirty="0">
              <a:solidFill>
                <a:srgbClr val="242021"/>
              </a:solidFill>
            </a:endParaRPr>
          </a:p>
          <a:p>
            <a:r>
              <a:rPr lang="en-US" dirty="0" smtClean="0">
                <a:solidFill>
                  <a:srgbClr val="242021"/>
                </a:solidFill>
              </a:rPr>
              <a:t>We </a:t>
            </a:r>
            <a:r>
              <a:rPr lang="en-US" dirty="0">
                <a:solidFill>
                  <a:srgbClr val="242021"/>
                </a:solidFill>
              </a:rPr>
              <a:t>state this fact as </a:t>
            </a:r>
            <a:r>
              <a:rPr lang="en-US" dirty="0" smtClean="0">
                <a:solidFill>
                  <a:srgbClr val="242021"/>
                </a:solidFill>
              </a:rPr>
              <a:t>Theorem:.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4573962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BÉZOUT’S THEOREM If a and b are positive integers, then there exist integers s and </a:t>
            </a:r>
            <a:r>
              <a:rPr lang="en-US" sz="1800" dirty="0" smtClean="0"/>
              <a:t>t such </a:t>
            </a:r>
            <a:r>
              <a:rPr lang="en-US" sz="1800" dirty="0"/>
              <a:t>that </a:t>
            </a:r>
            <a:r>
              <a:rPr lang="en-US" sz="1800" dirty="0" err="1"/>
              <a:t>gcd</a:t>
            </a:r>
            <a:r>
              <a:rPr lang="en-US" sz="1800" dirty="0"/>
              <a:t>(a, b) = </a:t>
            </a:r>
            <a:r>
              <a:rPr lang="en-US" sz="1800" dirty="0" err="1"/>
              <a:t>sa</a:t>
            </a:r>
            <a:r>
              <a:rPr lang="en-US" sz="1800" dirty="0"/>
              <a:t> + </a:t>
            </a:r>
            <a:r>
              <a:rPr lang="en-US" sz="1800" dirty="0" err="1"/>
              <a:t>tb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4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12854</TotalTime>
  <Words>7605</Words>
  <Application>Microsoft Office PowerPoint</Application>
  <PresentationFormat>On-screen Show (4:3)</PresentationFormat>
  <Paragraphs>907</Paragraphs>
  <Slides>73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Arial Unicode MS</vt:lpstr>
      <vt:lpstr>Cambria Math</vt:lpstr>
      <vt:lpstr>Comic Sans MS</vt:lpstr>
      <vt:lpstr>Euclid Symbol</vt:lpstr>
      <vt:lpstr>PMingLiU</vt:lpstr>
      <vt:lpstr>Symbol</vt:lpstr>
      <vt:lpstr>Default Design</vt:lpstr>
      <vt:lpstr>Modular Arithmetic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Congruences</vt:lpstr>
      <vt:lpstr>Inverse of a modulo m</vt:lpstr>
      <vt:lpstr>Finding Inverses</vt:lpstr>
      <vt:lpstr>Finding Inverses</vt:lpstr>
      <vt:lpstr>Using Inverses to Solve Congruences</vt:lpstr>
      <vt:lpstr>The Chinese Remainder Theorem</vt:lpstr>
      <vt:lpstr>The Chinese Remainder Theorem</vt:lpstr>
      <vt:lpstr>The Chinese Remainder Theorem</vt:lpstr>
      <vt:lpstr>The Chinese Remainder Theorem</vt:lpstr>
      <vt:lpstr>Pseudoprimes</vt:lpstr>
      <vt:lpstr>Pseudoprimes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Anup Nandy</cp:lastModifiedBy>
  <cp:revision>307</cp:revision>
  <dcterms:created xsi:type="dcterms:W3CDTF">2007-08-29T04:27:34Z</dcterms:created>
  <dcterms:modified xsi:type="dcterms:W3CDTF">2020-09-01T05:55:19Z</dcterms:modified>
</cp:coreProperties>
</file>