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10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1pPr>
    <a:lvl2pPr marL="457200"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2pPr>
    <a:lvl3pPr marL="914400"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3pPr>
    <a:lvl4pPr marL="1371600"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4pPr>
    <a:lvl5pPr marL="1828800"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FF9900"/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E81E9C49-8A16-4A2D-9627-4C86B2B60150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0E2A7-471E-4627-9517-557214BEE42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007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F878F-5707-4461-9058-15E57489A20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9217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26B08-EAC1-4FD8-883B-D41DBB2AD0F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463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5538A-5B8A-4AD3-B08F-2AC85C32650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8543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A5E34-0267-457B-981A-D7047042A3B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587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DEC04-6E45-4589-83F2-AA2FCAF64086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6326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374A0-0E22-4200-84BC-A0E407BFB78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6933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6445D-9E31-4D31-8F3C-80BCC0CA0C9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142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B5BE9-3436-4A8E-AC3D-12E19436DD4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38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- First level</a:t>
            </a:r>
            <a:endParaRPr lang="en-CA" smtClean="0"/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C475D80E-CA6E-4F51-9958-06484FE88947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057400"/>
            <a:ext cx="6019800" cy="1143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dirty="0" smtClean="0">
                <a:solidFill>
                  <a:srgbClr val="00FFFF"/>
                </a:solidFill>
                <a:sym typeface="Symbol" pitchFamily="18" charset="2"/>
              </a:rPr>
              <a:t>Number Theory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 bwMode="auto">
          <a:xfrm>
            <a:off x="381000" y="525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Text book: Discrete Mathematics and its Applications, 7</a:t>
            </a:r>
            <a:r>
              <a:rPr lang="en-US" sz="2400" kern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th</a:t>
            </a: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Edition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The Division Algorithm</a:t>
            </a:r>
            <a:endParaRPr lang="en-CA" sz="3600" smtClean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Another example: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What happens when we divide -11 by 3 ?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Note that the remainder cannot be negative.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olidFill>
                <a:srgbClr val="FF3300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-11 = 3(-4) + 1.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-11 is the dividend,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3  is the divisor,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-4 is called the quotient, and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1  is called the remainder.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Greatest Common Divisors</a:t>
            </a:r>
            <a:endParaRPr lang="en-CA" sz="3600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Let a and b be integers, not both zero.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largest integer d such that d | a and d | b is called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greatest common divisor</a:t>
            </a:r>
            <a:r>
              <a:rPr lang="en-US" sz="2800" dirty="0" smtClean="0">
                <a:sym typeface="Symbol" pitchFamily="18" charset="2"/>
              </a:rPr>
              <a:t> of a and b.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greatest common divisor of a and b is denoted by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(a, b).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 1:</a:t>
            </a:r>
            <a:r>
              <a:rPr lang="en-US" sz="2800" dirty="0" smtClean="0">
                <a:sym typeface="Symbol" pitchFamily="18" charset="2"/>
              </a:rPr>
              <a:t> What is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(48, 72) 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positive common divisors of 48 and 72 are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1, 2, 3, 4, 6, 8, 12, 16, and 24, so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(48, 72) = 24.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 2:</a:t>
            </a:r>
            <a:r>
              <a:rPr lang="en-US" sz="2800" dirty="0" smtClean="0">
                <a:sym typeface="Symbol" pitchFamily="18" charset="2"/>
              </a:rPr>
              <a:t> What is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(19, 72) 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only positive common divisor of 19 and 72 is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1, so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(19, 72) =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Greatest Common Divisors</a:t>
            </a:r>
            <a:endParaRPr lang="en-CA" sz="3600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3276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Using prime factorizations: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 =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baseline="30000" dirty="0" smtClean="0">
                <a:sym typeface="Symbol" pitchFamily="18" charset="2"/>
              </a:rPr>
              <a:t>a</a:t>
            </a:r>
            <a:r>
              <a:rPr lang="en-US" sz="16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baseline="30000" dirty="0" smtClean="0">
                <a:sym typeface="Symbol" pitchFamily="18" charset="2"/>
              </a:rPr>
              <a:t>a</a:t>
            </a:r>
            <a:r>
              <a:rPr lang="en-US" sz="1600" dirty="0" smtClean="0">
                <a:sym typeface="Symbol" pitchFamily="18" charset="2"/>
              </a:rPr>
              <a:t>2 </a:t>
            </a:r>
            <a:r>
              <a:rPr lang="en-US" sz="2800" dirty="0" smtClean="0">
                <a:sym typeface="Symbol" pitchFamily="18" charset="2"/>
              </a:rPr>
              <a:t>… </a:t>
            </a:r>
            <a:r>
              <a:rPr lang="en-US" sz="2800" dirty="0" err="1" smtClean="0">
                <a:sym typeface="Symbol" pitchFamily="18" charset="2"/>
              </a:rPr>
              <a:t>p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aseline="30000" dirty="0" err="1" smtClean="0">
                <a:sym typeface="Symbol" pitchFamily="18" charset="2"/>
              </a:rPr>
              <a:t>a</a:t>
            </a:r>
            <a:r>
              <a:rPr lang="en-US" sz="1600" dirty="0" err="1" smtClean="0">
                <a:sym typeface="Symbol" pitchFamily="18" charset="2"/>
              </a:rPr>
              <a:t>n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,  b =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baseline="30000" dirty="0" smtClean="0">
                <a:sym typeface="Symbol" pitchFamily="18" charset="2"/>
              </a:rPr>
              <a:t>b</a:t>
            </a:r>
            <a:r>
              <a:rPr lang="en-US" sz="16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baseline="30000" dirty="0" smtClean="0">
                <a:sym typeface="Symbol" pitchFamily="18" charset="2"/>
              </a:rPr>
              <a:t>b</a:t>
            </a:r>
            <a:r>
              <a:rPr lang="en-US" sz="1600" dirty="0" smtClean="0">
                <a:sym typeface="Symbol" pitchFamily="18" charset="2"/>
              </a:rPr>
              <a:t>2 </a:t>
            </a:r>
            <a:r>
              <a:rPr lang="en-US" sz="2800" dirty="0" smtClean="0">
                <a:sym typeface="Symbol" pitchFamily="18" charset="2"/>
              </a:rPr>
              <a:t>… </a:t>
            </a:r>
            <a:r>
              <a:rPr lang="en-US" sz="2800" dirty="0" err="1" smtClean="0">
                <a:sym typeface="Symbol" pitchFamily="18" charset="2"/>
              </a:rPr>
              <a:t>p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aseline="30000" dirty="0" err="1" smtClean="0">
                <a:sym typeface="Symbol" pitchFamily="18" charset="2"/>
              </a:rPr>
              <a:t>b</a:t>
            </a:r>
            <a:r>
              <a:rPr lang="en-US" sz="1600" dirty="0" err="1" smtClean="0">
                <a:sym typeface="Symbol" pitchFamily="18" charset="2"/>
              </a:rPr>
              <a:t>n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,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where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&lt;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&lt; … &lt; </a:t>
            </a:r>
            <a:r>
              <a:rPr lang="en-US" sz="2800" dirty="0" err="1" smtClean="0">
                <a:sym typeface="Symbol" pitchFamily="18" charset="2"/>
              </a:rPr>
              <a:t>p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and 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, b</a:t>
            </a:r>
            <a:r>
              <a:rPr lang="en-US" sz="2800" baseline="-25000" dirty="0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 </a:t>
            </a:r>
            <a:r>
              <a:rPr lang="en-US" sz="2800" b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for 1  </a:t>
            </a:r>
            <a:r>
              <a:rPr lang="en-US" sz="28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 n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(a, b) =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baseline="30000" dirty="0" smtClean="0">
                <a:sym typeface="Symbol" pitchFamily="18" charset="2"/>
              </a:rPr>
              <a:t>min(a</a:t>
            </a:r>
            <a:r>
              <a:rPr lang="en-US" sz="1600" dirty="0" smtClean="0">
                <a:sym typeface="Symbol" pitchFamily="18" charset="2"/>
              </a:rPr>
              <a:t>1</a:t>
            </a:r>
            <a:r>
              <a:rPr lang="en-US" sz="2800" baseline="30000" dirty="0" smtClean="0">
                <a:sym typeface="Symbol" pitchFamily="18" charset="2"/>
              </a:rPr>
              <a:t>, b</a:t>
            </a:r>
            <a:r>
              <a:rPr lang="en-US" sz="1600" dirty="0" smtClean="0">
                <a:sym typeface="Symbol" pitchFamily="18" charset="2"/>
              </a:rPr>
              <a:t>1 </a:t>
            </a:r>
            <a:r>
              <a:rPr lang="en-US" sz="2800" baseline="30000" dirty="0" smtClean="0"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baseline="30000" dirty="0" smtClean="0">
                <a:sym typeface="Symbol" pitchFamily="18" charset="2"/>
              </a:rPr>
              <a:t>min(a</a:t>
            </a:r>
            <a:r>
              <a:rPr lang="en-US" sz="1600" dirty="0" smtClean="0">
                <a:sym typeface="Symbol" pitchFamily="18" charset="2"/>
              </a:rPr>
              <a:t>2</a:t>
            </a:r>
            <a:r>
              <a:rPr lang="en-US" sz="2800" baseline="30000" dirty="0" smtClean="0">
                <a:sym typeface="Symbol" pitchFamily="18" charset="2"/>
              </a:rPr>
              <a:t>, b</a:t>
            </a:r>
            <a:r>
              <a:rPr lang="en-US" sz="1600" dirty="0" smtClean="0">
                <a:sym typeface="Symbol" pitchFamily="18" charset="2"/>
              </a:rPr>
              <a:t>2 </a:t>
            </a:r>
            <a:r>
              <a:rPr lang="en-US" sz="2800" baseline="30000" dirty="0" smtClean="0">
                <a:sym typeface="Symbol" pitchFamily="18" charset="2"/>
              </a:rPr>
              <a:t>)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… </a:t>
            </a:r>
            <a:r>
              <a:rPr lang="en-US" sz="2800" dirty="0" err="1" smtClean="0">
                <a:sym typeface="Symbol" pitchFamily="18" charset="2"/>
              </a:rPr>
              <a:t>p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aseline="30000" dirty="0" err="1" smtClean="0">
                <a:sym typeface="Symbol" pitchFamily="18" charset="2"/>
              </a:rPr>
              <a:t>min</a:t>
            </a:r>
            <a:r>
              <a:rPr lang="en-US" sz="2800" baseline="30000" dirty="0" smtClean="0">
                <a:sym typeface="Symbol" pitchFamily="18" charset="2"/>
              </a:rPr>
              <a:t>(a</a:t>
            </a:r>
            <a:r>
              <a:rPr lang="en-US" sz="1600" dirty="0" smtClean="0">
                <a:sym typeface="Symbol" pitchFamily="18" charset="2"/>
              </a:rPr>
              <a:t>n</a:t>
            </a:r>
            <a:r>
              <a:rPr lang="en-US" sz="2800" baseline="30000" dirty="0" smtClean="0">
                <a:sym typeface="Symbol" pitchFamily="18" charset="2"/>
              </a:rPr>
              <a:t>, </a:t>
            </a:r>
            <a:r>
              <a:rPr lang="en-US" sz="2800" baseline="30000" dirty="0" err="1" smtClean="0">
                <a:sym typeface="Symbol" pitchFamily="18" charset="2"/>
              </a:rPr>
              <a:t>b</a:t>
            </a:r>
            <a:r>
              <a:rPr lang="en-US" sz="1600" dirty="0" err="1" smtClean="0">
                <a:sym typeface="Symbol" pitchFamily="18" charset="2"/>
              </a:rPr>
              <a:t>n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2800" baseline="30000" dirty="0" smtClean="0">
                <a:sym typeface="Symbol" pitchFamily="18" charset="2"/>
              </a:rPr>
              <a:t>)</a:t>
            </a:r>
            <a:r>
              <a:rPr lang="en-US" sz="1600" dirty="0" smtClean="0"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1524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= 60 = 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828800" y="4267200"/>
            <a:ext cx="1600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381000" y="4876800"/>
            <a:ext cx="1524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 = 54 = 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828800" y="4876800"/>
            <a:ext cx="1524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381000" y="54864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gcd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(a, b) = 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47244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Relatively Prime Integers</a:t>
            </a:r>
            <a:endParaRPr lang="en-CA" sz="3600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Two integers a and b are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relatively prime</a:t>
            </a:r>
            <a:r>
              <a:rPr lang="en-US" sz="2800" dirty="0" smtClean="0">
                <a:sym typeface="Symbol" pitchFamily="18" charset="2"/>
              </a:rPr>
              <a:t> if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(a, b) = 1.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Examples: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Are 15 and 28 relatively prime?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Yes, </a:t>
            </a:r>
            <a:r>
              <a:rPr lang="en-US" sz="2800" dirty="0" err="1" smtClean="0">
                <a:solidFill>
                  <a:srgbClr val="66FF33"/>
                </a:solidFill>
                <a:sym typeface="Symbol" pitchFamily="18" charset="2"/>
              </a:rPr>
              <a:t>gcd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(15, 28) = 1.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Are 55 and 28 relatively prime?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Yes, </a:t>
            </a:r>
            <a:r>
              <a:rPr lang="en-US" sz="2800" dirty="0" err="1" smtClean="0">
                <a:solidFill>
                  <a:srgbClr val="66FF33"/>
                </a:solidFill>
                <a:sym typeface="Symbol" pitchFamily="18" charset="2"/>
              </a:rPr>
              <a:t>gcd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(55, 28) = 1.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Are 35 and 28 relatively prime?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No, </a:t>
            </a:r>
            <a:r>
              <a:rPr lang="en-US" sz="2800" dirty="0" err="1" smtClean="0">
                <a:solidFill>
                  <a:srgbClr val="FF3300"/>
                </a:solidFill>
                <a:sym typeface="Symbol" pitchFamily="18" charset="2"/>
              </a:rPr>
              <a:t>gcd</a:t>
            </a: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(35, 28) =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Relatively Prime Integers</a:t>
            </a:r>
            <a:endParaRPr lang="en-CA" sz="3600" smtClean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257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integers 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 a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, …, a</a:t>
            </a:r>
            <a:r>
              <a:rPr lang="en-US" sz="2800" baseline="-25000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are </a:t>
            </a:r>
            <a:r>
              <a:rPr lang="en-US" sz="2800" b="1" dirty="0" err="1" smtClean="0">
                <a:solidFill>
                  <a:srgbClr val="00FFFF"/>
                </a:solidFill>
                <a:sym typeface="Symbol" pitchFamily="18" charset="2"/>
              </a:rPr>
              <a:t>pairwise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 relatively prime</a:t>
            </a:r>
            <a:r>
              <a:rPr lang="en-US" sz="2800" dirty="0" smtClean="0">
                <a:sym typeface="Symbol" pitchFamily="18" charset="2"/>
              </a:rPr>
              <a:t> if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sym typeface="Symbol" pitchFamily="18" charset="2"/>
              </a:rPr>
              <a:t>j</a:t>
            </a:r>
            <a:r>
              <a:rPr lang="en-US" sz="2800" dirty="0" smtClean="0">
                <a:sym typeface="Symbol" pitchFamily="18" charset="2"/>
              </a:rPr>
              <a:t>) = 1 whenever 1  </a:t>
            </a:r>
            <a:r>
              <a:rPr lang="en-US" sz="28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&lt; j  n.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Examples: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9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Are 15, 17, and 27 </a:t>
            </a:r>
            <a:r>
              <a:rPr lang="en-US" sz="2800" dirty="0" err="1" smtClean="0">
                <a:sym typeface="Symbol" pitchFamily="18" charset="2"/>
              </a:rPr>
              <a:t>pairwise</a:t>
            </a:r>
            <a:r>
              <a:rPr lang="en-US" sz="2800" dirty="0" smtClean="0">
                <a:sym typeface="Symbol" pitchFamily="18" charset="2"/>
              </a:rPr>
              <a:t> relatively prime?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No, because </a:t>
            </a:r>
            <a:r>
              <a:rPr lang="en-US" sz="2800" dirty="0" err="1" smtClean="0">
                <a:solidFill>
                  <a:srgbClr val="FF3300"/>
                </a:solidFill>
                <a:sym typeface="Symbol" pitchFamily="18" charset="2"/>
              </a:rPr>
              <a:t>gcd</a:t>
            </a: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(15, 27) = 3.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Are 15, 17, and 28 </a:t>
            </a:r>
            <a:r>
              <a:rPr lang="en-US" sz="2800" dirty="0" err="1" smtClean="0">
                <a:sym typeface="Symbol" pitchFamily="18" charset="2"/>
              </a:rPr>
              <a:t>pairwise</a:t>
            </a:r>
            <a:r>
              <a:rPr lang="en-US" sz="2800" dirty="0" smtClean="0">
                <a:sym typeface="Symbol" pitchFamily="18" charset="2"/>
              </a:rPr>
              <a:t> relatively prime?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Yes, because </a:t>
            </a:r>
            <a:r>
              <a:rPr lang="en-US" sz="2800" dirty="0" err="1" smtClean="0">
                <a:solidFill>
                  <a:srgbClr val="66FF33"/>
                </a:solidFill>
                <a:sym typeface="Symbol" pitchFamily="18" charset="2"/>
              </a:rPr>
              <a:t>gcd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(15, 17) = 1, </a:t>
            </a:r>
            <a:r>
              <a:rPr lang="en-US" sz="2800" dirty="0" err="1" smtClean="0">
                <a:solidFill>
                  <a:srgbClr val="66FF33"/>
                </a:solidFill>
                <a:sym typeface="Symbol" pitchFamily="18" charset="2"/>
              </a:rPr>
              <a:t>gcd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(15, 28) = 1 and </a:t>
            </a:r>
            <a:r>
              <a:rPr lang="en-US" sz="2800" dirty="0" err="1" smtClean="0">
                <a:solidFill>
                  <a:srgbClr val="66FF33"/>
                </a:solidFill>
                <a:sym typeface="Symbol" pitchFamily="18" charset="2"/>
              </a:rPr>
              <a:t>gcd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(17, 28) =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Least Common Multiples</a:t>
            </a:r>
            <a:endParaRPr lang="en-CA" sz="3600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3733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least common multiple</a:t>
            </a:r>
            <a:r>
              <a:rPr lang="en-US" sz="2800" dirty="0" smtClean="0">
                <a:sym typeface="Symbol" pitchFamily="18" charset="2"/>
              </a:rPr>
              <a:t> of the positive integers a and b is the smallest positive integer that is divisible by both a and b.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denote the least common multiple of a and b by lcm(a, b).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Examples: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304800" y="45720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lcm(3, 7) =</a:t>
            </a: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133600" y="45720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04800" y="51054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lcm(4, 6) =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2133600" y="51054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304800" y="5638800"/>
            <a:ext cx="21336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lcm(5, 10) =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2286000" y="56388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2" grpId="0" autoUpdateAnimBg="0"/>
      <p:bldP spid="193543" grpId="0" autoUpdateAnimBg="0"/>
      <p:bldP spid="193544" grpId="0" autoUpdateAnimBg="0"/>
      <p:bldP spid="1935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Least Common Multiples</a:t>
            </a:r>
            <a:endParaRPr lang="en-CA" sz="3600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3276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Using prime factorizations: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 =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baseline="30000" dirty="0" smtClean="0">
                <a:sym typeface="Symbol" pitchFamily="18" charset="2"/>
              </a:rPr>
              <a:t>a</a:t>
            </a:r>
            <a:r>
              <a:rPr lang="en-US" sz="16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baseline="30000" dirty="0" smtClean="0">
                <a:sym typeface="Symbol" pitchFamily="18" charset="2"/>
              </a:rPr>
              <a:t>a</a:t>
            </a:r>
            <a:r>
              <a:rPr lang="en-US" sz="1600" dirty="0" smtClean="0">
                <a:sym typeface="Symbol" pitchFamily="18" charset="2"/>
              </a:rPr>
              <a:t>2 </a:t>
            </a:r>
            <a:r>
              <a:rPr lang="en-US" sz="2800" dirty="0" smtClean="0">
                <a:sym typeface="Symbol" pitchFamily="18" charset="2"/>
              </a:rPr>
              <a:t>… </a:t>
            </a:r>
            <a:r>
              <a:rPr lang="en-US" sz="2800" dirty="0" err="1" smtClean="0">
                <a:sym typeface="Symbol" pitchFamily="18" charset="2"/>
              </a:rPr>
              <a:t>p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aseline="30000" dirty="0" err="1" smtClean="0">
                <a:sym typeface="Symbol" pitchFamily="18" charset="2"/>
              </a:rPr>
              <a:t>a</a:t>
            </a:r>
            <a:r>
              <a:rPr lang="en-US" sz="1600" dirty="0" err="1" smtClean="0">
                <a:sym typeface="Symbol" pitchFamily="18" charset="2"/>
              </a:rPr>
              <a:t>n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,  b =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baseline="30000" dirty="0" smtClean="0">
                <a:sym typeface="Symbol" pitchFamily="18" charset="2"/>
              </a:rPr>
              <a:t>b</a:t>
            </a:r>
            <a:r>
              <a:rPr lang="en-US" sz="16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baseline="30000" dirty="0" smtClean="0">
                <a:sym typeface="Symbol" pitchFamily="18" charset="2"/>
              </a:rPr>
              <a:t>b</a:t>
            </a:r>
            <a:r>
              <a:rPr lang="en-US" sz="1600" dirty="0" smtClean="0">
                <a:sym typeface="Symbol" pitchFamily="18" charset="2"/>
              </a:rPr>
              <a:t>2 </a:t>
            </a:r>
            <a:r>
              <a:rPr lang="en-US" sz="2800" dirty="0" smtClean="0">
                <a:sym typeface="Symbol" pitchFamily="18" charset="2"/>
              </a:rPr>
              <a:t>… </a:t>
            </a:r>
            <a:r>
              <a:rPr lang="en-US" sz="2800" dirty="0" err="1" smtClean="0">
                <a:sym typeface="Symbol" pitchFamily="18" charset="2"/>
              </a:rPr>
              <a:t>p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aseline="30000" dirty="0" err="1" smtClean="0">
                <a:sym typeface="Symbol" pitchFamily="18" charset="2"/>
              </a:rPr>
              <a:t>b</a:t>
            </a:r>
            <a:r>
              <a:rPr lang="en-US" sz="1600" dirty="0" err="1" smtClean="0">
                <a:sym typeface="Symbol" pitchFamily="18" charset="2"/>
              </a:rPr>
              <a:t>n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,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where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&lt;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&lt; … &lt; </a:t>
            </a:r>
            <a:r>
              <a:rPr lang="en-US" sz="2800" dirty="0" err="1" smtClean="0">
                <a:sym typeface="Symbol" pitchFamily="18" charset="2"/>
              </a:rPr>
              <a:t>p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and 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, b</a:t>
            </a:r>
            <a:r>
              <a:rPr lang="en-US" sz="2800" baseline="-25000" dirty="0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 </a:t>
            </a:r>
            <a:r>
              <a:rPr lang="en-US" sz="2800" b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for 1  </a:t>
            </a:r>
            <a:r>
              <a:rPr lang="en-US" sz="28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 n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lcm(a, b) =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baseline="30000" dirty="0" smtClean="0">
                <a:sym typeface="Symbol" pitchFamily="18" charset="2"/>
              </a:rPr>
              <a:t>max(a</a:t>
            </a:r>
            <a:r>
              <a:rPr lang="en-US" sz="1600" dirty="0" smtClean="0">
                <a:sym typeface="Symbol" pitchFamily="18" charset="2"/>
              </a:rPr>
              <a:t>1</a:t>
            </a:r>
            <a:r>
              <a:rPr lang="en-US" sz="2800" baseline="30000" dirty="0" smtClean="0">
                <a:sym typeface="Symbol" pitchFamily="18" charset="2"/>
              </a:rPr>
              <a:t>, b</a:t>
            </a:r>
            <a:r>
              <a:rPr lang="en-US" sz="1600" dirty="0" smtClean="0">
                <a:sym typeface="Symbol" pitchFamily="18" charset="2"/>
              </a:rPr>
              <a:t>1 </a:t>
            </a:r>
            <a:r>
              <a:rPr lang="en-US" sz="2800" baseline="30000" dirty="0" smtClean="0"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baseline="30000" dirty="0" smtClean="0">
                <a:sym typeface="Symbol" pitchFamily="18" charset="2"/>
              </a:rPr>
              <a:t>max(a</a:t>
            </a:r>
            <a:r>
              <a:rPr lang="en-US" sz="1600" dirty="0" smtClean="0">
                <a:sym typeface="Symbol" pitchFamily="18" charset="2"/>
              </a:rPr>
              <a:t>2</a:t>
            </a:r>
            <a:r>
              <a:rPr lang="en-US" sz="2800" baseline="30000" dirty="0" smtClean="0">
                <a:sym typeface="Symbol" pitchFamily="18" charset="2"/>
              </a:rPr>
              <a:t>, b</a:t>
            </a:r>
            <a:r>
              <a:rPr lang="en-US" sz="1600" dirty="0" smtClean="0">
                <a:sym typeface="Symbol" pitchFamily="18" charset="2"/>
              </a:rPr>
              <a:t>2 </a:t>
            </a:r>
            <a:r>
              <a:rPr lang="en-US" sz="2800" baseline="30000" dirty="0" smtClean="0">
                <a:sym typeface="Symbol" pitchFamily="18" charset="2"/>
              </a:rPr>
              <a:t>)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… </a:t>
            </a:r>
            <a:r>
              <a:rPr lang="en-US" sz="2800" dirty="0" err="1" smtClean="0">
                <a:sym typeface="Symbol" pitchFamily="18" charset="2"/>
              </a:rPr>
              <a:t>p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aseline="30000" dirty="0" err="1" smtClean="0">
                <a:sym typeface="Symbol" pitchFamily="18" charset="2"/>
              </a:rPr>
              <a:t>max</a:t>
            </a:r>
            <a:r>
              <a:rPr lang="en-US" sz="2800" baseline="30000" dirty="0" smtClean="0">
                <a:sym typeface="Symbol" pitchFamily="18" charset="2"/>
              </a:rPr>
              <a:t>(a</a:t>
            </a:r>
            <a:r>
              <a:rPr lang="en-US" sz="1600" dirty="0" smtClean="0">
                <a:sym typeface="Symbol" pitchFamily="18" charset="2"/>
              </a:rPr>
              <a:t>n</a:t>
            </a:r>
            <a:r>
              <a:rPr lang="en-US" sz="2800" baseline="30000" dirty="0" smtClean="0">
                <a:sym typeface="Symbol" pitchFamily="18" charset="2"/>
              </a:rPr>
              <a:t>, </a:t>
            </a:r>
            <a:r>
              <a:rPr lang="en-US" sz="2800" baseline="30000" dirty="0" err="1" smtClean="0">
                <a:sym typeface="Symbol" pitchFamily="18" charset="2"/>
              </a:rPr>
              <a:t>b</a:t>
            </a:r>
            <a:r>
              <a:rPr lang="en-US" sz="1600" dirty="0" err="1" smtClean="0">
                <a:sym typeface="Symbol" pitchFamily="18" charset="2"/>
              </a:rPr>
              <a:t>n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2800" baseline="30000" dirty="0" smtClean="0">
                <a:sym typeface="Symbol" pitchFamily="18" charset="2"/>
              </a:rPr>
              <a:t>)</a:t>
            </a:r>
            <a:r>
              <a:rPr lang="en-US" sz="1600" dirty="0" smtClean="0"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1524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= 60 = 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1828800" y="4267200"/>
            <a:ext cx="1600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81000" y="4876800"/>
            <a:ext cx="1524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 = 54 = 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828800" y="4876800"/>
            <a:ext cx="1524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381000" y="54864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lcm(a, b) = 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47244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4275 = 540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  <p:bldP spid="194565" grpId="0" autoUpdateAnimBg="0"/>
      <p:bldP spid="194566" grpId="0" autoUpdateAnimBg="0"/>
      <p:bldP spid="194567" grpId="0" autoUpdateAnimBg="0"/>
      <p:bldP spid="194568" grpId="0" autoUpdateAnimBg="0"/>
      <p:bldP spid="1945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GCD and LCM</a:t>
            </a:r>
            <a:endParaRPr lang="en-CA" sz="3600" smtClean="0"/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2819400" y="1295400"/>
            <a:ext cx="1524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= 60 = 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4343400" y="1295400"/>
            <a:ext cx="22098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2819400" y="2057400"/>
            <a:ext cx="1524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 = 54 = 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4343400" y="2057400"/>
            <a:ext cx="2362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1981200" y="38862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lcm(a, b) =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4267200" y="3886200"/>
            <a:ext cx="47244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= 540</a:t>
            </a:r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4333875" y="203835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4" name="Oval 10"/>
          <p:cNvSpPr>
            <a:spLocks noChangeArrowheads="1"/>
          </p:cNvSpPr>
          <p:nvPr/>
        </p:nvSpPr>
        <p:spPr bwMode="auto">
          <a:xfrm>
            <a:off x="5029200" y="127635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5" name="Oval 11"/>
          <p:cNvSpPr>
            <a:spLocks noChangeArrowheads="1"/>
          </p:cNvSpPr>
          <p:nvPr/>
        </p:nvSpPr>
        <p:spPr bwMode="auto">
          <a:xfrm>
            <a:off x="5667375" y="2028825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6" name="Oval 12"/>
          <p:cNvSpPr>
            <a:spLocks noChangeArrowheads="1"/>
          </p:cNvSpPr>
          <p:nvPr/>
        </p:nvSpPr>
        <p:spPr bwMode="auto">
          <a:xfrm>
            <a:off x="4352925" y="1257300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7" name="Oval 13"/>
          <p:cNvSpPr>
            <a:spLocks noChangeArrowheads="1"/>
          </p:cNvSpPr>
          <p:nvPr/>
        </p:nvSpPr>
        <p:spPr bwMode="auto">
          <a:xfrm>
            <a:off x="5010150" y="2038350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8" name="Oval 14"/>
          <p:cNvSpPr>
            <a:spLocks noChangeArrowheads="1"/>
          </p:cNvSpPr>
          <p:nvPr/>
        </p:nvSpPr>
        <p:spPr bwMode="auto">
          <a:xfrm>
            <a:off x="5657850" y="1266825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9" name="Oval 15"/>
          <p:cNvSpPr>
            <a:spLocks noChangeArrowheads="1"/>
          </p:cNvSpPr>
          <p:nvPr/>
        </p:nvSpPr>
        <p:spPr bwMode="auto">
          <a:xfrm>
            <a:off x="3962400" y="3810000"/>
            <a:ext cx="2057400" cy="6096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1981200" y="31242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gcd(a, b) = </a:t>
            </a: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4267200" y="3124200"/>
            <a:ext cx="47244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= 6</a:t>
            </a:r>
          </a:p>
        </p:txBody>
      </p:sp>
      <p:sp>
        <p:nvSpPr>
          <p:cNvPr id="195602" name="Oval 18"/>
          <p:cNvSpPr>
            <a:spLocks noChangeArrowheads="1"/>
          </p:cNvSpPr>
          <p:nvPr/>
        </p:nvSpPr>
        <p:spPr bwMode="auto">
          <a:xfrm>
            <a:off x="3962400" y="3048000"/>
            <a:ext cx="20574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1600200" y="4953000"/>
            <a:ext cx="3124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Theorem:  ab =</a:t>
            </a:r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4572000" y="4953000"/>
            <a:ext cx="3505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gcd(a,b)lcm(a,b)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8" grpId="0" autoUpdateAnimBg="0"/>
      <p:bldP spid="195589" grpId="0" autoUpdateAnimBg="0"/>
      <p:bldP spid="195590" grpId="0" autoUpdateAnimBg="0"/>
      <p:bldP spid="195591" grpId="0" autoUpdateAnimBg="0"/>
      <p:bldP spid="195592" grpId="0" autoUpdateAnimBg="0"/>
      <p:bldP spid="195593" grpId="0" animBg="1"/>
      <p:bldP spid="195594" grpId="0" animBg="1"/>
      <p:bldP spid="195595" grpId="0" animBg="1"/>
      <p:bldP spid="195596" grpId="0" animBg="1"/>
      <p:bldP spid="195597" grpId="0" animBg="1"/>
      <p:bldP spid="195598" grpId="0" animBg="1"/>
      <p:bldP spid="195599" grpId="0" animBg="1"/>
      <p:bldP spid="195600" grpId="0" autoUpdateAnimBg="0"/>
      <p:bldP spid="195601" grpId="0" autoUpdateAnimBg="0"/>
      <p:bldP spid="195602" grpId="0" animBg="1"/>
      <p:bldP spid="195603" grpId="0" autoUpdateAnimBg="0"/>
      <p:bldP spid="19560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Modular Arithmetic</a:t>
            </a:r>
            <a:endParaRPr lang="en-CA" sz="360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2286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Let a be an integer and m be a positive integer.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We denote by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 mod m</a:t>
            </a:r>
            <a:r>
              <a:rPr lang="en-US" sz="2800" dirty="0" smtClean="0">
                <a:sym typeface="Symbol" pitchFamily="18" charset="2"/>
              </a:rPr>
              <a:t> the remainder when a is divided by m.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Examples: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04800" y="3505200"/>
            <a:ext cx="1905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 mod 4 =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133600" y="35052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1905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 mod 3 =</a:t>
            </a: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133600" y="4114800"/>
            <a:ext cx="19050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04800" y="47244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 mod 10 =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2286000" y="4724400"/>
            <a:ext cx="1981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304800" y="5334000"/>
            <a:ext cx="22098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-13 mod 4 =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2438400" y="5334000"/>
            <a:ext cx="6858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utoUpdateAnimBg="0"/>
      <p:bldP spid="196613" grpId="0" autoUpdateAnimBg="0"/>
      <p:bldP spid="196614" grpId="0" autoUpdateAnimBg="0"/>
      <p:bldP spid="196615" grpId="0" autoUpdateAnimBg="0"/>
      <p:bldP spid="196616" grpId="0" autoUpdateAnimBg="0"/>
      <p:bldP spid="196617" grpId="0" autoUpdateAnimBg="0"/>
      <p:bldP spid="196618" grpId="0" autoUpdateAnimBg="0"/>
      <p:bldP spid="1966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Congruences</a:t>
            </a:r>
            <a:endParaRPr lang="en-CA" sz="360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Let a and b be integers and m be a positive integer. We say that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 is congruent to b modulo m</a:t>
            </a:r>
            <a:r>
              <a:rPr lang="en-US" sz="2800" dirty="0" smtClean="0">
                <a:sym typeface="Symbol" pitchFamily="18" charset="2"/>
              </a:rPr>
              <a:t>  if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m divides a – b.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use the notation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  b (mod m)</a:t>
            </a:r>
            <a:r>
              <a:rPr lang="en-US" sz="2800" dirty="0" smtClean="0">
                <a:sym typeface="Symbol" pitchFamily="18" charset="2"/>
              </a:rPr>
              <a:t> to indicate that a is congruent to b modulo m.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In other words: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a  b (mod m) if and only if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 mod m = b mod m</a:t>
            </a:r>
            <a:r>
              <a:rPr lang="en-US" sz="2800" dirty="0" smtClean="0">
                <a:sym typeface="Symbol" pitchFamily="18" charset="2"/>
              </a:rPr>
              <a:t>. </a:t>
            </a:r>
            <a:endParaRPr lang="en-US" sz="2800" b="1" dirty="0" smtClean="0">
              <a:solidFill>
                <a:srgbClr val="00FF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Introduction to Number Theory</a:t>
            </a:r>
            <a:endParaRPr lang="en-CA" sz="360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648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Number theory is about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integers</a:t>
            </a:r>
            <a:r>
              <a:rPr lang="en-US" sz="2800" dirty="0" smtClean="0">
                <a:sym typeface="Symbol" pitchFamily="18" charset="2"/>
              </a:rPr>
              <a:t> and their properties.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will start with the basic principles of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 divisibility,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 greatest common divisors,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 least common multiples, and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 modular arithmetic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and look at some relevant algorithms.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Congruences</a:t>
            </a:r>
            <a:endParaRPr lang="en-CA" sz="3600" smtClean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Examples: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Is it true that 46  68 (mod 11) 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Yes, because 11 | (46 – 68).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olidFill>
                <a:srgbClr val="66FF33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Is it true that 46  68 (mod 22)?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Yes, because 22 | (46 – 68).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olidFill>
                <a:srgbClr val="66FF33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For which integers z is it true that z  12 (mod 10)?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It is true for any z{…,-28, -18, -8, 2, 12, 22, 32, …}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olidFill>
                <a:srgbClr val="66FF33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Theorem:</a:t>
            </a:r>
            <a:r>
              <a:rPr lang="en-US" sz="2800" dirty="0" smtClean="0">
                <a:sym typeface="Symbol" pitchFamily="18" charset="2"/>
              </a:rPr>
              <a:t> Let m be a positive integer. The integers a and b are congruent modulo m if and only if there is an integer k such that a = b + km.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olidFill>
                <a:srgbClr val="66FF33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Congruences</a:t>
            </a:r>
            <a:endParaRPr lang="en-CA" sz="3600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Theorem:</a:t>
            </a:r>
            <a:r>
              <a:rPr lang="en-US" sz="2800" dirty="0" smtClean="0">
                <a:sym typeface="Symbol" pitchFamily="18" charset="2"/>
              </a:rPr>
              <a:t> Let m be a positive integer.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If a  b (mod m) and c  d (mod m), then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a + c  b + d (mod m) and ac  </a:t>
            </a:r>
            <a:r>
              <a:rPr lang="en-US" sz="2800" dirty="0" err="1" smtClean="0">
                <a:sym typeface="Symbol" pitchFamily="18" charset="2"/>
              </a:rPr>
              <a:t>bd</a:t>
            </a:r>
            <a:r>
              <a:rPr lang="en-US" sz="2800" dirty="0" smtClean="0">
                <a:sym typeface="Symbol" pitchFamily="18" charset="2"/>
              </a:rPr>
              <a:t> (mod m).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Proof: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know that a  b (mod m) and c  d (mod m) implies that there are integers s and t with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b = a + </a:t>
            </a:r>
            <a:r>
              <a:rPr lang="en-US" sz="2800" dirty="0" err="1" smtClean="0">
                <a:sym typeface="Symbol" pitchFamily="18" charset="2"/>
              </a:rPr>
              <a:t>sm</a:t>
            </a:r>
            <a:r>
              <a:rPr lang="en-US" sz="2800" dirty="0" smtClean="0">
                <a:sym typeface="Symbol" pitchFamily="18" charset="2"/>
              </a:rPr>
              <a:t> and d = c + tm.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Therefore,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b + d = (a + </a:t>
            </a:r>
            <a:r>
              <a:rPr lang="en-US" sz="2800" dirty="0" err="1" smtClean="0">
                <a:sym typeface="Symbol" pitchFamily="18" charset="2"/>
              </a:rPr>
              <a:t>sm</a:t>
            </a:r>
            <a:r>
              <a:rPr lang="en-US" sz="2800" dirty="0" smtClean="0">
                <a:sym typeface="Symbol" pitchFamily="18" charset="2"/>
              </a:rPr>
              <a:t>) + (c + tm) = (a + c) + m(s + t) and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err="1" smtClean="0">
                <a:sym typeface="Symbol" pitchFamily="18" charset="2"/>
              </a:rPr>
              <a:t>bd</a:t>
            </a:r>
            <a:r>
              <a:rPr lang="en-US" sz="2800" dirty="0" smtClean="0">
                <a:sym typeface="Symbol" pitchFamily="18" charset="2"/>
              </a:rPr>
              <a:t> = (a + </a:t>
            </a:r>
            <a:r>
              <a:rPr lang="en-US" sz="2800" dirty="0" err="1" smtClean="0">
                <a:sym typeface="Symbol" pitchFamily="18" charset="2"/>
              </a:rPr>
              <a:t>sm</a:t>
            </a:r>
            <a:r>
              <a:rPr lang="en-US" sz="2800" dirty="0" smtClean="0">
                <a:sym typeface="Symbol" pitchFamily="18" charset="2"/>
              </a:rPr>
              <a:t>)(c + tm) = ac + m(at + </a:t>
            </a:r>
            <a:r>
              <a:rPr lang="en-US" sz="2800" dirty="0" err="1" smtClean="0">
                <a:sym typeface="Symbol" pitchFamily="18" charset="2"/>
              </a:rPr>
              <a:t>cs</a:t>
            </a:r>
            <a:r>
              <a:rPr lang="en-US" sz="2800" dirty="0" smtClean="0">
                <a:sym typeface="Symbol" pitchFamily="18" charset="2"/>
              </a:rPr>
              <a:t> + </a:t>
            </a:r>
            <a:r>
              <a:rPr lang="en-US" sz="2800" dirty="0" err="1" smtClean="0">
                <a:sym typeface="Symbol" pitchFamily="18" charset="2"/>
              </a:rPr>
              <a:t>stm</a:t>
            </a:r>
            <a:r>
              <a:rPr lang="en-US" sz="2800" dirty="0" smtClean="0">
                <a:sym typeface="Symbol" pitchFamily="18" charset="2"/>
              </a:rPr>
              <a:t>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Hence, a + c  b + d (mod m) and ac  </a:t>
            </a:r>
            <a:r>
              <a:rPr lang="en-US" sz="2800" dirty="0" err="1" smtClean="0">
                <a:sym typeface="Symbol" pitchFamily="18" charset="2"/>
              </a:rPr>
              <a:t>bd</a:t>
            </a:r>
            <a:r>
              <a:rPr lang="en-US" sz="2800" dirty="0" smtClean="0">
                <a:sym typeface="Symbol" pitchFamily="18" charset="2"/>
              </a:rPr>
              <a:t> (mod 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The Euclidean Algorithm </a:t>
            </a:r>
            <a:endParaRPr lang="en-CA" sz="3600" smtClean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Euclidean Algorithm</a:t>
            </a:r>
            <a:r>
              <a:rPr lang="en-US" sz="2800" dirty="0" smtClean="0">
                <a:sym typeface="Symbol" pitchFamily="18" charset="2"/>
              </a:rPr>
              <a:t> finds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greatest common divisor</a:t>
            </a:r>
            <a:r>
              <a:rPr lang="en-US" sz="2800" dirty="0" smtClean="0">
                <a:sym typeface="Symbol" pitchFamily="18" charset="2"/>
              </a:rPr>
              <a:t> of two integers a and b.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For example, if we want to find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(287, 91), we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divide</a:t>
            </a:r>
            <a:r>
              <a:rPr lang="en-US" sz="2800" dirty="0" smtClean="0">
                <a:sym typeface="Symbol" pitchFamily="18" charset="2"/>
              </a:rPr>
              <a:t> 287 by 91: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0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287 = 913 + 14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0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know that for integers a, b and c,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if a | b and a | c, then a | (b + c).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0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Therefore, any divisor of 287 and 91 must also be a divisor of 287 - 913 = 14.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Consequently,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(287, 91) =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(14, 91).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The Euclidean Algorithm </a:t>
            </a:r>
            <a:endParaRPr lang="en-CA" sz="3600" smtClean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In the next step, we divide 91 by 14: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91 = 146 + 7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This means that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(14, 91) =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(14, 7).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So we divide 14 by 7: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14 = 72 + 0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find that 7 | 14, and thus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(14, 7) = 7.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Therefore, </a:t>
            </a:r>
            <a:r>
              <a:rPr lang="en-US" sz="2800" b="1" dirty="0" err="1" smtClean="0">
                <a:solidFill>
                  <a:srgbClr val="00FFFF"/>
                </a:solidFill>
                <a:sym typeface="Symbol" pitchFamily="18" charset="2"/>
              </a:rPr>
              <a:t>gcd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(287, 91) =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The Euclidean Algorithm </a:t>
            </a:r>
            <a:endParaRPr lang="en-CA" sz="3600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In </a:t>
            </a:r>
            <a:r>
              <a:rPr lang="en-US" sz="2800" b="1" dirty="0" err="1" smtClean="0">
                <a:solidFill>
                  <a:srgbClr val="00FFFF"/>
                </a:solidFill>
                <a:sym typeface="Symbol" pitchFamily="18" charset="2"/>
              </a:rPr>
              <a:t>pseudocode</a:t>
            </a:r>
            <a:r>
              <a:rPr lang="en-US" sz="2800" dirty="0" smtClean="0">
                <a:sym typeface="Symbol" pitchFamily="18" charset="2"/>
              </a:rPr>
              <a:t>, the algorithm can be implemented as follows: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ym typeface="Symbol" pitchFamily="18" charset="2"/>
              </a:rPr>
              <a:t>procedure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gcd</a:t>
            </a:r>
            <a:r>
              <a:rPr lang="en-US" sz="2800" dirty="0" smtClean="0">
                <a:sym typeface="Symbol" pitchFamily="18" charset="2"/>
              </a:rPr>
              <a:t>(a, b: positive integers)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x := a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y := b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ym typeface="Symbol" pitchFamily="18" charset="2"/>
              </a:rPr>
              <a:t>while</a:t>
            </a:r>
            <a:r>
              <a:rPr lang="en-US" sz="2800" dirty="0" smtClean="0">
                <a:sym typeface="Symbol" pitchFamily="18" charset="2"/>
              </a:rPr>
              <a:t> y  0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ym typeface="Symbol" pitchFamily="18" charset="2"/>
              </a:rPr>
              <a:t>begin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	r := x </a:t>
            </a:r>
            <a:r>
              <a:rPr lang="en-US" sz="2800" b="1" dirty="0" smtClean="0">
                <a:sym typeface="Symbol" pitchFamily="18" charset="2"/>
              </a:rPr>
              <a:t>mod</a:t>
            </a:r>
            <a:r>
              <a:rPr lang="en-US" sz="2800" dirty="0" smtClean="0">
                <a:sym typeface="Symbol" pitchFamily="18" charset="2"/>
              </a:rPr>
              <a:t> y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	x := y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	y := r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ym typeface="Symbol" pitchFamily="18" charset="2"/>
              </a:rPr>
              <a:t>end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{x is </a:t>
            </a:r>
            <a:r>
              <a:rPr lang="en-US" sz="2800" dirty="0" err="1" smtClean="0">
                <a:solidFill>
                  <a:srgbClr val="66FF33"/>
                </a:solidFill>
                <a:sym typeface="Symbol" pitchFamily="18" charset="2"/>
              </a:rPr>
              <a:t>gcd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(a, b)}</a:t>
            </a:r>
            <a:r>
              <a:rPr lang="en-US" sz="2800" dirty="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Representations of Integers</a:t>
            </a:r>
            <a:endParaRPr lang="en-CA" sz="3600" smtClean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Let b be a positive integer greater than 1.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Then if n is a positive integer, it can be expressed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uniquely</a:t>
            </a:r>
            <a:r>
              <a:rPr lang="en-US" sz="2800" dirty="0" smtClean="0">
                <a:sym typeface="Symbol" pitchFamily="18" charset="2"/>
              </a:rPr>
              <a:t> in the form: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n = 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sym typeface="Symbol" pitchFamily="18" charset="2"/>
              </a:rPr>
              <a:t>k</a:t>
            </a:r>
            <a:r>
              <a:rPr lang="en-US" sz="2800" dirty="0" err="1" smtClean="0">
                <a:sym typeface="Symbol" pitchFamily="18" charset="2"/>
              </a:rPr>
              <a:t>b</a:t>
            </a:r>
            <a:r>
              <a:rPr lang="en-US" sz="2800" baseline="30000" dirty="0" err="1" smtClean="0">
                <a:sym typeface="Symbol" pitchFamily="18" charset="2"/>
              </a:rPr>
              <a:t>k</a:t>
            </a:r>
            <a:r>
              <a:rPr lang="en-US" sz="2800" dirty="0" smtClean="0">
                <a:sym typeface="Symbol" pitchFamily="18" charset="2"/>
              </a:rPr>
              <a:t> + a</a:t>
            </a:r>
            <a:r>
              <a:rPr lang="en-US" sz="2800" baseline="-25000" dirty="0" smtClean="0">
                <a:sym typeface="Symbol" pitchFamily="18" charset="2"/>
              </a:rPr>
              <a:t>k-1</a:t>
            </a:r>
            <a:r>
              <a:rPr lang="en-US" sz="2800" dirty="0" smtClean="0">
                <a:sym typeface="Symbol" pitchFamily="18" charset="2"/>
              </a:rPr>
              <a:t>b</a:t>
            </a:r>
            <a:r>
              <a:rPr lang="en-US" sz="2800" baseline="30000" dirty="0" smtClean="0">
                <a:sym typeface="Symbol" pitchFamily="18" charset="2"/>
              </a:rPr>
              <a:t>k-1</a:t>
            </a:r>
            <a:r>
              <a:rPr lang="en-US" sz="2800" dirty="0" smtClean="0">
                <a:sym typeface="Symbol" pitchFamily="18" charset="2"/>
              </a:rPr>
              <a:t> + … + 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b + 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where k is a nonnegative integer,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, 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 …, 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sym typeface="Symbol" pitchFamily="18" charset="2"/>
              </a:rPr>
              <a:t>k</a:t>
            </a:r>
            <a:r>
              <a:rPr lang="en-US" sz="2800" dirty="0" smtClean="0">
                <a:sym typeface="Symbol" pitchFamily="18" charset="2"/>
              </a:rPr>
              <a:t> are nonnegative integers less than b,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and 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sym typeface="Symbol" pitchFamily="18" charset="2"/>
              </a:rPr>
              <a:t>k</a:t>
            </a:r>
            <a:r>
              <a:rPr lang="en-US" sz="2800" dirty="0" smtClean="0">
                <a:sym typeface="Symbol" pitchFamily="18" charset="2"/>
              </a:rPr>
              <a:t>  0.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 for b=10: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859 = 810</a:t>
            </a:r>
            <a:r>
              <a:rPr lang="en-US" sz="2800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+ 510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+ 910</a:t>
            </a:r>
            <a:r>
              <a:rPr lang="en-US" sz="2800" baseline="30000" dirty="0" smtClean="0">
                <a:sym typeface="Symbol" pitchFamily="18" charset="2"/>
              </a:rPr>
              <a:t>0</a:t>
            </a: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Representations of Integers</a:t>
            </a:r>
            <a:endParaRPr lang="en-CA" sz="3600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 for b=2 (binary expansion):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(10110)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= 12</a:t>
            </a:r>
            <a:r>
              <a:rPr lang="en-US" sz="2800" baseline="30000" dirty="0" smtClean="0">
                <a:sym typeface="Symbol" pitchFamily="18" charset="2"/>
              </a:rPr>
              <a:t>4</a:t>
            </a:r>
            <a:r>
              <a:rPr lang="en-US" sz="2800" dirty="0" smtClean="0">
                <a:sym typeface="Symbol" pitchFamily="18" charset="2"/>
              </a:rPr>
              <a:t> + 12</a:t>
            </a:r>
            <a:r>
              <a:rPr lang="en-US" sz="2800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+ 12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(22)</a:t>
            </a:r>
            <a:r>
              <a:rPr lang="en-US" sz="2800" baseline="-25000" dirty="0" smtClean="0">
                <a:sym typeface="Symbol" pitchFamily="18" charset="2"/>
              </a:rPr>
              <a:t>10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 for b=16 (hexadecimal expansion):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(we use letters A to F to indicate numbers 10 to 15)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(3A0F)</a:t>
            </a:r>
            <a:r>
              <a:rPr lang="en-US" sz="2800" baseline="-25000" dirty="0" smtClean="0">
                <a:sym typeface="Symbol" pitchFamily="18" charset="2"/>
              </a:rPr>
              <a:t>16</a:t>
            </a:r>
            <a:r>
              <a:rPr lang="en-US" sz="2800" dirty="0" smtClean="0">
                <a:sym typeface="Symbol" pitchFamily="18" charset="2"/>
              </a:rPr>
              <a:t> = 316</a:t>
            </a:r>
            <a:r>
              <a:rPr lang="en-US" sz="2800" baseline="30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+ 1016</a:t>
            </a:r>
            <a:r>
              <a:rPr lang="en-US" sz="2800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+ 1516</a:t>
            </a:r>
            <a:r>
              <a:rPr lang="en-US" sz="2800" baseline="30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(14863)</a:t>
            </a:r>
            <a:r>
              <a:rPr lang="en-US" sz="2800" baseline="-25000" dirty="0" smtClean="0">
                <a:sym typeface="Symbol" pitchFamily="18" charset="2"/>
              </a:rPr>
              <a:t>10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Representations of Integers</a:t>
            </a:r>
            <a:endParaRPr lang="en-CA" sz="3600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How can we construct the base b expansion of an integer n?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First, divide n by b to obtain a quotient q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and remainder 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, that is,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n = bq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0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+ a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0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, where 0  a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0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&lt; b.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remainder 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is the rightmost digit in the base b expansion of n.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Next, divide q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by b to obtain: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q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0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= bq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1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+ a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1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, where 0  a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1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&lt; b.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is the second digit from the right in the base b expansion of n. Continue this process until you obtain a quotient equal to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Representations of Integers</a:t>
            </a:r>
            <a:endParaRPr lang="en-CA" sz="360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dirty="0" smtClean="0">
                <a:sym typeface="Symbol" pitchFamily="18" charset="2"/>
              </a:rPr>
              <a:t>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What is the base 8 expansion of (12345)</a:t>
            </a:r>
            <a:r>
              <a:rPr lang="en-US" sz="2800" baseline="-25000" dirty="0" smtClean="0">
                <a:sym typeface="Symbol" pitchFamily="18" charset="2"/>
              </a:rPr>
              <a:t>10  </a:t>
            </a:r>
            <a:r>
              <a:rPr lang="en-US" sz="2800" dirty="0" smtClean="0">
                <a:sym typeface="Symbol" pitchFamily="18" charset="2"/>
              </a:rPr>
              <a:t>?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First, divide 12345 by 8: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12345 = 81543 + 1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1543 = 8192 + 7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192 = 824 + 0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24 = 83 + 0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3 = 80 + 3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The result is: (12345)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10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= (30071)</a:t>
            </a:r>
            <a:r>
              <a:rPr lang="en-US" sz="2800" baseline="-25000" dirty="0" smtClean="0">
                <a:solidFill>
                  <a:srgbClr val="00FFFF"/>
                </a:solidFill>
                <a:sym typeface="Symbol" pitchFamily="18" charset="2"/>
              </a:rPr>
              <a:t>8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.</a:t>
            </a:r>
            <a:r>
              <a:rPr lang="en-US" sz="2800" dirty="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Representations of Integers</a:t>
            </a:r>
            <a:endParaRPr lang="en-CA" sz="3600" smtClean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ym typeface="Symbol" pitchFamily="18" charset="2"/>
              </a:rPr>
              <a:t>procedure </a:t>
            </a:r>
            <a:r>
              <a:rPr lang="en-US" sz="2800" dirty="0" err="1" smtClean="0">
                <a:sym typeface="Symbol" pitchFamily="18" charset="2"/>
              </a:rPr>
              <a:t>base_b_expansion</a:t>
            </a:r>
            <a:r>
              <a:rPr lang="en-US" sz="2800" dirty="0" smtClean="0">
                <a:sym typeface="Symbol" pitchFamily="18" charset="2"/>
              </a:rPr>
              <a:t>(n, b: positive integers)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q := n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k :=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ym typeface="Symbol" pitchFamily="18" charset="2"/>
              </a:rPr>
              <a:t>while</a:t>
            </a:r>
            <a:r>
              <a:rPr lang="en-US" sz="2800" dirty="0" smtClean="0">
                <a:sym typeface="Symbol" pitchFamily="18" charset="2"/>
              </a:rPr>
              <a:t> q 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ym typeface="Symbol" pitchFamily="18" charset="2"/>
              </a:rPr>
              <a:t>begin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	</a:t>
            </a:r>
            <a:r>
              <a:rPr lang="en-US" sz="2800" dirty="0" err="1" smtClean="0">
                <a:sym typeface="Symbol" pitchFamily="18" charset="2"/>
              </a:rPr>
              <a:t>a</a:t>
            </a:r>
            <a:r>
              <a:rPr lang="en-US" sz="2800" baseline="-25000" dirty="0" err="1" smtClean="0">
                <a:sym typeface="Symbol" pitchFamily="18" charset="2"/>
              </a:rPr>
              <a:t>k</a:t>
            </a:r>
            <a:r>
              <a:rPr lang="en-US" sz="2800" dirty="0" smtClean="0">
                <a:sym typeface="Symbol" pitchFamily="18" charset="2"/>
              </a:rPr>
              <a:t> := q mod b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	q := q/b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	k := k + 1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ym typeface="Symbol" pitchFamily="18" charset="2"/>
              </a:rPr>
              <a:t>end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{the base b expansion of n is (a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k-1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 … a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1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a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0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)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b 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Division</a:t>
            </a:r>
            <a:endParaRPr lang="en-CA" sz="3600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If a and b are integers with a  0, we say that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a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divides</a:t>
            </a:r>
            <a:r>
              <a:rPr lang="en-US" sz="2800" dirty="0" smtClean="0">
                <a:sym typeface="Symbol" pitchFamily="18" charset="2"/>
              </a:rPr>
              <a:t> b if there is an integer c so that b = ac.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When a divides b we say that a is a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factor</a:t>
            </a:r>
            <a:r>
              <a:rPr lang="en-US" sz="2800" dirty="0" smtClean="0">
                <a:sym typeface="Symbol" pitchFamily="18" charset="2"/>
              </a:rPr>
              <a:t> of b and that b is a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multiple</a:t>
            </a:r>
            <a:r>
              <a:rPr lang="en-US" sz="2800" dirty="0" smtClean="0">
                <a:sym typeface="Symbol" pitchFamily="18" charset="2"/>
              </a:rPr>
              <a:t> of a.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notation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 | b</a:t>
            </a:r>
            <a:r>
              <a:rPr lang="en-US" sz="2800" dirty="0" smtClean="0">
                <a:sym typeface="Symbol" pitchFamily="18" charset="2"/>
              </a:rPr>
              <a:t> means that a divides b.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We write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 X b</a:t>
            </a:r>
            <a:r>
              <a:rPr lang="en-US" sz="2800" dirty="0" smtClean="0">
                <a:sym typeface="Symbol" pitchFamily="18" charset="2"/>
              </a:rPr>
              <a:t> when a does not divide b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(see book for correct symbol).</a:t>
            </a:r>
            <a:r>
              <a:rPr lang="en-US" sz="2800" dirty="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Addition of Integers</a:t>
            </a:r>
            <a:endParaRPr lang="en-CA" sz="360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Let a = (a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n-2</a:t>
            </a:r>
            <a:r>
              <a:rPr lang="en-US" sz="2800" dirty="0" smtClean="0">
                <a:sym typeface="Symbol" pitchFamily="18" charset="2"/>
              </a:rPr>
              <a:t>…a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, b = (b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b</a:t>
            </a:r>
            <a:r>
              <a:rPr lang="en-US" sz="2800" baseline="-25000" dirty="0" smtClean="0">
                <a:sym typeface="Symbol" pitchFamily="18" charset="2"/>
              </a:rPr>
              <a:t>n-2</a:t>
            </a:r>
            <a:r>
              <a:rPr lang="en-US" sz="2800" dirty="0" smtClean="0">
                <a:sym typeface="Symbol" pitchFamily="18" charset="2"/>
              </a:rPr>
              <a:t>…b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b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baseline="-25000" dirty="0" smtClean="0">
                <a:sym typeface="Symbol" pitchFamily="18" charset="2"/>
              </a:rPr>
              <a:t>2.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baseline="-250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How can we add these two binary numbers?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First, add their rightmost bits: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2 + s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where s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rightmost bit</a:t>
            </a:r>
            <a:r>
              <a:rPr lang="en-US" sz="2800" dirty="0" smtClean="0">
                <a:sym typeface="Symbol" pitchFamily="18" charset="2"/>
              </a:rPr>
              <a:t> in the binary expansion of a + b, and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carry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Then, add the next pair of bits and the carry: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+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c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2 + 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where 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is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next bit</a:t>
            </a:r>
            <a:r>
              <a:rPr lang="en-US" sz="2800" dirty="0" smtClean="0">
                <a:sym typeface="Symbol" pitchFamily="18" charset="2"/>
              </a:rPr>
              <a:t> in the binary expansion of a + b, and c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is the carry.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Addition of Integers</a:t>
            </a:r>
            <a:endParaRPr lang="en-CA" sz="3600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648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Continue this process until you obtain c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leading bit of the sum is </a:t>
            </a:r>
            <a:r>
              <a:rPr lang="en-US" sz="2800" dirty="0" err="1" smtClean="0">
                <a:sym typeface="Symbol" pitchFamily="18" charset="2"/>
              </a:rPr>
              <a:t>s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= c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result is: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 + b = (s</a:t>
            </a:r>
            <a:r>
              <a:rPr lang="en-US" sz="2800" baseline="-25000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s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…s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s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Addition of Integers</a:t>
            </a:r>
            <a:endParaRPr lang="en-CA" sz="3600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Add a = (1110)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and b = (1011)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0 + 1 = 02 + 1, so that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0 and s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1.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+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1 + 1 + 0 = 12 + 0, so c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1 and 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0.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2 </a:t>
            </a:r>
            <a:r>
              <a:rPr lang="en-US" sz="2800" dirty="0" smtClean="0">
                <a:sym typeface="Symbol" pitchFamily="18" charset="2"/>
              </a:rPr>
              <a:t>+ c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1 + 0 + 1 = 12 + 0, so c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= 1 and s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= 0.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3 </a:t>
            </a:r>
            <a:r>
              <a:rPr lang="en-US" sz="2800" dirty="0" smtClean="0">
                <a:sym typeface="Symbol" pitchFamily="18" charset="2"/>
              </a:rPr>
              <a:t>+ c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= 1 + 1 + 1 = 12 + 1, so c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= 1 and s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= 1.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s</a:t>
            </a:r>
            <a:r>
              <a:rPr lang="en-US" sz="2800" baseline="-25000" dirty="0" smtClean="0">
                <a:sym typeface="Symbol" pitchFamily="18" charset="2"/>
              </a:rPr>
              <a:t>4</a:t>
            </a:r>
            <a:r>
              <a:rPr lang="en-US" sz="2800" dirty="0" smtClean="0">
                <a:sym typeface="Symbol" pitchFamily="18" charset="2"/>
              </a:rPr>
              <a:t> = c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= 1.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Therefore, s = a + b = (11001)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Addition of Integers</a:t>
            </a:r>
            <a:endParaRPr lang="en-CA" sz="3600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13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How do we (humans) add two integers?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Example:        	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7583</a:t>
            </a:r>
            <a:b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		      +	4932</a:t>
            </a:r>
            <a:r>
              <a:rPr lang="en-US" sz="2800" dirty="0" smtClean="0">
                <a:sym typeface="Symbol" pitchFamily="18" charset="2"/>
              </a:rPr>
              <a:t>                             </a:t>
            </a:r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2590800" y="3124200"/>
            <a:ext cx="1600200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5814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33528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31242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28956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26670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3162300" y="17907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2946400" y="17907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2705100" y="17907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3962400" y="1752600"/>
            <a:ext cx="1600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carry</a:t>
            </a: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228600" y="4191000"/>
            <a:ext cx="6553200" cy="946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Binary expansions:            </a:t>
            </a: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(1011)</a:t>
            </a:r>
            <a:r>
              <a:rPr 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+</a:t>
            </a:r>
            <a:r>
              <a: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(1010)</a:t>
            </a:r>
            <a:r>
              <a:rPr 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>
            <a:off x="4343400" y="5257800"/>
            <a:ext cx="1905000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53721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85" name="Text Box 17"/>
          <p:cNvSpPr txBox="1">
            <a:spLocks noChangeArrowheads="1"/>
          </p:cNvSpPr>
          <p:nvPr/>
        </p:nvSpPr>
        <p:spPr bwMode="auto">
          <a:xfrm>
            <a:off x="51816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6172200" y="3759200"/>
            <a:ext cx="1600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carry</a:t>
            </a: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4978400" y="37719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49530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89" name="Text Box 21"/>
          <p:cNvSpPr txBox="1">
            <a:spLocks noChangeArrowheads="1"/>
          </p:cNvSpPr>
          <p:nvPr/>
        </p:nvSpPr>
        <p:spPr bwMode="auto">
          <a:xfrm>
            <a:off x="47625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4597400" y="37719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45720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19600" y="5334000"/>
            <a:ext cx="1828800" cy="519113"/>
            <a:chOff x="2784" y="3360"/>
            <a:chExt cx="1152" cy="327"/>
          </a:xfrm>
        </p:grpSpPr>
        <p:sp>
          <p:nvSpPr>
            <p:cNvPr id="211993" name="Text Box 25"/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</a:p>
          </p:txBody>
        </p:sp>
        <p:sp>
          <p:nvSpPr>
            <p:cNvPr id="211994" name="Text Box 26"/>
            <p:cNvSpPr txBox="1">
              <a:spLocks noChangeArrowheads="1"/>
            </p:cNvSpPr>
            <p:nvPr/>
          </p:nvSpPr>
          <p:spPr bwMode="auto">
            <a:xfrm>
              <a:off x="3456" y="3360"/>
              <a:ext cx="48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lang="en-US" baseline="-250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  <p:bldP spid="211973" grpId="0" autoUpdateAnimBg="0"/>
      <p:bldP spid="211974" grpId="0" autoUpdateAnimBg="0"/>
      <p:bldP spid="211975" grpId="0" autoUpdateAnimBg="0"/>
      <p:bldP spid="211976" grpId="0" autoUpdateAnimBg="0"/>
      <p:bldP spid="211977" grpId="0" autoUpdateAnimBg="0"/>
      <p:bldP spid="211978" grpId="0" autoUpdateAnimBg="0"/>
      <p:bldP spid="211979" grpId="0" autoUpdateAnimBg="0"/>
      <p:bldP spid="211980" grpId="0" autoUpdateAnimBg="0"/>
      <p:bldP spid="211981" grpId="0" autoUpdateAnimBg="0"/>
      <p:bldP spid="211982" grpId="0" autoUpdateAnimBg="0"/>
      <p:bldP spid="211984" grpId="0" autoUpdateAnimBg="0"/>
      <p:bldP spid="211985" grpId="0" autoUpdateAnimBg="0"/>
      <p:bldP spid="211986" grpId="0" autoUpdateAnimBg="0"/>
      <p:bldP spid="211987" grpId="0" autoUpdateAnimBg="0"/>
      <p:bldP spid="211988" grpId="0" autoUpdateAnimBg="0"/>
      <p:bldP spid="211989" grpId="0" autoUpdateAnimBg="0"/>
      <p:bldP spid="211990" grpId="0" autoUpdateAnimBg="0"/>
      <p:bldP spid="21199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Addition of Integers</a:t>
            </a:r>
            <a:endParaRPr lang="en-CA" sz="3600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Let a = (a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n-2</a:t>
            </a:r>
            <a:r>
              <a:rPr lang="en-US" sz="2800" dirty="0" smtClean="0">
                <a:sym typeface="Symbol" pitchFamily="18" charset="2"/>
              </a:rPr>
              <a:t>…a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, b = (b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b</a:t>
            </a:r>
            <a:r>
              <a:rPr lang="en-US" sz="2800" baseline="-25000" dirty="0" smtClean="0">
                <a:sym typeface="Symbol" pitchFamily="18" charset="2"/>
              </a:rPr>
              <a:t>n-2</a:t>
            </a:r>
            <a:r>
              <a:rPr lang="en-US" sz="2800" dirty="0" smtClean="0">
                <a:sym typeface="Symbol" pitchFamily="18" charset="2"/>
              </a:rPr>
              <a:t>…b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b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baseline="-25000" dirty="0" smtClean="0">
                <a:sym typeface="Symbol" pitchFamily="18" charset="2"/>
              </a:rPr>
              <a:t>2.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baseline="-250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How can we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algorithmically </a:t>
            </a:r>
            <a:r>
              <a:rPr lang="en-US" sz="2800" dirty="0" smtClean="0">
                <a:sym typeface="Symbol" pitchFamily="18" charset="2"/>
              </a:rPr>
              <a:t>add these two binary numbers?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First, add their rightmost bits: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2 + s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where s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rightmost bit</a:t>
            </a:r>
            <a:r>
              <a:rPr lang="en-US" sz="2800" dirty="0" smtClean="0">
                <a:sym typeface="Symbol" pitchFamily="18" charset="2"/>
              </a:rPr>
              <a:t> in the binary expansion of a + b, and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carry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Then, add the next pair of bits and the carry: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+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c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2 + 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where 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is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next bit</a:t>
            </a:r>
            <a:r>
              <a:rPr lang="en-US" sz="2800" dirty="0" smtClean="0">
                <a:sym typeface="Symbol" pitchFamily="18" charset="2"/>
              </a:rPr>
              <a:t> in the binary expansion of a + b, and c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is the carry.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Addition of Integers</a:t>
            </a:r>
            <a:endParaRPr lang="en-CA" sz="3600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648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Continue this process until you obtain c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leading bit of the sum is </a:t>
            </a:r>
            <a:r>
              <a:rPr lang="en-US" sz="2800" dirty="0" err="1" smtClean="0">
                <a:sym typeface="Symbol" pitchFamily="18" charset="2"/>
              </a:rPr>
              <a:t>s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= c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 result is: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 + b = (s</a:t>
            </a:r>
            <a:r>
              <a:rPr lang="en-US" sz="2800" baseline="-25000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s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…s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s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Addition of Integers</a:t>
            </a:r>
            <a:endParaRPr lang="en-CA" sz="3600" smtClean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Add a = (1110)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and b = (1011)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0 + 1 = 02 + 1, so that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0 and s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1.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+ c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1 + 1 + 0 = 12 + 0, so c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1 and s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0.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2 </a:t>
            </a:r>
            <a:r>
              <a:rPr lang="en-US" sz="2800" dirty="0" smtClean="0">
                <a:sym typeface="Symbol" pitchFamily="18" charset="2"/>
              </a:rPr>
              <a:t>+ c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1 + 0 + 1 = 12 + 0, so c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= 1 and s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= 0.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+ b</a:t>
            </a:r>
            <a:r>
              <a:rPr lang="en-US" sz="2800" baseline="-25000" dirty="0" smtClean="0">
                <a:sym typeface="Symbol" pitchFamily="18" charset="2"/>
              </a:rPr>
              <a:t>3 </a:t>
            </a:r>
            <a:r>
              <a:rPr lang="en-US" sz="2800" dirty="0" smtClean="0">
                <a:sym typeface="Symbol" pitchFamily="18" charset="2"/>
              </a:rPr>
              <a:t>+ c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= 1 + 1 + 1 = 12 + 1, so c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= 1 and s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= 1.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s</a:t>
            </a:r>
            <a:r>
              <a:rPr lang="en-US" sz="2800" baseline="-25000" dirty="0" smtClean="0">
                <a:sym typeface="Symbol" pitchFamily="18" charset="2"/>
              </a:rPr>
              <a:t>4</a:t>
            </a:r>
            <a:r>
              <a:rPr lang="en-US" sz="2800" dirty="0" smtClean="0">
                <a:sym typeface="Symbol" pitchFamily="18" charset="2"/>
              </a:rPr>
              <a:t> = c</a:t>
            </a:r>
            <a:r>
              <a:rPr lang="en-US" sz="2800" baseline="-25000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 = 1.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Therefore, s = a + b = (11001)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Addition of Integers</a:t>
            </a:r>
            <a:endParaRPr lang="en-CA" sz="3600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procedure 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add(a, b: positive integers)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c :=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for j := 0 to n-1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begin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	d := (</a:t>
            </a:r>
            <a:r>
              <a:rPr lang="en-US" sz="2800" dirty="0" err="1" smtClean="0">
                <a:solidFill>
                  <a:srgbClr val="00FFFF"/>
                </a:solidFill>
                <a:sym typeface="Symbol" pitchFamily="18" charset="2"/>
              </a:rPr>
              <a:t>a</a:t>
            </a:r>
            <a:r>
              <a:rPr lang="en-US" sz="2800" baseline="-25000" dirty="0" err="1" smtClean="0">
                <a:solidFill>
                  <a:srgbClr val="00FFFF"/>
                </a:solidFill>
                <a:sym typeface="Symbol" pitchFamily="18" charset="2"/>
              </a:rPr>
              <a:t>j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+ </a:t>
            </a:r>
            <a:r>
              <a:rPr lang="en-US" sz="2800" dirty="0" err="1" smtClean="0">
                <a:solidFill>
                  <a:srgbClr val="00FFFF"/>
                </a:solidFill>
                <a:sym typeface="Symbol" pitchFamily="18" charset="2"/>
              </a:rPr>
              <a:t>b</a:t>
            </a:r>
            <a:r>
              <a:rPr lang="en-US" sz="2800" baseline="-25000" dirty="0" err="1" smtClean="0">
                <a:solidFill>
                  <a:srgbClr val="00FFFF"/>
                </a:solidFill>
                <a:sym typeface="Symbol" pitchFamily="18" charset="2"/>
              </a:rPr>
              <a:t>j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+ c)/2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	</a:t>
            </a:r>
            <a:r>
              <a:rPr lang="en-US" sz="2800" dirty="0" err="1" smtClean="0">
                <a:solidFill>
                  <a:srgbClr val="00FFFF"/>
                </a:solidFill>
                <a:sym typeface="Symbol" pitchFamily="18" charset="2"/>
              </a:rPr>
              <a:t>s</a:t>
            </a:r>
            <a:r>
              <a:rPr lang="en-US" sz="2800" baseline="-25000" dirty="0" err="1" smtClean="0">
                <a:solidFill>
                  <a:srgbClr val="00FFFF"/>
                </a:solidFill>
                <a:sym typeface="Symbol" pitchFamily="18" charset="2"/>
              </a:rPr>
              <a:t>j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:= </a:t>
            </a:r>
            <a:r>
              <a:rPr lang="en-US" sz="2800" dirty="0" err="1" smtClean="0">
                <a:solidFill>
                  <a:srgbClr val="00FFFF"/>
                </a:solidFill>
                <a:sym typeface="Symbol" pitchFamily="18" charset="2"/>
              </a:rPr>
              <a:t>a</a:t>
            </a:r>
            <a:r>
              <a:rPr lang="en-US" sz="2800" baseline="-25000" dirty="0" err="1" smtClean="0">
                <a:solidFill>
                  <a:srgbClr val="00FFFF"/>
                </a:solidFill>
                <a:sym typeface="Symbol" pitchFamily="18" charset="2"/>
              </a:rPr>
              <a:t>j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+ </a:t>
            </a:r>
            <a:r>
              <a:rPr lang="en-US" sz="2800" dirty="0" err="1" smtClean="0">
                <a:solidFill>
                  <a:srgbClr val="00FFFF"/>
                </a:solidFill>
                <a:sym typeface="Symbol" pitchFamily="18" charset="2"/>
              </a:rPr>
              <a:t>b</a:t>
            </a:r>
            <a:r>
              <a:rPr lang="en-US" sz="2800" baseline="-25000" dirty="0" err="1" smtClean="0">
                <a:solidFill>
                  <a:srgbClr val="00FFFF"/>
                </a:solidFill>
                <a:sym typeface="Symbol" pitchFamily="18" charset="2"/>
              </a:rPr>
              <a:t>j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+ c – 2d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	c := d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end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err="1" smtClean="0">
                <a:solidFill>
                  <a:srgbClr val="00FFFF"/>
                </a:solidFill>
                <a:sym typeface="Symbol" pitchFamily="18" charset="2"/>
              </a:rPr>
              <a:t>s</a:t>
            </a:r>
            <a:r>
              <a:rPr lang="en-US" sz="2800" baseline="-25000" dirty="0" err="1" smtClean="0">
                <a:solidFill>
                  <a:srgbClr val="00FFFF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 := c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{the binary expansion of the sum is (s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s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n-1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…s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1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s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0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)</a:t>
            </a:r>
            <a:r>
              <a:rPr lang="en-US" sz="2800" baseline="-25000" dirty="0" smtClean="0">
                <a:solidFill>
                  <a:srgbClr val="66FF33"/>
                </a:solidFill>
                <a:sym typeface="Symbol" pitchFamily="18" charset="2"/>
              </a:rPr>
              <a:t>2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}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Divisibility Theorems</a:t>
            </a:r>
            <a:endParaRPr lang="en-CA" sz="3600" smtClean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For integers a, b, and c it is true that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if a | b and a | c, then a | (b + c)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  Example:</a:t>
            </a:r>
            <a:r>
              <a:rPr lang="en-US" sz="2800" dirty="0" smtClean="0">
                <a:sym typeface="Symbol" pitchFamily="18" charset="2"/>
              </a:rPr>
              <a:t> 3 | 6 and 3 | 9, so 3 | 15.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if a | b, then a | </a:t>
            </a:r>
            <a:r>
              <a:rPr lang="en-US" sz="2800" dirty="0" err="1" smtClean="0">
                <a:sym typeface="Symbol" pitchFamily="18" charset="2"/>
              </a:rPr>
              <a:t>bc</a:t>
            </a:r>
            <a:r>
              <a:rPr lang="en-US" sz="2800" dirty="0" smtClean="0">
                <a:sym typeface="Symbol" pitchFamily="18" charset="2"/>
              </a:rPr>
              <a:t> for all integers c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  Example:</a:t>
            </a:r>
            <a:r>
              <a:rPr lang="en-US" sz="2800" dirty="0" smtClean="0">
                <a:sym typeface="Symbol" pitchFamily="18" charset="2"/>
              </a:rPr>
              <a:t> 5 | 10, so 5 | 20, 5 | 30, 5 | 40, …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if a | b and b | c, then a | c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  Example:</a:t>
            </a:r>
            <a:r>
              <a:rPr lang="en-US" sz="2800" dirty="0" smtClean="0">
                <a:sym typeface="Symbol" pitchFamily="18" charset="2"/>
              </a:rPr>
              <a:t> 4 | 8 and 8 | 24, so 4 | 24.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Primes</a:t>
            </a:r>
            <a:endParaRPr lang="en-CA" sz="3600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 positive integer p greater than 1 is called prime if the only positive factors of p are 1 and p.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 positive integer that is greater than 1 and is not prime is called composite.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The fundamental theorem of arithmetic: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rgbClr val="FF3300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Every positive integer can be written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uniquely</a:t>
            </a:r>
            <a:r>
              <a:rPr lang="en-US" sz="2800" dirty="0" smtClean="0">
                <a:sym typeface="Symbol" pitchFamily="18" charset="2"/>
              </a:rPr>
              <a:t> as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product of primes</a:t>
            </a:r>
            <a:r>
              <a:rPr lang="en-US" sz="2800" dirty="0" smtClean="0">
                <a:sym typeface="Symbol" pitchFamily="18" charset="2"/>
              </a:rPr>
              <a:t>, where the prime factors are written in order of increasing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Primes</a:t>
            </a:r>
            <a:endParaRPr lang="en-CA" sz="3600" dirty="0" smtClean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68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Examples: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981200" y="1752600"/>
            <a:ext cx="4648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3·5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1219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48 =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09600" y="2971800"/>
            <a:ext cx="1219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17 =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609600" y="3581400"/>
            <a:ext cx="1219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100 =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609600" y="4191000"/>
            <a:ext cx="1219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512 =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609600" y="4800600"/>
            <a:ext cx="1219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515 =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9600" y="5410200"/>
            <a:ext cx="1219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28 =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85800" y="1752600"/>
            <a:ext cx="1219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 =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1981200" y="2362200"/>
            <a:ext cx="4648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2·2·2·2·3 = 2</a:t>
            </a:r>
            <a:r>
              <a:rPr 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·3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1981200" y="2971800"/>
            <a:ext cx="4648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981200" y="3581400"/>
            <a:ext cx="4648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2·2·5·5 = 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·5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1981200" y="4191000"/>
            <a:ext cx="4648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2·2·2·2·2·2·2·2·2 = 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1981200" y="4800600"/>
            <a:ext cx="4648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5·103</a:t>
            </a:r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1981200" y="5410200"/>
            <a:ext cx="4648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  <p:bldP spid="183300" grpId="0" autoUpdateAnimBg="0"/>
      <p:bldP spid="183301" grpId="0" autoUpdateAnimBg="0"/>
      <p:bldP spid="183302" grpId="0" autoUpdateAnimBg="0"/>
      <p:bldP spid="183303" grpId="0" autoUpdateAnimBg="0"/>
      <p:bldP spid="183304" grpId="0" autoUpdateAnimBg="0"/>
      <p:bldP spid="183305" grpId="0" autoUpdateAnimBg="0"/>
      <p:bldP spid="183306" grpId="0" autoUpdateAnimBg="0"/>
      <p:bldP spid="183307" grpId="0" autoUpdateAnimBg="0"/>
      <p:bldP spid="183308" grpId="0" autoUpdateAnimBg="0"/>
      <p:bldP spid="183309" grpId="0" autoUpdateAnimBg="0"/>
      <p:bldP spid="183310" grpId="0" autoUpdateAnimBg="0"/>
      <p:bldP spid="183311" grpId="0" autoUpdateAnimBg="0"/>
      <p:bldP spid="183312" grpId="0" autoUpdateAnimBg="0"/>
      <p:bldP spid="1833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Primes</a:t>
            </a:r>
            <a:endParaRPr lang="en-CA" sz="3600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3962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If n is a composite integer, then n has a prime divisor less than or equal      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This is easy to see: if n is a composite integer, it must have two prime divisors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and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such that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p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= n. 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and 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cannot both be greater than 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     , because then p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p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&gt; n. </a:t>
            </a:r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4572000" y="1676400"/>
          <a:ext cx="5778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5778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9"/>
          <p:cNvGraphicFramePr>
            <a:graphicFrameLocks noChangeAspect="1"/>
          </p:cNvGraphicFramePr>
          <p:nvPr/>
        </p:nvGraphicFramePr>
        <p:xfrm>
          <a:off x="381000" y="4648200"/>
          <a:ext cx="5778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241200" imgH="228600" progId="Equation.3">
                  <p:embed/>
                </p:oleObj>
              </mc:Choice>
              <mc:Fallback>
                <p:oleObj name="Equation" r:id="rId5" imgW="241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5778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The Division Algorithm</a:t>
            </a:r>
            <a:endParaRPr lang="en-CA" sz="3600" smtClean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Let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be an integer and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</a:t>
            </a:r>
            <a:r>
              <a:rPr lang="en-US" sz="2800" dirty="0" smtClean="0">
                <a:sym typeface="Symbol" pitchFamily="18" charset="2"/>
              </a:rPr>
              <a:t> a positive integer.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Then there are unique integers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 and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, with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0  r &lt; d</a:t>
            </a:r>
            <a:r>
              <a:rPr lang="en-US" sz="2800" dirty="0" smtClean="0">
                <a:sym typeface="Symbol" pitchFamily="18" charset="2"/>
              </a:rPr>
              <a:t>, such that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 = </a:t>
            </a:r>
            <a:r>
              <a:rPr lang="en-US" sz="2800" b="1" dirty="0" err="1" smtClean="0">
                <a:solidFill>
                  <a:srgbClr val="00FFFF"/>
                </a:solidFill>
                <a:sym typeface="Symbol" pitchFamily="18" charset="2"/>
              </a:rPr>
              <a:t>dq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 + r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In the above equation, 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</a:t>
            </a:r>
            <a:r>
              <a:rPr lang="en-US" sz="2800" dirty="0" smtClean="0">
                <a:sym typeface="Symbol" pitchFamily="18" charset="2"/>
              </a:rPr>
              <a:t> is called the divisor, 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 is called the dividend, 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 is called the quotient, and 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 is called the remainder.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The Division Algorithm</a:t>
            </a:r>
            <a:endParaRPr lang="en-CA" sz="3600" smtClean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When we divide 17 by 5, we have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17 = 53 + 2.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17 is the dividend,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5  is the divisor,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3  is called the quotient, and</a:t>
            </a: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2  is called the remainder.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2889</Words>
  <Application>Microsoft Office PowerPoint</Application>
  <PresentationFormat>On-screen Show (4:3)</PresentationFormat>
  <Paragraphs>449</Paragraphs>
  <Slides>37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3" baseType="lpstr">
      <vt:lpstr>Comic Sans MS</vt:lpstr>
      <vt:lpstr>Symbol</vt:lpstr>
      <vt:lpstr>Times New Roman</vt:lpstr>
      <vt:lpstr>Default Design</vt:lpstr>
      <vt:lpstr>Equation</vt:lpstr>
      <vt:lpstr>PowerPoint Presentation</vt:lpstr>
      <vt:lpstr>Introduction to Number Theory</vt:lpstr>
      <vt:lpstr>Division</vt:lpstr>
      <vt:lpstr>Divisibility Theorems</vt:lpstr>
      <vt:lpstr>Primes</vt:lpstr>
      <vt:lpstr>Primes</vt:lpstr>
      <vt:lpstr>Primes</vt:lpstr>
      <vt:lpstr>The Division Algorithm</vt:lpstr>
      <vt:lpstr>The Division Algorithm</vt:lpstr>
      <vt:lpstr>The Division Algorithm</vt:lpstr>
      <vt:lpstr>Greatest Common Divisors</vt:lpstr>
      <vt:lpstr>Greatest Common Divisors</vt:lpstr>
      <vt:lpstr>Relatively Prime Integers</vt:lpstr>
      <vt:lpstr>Relatively Prime Integers</vt:lpstr>
      <vt:lpstr>Least Common Multiples</vt:lpstr>
      <vt:lpstr>Least Common Multiples</vt:lpstr>
      <vt:lpstr>GCD and LCM</vt:lpstr>
      <vt:lpstr>Modular Arithmetic</vt:lpstr>
      <vt:lpstr>Congruences</vt:lpstr>
      <vt:lpstr>Congruences</vt:lpstr>
      <vt:lpstr>Congruences</vt:lpstr>
      <vt:lpstr>The Euclidean Algorithm </vt:lpstr>
      <vt:lpstr>The Euclidean Algorithm </vt:lpstr>
      <vt:lpstr>The Euclidean Algorithm </vt:lpstr>
      <vt:lpstr>Representations of Integers</vt:lpstr>
      <vt:lpstr>Representations of Integers</vt:lpstr>
      <vt:lpstr>Representations of Integers</vt:lpstr>
      <vt:lpstr>Representations of Integers</vt:lpstr>
      <vt:lpstr>Representations of Integers</vt:lpstr>
      <vt:lpstr>Addition of Integers</vt:lpstr>
      <vt:lpstr>Addition of Integers</vt:lpstr>
      <vt:lpstr>Addition of Integers</vt:lpstr>
      <vt:lpstr>Addition of Integers</vt:lpstr>
      <vt:lpstr>Addition of Integers</vt:lpstr>
      <vt:lpstr>Addition of Integers</vt:lpstr>
      <vt:lpstr>Addition of Integers</vt:lpstr>
      <vt:lpstr>Addition of Integers</vt:lpstr>
      <vt:lpstr>Custom Show 1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Nandy</cp:lastModifiedBy>
  <cp:revision>72</cp:revision>
  <dcterms:created xsi:type="dcterms:W3CDTF">2001-02-24T00:16:35Z</dcterms:created>
  <dcterms:modified xsi:type="dcterms:W3CDTF">2020-08-27T15:57:40Z</dcterms:modified>
</cp:coreProperties>
</file>