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2" r:id="rId4"/>
    <p:sldId id="263" r:id="rId5"/>
    <p:sldId id="258" r:id="rId6"/>
    <p:sldId id="259" r:id="rId7"/>
    <p:sldId id="260" r:id="rId8"/>
    <p:sldId id="272" r:id="rId9"/>
    <p:sldId id="261" r:id="rId10"/>
    <p:sldId id="264" r:id="rId11"/>
    <p:sldId id="271" r:id="rId12"/>
    <p:sldId id="265" r:id="rId13"/>
    <p:sldId id="266" r:id="rId14"/>
    <p:sldId id="267" r:id="rId15"/>
    <p:sldId id="275" r:id="rId16"/>
    <p:sldId id="268" r:id="rId17"/>
    <p:sldId id="269" r:id="rId18"/>
    <p:sldId id="270"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7FE9A-017B-43FD-AD8C-90D42EAED5F3}" type="datetimeFigureOut">
              <a:rPr lang="en-US" smtClean="0"/>
              <a:t>9/4/2020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27116-6282-49FA-B76F-4A9EEFCE66E5}" type="slidenum">
              <a:rPr lang="en-US" smtClean="0"/>
              <a:t>‹#›</a:t>
            </a:fld>
            <a:endParaRPr lang="en-US"/>
          </a:p>
        </p:txBody>
      </p:sp>
    </p:spTree>
    <p:extLst>
      <p:ext uri="{BB962C8B-B14F-4D97-AF65-F5344CB8AC3E}">
        <p14:creationId xmlns:p14="http://schemas.microsoft.com/office/powerpoint/2010/main" val="3720491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840A5C-4EB3-42AB-8C9E-02BD1F0A0EF6}" type="slidenum">
              <a:rPr lang="zh-CN" altLang="en-US" sz="1000"/>
              <a:pPr>
                <a:spcBef>
                  <a:spcPct val="0"/>
                </a:spcBef>
              </a:pPr>
              <a:t>8</a:t>
            </a:fld>
            <a:endParaRPr lang="en-US" altLang="zh-CN" sz="1000"/>
          </a:p>
        </p:txBody>
      </p:sp>
      <p:sp>
        <p:nvSpPr>
          <p:cNvPr id="13315" name="Rectangle 2"/>
          <p:cNvSpPr>
            <a:spLocks noGrp="1" noRot="1" noChangeAspect="1" noChangeArrowheads="1" noTextEdit="1"/>
          </p:cNvSpPr>
          <p:nvPr>
            <p:ph type="sldImg"/>
          </p:nvPr>
        </p:nvSpPr>
        <p:spPr>
          <a:xfrm>
            <a:off x="381000" y="685800"/>
            <a:ext cx="6096000" cy="3429000"/>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322199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4EDA9E3-30ED-4A53-91F6-564E749CFE0F}" type="slidenum">
              <a:rPr lang="zh-CN" altLang="en-US" sz="1000"/>
              <a:pPr>
                <a:spcBef>
                  <a:spcPct val="0"/>
                </a:spcBef>
              </a:pPr>
              <a:t>11</a:t>
            </a:fld>
            <a:endParaRPr lang="en-US" altLang="zh-CN" sz="1000"/>
          </a:p>
        </p:txBody>
      </p:sp>
      <p:sp>
        <p:nvSpPr>
          <p:cNvPr id="15363" name="Rectangle 2"/>
          <p:cNvSpPr>
            <a:spLocks noGrp="1" noRot="1" noChangeAspect="1" noChangeArrowheads="1" noTextEdit="1"/>
          </p:cNvSpPr>
          <p:nvPr>
            <p:ph type="sldImg"/>
          </p:nvPr>
        </p:nvSpPr>
        <p:spPr>
          <a:xfrm>
            <a:off x="381000" y="685800"/>
            <a:ext cx="6096000" cy="3429000"/>
          </a:xfrm>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212569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kumimoji="1" sz="2800">
                <a:solidFill>
                  <a:schemeClr val="tx1"/>
                </a:solidFill>
                <a:latin typeface="Arial" panose="020B0604020202020204" pitchFamily="34" charset="0"/>
                <a:ea typeface="新細明體" pitchFamily="18" charset="-120"/>
              </a:defRPr>
            </a:lvl1pPr>
            <a:lvl2pPr marL="742950" indent="-285750" eaLnBrk="0" hangingPunct="0">
              <a:defRPr kumimoji="1" sz="2800">
                <a:solidFill>
                  <a:schemeClr val="tx1"/>
                </a:solidFill>
                <a:latin typeface="Arial" panose="020B0604020202020204" pitchFamily="34" charset="0"/>
                <a:ea typeface="新細明體" pitchFamily="18" charset="-120"/>
              </a:defRPr>
            </a:lvl2pPr>
            <a:lvl3pPr marL="1143000" indent="-228600" eaLnBrk="0" hangingPunct="0">
              <a:defRPr kumimoji="1" sz="2800">
                <a:solidFill>
                  <a:schemeClr val="tx1"/>
                </a:solidFill>
                <a:latin typeface="Arial" panose="020B0604020202020204" pitchFamily="34" charset="0"/>
                <a:ea typeface="新細明體" pitchFamily="18" charset="-120"/>
              </a:defRPr>
            </a:lvl3pPr>
            <a:lvl4pPr marL="1600200" indent="-228600" eaLnBrk="0" hangingPunct="0">
              <a:defRPr kumimoji="1" sz="2800">
                <a:solidFill>
                  <a:schemeClr val="tx1"/>
                </a:solidFill>
                <a:latin typeface="Arial" panose="020B0604020202020204" pitchFamily="34" charset="0"/>
                <a:ea typeface="新細明體" pitchFamily="18" charset="-120"/>
              </a:defRPr>
            </a:lvl4pPr>
            <a:lvl5pPr marL="2057400" indent="-228600" eaLnBrk="0" hangingPunct="0">
              <a:defRPr kumimoji="1" sz="28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9pPr>
          </a:lstStyle>
          <a:p>
            <a:pPr eaLnBrk="1" hangingPunct="1"/>
            <a:fld id="{57956D91-F53B-4139-87AC-C0967BD3EC07}" type="slidenum">
              <a:rPr lang="en-US" altLang="zh-TW" sz="1200"/>
              <a:pPr eaLnBrk="1" hangingPunct="1"/>
              <a:t>13</a:t>
            </a:fld>
            <a:endParaRPr lang="en-US" altLang="zh-TW"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2379504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kumimoji="1" sz="2800">
                <a:solidFill>
                  <a:schemeClr val="tx1"/>
                </a:solidFill>
                <a:latin typeface="Arial" panose="020B0604020202020204" pitchFamily="34" charset="0"/>
                <a:ea typeface="新細明體" pitchFamily="18" charset="-120"/>
              </a:defRPr>
            </a:lvl1pPr>
            <a:lvl2pPr marL="742950" indent="-285750" eaLnBrk="0" hangingPunct="0">
              <a:defRPr kumimoji="1" sz="2800">
                <a:solidFill>
                  <a:schemeClr val="tx1"/>
                </a:solidFill>
                <a:latin typeface="Arial" panose="020B0604020202020204" pitchFamily="34" charset="0"/>
                <a:ea typeface="新細明體" pitchFamily="18" charset="-120"/>
              </a:defRPr>
            </a:lvl2pPr>
            <a:lvl3pPr marL="1143000" indent="-228600" eaLnBrk="0" hangingPunct="0">
              <a:defRPr kumimoji="1" sz="2800">
                <a:solidFill>
                  <a:schemeClr val="tx1"/>
                </a:solidFill>
                <a:latin typeface="Arial" panose="020B0604020202020204" pitchFamily="34" charset="0"/>
                <a:ea typeface="新細明體" pitchFamily="18" charset="-120"/>
              </a:defRPr>
            </a:lvl3pPr>
            <a:lvl4pPr marL="1600200" indent="-228600" eaLnBrk="0" hangingPunct="0">
              <a:defRPr kumimoji="1" sz="2800">
                <a:solidFill>
                  <a:schemeClr val="tx1"/>
                </a:solidFill>
                <a:latin typeface="Arial" panose="020B0604020202020204" pitchFamily="34" charset="0"/>
                <a:ea typeface="新細明體" pitchFamily="18" charset="-120"/>
              </a:defRPr>
            </a:lvl4pPr>
            <a:lvl5pPr marL="2057400" indent="-228600" eaLnBrk="0" hangingPunct="0">
              <a:defRPr kumimoji="1" sz="28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9pPr>
          </a:lstStyle>
          <a:p>
            <a:pPr eaLnBrk="1" hangingPunct="1"/>
            <a:fld id="{4FF18AB5-4F1D-4275-90DA-208C2EA18D8B}" type="slidenum">
              <a:rPr lang="en-US" altLang="zh-TW" sz="1200"/>
              <a:pPr eaLnBrk="1" hangingPunct="1"/>
              <a:t>14</a:t>
            </a:fld>
            <a:endParaRPr lang="en-US" altLang="zh-TW"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448630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kumimoji="1" sz="2800">
                <a:solidFill>
                  <a:schemeClr val="tx1"/>
                </a:solidFill>
                <a:latin typeface="Arial" panose="020B0604020202020204" pitchFamily="34" charset="0"/>
                <a:ea typeface="新細明體" pitchFamily="18" charset="-120"/>
              </a:defRPr>
            </a:lvl1pPr>
            <a:lvl2pPr marL="742950" indent="-285750" eaLnBrk="0" hangingPunct="0">
              <a:defRPr kumimoji="1" sz="2800">
                <a:solidFill>
                  <a:schemeClr val="tx1"/>
                </a:solidFill>
                <a:latin typeface="Arial" panose="020B0604020202020204" pitchFamily="34" charset="0"/>
                <a:ea typeface="新細明體" pitchFamily="18" charset="-120"/>
              </a:defRPr>
            </a:lvl2pPr>
            <a:lvl3pPr marL="1143000" indent="-228600" eaLnBrk="0" hangingPunct="0">
              <a:defRPr kumimoji="1" sz="2800">
                <a:solidFill>
                  <a:schemeClr val="tx1"/>
                </a:solidFill>
                <a:latin typeface="Arial" panose="020B0604020202020204" pitchFamily="34" charset="0"/>
                <a:ea typeface="新細明體" pitchFamily="18" charset="-120"/>
              </a:defRPr>
            </a:lvl3pPr>
            <a:lvl4pPr marL="1600200" indent="-228600" eaLnBrk="0" hangingPunct="0">
              <a:defRPr kumimoji="1" sz="2800">
                <a:solidFill>
                  <a:schemeClr val="tx1"/>
                </a:solidFill>
                <a:latin typeface="Arial" panose="020B0604020202020204" pitchFamily="34" charset="0"/>
                <a:ea typeface="新細明體" pitchFamily="18" charset="-120"/>
              </a:defRPr>
            </a:lvl4pPr>
            <a:lvl5pPr marL="2057400" indent="-228600" eaLnBrk="0" hangingPunct="0">
              <a:defRPr kumimoji="1" sz="28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9pPr>
          </a:lstStyle>
          <a:p>
            <a:pPr eaLnBrk="1" hangingPunct="1"/>
            <a:fld id="{400CEBD2-433C-49DA-8EDC-7A41BF60317B}" type="slidenum">
              <a:rPr lang="en-US" altLang="zh-TW" sz="1200"/>
              <a:pPr eaLnBrk="1" hangingPunct="1"/>
              <a:t>17</a:t>
            </a:fld>
            <a:endParaRPr lang="en-US" altLang="zh-TW"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1640153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kumimoji="1" sz="2800">
                <a:solidFill>
                  <a:schemeClr val="tx1"/>
                </a:solidFill>
                <a:latin typeface="Arial" panose="020B0604020202020204" pitchFamily="34" charset="0"/>
                <a:ea typeface="新細明體" pitchFamily="18" charset="-120"/>
              </a:defRPr>
            </a:lvl1pPr>
            <a:lvl2pPr marL="742950" indent="-285750" eaLnBrk="0" hangingPunct="0">
              <a:defRPr kumimoji="1" sz="2800">
                <a:solidFill>
                  <a:schemeClr val="tx1"/>
                </a:solidFill>
                <a:latin typeface="Arial" panose="020B0604020202020204" pitchFamily="34" charset="0"/>
                <a:ea typeface="新細明體" pitchFamily="18" charset="-120"/>
              </a:defRPr>
            </a:lvl2pPr>
            <a:lvl3pPr marL="1143000" indent="-228600" eaLnBrk="0" hangingPunct="0">
              <a:defRPr kumimoji="1" sz="2800">
                <a:solidFill>
                  <a:schemeClr val="tx1"/>
                </a:solidFill>
                <a:latin typeface="Arial" panose="020B0604020202020204" pitchFamily="34" charset="0"/>
                <a:ea typeface="新細明體" pitchFamily="18" charset="-120"/>
              </a:defRPr>
            </a:lvl3pPr>
            <a:lvl4pPr marL="1600200" indent="-228600" eaLnBrk="0" hangingPunct="0">
              <a:defRPr kumimoji="1" sz="2800">
                <a:solidFill>
                  <a:schemeClr val="tx1"/>
                </a:solidFill>
                <a:latin typeface="Arial" panose="020B0604020202020204" pitchFamily="34" charset="0"/>
                <a:ea typeface="新細明體" pitchFamily="18" charset="-120"/>
              </a:defRPr>
            </a:lvl4pPr>
            <a:lvl5pPr marL="2057400" indent="-228600" eaLnBrk="0" hangingPunct="0">
              <a:defRPr kumimoji="1" sz="28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9pPr>
          </a:lstStyle>
          <a:p>
            <a:pPr eaLnBrk="1" hangingPunct="1"/>
            <a:fld id="{E58F2CD5-C86D-4987-8787-4B69204C926D}" type="slidenum">
              <a:rPr lang="en-US" altLang="zh-TW" sz="1200"/>
              <a:pPr eaLnBrk="1" hangingPunct="1"/>
              <a:t>18</a:t>
            </a:fld>
            <a:endParaRPr lang="en-US" altLang="zh-TW"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141881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D50E01-7B48-44ED-A581-99AE1015D797}"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78944-9CDD-45B0-BA1F-7FBCEC91A9FE}" type="slidenum">
              <a:rPr lang="en-US" smtClean="0"/>
              <a:t>‹#›</a:t>
            </a:fld>
            <a:endParaRPr lang="en-US"/>
          </a:p>
        </p:txBody>
      </p:sp>
    </p:spTree>
    <p:extLst>
      <p:ext uri="{BB962C8B-B14F-4D97-AF65-F5344CB8AC3E}">
        <p14:creationId xmlns:p14="http://schemas.microsoft.com/office/powerpoint/2010/main" val="14738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D50E01-7B48-44ED-A581-99AE1015D797}"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78944-9CDD-45B0-BA1F-7FBCEC91A9FE}" type="slidenum">
              <a:rPr lang="en-US" smtClean="0"/>
              <a:t>‹#›</a:t>
            </a:fld>
            <a:endParaRPr lang="en-US"/>
          </a:p>
        </p:txBody>
      </p:sp>
    </p:spTree>
    <p:extLst>
      <p:ext uri="{BB962C8B-B14F-4D97-AF65-F5344CB8AC3E}">
        <p14:creationId xmlns:p14="http://schemas.microsoft.com/office/powerpoint/2010/main" val="2248197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D50E01-7B48-44ED-A581-99AE1015D797}"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78944-9CDD-45B0-BA1F-7FBCEC91A9FE}" type="slidenum">
              <a:rPr lang="en-US" smtClean="0"/>
              <a:t>‹#›</a:t>
            </a:fld>
            <a:endParaRPr lang="en-US"/>
          </a:p>
        </p:txBody>
      </p:sp>
    </p:spTree>
    <p:extLst>
      <p:ext uri="{BB962C8B-B14F-4D97-AF65-F5344CB8AC3E}">
        <p14:creationId xmlns:p14="http://schemas.microsoft.com/office/powerpoint/2010/main" val="265773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D50E01-7B48-44ED-A581-99AE1015D797}"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78944-9CDD-45B0-BA1F-7FBCEC91A9FE}" type="slidenum">
              <a:rPr lang="en-US" smtClean="0"/>
              <a:t>‹#›</a:t>
            </a:fld>
            <a:endParaRPr lang="en-US"/>
          </a:p>
        </p:txBody>
      </p:sp>
    </p:spTree>
    <p:extLst>
      <p:ext uri="{BB962C8B-B14F-4D97-AF65-F5344CB8AC3E}">
        <p14:creationId xmlns:p14="http://schemas.microsoft.com/office/powerpoint/2010/main" val="31118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D50E01-7B48-44ED-A581-99AE1015D797}"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78944-9CDD-45B0-BA1F-7FBCEC91A9FE}" type="slidenum">
              <a:rPr lang="en-US" smtClean="0"/>
              <a:t>‹#›</a:t>
            </a:fld>
            <a:endParaRPr lang="en-US"/>
          </a:p>
        </p:txBody>
      </p:sp>
    </p:spTree>
    <p:extLst>
      <p:ext uri="{BB962C8B-B14F-4D97-AF65-F5344CB8AC3E}">
        <p14:creationId xmlns:p14="http://schemas.microsoft.com/office/powerpoint/2010/main" val="3658296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D50E01-7B48-44ED-A581-99AE1015D797}"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78944-9CDD-45B0-BA1F-7FBCEC91A9FE}" type="slidenum">
              <a:rPr lang="en-US" smtClean="0"/>
              <a:t>‹#›</a:t>
            </a:fld>
            <a:endParaRPr lang="en-US"/>
          </a:p>
        </p:txBody>
      </p:sp>
    </p:spTree>
    <p:extLst>
      <p:ext uri="{BB962C8B-B14F-4D97-AF65-F5344CB8AC3E}">
        <p14:creationId xmlns:p14="http://schemas.microsoft.com/office/powerpoint/2010/main" val="3083934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D50E01-7B48-44ED-A581-99AE1015D797}" type="datetimeFigureOut">
              <a:rPr lang="en-US" smtClean="0"/>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078944-9CDD-45B0-BA1F-7FBCEC91A9FE}" type="slidenum">
              <a:rPr lang="en-US" smtClean="0"/>
              <a:t>‹#›</a:t>
            </a:fld>
            <a:endParaRPr lang="en-US"/>
          </a:p>
        </p:txBody>
      </p:sp>
    </p:spTree>
    <p:extLst>
      <p:ext uri="{BB962C8B-B14F-4D97-AF65-F5344CB8AC3E}">
        <p14:creationId xmlns:p14="http://schemas.microsoft.com/office/powerpoint/2010/main" val="151213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D50E01-7B48-44ED-A581-99AE1015D797}" type="datetimeFigureOut">
              <a:rPr lang="en-US" smtClean="0"/>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078944-9CDD-45B0-BA1F-7FBCEC91A9FE}" type="slidenum">
              <a:rPr lang="en-US" smtClean="0"/>
              <a:t>‹#›</a:t>
            </a:fld>
            <a:endParaRPr lang="en-US"/>
          </a:p>
        </p:txBody>
      </p:sp>
    </p:spTree>
    <p:extLst>
      <p:ext uri="{BB962C8B-B14F-4D97-AF65-F5344CB8AC3E}">
        <p14:creationId xmlns:p14="http://schemas.microsoft.com/office/powerpoint/2010/main" val="110286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D50E01-7B48-44ED-A581-99AE1015D797}" type="datetimeFigureOut">
              <a:rPr lang="en-US" smtClean="0"/>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078944-9CDD-45B0-BA1F-7FBCEC91A9FE}" type="slidenum">
              <a:rPr lang="en-US" smtClean="0"/>
              <a:t>‹#›</a:t>
            </a:fld>
            <a:endParaRPr lang="en-US"/>
          </a:p>
        </p:txBody>
      </p:sp>
    </p:spTree>
    <p:extLst>
      <p:ext uri="{BB962C8B-B14F-4D97-AF65-F5344CB8AC3E}">
        <p14:creationId xmlns:p14="http://schemas.microsoft.com/office/powerpoint/2010/main" val="282919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D50E01-7B48-44ED-A581-99AE1015D797}"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78944-9CDD-45B0-BA1F-7FBCEC91A9FE}" type="slidenum">
              <a:rPr lang="en-US" smtClean="0"/>
              <a:t>‹#›</a:t>
            </a:fld>
            <a:endParaRPr lang="en-US"/>
          </a:p>
        </p:txBody>
      </p:sp>
    </p:spTree>
    <p:extLst>
      <p:ext uri="{BB962C8B-B14F-4D97-AF65-F5344CB8AC3E}">
        <p14:creationId xmlns:p14="http://schemas.microsoft.com/office/powerpoint/2010/main" val="317645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D50E01-7B48-44ED-A581-99AE1015D797}"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78944-9CDD-45B0-BA1F-7FBCEC91A9FE}" type="slidenum">
              <a:rPr lang="en-US" smtClean="0"/>
              <a:t>‹#›</a:t>
            </a:fld>
            <a:endParaRPr lang="en-US"/>
          </a:p>
        </p:txBody>
      </p:sp>
    </p:spTree>
    <p:extLst>
      <p:ext uri="{BB962C8B-B14F-4D97-AF65-F5344CB8AC3E}">
        <p14:creationId xmlns:p14="http://schemas.microsoft.com/office/powerpoint/2010/main" val="52311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50E01-7B48-44ED-A581-99AE1015D797}" type="datetimeFigureOut">
              <a:rPr lang="en-US" smtClean="0"/>
              <a:t>9/4/2020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78944-9CDD-45B0-BA1F-7FBCEC91A9FE}" type="slidenum">
              <a:rPr lang="en-US" smtClean="0"/>
              <a:t>‹#›</a:t>
            </a:fld>
            <a:endParaRPr lang="en-US"/>
          </a:p>
        </p:txBody>
      </p:sp>
    </p:spTree>
    <p:extLst>
      <p:ext uri="{BB962C8B-B14F-4D97-AF65-F5344CB8AC3E}">
        <p14:creationId xmlns:p14="http://schemas.microsoft.com/office/powerpoint/2010/main" val="2876585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7.wmf"/><Relationship Id="rId3" Type="http://schemas.openxmlformats.org/officeDocument/2006/relationships/notesSlide" Target="../notesSlides/notesSlide3.xml"/><Relationship Id="rId7" Type="http://schemas.openxmlformats.org/officeDocument/2006/relationships/image" Target="../media/image14.wmf"/><Relationship Id="rId12"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5.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2.wmf"/><Relationship Id="rId3" Type="http://schemas.openxmlformats.org/officeDocument/2006/relationships/notesSlide" Target="../notesSlides/notesSlide4.xml"/><Relationship Id="rId7" Type="http://schemas.openxmlformats.org/officeDocument/2006/relationships/image" Target="../media/image19.wmf"/><Relationship Id="rId12"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0.wmf"/><Relationship Id="rId1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xml"/><Relationship Id="rId7" Type="http://schemas.openxmlformats.org/officeDocument/2006/relationships/image" Target="../media/image5.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slideLayout" Target="../slideLayouts/slideLayout2.xml"/><Relationship Id="rId10" Type="http://schemas.openxmlformats.org/officeDocument/2006/relationships/image" Target="../media/image3.wmf"/><Relationship Id="rId4" Type="http://schemas.openxmlformats.org/officeDocument/2006/relationships/tags" Target="../tags/tag3.xml"/><Relationship Id="rId9"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1.wmf"/><Relationship Id="rId3" Type="http://schemas.openxmlformats.org/officeDocument/2006/relationships/notesSlide" Target="../notesSlides/notesSlide1.xml"/><Relationship Id="rId7" Type="http://schemas.openxmlformats.org/officeDocument/2006/relationships/image" Target="../media/image8.wmf"/><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9.wmf"/><Relationship Id="rId1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omic Sans MS" panose="030F0702030302020204" pitchFamily="66" charset="0"/>
              </a:rPr>
              <a:t>Induction</a:t>
            </a:r>
            <a:endParaRPr lang="en-US" dirty="0">
              <a:latin typeface="Comic Sans MS" panose="030F0702030302020204" pitchFamily="66"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0573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66" y="199662"/>
            <a:ext cx="10515600" cy="1325563"/>
          </a:xfrm>
        </p:spPr>
        <p:txBody>
          <a:bodyPr/>
          <a:lstStyle/>
          <a:p>
            <a:r>
              <a:rPr lang="en-US" dirty="0" smtClean="0">
                <a:latin typeface="Comic Sans MS" panose="030F0702030302020204" pitchFamily="66" charset="0"/>
              </a:rPr>
              <a:t>Proving Inequalities</a:t>
            </a:r>
            <a:endParaRPr lang="en-US" dirty="0">
              <a:latin typeface="Comic Sans MS" panose="030F0702030302020204" pitchFamily="66" charset="0"/>
            </a:endParaRPr>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prove that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for all positive integers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 &lt; </a:t>
            </a:r>
            <a:r>
              <a:rPr lang="en-US" dirty="0" smtClean="0">
                <a:latin typeface="Cambria Math" pitchFamily="18" charset="0"/>
                <a:ea typeface="Cambria Math" pitchFamily="18" charset="0"/>
              </a:rPr>
              <a:t>2</a:t>
            </a:r>
            <a:r>
              <a:rPr lang="en-US" i="1" baseline="30000" dirty="0" smtClean="0"/>
              <a:t>n</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i="1" dirty="0" smtClean="0"/>
              <a:t> &lt;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for an arbitrary positive integer </a:t>
            </a:r>
            <a:r>
              <a:rPr lang="en-US" i="1" dirty="0" smtClean="0"/>
              <a:t>k</a:t>
            </a:r>
            <a:r>
              <a:rPr lang="en-US" dirty="0" smtClean="0"/>
              <a:t>.</a:t>
            </a:r>
          </a:p>
          <a:p>
            <a:pPr lvl="1"/>
            <a:r>
              <a:rPr lang="en-US" dirty="0" smtClean="0"/>
              <a:t>Must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Since by the inductive hypothesis,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it follows that:</a:t>
            </a:r>
          </a:p>
          <a:p>
            <a:pPr lvl="1">
              <a:buNone/>
            </a:pPr>
            <a:r>
              <a:rPr lang="en-US" i="1" dirty="0" smtClean="0"/>
              <a:t>       k</a:t>
            </a:r>
            <a:r>
              <a:rPr lang="en-US" dirty="0" smtClean="0"/>
              <a:t> + </a:t>
            </a:r>
            <a:r>
              <a:rPr lang="en-US" dirty="0" smtClean="0">
                <a:latin typeface="Cambria Math" pitchFamily="18" charset="0"/>
                <a:ea typeface="Cambria Math" pitchFamily="18" charset="0"/>
              </a:rPr>
              <a:t>1</a:t>
            </a:r>
            <a:r>
              <a:rPr lang="en-US" dirty="0" smtClean="0"/>
              <a:t> &lt; </a:t>
            </a:r>
            <a:r>
              <a:rPr lang="en-US" dirty="0" smtClean="0">
                <a:latin typeface="Cambria Math" pitchFamily="18" charset="0"/>
                <a:ea typeface="Cambria Math" pitchFamily="18" charset="0"/>
              </a:rPr>
              <a:t>2</a:t>
            </a:r>
            <a:r>
              <a:rPr lang="en-US" i="1" baseline="30000" dirty="0" smtClean="0"/>
              <a:t>k</a:t>
            </a:r>
            <a:r>
              <a:rPr lang="en-US" i="1" dirty="0" smtClean="0"/>
              <a:t> +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a:t>
            </a:r>
            <a:r>
              <a:rPr lang="en-US" dirty="0" smtClean="0"/>
              <a:t>(</a:t>
            </a:r>
            <a:r>
              <a:rPr lang="en-US" dirty="0" smtClean="0">
                <a:latin typeface="Cambria Math" pitchFamily="18" charset="0"/>
                <a:ea typeface="Cambria Math" pitchFamily="18" charset="0"/>
              </a:rPr>
              <a:t>1</a:t>
            </a:r>
            <a:r>
              <a:rPr lang="en-US" i="1" dirty="0" smtClean="0"/>
              <a:t>+</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 </a:t>
            </a:r>
            <a:r>
              <a:rPr lang="en-US" dirty="0" smtClean="0"/>
              <a:t>)</a:t>
            </a:r>
            <a:r>
              <a:rPr lang="en-US" i="1" dirty="0" smtClean="0"/>
              <a:t>=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baseline="30000" dirty="0" smtClean="0"/>
              <a:t>  </a:t>
            </a:r>
          </a:p>
          <a:p>
            <a:pPr>
              <a:buNone/>
            </a:pPr>
            <a:r>
              <a:rPr lang="en-US" dirty="0" smtClean="0"/>
              <a:t>    Therefore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holds</a:t>
            </a:r>
            <a:r>
              <a:rPr lang="en-US" i="1" dirty="0" smtClean="0"/>
              <a:t> </a:t>
            </a:r>
            <a:r>
              <a:rPr lang="en-US" dirty="0" smtClean="0"/>
              <a:t>for all positive integers </a:t>
            </a:r>
            <a:r>
              <a:rPr lang="en-US" i="1" dirty="0" smtClean="0"/>
              <a:t>n.</a:t>
            </a:r>
            <a:endParaRPr lang="en-US" dirty="0" smtClean="0"/>
          </a:p>
          <a:p>
            <a:endParaRPr lang="en-US" i="1" dirty="0"/>
          </a:p>
        </p:txBody>
      </p:sp>
      <p:sp>
        <p:nvSpPr>
          <p:cNvPr id="4" name="Isosceles Triangle 3"/>
          <p:cNvSpPr/>
          <p:nvPr/>
        </p:nvSpPr>
        <p:spPr>
          <a:xfrm rot="5400000" flipV="1">
            <a:off x="9829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8595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a:ea typeface="楷体_GB2312"/>
                <a:cs typeface="楷体_GB2312"/>
              </a:defRPr>
            </a:lvl1pPr>
            <a:lvl2pPr marL="742950" indent="-285750">
              <a:defRPr sz="2400" b="1">
                <a:solidFill>
                  <a:schemeClr val="tx1"/>
                </a:solidFill>
                <a:latin typeface="楷体_GB2312"/>
                <a:ea typeface="楷体_GB2312"/>
                <a:cs typeface="楷体_GB2312"/>
              </a:defRPr>
            </a:lvl2pPr>
            <a:lvl3pPr marL="1143000" indent="-228600">
              <a:defRPr sz="2400" b="1">
                <a:solidFill>
                  <a:schemeClr val="tx1"/>
                </a:solidFill>
                <a:latin typeface="楷体_GB2312"/>
                <a:ea typeface="楷体_GB2312"/>
                <a:cs typeface="楷体_GB2312"/>
              </a:defRPr>
            </a:lvl3pPr>
            <a:lvl4pPr marL="1600200" indent="-228600">
              <a:defRPr sz="2400" b="1">
                <a:solidFill>
                  <a:schemeClr val="tx1"/>
                </a:solidFill>
                <a:latin typeface="楷体_GB2312"/>
                <a:ea typeface="楷体_GB2312"/>
                <a:cs typeface="楷体_GB2312"/>
              </a:defRPr>
            </a:lvl4pPr>
            <a:lvl5pPr marL="2057400" indent="-22860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fld id="{3A100EDC-00BC-4F76-A3C4-80A42DAED17A}" type="slidenum">
              <a:rPr lang="zh-CN" altLang="en-US" sz="1400" b="0">
                <a:latin typeface="Arial" panose="020B0604020202020204" pitchFamily="34" charset="0"/>
                <a:ea typeface="SimSun" panose="02010600030101010101" pitchFamily="2" charset="-122"/>
              </a:rPr>
              <a:pPr/>
              <a:t>11</a:t>
            </a:fld>
            <a:endParaRPr lang="en-US" altLang="zh-CN" sz="1400" b="0">
              <a:latin typeface="Arial" panose="020B0604020202020204" pitchFamily="34" charset="0"/>
              <a:ea typeface="SimSun" panose="02010600030101010101" pitchFamily="2" charset="-122"/>
            </a:endParaRPr>
          </a:p>
        </p:txBody>
      </p:sp>
      <p:sp>
        <p:nvSpPr>
          <p:cNvPr id="14339" name="Text Box 2"/>
          <p:cNvSpPr txBox="1">
            <a:spLocks noChangeArrowheads="1"/>
          </p:cNvSpPr>
          <p:nvPr/>
        </p:nvSpPr>
        <p:spPr bwMode="auto">
          <a:xfrm>
            <a:off x="1985555" y="128587"/>
            <a:ext cx="11251474"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楷体_GB2312"/>
                <a:ea typeface="楷体_GB2312"/>
                <a:cs typeface="楷体_GB2312"/>
              </a:defRPr>
            </a:lvl1pPr>
            <a:lvl2pPr marL="742950" indent="-285750">
              <a:defRPr sz="2400" b="1">
                <a:solidFill>
                  <a:schemeClr val="tx1"/>
                </a:solidFill>
                <a:latin typeface="楷体_GB2312"/>
                <a:ea typeface="楷体_GB2312"/>
                <a:cs typeface="楷体_GB2312"/>
              </a:defRPr>
            </a:lvl2pPr>
            <a:lvl3pPr marL="1143000" indent="-228600">
              <a:defRPr sz="2400" b="1">
                <a:solidFill>
                  <a:schemeClr val="tx1"/>
                </a:solidFill>
                <a:latin typeface="楷体_GB2312"/>
                <a:ea typeface="楷体_GB2312"/>
                <a:cs typeface="楷体_GB2312"/>
              </a:defRPr>
            </a:lvl3pPr>
            <a:lvl4pPr marL="1600200" indent="-228600">
              <a:defRPr sz="2400" b="1">
                <a:solidFill>
                  <a:schemeClr val="tx1"/>
                </a:solidFill>
                <a:latin typeface="楷体_GB2312"/>
                <a:ea typeface="楷体_GB2312"/>
                <a:cs typeface="楷体_GB2312"/>
              </a:defRPr>
            </a:lvl4pPr>
            <a:lvl5pPr marL="2057400" indent="-22860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eaLnBrk="1" hangingPunct="1">
              <a:spcBef>
                <a:spcPct val="20000"/>
              </a:spcBef>
              <a:buFont typeface="Wingdings" panose="05000000000000000000" pitchFamily="2" charset="2"/>
              <a:buNone/>
            </a:pPr>
            <a:r>
              <a:rPr kumimoji="1" lang="en-US" altLang="zh-CN"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Use </a:t>
            </a:r>
            <a:r>
              <a:rPr kumimoji="1" lang="en-US" altLang="zh-CN" dirty="0">
                <a:solidFill>
                  <a:srgbClr val="000000"/>
                </a:solidFill>
                <a:latin typeface="Arial" panose="020B0604020202020204" pitchFamily="34" charset="0"/>
                <a:ea typeface="SimSun" panose="02010600030101010101" pitchFamily="2" charset="-122"/>
                <a:cs typeface="Times New Roman" panose="02020603050405020304" pitchFamily="18" charset="0"/>
              </a:rPr>
              <a:t>mathematical induction to prove </a:t>
            </a:r>
            <a:r>
              <a:rPr kumimoji="1" lang="en-US" altLang="zh-CN"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that </a:t>
            </a:r>
            <a:endParaRPr kumimoji="1" lang="en-US" altLang="zh-CN" dirty="0">
              <a:solidFill>
                <a:srgbClr val="000000"/>
              </a:solidFill>
              <a:latin typeface="Arial" panose="020B0604020202020204" pitchFamily="34" charset="0"/>
              <a:ea typeface="SimSun" panose="02010600030101010101" pitchFamily="2" charset="-122"/>
              <a:cs typeface="Times New Roman" panose="02020603050405020304" pitchFamily="18" charset="0"/>
            </a:endParaRPr>
          </a:p>
          <a:p>
            <a:pPr eaLnBrk="1" hangingPunct="1">
              <a:spcBef>
                <a:spcPct val="20000"/>
              </a:spcBef>
              <a:buFont typeface="Wingdings" panose="05000000000000000000" pitchFamily="2" charset="2"/>
              <a:buNone/>
            </a:pPr>
            <a:r>
              <a:rPr kumimoji="1" lang="en-US" altLang="zh-CN" i="1" dirty="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altLang="zh-CN" i="1" dirty="0">
                <a:latin typeface="Times New Roman" panose="02020603050405020304" pitchFamily="18" charset="0"/>
                <a:ea typeface="SimSun" panose="02010600030101010101" pitchFamily="2" charset="-122"/>
                <a:cs typeface="Times New Roman" panose="02020603050405020304" pitchFamily="18" charset="0"/>
              </a:rPr>
              <a:t>n &lt; </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2</a:t>
            </a:r>
            <a:r>
              <a:rPr lang="en-US" altLang="zh-CN" i="1" baseline="30000" dirty="0">
                <a:latin typeface="Times New Roman" panose="02020603050405020304" pitchFamily="18" charset="0"/>
                <a:cs typeface="Times New Roman" panose="02020603050405020304" pitchFamily="18" charset="0"/>
              </a:rPr>
              <a:t>n  </a:t>
            </a:r>
            <a:r>
              <a:rPr kumimoji="1" lang="en-US" altLang="zh-CN" dirty="0">
                <a:solidFill>
                  <a:srgbClr val="000000"/>
                </a:solidFill>
                <a:latin typeface="Times New Roman" panose="02020603050405020304" pitchFamily="18" charset="0"/>
                <a:ea typeface="SimSun" panose="02010600030101010101" pitchFamily="2" charset="-122"/>
              </a:rPr>
              <a:t>for </a:t>
            </a:r>
            <a:r>
              <a:rPr kumimoji="1" lang="en-US" altLang="zh-CN" dirty="0">
                <a:solidFill>
                  <a:srgbClr val="000000"/>
                </a:solidFill>
                <a:latin typeface="Arial" panose="020B0604020202020204" pitchFamily="34" charset="0"/>
                <a:ea typeface="SimSun" panose="02010600030101010101" pitchFamily="2" charset="-122"/>
              </a:rPr>
              <a:t>all positive integers n.</a:t>
            </a:r>
          </a:p>
          <a:p>
            <a:pPr eaLnBrk="1" hangingPunct="1">
              <a:spcBef>
                <a:spcPct val="20000"/>
              </a:spcBef>
              <a:buFont typeface="Wingdings" panose="05000000000000000000" pitchFamily="2" charset="2"/>
              <a:buNone/>
            </a:pPr>
            <a:endParaRPr kumimoji="1" lang="en-US" altLang="zh-CN" dirty="0">
              <a:solidFill>
                <a:srgbClr val="000000"/>
              </a:solidFill>
              <a:latin typeface="Arial" panose="020B0604020202020204" pitchFamily="34" charset="0"/>
              <a:ea typeface="SimSun" panose="02010600030101010101" pitchFamily="2" charset="-122"/>
            </a:endParaRPr>
          </a:p>
        </p:txBody>
      </p:sp>
      <p:sp>
        <p:nvSpPr>
          <p:cNvPr id="7174" name="AutoShape 5"/>
          <p:cNvSpPr>
            <a:spLocks noChangeArrowheads="1"/>
          </p:cNvSpPr>
          <p:nvPr/>
        </p:nvSpPr>
        <p:spPr bwMode="auto">
          <a:xfrm>
            <a:off x="2166938" y="1476375"/>
            <a:ext cx="7696200" cy="485775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a:ea typeface="楷体_GB2312"/>
                <a:cs typeface="楷体_GB2312"/>
              </a:defRPr>
            </a:lvl1pPr>
            <a:lvl2pPr>
              <a:defRPr sz="2400" b="1">
                <a:solidFill>
                  <a:schemeClr val="tx1"/>
                </a:solidFill>
                <a:latin typeface="楷体_GB2312"/>
                <a:ea typeface="楷体_GB2312"/>
                <a:cs typeface="楷体_GB2312"/>
              </a:defRPr>
            </a:lvl2pPr>
            <a:lvl3pPr marL="1143000" indent="-228600">
              <a:defRPr sz="2400" b="1">
                <a:solidFill>
                  <a:schemeClr val="tx1"/>
                </a:solidFill>
                <a:latin typeface="楷体_GB2312"/>
                <a:ea typeface="楷体_GB2312"/>
                <a:cs typeface="楷体_GB2312"/>
              </a:defRPr>
            </a:lvl3pPr>
            <a:lvl4pPr marL="1600200" indent="-228600">
              <a:defRPr sz="2400" b="1">
                <a:solidFill>
                  <a:schemeClr val="tx1"/>
                </a:solidFill>
                <a:latin typeface="楷体_GB2312"/>
                <a:ea typeface="楷体_GB2312"/>
                <a:cs typeface="楷体_GB2312"/>
              </a:defRPr>
            </a:lvl4pPr>
            <a:lvl5pPr marL="2057400" indent="-22860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eaLnBrk="1" hangingPunct="1"/>
            <a:r>
              <a:rPr kumimoji="1" lang="en-US" altLang="zh-CN" b="0" i="1">
                <a:solidFill>
                  <a:srgbClr val="3366FF"/>
                </a:solidFill>
                <a:latin typeface="Times New Roman" panose="02020603050405020304" pitchFamily="18" charset="0"/>
                <a:ea typeface="SimSun" panose="02010600030101010101" pitchFamily="2" charset="-122"/>
              </a:rPr>
              <a:t>Proof:</a:t>
            </a:r>
          </a:p>
          <a:p>
            <a:pPr eaLnBrk="1" hangingPunct="1"/>
            <a:r>
              <a:rPr kumimoji="1" lang="en-US" altLang="zh-CN" b="0">
                <a:latin typeface="Times New Roman" panose="02020603050405020304" pitchFamily="18" charset="0"/>
                <a:ea typeface="SimSun" panose="02010600030101010101" pitchFamily="2" charset="-122"/>
              </a:rPr>
              <a:t>Let P(n): </a:t>
            </a:r>
            <a:r>
              <a:rPr lang="en-US" altLang="zh-CN" b="0" i="1"/>
              <a:t>n &lt; </a:t>
            </a:r>
            <a:r>
              <a:rPr lang="en-US" altLang="zh-CN" b="0">
                <a:latin typeface="Cambria Math" panose="02040503050406030204" pitchFamily="18" charset="0"/>
              </a:rPr>
              <a:t>2</a:t>
            </a:r>
            <a:r>
              <a:rPr lang="en-US" altLang="zh-CN" b="0" i="1" baseline="30000"/>
              <a:t>n</a:t>
            </a:r>
            <a:r>
              <a:rPr lang="en-US" altLang="zh-CN" i="1"/>
              <a:t>.</a:t>
            </a:r>
            <a:r>
              <a:rPr lang="en-US" altLang="zh-CN" baseline="30000"/>
              <a:t> </a:t>
            </a:r>
            <a:endParaRPr kumimoji="1" lang="en-US" altLang="zh-CN" b="0">
              <a:latin typeface="Times New Roman" panose="02020603050405020304" pitchFamily="18" charset="0"/>
              <a:ea typeface="SimSun" panose="02010600030101010101" pitchFamily="2" charset="-122"/>
            </a:endParaRPr>
          </a:p>
          <a:p>
            <a:pPr eaLnBrk="1" hangingPunct="1"/>
            <a:r>
              <a:rPr kumimoji="1" lang="en-US" altLang="zh-CN" b="0">
                <a:latin typeface="Times New Roman" panose="02020603050405020304" pitchFamily="18" charset="0"/>
                <a:ea typeface="SimSun" panose="02010600030101010101" pitchFamily="2" charset="-122"/>
              </a:rPr>
              <a:t>Basis step:  P(1) is true because</a:t>
            </a:r>
            <a:r>
              <a:rPr lang="en-US" altLang="zh-CN"/>
              <a:t> </a:t>
            </a:r>
            <a:r>
              <a:rPr lang="en-US" altLang="zh-CN" b="0">
                <a:latin typeface="Times New Roman" panose="02020603050405020304" pitchFamily="18" charset="0"/>
                <a:ea typeface="Cambria Math" panose="02040503050406030204" pitchFamily="18" charset="0"/>
                <a:cs typeface="Times New Roman" panose="02020603050405020304" pitchFamily="18" charset="0"/>
              </a:rPr>
              <a:t>1</a:t>
            </a:r>
            <a:r>
              <a:rPr lang="en-US" altLang="zh-CN" b="0" i="1">
                <a:latin typeface="Times New Roman" panose="02020603050405020304" pitchFamily="18" charset="0"/>
                <a:cs typeface="Times New Roman" panose="02020603050405020304" pitchFamily="18" charset="0"/>
              </a:rPr>
              <a:t> &lt; </a:t>
            </a:r>
            <a:r>
              <a:rPr lang="en-US" altLang="zh-CN" b="0">
                <a:latin typeface="Times New Roman" panose="02020603050405020304" pitchFamily="18" charset="0"/>
              </a:rPr>
              <a:t>2</a:t>
            </a:r>
            <a:r>
              <a:rPr lang="en-US" altLang="zh-CN" b="0" baseline="30000">
                <a:latin typeface="Times New Roman" panose="02020603050405020304" pitchFamily="18" charset="0"/>
              </a:rPr>
              <a:t>1</a:t>
            </a:r>
            <a:r>
              <a:rPr lang="en-US" altLang="zh-CN" b="0" i="1">
                <a:latin typeface="Times New Roman" panose="02020603050405020304" pitchFamily="18" charset="0"/>
                <a:cs typeface="Times New Roman" panose="02020603050405020304" pitchFamily="18" charset="0"/>
              </a:rPr>
              <a:t> = </a:t>
            </a:r>
            <a:r>
              <a:rPr lang="en-US" altLang="zh-CN" b="0">
                <a:latin typeface="Times New Roman" panose="02020603050405020304" pitchFamily="18" charset="0"/>
              </a:rPr>
              <a:t>2</a:t>
            </a:r>
            <a:r>
              <a:rPr lang="en-US" altLang="zh-CN" b="0" i="1">
                <a:latin typeface="Times New Roman" panose="02020603050405020304" pitchFamily="18" charset="0"/>
                <a:cs typeface="Times New Roman" panose="02020603050405020304" pitchFamily="18" charset="0"/>
              </a:rPr>
              <a:t>.</a:t>
            </a:r>
          </a:p>
          <a:p>
            <a:pPr eaLnBrk="1" hangingPunct="1"/>
            <a:r>
              <a:rPr kumimoji="1" lang="en-US" altLang="zh-CN" b="0">
                <a:latin typeface="Times New Roman" panose="02020603050405020304" pitchFamily="18" charset="0"/>
                <a:ea typeface="SimSun" panose="02010600030101010101" pitchFamily="2" charset="-122"/>
              </a:rPr>
              <a:t>Inductive step: Assume P(k) holds for an arbitrary positive</a:t>
            </a:r>
          </a:p>
          <a:p>
            <a:pPr marL="0" lvl="1"/>
            <a:r>
              <a:rPr kumimoji="1" lang="en-US" altLang="zh-CN" b="0">
                <a:latin typeface="Times New Roman" panose="02020603050405020304" pitchFamily="18" charset="0"/>
                <a:ea typeface="SimSun" panose="02010600030101010101" pitchFamily="2" charset="-122"/>
              </a:rPr>
              <a:t>Integer k, i.e., </a:t>
            </a:r>
            <a:r>
              <a:rPr lang="en-US" altLang="zh-CN" b="0" i="1">
                <a:latin typeface="Times New Roman" panose="02020603050405020304" pitchFamily="18" charset="0"/>
                <a:cs typeface="Times New Roman" panose="02020603050405020304" pitchFamily="18" charset="0"/>
              </a:rPr>
              <a:t>k &lt; </a:t>
            </a:r>
            <a:r>
              <a:rPr lang="en-US" altLang="zh-CN" b="0">
                <a:latin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k</a:t>
            </a:r>
            <a:r>
              <a:rPr lang="en-US" altLang="zh-CN" b="0">
                <a:latin typeface="Times New Roman" panose="02020603050405020304" pitchFamily="18" charset="0"/>
                <a:cs typeface="Times New Roman" panose="02020603050405020304" pitchFamily="18" charset="0"/>
              </a:rPr>
              <a:t>.</a:t>
            </a:r>
          </a:p>
          <a:p>
            <a:pPr marL="0" lvl="1"/>
            <a:r>
              <a:rPr lang="en-US" altLang="zh-CN" b="0">
                <a:latin typeface="Times New Roman" panose="02020603050405020304" pitchFamily="18" charset="0"/>
                <a:cs typeface="Times New Roman" panose="02020603050405020304" pitchFamily="18" charset="0"/>
              </a:rPr>
              <a:t>Since by the inductive hypothesis, </a:t>
            </a:r>
            <a:r>
              <a:rPr lang="en-US" altLang="zh-CN" b="0" i="1">
                <a:latin typeface="Times New Roman" panose="02020603050405020304" pitchFamily="18" charset="0"/>
                <a:cs typeface="Times New Roman" panose="02020603050405020304" pitchFamily="18" charset="0"/>
              </a:rPr>
              <a:t>k &lt; </a:t>
            </a:r>
            <a:r>
              <a:rPr lang="en-US" altLang="zh-CN" b="0">
                <a:latin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k</a:t>
            </a:r>
            <a:r>
              <a:rPr lang="en-US" altLang="zh-CN" b="0">
                <a:latin typeface="Times New Roman" panose="02020603050405020304" pitchFamily="18" charset="0"/>
                <a:cs typeface="Times New Roman" panose="02020603050405020304" pitchFamily="18" charset="0"/>
              </a:rPr>
              <a:t>, it follows that:</a:t>
            </a:r>
          </a:p>
          <a:p>
            <a:pPr marL="0" lvl="1"/>
            <a:r>
              <a:rPr lang="en-US" altLang="zh-CN" b="0" i="1">
                <a:latin typeface="Times New Roman" panose="02020603050405020304" pitchFamily="18" charset="0"/>
                <a:cs typeface="Times New Roman" panose="02020603050405020304" pitchFamily="18" charset="0"/>
              </a:rPr>
              <a:t>       k</a:t>
            </a:r>
            <a:r>
              <a:rPr lang="en-US" altLang="zh-CN" b="0">
                <a:latin typeface="Times New Roman" panose="02020603050405020304" pitchFamily="18" charset="0"/>
                <a:cs typeface="Times New Roman" panose="02020603050405020304" pitchFamily="18" charset="0"/>
              </a:rPr>
              <a:t> + </a:t>
            </a:r>
            <a:r>
              <a:rPr lang="en-US" altLang="zh-CN" b="0">
                <a:latin typeface="Times New Roman" panose="02020603050405020304" pitchFamily="18" charset="0"/>
              </a:rPr>
              <a:t>1</a:t>
            </a:r>
            <a:r>
              <a:rPr lang="en-US" altLang="zh-CN" b="0">
                <a:latin typeface="Times New Roman" panose="02020603050405020304" pitchFamily="18" charset="0"/>
                <a:cs typeface="Times New Roman" panose="02020603050405020304" pitchFamily="18" charset="0"/>
              </a:rPr>
              <a:t> &lt; </a:t>
            </a:r>
            <a:r>
              <a:rPr lang="en-US" altLang="zh-CN" b="0">
                <a:latin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k</a:t>
            </a:r>
            <a:r>
              <a:rPr lang="en-US" altLang="zh-CN" b="0" i="1">
                <a:latin typeface="Times New Roman" panose="02020603050405020304" pitchFamily="18" charset="0"/>
                <a:cs typeface="Times New Roman" panose="02020603050405020304" pitchFamily="18" charset="0"/>
              </a:rPr>
              <a:t> + </a:t>
            </a:r>
            <a:r>
              <a:rPr lang="en-US" altLang="zh-CN" b="0">
                <a:latin typeface="Times New Roman" panose="02020603050405020304" pitchFamily="18" charset="0"/>
              </a:rPr>
              <a:t>1</a:t>
            </a:r>
            <a:r>
              <a:rPr lang="en-US" altLang="zh-CN" b="0" baseline="30000">
                <a:latin typeface="Times New Roman" panose="02020603050405020304" pitchFamily="18" charset="0"/>
              </a:rPr>
              <a:t> </a:t>
            </a:r>
            <a:r>
              <a:rPr lang="en-US" altLang="zh-CN" b="0" i="1">
                <a:latin typeface="Times New Roman" panose="02020603050405020304" pitchFamily="18" charset="0"/>
                <a:cs typeface="Times New Roman" panose="02020603050405020304" pitchFamily="18" charset="0"/>
              </a:rPr>
              <a:t> ≤ </a:t>
            </a:r>
            <a:r>
              <a:rPr lang="en-US" altLang="zh-CN" b="0">
                <a:latin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k </a:t>
            </a:r>
            <a:r>
              <a:rPr lang="en-US" altLang="zh-CN" b="0" i="1">
                <a:latin typeface="Times New Roman" panose="02020603050405020304" pitchFamily="18" charset="0"/>
                <a:cs typeface="Times New Roman" panose="02020603050405020304" pitchFamily="18" charset="0"/>
              </a:rPr>
              <a:t> + </a:t>
            </a:r>
            <a:r>
              <a:rPr lang="en-US" altLang="zh-CN" b="0">
                <a:latin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k </a:t>
            </a:r>
            <a:r>
              <a:rPr lang="en-US" altLang="zh-CN" b="0" i="1">
                <a:latin typeface="Times New Roman" panose="02020603050405020304" pitchFamily="18" charset="0"/>
                <a:cs typeface="Times New Roman" panose="02020603050405020304" pitchFamily="18" charset="0"/>
              </a:rPr>
              <a:t> = </a:t>
            </a:r>
            <a:r>
              <a:rPr lang="en-US" altLang="zh-CN" b="0">
                <a:latin typeface="Times New Roman" panose="02020603050405020304" pitchFamily="18" charset="0"/>
              </a:rPr>
              <a:t>2</a:t>
            </a:r>
            <a:r>
              <a:rPr lang="en-US" altLang="zh-CN" b="0" i="1">
                <a:latin typeface="Times New Roman" panose="02020603050405020304" pitchFamily="18" charset="0"/>
                <a:cs typeface="Times New Roman" panose="02020603050405020304" pitchFamily="18" charset="0"/>
              </a:rPr>
              <a:t> ∙ </a:t>
            </a:r>
            <a:r>
              <a:rPr lang="en-US" altLang="zh-CN" b="0">
                <a:latin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k </a:t>
            </a:r>
            <a:r>
              <a:rPr lang="en-US" altLang="zh-CN" b="0" i="1">
                <a:latin typeface="Times New Roman" panose="02020603050405020304" pitchFamily="18" charset="0"/>
                <a:cs typeface="Times New Roman" panose="02020603050405020304" pitchFamily="18" charset="0"/>
              </a:rPr>
              <a:t> = </a:t>
            </a:r>
            <a:r>
              <a:rPr lang="en-US" altLang="zh-CN" b="0">
                <a:latin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k+</a:t>
            </a:r>
            <a:r>
              <a:rPr lang="en-US" altLang="zh-CN" b="0" baseline="30000">
                <a:latin typeface="Times New Roman" panose="02020603050405020304" pitchFamily="18" charset="0"/>
              </a:rPr>
              <a:t>1</a:t>
            </a:r>
            <a:r>
              <a:rPr lang="en-US" altLang="zh-CN" b="0" i="1" baseline="30000">
                <a:latin typeface="Times New Roman" panose="02020603050405020304" pitchFamily="18" charset="0"/>
                <a:cs typeface="Times New Roman" panose="02020603050405020304" pitchFamily="18" charset="0"/>
              </a:rPr>
              <a:t>  </a:t>
            </a:r>
          </a:p>
          <a:p>
            <a:pPr marL="0" lvl="1"/>
            <a:endParaRPr lang="en-US" altLang="zh-CN" b="0">
              <a:latin typeface="Times New Roman" panose="02020603050405020304" pitchFamily="18" charset="0"/>
              <a:cs typeface="Times New Roman" panose="02020603050405020304" pitchFamily="18" charset="0"/>
            </a:endParaRPr>
          </a:p>
        </p:txBody>
      </p:sp>
      <p:sp>
        <p:nvSpPr>
          <p:cNvPr id="14342" name="TextBox 12"/>
          <p:cNvSpPr txBox="1">
            <a:spLocks noChangeArrowheads="1"/>
          </p:cNvSpPr>
          <p:nvPr/>
        </p:nvSpPr>
        <p:spPr bwMode="auto">
          <a:xfrm>
            <a:off x="2292351" y="4292601"/>
            <a:ext cx="6215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a:ea typeface="楷体_GB2312"/>
                <a:cs typeface="楷体_GB2312"/>
              </a:defRPr>
            </a:lvl1pPr>
            <a:lvl2pPr marL="742950" indent="-285750">
              <a:defRPr sz="2400" b="1">
                <a:solidFill>
                  <a:schemeClr val="tx1"/>
                </a:solidFill>
                <a:latin typeface="楷体_GB2312"/>
                <a:ea typeface="楷体_GB2312"/>
                <a:cs typeface="楷体_GB2312"/>
              </a:defRPr>
            </a:lvl2pPr>
            <a:lvl3pPr marL="1143000" indent="-228600">
              <a:defRPr sz="2400" b="1">
                <a:solidFill>
                  <a:schemeClr val="tx1"/>
                </a:solidFill>
                <a:latin typeface="楷体_GB2312"/>
                <a:ea typeface="楷体_GB2312"/>
                <a:cs typeface="楷体_GB2312"/>
              </a:defRPr>
            </a:lvl3pPr>
            <a:lvl4pPr marL="1600200" indent="-228600">
              <a:defRPr sz="2400" b="1">
                <a:solidFill>
                  <a:schemeClr val="tx1"/>
                </a:solidFill>
                <a:latin typeface="楷体_GB2312"/>
                <a:ea typeface="楷体_GB2312"/>
                <a:cs typeface="楷体_GB2312"/>
              </a:defRPr>
            </a:lvl4pPr>
            <a:lvl5pPr marL="2057400" indent="-22860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a:spcBef>
                <a:spcPct val="50000"/>
              </a:spcBef>
              <a:buFont typeface="Wingdings" panose="05000000000000000000" pitchFamily="2" charset="2"/>
              <a:buNone/>
            </a:pPr>
            <a:r>
              <a:rPr lang="en-US" altLang="zh-CN" b="0">
                <a:latin typeface="Times New Roman" panose="02020603050405020304" pitchFamily="18" charset="0"/>
                <a:cs typeface="Times New Roman" panose="02020603050405020304" pitchFamily="18" charset="0"/>
              </a:rPr>
              <a:t>Therefore </a:t>
            </a:r>
            <a:r>
              <a:rPr kumimoji="1" lang="en-US" altLang="zh-CN">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cs typeface="Times New Roman" panose="02020603050405020304" pitchFamily="18" charset="0"/>
                <a:sym typeface="Symbol" panose="05050102010706020507" pitchFamily="18" charset="2"/>
              </a:rPr>
              <a:t> k </a:t>
            </a:r>
            <a:r>
              <a:rPr kumimoji="1" lang="en-US" altLang="zh-CN" i="1">
                <a:latin typeface="Times New Roman" panose="02020603050405020304" pitchFamily="18" charset="0"/>
                <a:cs typeface="Times New Roman" panose="02020603050405020304" pitchFamily="18" charset="0"/>
              </a:rPr>
              <a:t>P</a:t>
            </a:r>
            <a:r>
              <a:rPr kumimoji="1" lang="en-US" altLang="zh-CN">
                <a:latin typeface="Times New Roman" panose="02020603050405020304" pitchFamily="18" charset="0"/>
                <a:cs typeface="Times New Roman" panose="02020603050405020304" pitchFamily="18" charset="0"/>
              </a:rPr>
              <a:t>(</a:t>
            </a:r>
            <a:r>
              <a:rPr kumimoji="1" lang="en-US" altLang="zh-CN" i="1">
                <a:latin typeface="Times New Roman" panose="02020603050405020304" pitchFamily="18" charset="0"/>
                <a:cs typeface="Times New Roman" panose="02020603050405020304" pitchFamily="18" charset="0"/>
              </a:rPr>
              <a:t>k</a:t>
            </a:r>
            <a:r>
              <a:rPr kumimoji="1" lang="en-US" altLang="zh-CN">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cs typeface="Times New Roman" panose="02020603050405020304" pitchFamily="18" charset="0"/>
              </a:rPr>
              <a:t> </a:t>
            </a:r>
            <a:r>
              <a:rPr kumimoji="1" lang="en-US" altLang="zh-CN" i="1">
                <a:latin typeface="Times New Roman" panose="02020603050405020304" pitchFamily="18" charset="0"/>
                <a:cs typeface="Times New Roman" panose="02020603050405020304" pitchFamily="18" charset="0"/>
              </a:rPr>
              <a:t>P</a:t>
            </a:r>
            <a:r>
              <a:rPr kumimoji="1" lang="en-US" altLang="zh-CN">
                <a:latin typeface="Times New Roman" panose="02020603050405020304" pitchFamily="18" charset="0"/>
                <a:cs typeface="Times New Roman" panose="02020603050405020304" pitchFamily="18" charset="0"/>
              </a:rPr>
              <a:t>(</a:t>
            </a:r>
            <a:r>
              <a:rPr kumimoji="1" lang="en-US" altLang="zh-CN" i="1">
                <a:latin typeface="Times New Roman" panose="02020603050405020304" pitchFamily="18" charset="0"/>
                <a:cs typeface="Times New Roman" panose="02020603050405020304" pitchFamily="18" charset="0"/>
              </a:rPr>
              <a:t>k</a:t>
            </a:r>
            <a:r>
              <a:rPr kumimoji="1" lang="en-US" altLang="zh-CN">
                <a:latin typeface="Times New Roman" panose="02020603050405020304" pitchFamily="18" charset="0"/>
                <a:cs typeface="Times New Roman" panose="02020603050405020304" pitchFamily="18" charset="0"/>
              </a:rPr>
              <a:t>+1)</a:t>
            </a:r>
            <a:r>
              <a:rPr lang="en-US" altLang="zh-CN" b="0">
                <a:latin typeface="Times New Roman" panose="02020603050405020304" pitchFamily="18" charset="0"/>
                <a:cs typeface="Times New Roman" panose="02020603050405020304" pitchFamily="18" charset="0"/>
              </a:rPr>
              <a:t> is true</a:t>
            </a:r>
            <a:endParaRPr lang="zh-CN" altLang="en-US" b="0">
              <a:latin typeface="Times New Roman" panose="02020603050405020304" pitchFamily="18" charset="0"/>
              <a:cs typeface="Times New Roman" panose="02020603050405020304" pitchFamily="18" charset="0"/>
            </a:endParaRPr>
          </a:p>
        </p:txBody>
      </p:sp>
      <p:sp>
        <p:nvSpPr>
          <p:cNvPr id="14343" name="TextBox 14"/>
          <p:cNvSpPr txBox="1">
            <a:spLocks noChangeArrowheads="1"/>
          </p:cNvSpPr>
          <p:nvPr/>
        </p:nvSpPr>
        <p:spPr bwMode="auto">
          <a:xfrm>
            <a:off x="2260601" y="4957763"/>
            <a:ext cx="8143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a:ea typeface="楷体_GB2312"/>
                <a:cs typeface="楷体_GB2312"/>
              </a:defRPr>
            </a:lvl1pPr>
            <a:lvl2pPr marL="742950" indent="-285750">
              <a:defRPr sz="2400" b="1">
                <a:solidFill>
                  <a:schemeClr val="tx1"/>
                </a:solidFill>
                <a:latin typeface="楷体_GB2312"/>
                <a:ea typeface="楷体_GB2312"/>
                <a:cs typeface="楷体_GB2312"/>
              </a:defRPr>
            </a:lvl2pPr>
            <a:lvl3pPr marL="1143000" indent="-228600">
              <a:defRPr sz="2400" b="1">
                <a:solidFill>
                  <a:schemeClr val="tx1"/>
                </a:solidFill>
                <a:latin typeface="楷体_GB2312"/>
                <a:ea typeface="楷体_GB2312"/>
                <a:cs typeface="楷体_GB2312"/>
              </a:defRPr>
            </a:lvl3pPr>
            <a:lvl4pPr marL="1600200" indent="-228600">
              <a:defRPr sz="2400" b="1">
                <a:solidFill>
                  <a:schemeClr val="tx1"/>
                </a:solidFill>
                <a:latin typeface="楷体_GB2312"/>
                <a:ea typeface="楷体_GB2312"/>
                <a:cs typeface="楷体_GB2312"/>
              </a:defRPr>
            </a:lvl4pPr>
            <a:lvl5pPr marL="2057400" indent="-22860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a:spcBef>
                <a:spcPct val="50000"/>
              </a:spcBef>
            </a:pPr>
            <a:r>
              <a:rPr lang="en-US" altLang="zh-CN">
                <a:solidFill>
                  <a:srgbClr val="FF0000"/>
                </a:solidFill>
                <a:latin typeface="Times New Roman" panose="02020603050405020304" pitchFamily="18" charset="0"/>
                <a:cs typeface="Times New Roman" panose="02020603050405020304" pitchFamily="18" charset="0"/>
              </a:rPr>
              <a:t>By mathematical induction</a:t>
            </a:r>
            <a:r>
              <a:rPr lang="en-US" altLang="zh-CN" b="0">
                <a:latin typeface="Times New Roman" panose="02020603050405020304" pitchFamily="18" charset="0"/>
                <a:cs typeface="Times New Roman" panose="02020603050405020304" pitchFamily="18" charset="0"/>
              </a:rPr>
              <a:t>, </a:t>
            </a:r>
            <a:r>
              <a:rPr lang="en-US" altLang="zh-CN" b="0" i="1">
                <a:latin typeface="Times New Roman" panose="02020603050405020304" pitchFamily="18" charset="0"/>
                <a:cs typeface="Times New Roman" panose="02020603050405020304" pitchFamily="18" charset="0"/>
              </a:rPr>
              <a:t>n &lt; </a:t>
            </a:r>
            <a:r>
              <a:rPr lang="en-US" altLang="zh-CN" b="0">
                <a:latin typeface="Times New Roman" panose="02020603050405020304" pitchFamily="18" charset="0"/>
                <a:ea typeface="Cambria Math" panose="02040503050406030204" pitchFamily="18" charset="0"/>
                <a:cs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n </a:t>
            </a:r>
            <a:r>
              <a:rPr lang="en-US" altLang="zh-CN" b="0" i="1">
                <a:latin typeface="Times New Roman" panose="02020603050405020304" pitchFamily="18" charset="0"/>
                <a:cs typeface="Times New Roman" panose="02020603050405020304" pitchFamily="18" charset="0"/>
              </a:rPr>
              <a:t> </a:t>
            </a:r>
            <a:r>
              <a:rPr lang="en-US" altLang="zh-CN" b="0">
                <a:latin typeface="Times New Roman" panose="02020603050405020304" pitchFamily="18" charset="0"/>
                <a:cs typeface="Times New Roman" panose="02020603050405020304" pitchFamily="18" charset="0"/>
              </a:rPr>
              <a:t>holds</a:t>
            </a:r>
            <a:r>
              <a:rPr lang="en-US" altLang="zh-CN" b="0" i="1">
                <a:latin typeface="Times New Roman" panose="02020603050405020304" pitchFamily="18" charset="0"/>
                <a:cs typeface="Times New Roman" panose="02020603050405020304" pitchFamily="18" charset="0"/>
              </a:rPr>
              <a:t> </a:t>
            </a:r>
            <a:r>
              <a:rPr lang="en-US" altLang="zh-CN" b="0">
                <a:latin typeface="Times New Roman" panose="02020603050405020304" pitchFamily="18" charset="0"/>
                <a:cs typeface="Times New Roman" panose="02020603050405020304" pitchFamily="18" charset="0"/>
              </a:rPr>
              <a:t>for all positive integers </a:t>
            </a:r>
            <a:r>
              <a:rPr lang="en-US" altLang="zh-CN" b="0" i="1">
                <a:latin typeface="Times New Roman" panose="02020603050405020304" pitchFamily="18" charset="0"/>
                <a:cs typeface="Times New Roman" panose="02020603050405020304" pitchFamily="18" charset="0"/>
              </a:rPr>
              <a:t>n.</a:t>
            </a:r>
            <a:endParaRPr lang="en-US" altLang="zh-CN"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060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23" y="147411"/>
            <a:ext cx="10515600" cy="1325563"/>
          </a:xfrm>
        </p:spPr>
        <p:txBody>
          <a:bodyPr/>
          <a:lstStyle/>
          <a:p>
            <a:r>
              <a:rPr lang="en-US" dirty="0" smtClean="0">
                <a:latin typeface="Comic Sans MS" panose="030F0702030302020204" pitchFamily="66" charset="0"/>
              </a:rPr>
              <a:t>Proving Inequalities</a:t>
            </a:r>
            <a:endParaRPr lang="en-US" dirty="0">
              <a:latin typeface="Comic Sans MS" panose="030F0702030302020204" pitchFamily="66" charset="0"/>
            </a:endParaRPr>
          </a:p>
        </p:txBody>
      </p:sp>
      <p:sp>
        <p:nvSpPr>
          <p:cNvPr id="3" name="Content Placeholder 2"/>
          <p:cNvSpPr>
            <a:spLocks noGrp="1"/>
          </p:cNvSpPr>
          <p:nvPr>
            <p:ph idx="1"/>
          </p:nvPr>
        </p:nvSpPr>
        <p:spPr>
          <a:xfrm>
            <a:off x="1981200" y="1935480"/>
            <a:ext cx="8305800" cy="4389120"/>
          </a:xfrm>
        </p:spPr>
        <p:txBody>
          <a:bodyPr>
            <a:normAutofit lnSpcReduction="10000"/>
          </a:bodyPr>
          <a:lstStyle/>
          <a:p>
            <a:pPr>
              <a:buNone/>
            </a:pPr>
            <a:r>
              <a:rPr lang="en-US" b="1" dirty="0" smtClean="0"/>
              <a:t>   Example</a:t>
            </a:r>
            <a:r>
              <a:rPr lang="en-US" dirty="0" smtClean="0"/>
              <a:t>: Use mathematical induction to prove that </a:t>
            </a:r>
            <a:r>
              <a:rPr lang="en-US" dirty="0" smtClean="0">
                <a:latin typeface="Cambria Math" pitchFamily="18" charset="0"/>
                <a:ea typeface="Cambria Math" pitchFamily="18" charset="0"/>
              </a:rPr>
              <a:t>2</a:t>
            </a:r>
            <a:r>
              <a:rPr lang="en-US" i="1" baseline="30000" dirty="0" smtClean="0"/>
              <a:t>n </a:t>
            </a:r>
            <a:r>
              <a:rPr lang="en-US" i="1" dirty="0" smtClean="0"/>
              <a:t>&lt; n</a:t>
            </a:r>
            <a:r>
              <a:rPr lang="en-US" dirty="0" smtClean="0"/>
              <a:t>!</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a:t>
            </a:r>
            <a:r>
              <a:rPr lang="en-US" baseline="30000" dirty="0" smtClean="0"/>
              <a:t> </a:t>
            </a:r>
          </a:p>
          <a:p>
            <a:pPr lvl="1"/>
            <a:r>
              <a:rPr lang="en-US" dirty="0" smtClean="0"/>
              <a:t>BASIS STEP: </a:t>
            </a:r>
            <a:r>
              <a:rPr lang="en-US" i="1" dirty="0" smtClean="0"/>
              <a:t>P(</a:t>
            </a:r>
            <a:r>
              <a:rPr lang="en-US" dirty="0" smtClean="0">
                <a:latin typeface="Cambria Math" pitchFamily="18" charset="0"/>
                <a:ea typeface="Cambria Math" pitchFamily="18" charset="0"/>
              </a:rPr>
              <a:t>4</a:t>
            </a:r>
            <a:r>
              <a:rPr lang="en-US" dirty="0" smtClean="0"/>
              <a:t>) is true since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4</a:t>
            </a:r>
            <a:r>
              <a:rPr lang="en-US" i="1" dirty="0" smtClean="0"/>
              <a:t>  = </a:t>
            </a:r>
            <a:r>
              <a:rPr lang="en-US" dirty="0" smtClean="0">
                <a:latin typeface="Cambria Math" pitchFamily="18" charset="0"/>
                <a:ea typeface="Cambria Math" pitchFamily="18" charset="0"/>
              </a:rPr>
              <a:t>16  &lt; 4! = 24</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dirty="0" smtClean="0">
                <a:latin typeface="Cambria Math" pitchFamily="18" charset="0"/>
                <a:ea typeface="Cambria Math" pitchFamily="18" charset="0"/>
              </a:rPr>
              <a:t>2</a:t>
            </a:r>
            <a:r>
              <a:rPr lang="en-US" i="1" baseline="30000" dirty="0" smtClean="0"/>
              <a:t>k </a:t>
            </a:r>
            <a:r>
              <a:rPr lang="en-US" i="1" dirty="0" smtClean="0"/>
              <a:t> &lt; k</a:t>
            </a:r>
            <a:r>
              <a:rPr lang="en-US" dirty="0" smtClean="0"/>
              <a:t>! </a:t>
            </a:r>
            <a:r>
              <a:rPr lang="en-US" i="1" dirty="0" smtClean="0"/>
              <a:t> </a:t>
            </a:r>
            <a:r>
              <a:rPr lang="en-US" dirty="0" smtClean="0"/>
              <a:t>for an arbitrary integer </a:t>
            </a:r>
            <a:r>
              <a:rPr lang="en-US" i="1" dirty="0" smtClean="0"/>
              <a:t>k</a:t>
            </a:r>
            <a:r>
              <a:rPr lang="en-US" dirty="0" smtClean="0"/>
              <a:t> ≥ </a:t>
            </a:r>
            <a:r>
              <a:rPr lang="en-US" dirty="0" smtClean="0">
                <a:latin typeface="Cambria Math" pitchFamily="18" charset="0"/>
                <a:ea typeface="Cambria Math" pitchFamily="18" charset="0"/>
              </a:rPr>
              <a:t>4</a:t>
            </a:r>
            <a:r>
              <a:rPr lang="en-US" dirty="0" smtClean="0"/>
              <a:t>. 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a:t>
            </a:r>
          </a:p>
          <a:p>
            <a:pPr lvl="1">
              <a:buNone/>
            </a:pPr>
            <a:r>
              <a:rPr lang="en-US" i="1"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2∙2</a:t>
            </a:r>
            <a:r>
              <a:rPr lang="en-US" i="1" baseline="30000" dirty="0" smtClean="0"/>
              <a:t>k  </a:t>
            </a:r>
          </a:p>
          <a:p>
            <a:pPr lvl="1">
              <a:buNone/>
            </a:pPr>
            <a:r>
              <a:rPr lang="en-US" i="1" baseline="30000" dirty="0" smtClean="0"/>
              <a:t>                                    </a:t>
            </a:r>
            <a:r>
              <a:rPr lang="en-US" i="1" dirty="0" smtClean="0"/>
              <a:t>&lt; </a:t>
            </a:r>
            <a:r>
              <a:rPr lang="en-US" dirty="0" smtClean="0">
                <a:latin typeface="Cambria Math" pitchFamily="18" charset="0"/>
                <a:ea typeface="Cambria Math" pitchFamily="18" charset="0"/>
              </a:rPr>
              <a:t>2</a:t>
            </a:r>
            <a:r>
              <a:rPr lang="en-US" i="1" dirty="0" smtClean="0"/>
              <a:t>∙ k</a:t>
            </a:r>
            <a:r>
              <a:rPr lang="en-US" dirty="0" smtClean="0"/>
              <a:t>!</a:t>
            </a:r>
            <a:r>
              <a:rPr lang="en-US" i="1" dirty="0" smtClean="0"/>
              <a:t>          </a:t>
            </a:r>
            <a:r>
              <a:rPr lang="en-US" dirty="0" smtClean="0"/>
              <a:t>(</a:t>
            </a:r>
            <a:r>
              <a:rPr lang="en-US" i="1" dirty="0" smtClean="0"/>
              <a:t>by the inductive hypothesis)</a:t>
            </a:r>
          </a:p>
          <a:p>
            <a:pPr lvl="1">
              <a:buNone/>
            </a:pPr>
            <a:r>
              <a:rPr lang="en-US" i="1" baseline="30000" dirty="0" smtClean="0"/>
              <a:t>                                    </a:t>
            </a:r>
            <a:r>
              <a:rPr lang="en-US" dirty="0" smtClean="0"/>
              <a:t>&lt; (</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k</a:t>
            </a:r>
            <a:r>
              <a:rPr lang="en-US" dirty="0" smtClean="0"/>
              <a:t>!</a:t>
            </a:r>
          </a:p>
          <a:p>
            <a:pPr lvl="1">
              <a:buNone/>
            </a:pPr>
            <a:r>
              <a:rPr lang="en-US" i="1" dirty="0" smtClean="0"/>
              <a:t>                        =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p>
          <a:p>
            <a:pPr lvl="1">
              <a:buNone/>
            </a:pPr>
            <a:r>
              <a:rPr lang="en-US" dirty="0" smtClean="0"/>
              <a:t> Therefore,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  </a:t>
            </a:r>
            <a:r>
              <a:rPr lang="en-US" dirty="0" smtClean="0"/>
              <a:t>holds</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endParaRPr lang="en-US" i="1" dirty="0"/>
          </a:p>
        </p:txBody>
      </p:sp>
      <p:sp>
        <p:nvSpPr>
          <p:cNvPr id="4" name="Isosceles Triangle 3"/>
          <p:cNvSpPr/>
          <p:nvPr/>
        </p:nvSpPr>
        <p:spPr>
          <a:xfrm rot="5400000" flipV="1">
            <a:off x="9829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362200" y="6019800"/>
            <a:ext cx="8077200" cy="369332"/>
          </a:xfrm>
          <a:prstGeom prst="rect">
            <a:avLst/>
          </a:prstGeom>
          <a:noFill/>
          <a:ln>
            <a:solidFill>
              <a:schemeClr val="accent1"/>
            </a:solidFill>
          </a:ln>
        </p:spPr>
        <p:txBody>
          <a:bodyPr wrap="square" rtlCol="0">
            <a:spAutoFit/>
          </a:bodyPr>
          <a:lstStyle/>
          <a:p>
            <a:r>
              <a:rPr lang="en-US" dirty="0"/>
              <a:t>Note that here the basis step is </a:t>
            </a:r>
            <a:r>
              <a:rPr lang="en-US" i="1" dirty="0"/>
              <a:t>P</a:t>
            </a:r>
            <a:r>
              <a:rPr lang="en-US" dirty="0"/>
              <a:t>(</a:t>
            </a:r>
            <a:r>
              <a:rPr lang="en-US" dirty="0">
                <a:latin typeface="Cambria Math" pitchFamily="18" charset="0"/>
                <a:ea typeface="Cambria Math" pitchFamily="18" charset="0"/>
              </a:rPr>
              <a:t>4</a:t>
            </a:r>
            <a:r>
              <a:rPr lang="en-US" dirty="0"/>
              <a:t>), since</a:t>
            </a:r>
            <a:r>
              <a:rPr lang="en-US" i="1" dirty="0"/>
              <a:t> P</a:t>
            </a:r>
            <a:r>
              <a:rPr lang="en-US" dirty="0"/>
              <a:t>(</a:t>
            </a:r>
            <a:r>
              <a:rPr lang="en-US" dirty="0">
                <a:latin typeface="Cambria Math" pitchFamily="18" charset="0"/>
                <a:ea typeface="Cambria Math" pitchFamily="18" charset="0"/>
              </a:rPr>
              <a:t>0</a:t>
            </a:r>
            <a:r>
              <a:rPr lang="en-US" dirty="0"/>
              <a:t>), </a:t>
            </a:r>
            <a:r>
              <a:rPr lang="en-US" i="1" dirty="0"/>
              <a:t>P</a:t>
            </a:r>
            <a:r>
              <a:rPr lang="en-US" dirty="0"/>
              <a:t>(</a:t>
            </a:r>
            <a:r>
              <a:rPr lang="en-US" dirty="0">
                <a:latin typeface="Cambria Math" pitchFamily="18" charset="0"/>
                <a:ea typeface="Cambria Math" pitchFamily="18" charset="0"/>
              </a:rPr>
              <a:t>1</a:t>
            </a:r>
            <a:r>
              <a:rPr lang="en-US" dirty="0"/>
              <a:t>),</a:t>
            </a:r>
            <a:r>
              <a:rPr lang="en-US" i="1" dirty="0"/>
              <a:t> P</a:t>
            </a:r>
            <a:r>
              <a:rPr lang="en-US" dirty="0"/>
              <a:t>(</a:t>
            </a:r>
            <a:r>
              <a:rPr lang="en-US" dirty="0">
                <a:latin typeface="Cambria Math" pitchFamily="18" charset="0"/>
                <a:ea typeface="Cambria Math" pitchFamily="18" charset="0"/>
              </a:rPr>
              <a:t>2</a:t>
            </a:r>
            <a:r>
              <a:rPr lang="en-US" dirty="0"/>
              <a:t>),  and </a:t>
            </a:r>
            <a:r>
              <a:rPr lang="en-US" i="1" dirty="0"/>
              <a:t>P</a:t>
            </a:r>
            <a:r>
              <a:rPr lang="en-US" dirty="0"/>
              <a:t>(</a:t>
            </a:r>
            <a:r>
              <a:rPr lang="en-US" dirty="0">
                <a:latin typeface="Cambria Math" pitchFamily="18" charset="0"/>
                <a:ea typeface="Cambria Math" pitchFamily="18" charset="0"/>
              </a:rPr>
              <a:t>3</a:t>
            </a:r>
            <a:r>
              <a:rPr lang="en-US" dirty="0"/>
              <a:t>) are all false.  </a:t>
            </a:r>
          </a:p>
        </p:txBody>
      </p:sp>
    </p:spTree>
    <p:extLst>
      <p:ext uri="{BB962C8B-B14F-4D97-AF65-F5344CB8AC3E}">
        <p14:creationId xmlns:p14="http://schemas.microsoft.com/office/powerpoint/2010/main" val="758339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1" name="Object 4"/>
          <p:cNvGraphicFramePr>
            <a:graphicFrameLocks noGrp="1" noChangeAspect="1"/>
          </p:cNvGraphicFramePr>
          <p:nvPr>
            <p:ph sz="half" idx="1"/>
          </p:nvPr>
        </p:nvGraphicFramePr>
        <p:xfrm>
          <a:off x="3575051" y="981076"/>
          <a:ext cx="2708275" cy="792163"/>
        </p:xfrm>
        <a:graphic>
          <a:graphicData uri="http://schemas.openxmlformats.org/presentationml/2006/ole">
            <mc:AlternateContent xmlns:mc="http://schemas.openxmlformats.org/markup-compatibility/2006">
              <mc:Choice xmlns:v="urn:schemas-microsoft-com:vml" Requires="v">
                <p:oleObj spid="_x0000_s2100" name="方程式" r:id="rId4" imgW="1345616" imgH="393529" progId="Equation.3">
                  <p:embed/>
                </p:oleObj>
              </mc:Choice>
              <mc:Fallback>
                <p:oleObj name="方程式" r:id="rId4" imgW="1345616" imgH="393529" progId="Equation.3">
                  <p:embed/>
                  <p:pic>
                    <p:nvPicPr>
                      <p:cNvPr id="717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5051" y="981076"/>
                        <a:ext cx="2708275"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6"/>
          <p:cNvGraphicFramePr>
            <a:graphicFrameLocks noGrp="1" noChangeAspect="1"/>
          </p:cNvGraphicFramePr>
          <p:nvPr>
            <p:ph sz="half" idx="2"/>
          </p:nvPr>
        </p:nvGraphicFramePr>
        <p:xfrm>
          <a:off x="2063751" y="1557338"/>
          <a:ext cx="1573213" cy="855662"/>
        </p:xfrm>
        <a:graphic>
          <a:graphicData uri="http://schemas.openxmlformats.org/presentationml/2006/ole">
            <mc:AlternateContent xmlns:mc="http://schemas.openxmlformats.org/markup-compatibility/2006">
              <mc:Choice xmlns:v="urn:schemas-microsoft-com:vml" Requires="v">
                <p:oleObj spid="_x0000_s2101" name="方程式" r:id="rId6" imgW="723586" imgH="393529" progId="Equation.3">
                  <p:embed/>
                </p:oleObj>
              </mc:Choice>
              <mc:Fallback>
                <p:oleObj name="方程式" r:id="rId6" imgW="723586" imgH="393529" progId="Equation.3">
                  <p:embed/>
                  <p:pic>
                    <p:nvPicPr>
                      <p:cNvPr id="717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751" y="1557338"/>
                        <a:ext cx="1573213"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3" name="Text Box 11"/>
          <p:cNvSpPr txBox="1">
            <a:spLocks noChangeArrowheads="1"/>
          </p:cNvSpPr>
          <p:nvPr/>
        </p:nvSpPr>
        <p:spPr bwMode="auto">
          <a:xfrm>
            <a:off x="1919289" y="549275"/>
            <a:ext cx="849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Arial" panose="020B0604020202020204" pitchFamily="34" charset="0"/>
                <a:ea typeface="新細明體" pitchFamily="18" charset="-120"/>
              </a:defRPr>
            </a:lvl1pPr>
            <a:lvl2pPr marL="742950" indent="-285750" eaLnBrk="0" hangingPunct="0">
              <a:defRPr kumimoji="1" sz="2800">
                <a:solidFill>
                  <a:schemeClr val="tx1"/>
                </a:solidFill>
                <a:latin typeface="Arial" panose="020B0604020202020204" pitchFamily="34" charset="0"/>
                <a:ea typeface="新細明體" pitchFamily="18" charset="-120"/>
              </a:defRPr>
            </a:lvl2pPr>
            <a:lvl3pPr marL="1143000" indent="-228600" eaLnBrk="0" hangingPunct="0">
              <a:defRPr kumimoji="1" sz="2800">
                <a:solidFill>
                  <a:schemeClr val="tx1"/>
                </a:solidFill>
                <a:latin typeface="Arial" panose="020B0604020202020204" pitchFamily="34" charset="0"/>
                <a:ea typeface="新細明體" pitchFamily="18" charset="-120"/>
              </a:defRPr>
            </a:lvl3pPr>
            <a:lvl4pPr marL="1600200" indent="-228600" eaLnBrk="0" hangingPunct="0">
              <a:defRPr kumimoji="1" sz="2800">
                <a:solidFill>
                  <a:schemeClr val="tx1"/>
                </a:solidFill>
                <a:latin typeface="Arial" panose="020B0604020202020204" pitchFamily="34" charset="0"/>
                <a:ea typeface="新細明體" pitchFamily="18" charset="-120"/>
              </a:defRPr>
            </a:lvl4pPr>
            <a:lvl5pPr marL="2057400" indent="-228600" eaLnBrk="0" hangingPunct="0">
              <a:defRPr kumimoji="1" sz="28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9pPr>
          </a:lstStyle>
          <a:p>
            <a:pPr eaLnBrk="1" hangingPunct="1"/>
            <a:r>
              <a:rPr lang="en-US" altLang="zh-TW" sz="2400" dirty="0" smtClean="0"/>
              <a:t>The </a:t>
            </a:r>
            <a:r>
              <a:rPr lang="en-US" altLang="zh-TW" sz="2400" dirty="0">
                <a:solidFill>
                  <a:srgbClr val="0000FF"/>
                </a:solidFill>
              </a:rPr>
              <a:t>harmonic numbers</a:t>
            </a:r>
            <a:r>
              <a:rPr lang="en-US" altLang="zh-TW" sz="2400" dirty="0"/>
              <a:t> </a:t>
            </a:r>
            <a:r>
              <a:rPr lang="en-US" altLang="zh-TW" sz="2400" i="1" dirty="0" err="1">
                <a:latin typeface="Times New Roman" panose="02020603050405020304" pitchFamily="18" charset="0"/>
              </a:rPr>
              <a:t>H</a:t>
            </a:r>
            <a:r>
              <a:rPr lang="en-US" altLang="zh-TW" sz="2400" i="1" baseline="-25000" dirty="0" err="1">
                <a:latin typeface="Times New Roman" panose="02020603050405020304" pitchFamily="18" charset="0"/>
              </a:rPr>
              <a:t>k</a:t>
            </a:r>
            <a:r>
              <a:rPr lang="en-US" altLang="zh-TW" sz="2400" dirty="0"/>
              <a:t>, </a:t>
            </a:r>
            <a:r>
              <a:rPr lang="en-US" altLang="zh-TW" sz="2400" i="1" dirty="0">
                <a:latin typeface="Times New Roman" panose="02020603050405020304" pitchFamily="18" charset="0"/>
              </a:rPr>
              <a:t>k</a:t>
            </a:r>
            <a:r>
              <a:rPr lang="en-US" altLang="zh-TW" sz="2400" dirty="0"/>
              <a:t> =1,2,3,…, are</a:t>
            </a:r>
          </a:p>
        </p:txBody>
      </p:sp>
      <p:sp>
        <p:nvSpPr>
          <p:cNvPr id="7174" name="Text Box 12"/>
          <p:cNvSpPr txBox="1">
            <a:spLocks noChangeArrowheads="1"/>
          </p:cNvSpPr>
          <p:nvPr/>
        </p:nvSpPr>
        <p:spPr bwMode="auto">
          <a:xfrm>
            <a:off x="1992314" y="1125538"/>
            <a:ext cx="820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Arial" panose="020B0604020202020204" pitchFamily="34" charset="0"/>
                <a:ea typeface="新細明體" pitchFamily="18" charset="-120"/>
              </a:defRPr>
            </a:lvl1pPr>
            <a:lvl2pPr marL="742950" indent="-285750" eaLnBrk="0" hangingPunct="0">
              <a:defRPr kumimoji="1" sz="2800">
                <a:solidFill>
                  <a:schemeClr val="tx1"/>
                </a:solidFill>
                <a:latin typeface="Arial" panose="020B0604020202020204" pitchFamily="34" charset="0"/>
                <a:ea typeface="新細明體" pitchFamily="18" charset="-120"/>
              </a:defRPr>
            </a:lvl2pPr>
            <a:lvl3pPr marL="1143000" indent="-228600" eaLnBrk="0" hangingPunct="0">
              <a:defRPr kumimoji="1" sz="2800">
                <a:solidFill>
                  <a:schemeClr val="tx1"/>
                </a:solidFill>
                <a:latin typeface="Arial" panose="020B0604020202020204" pitchFamily="34" charset="0"/>
                <a:ea typeface="新細明體" pitchFamily="18" charset="-120"/>
              </a:defRPr>
            </a:lvl3pPr>
            <a:lvl4pPr marL="1600200" indent="-228600" eaLnBrk="0" hangingPunct="0">
              <a:defRPr kumimoji="1" sz="2800">
                <a:solidFill>
                  <a:schemeClr val="tx1"/>
                </a:solidFill>
                <a:latin typeface="Arial" panose="020B0604020202020204" pitchFamily="34" charset="0"/>
                <a:ea typeface="新細明體" pitchFamily="18" charset="-120"/>
              </a:defRPr>
            </a:lvl4pPr>
            <a:lvl5pPr marL="2057400" indent="-228600" eaLnBrk="0" hangingPunct="0">
              <a:defRPr kumimoji="1" sz="28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9pPr>
          </a:lstStyle>
          <a:p>
            <a:pPr eaLnBrk="1" hangingPunct="1"/>
            <a:r>
              <a:rPr lang="en-US" altLang="zh-TW" sz="2400"/>
              <a:t>defined by                                 . Use MI to show that</a:t>
            </a:r>
          </a:p>
        </p:txBody>
      </p:sp>
      <p:sp>
        <p:nvSpPr>
          <p:cNvPr id="58381" name="Text Box 13"/>
          <p:cNvSpPr txBox="1">
            <a:spLocks noChangeArrowheads="1"/>
          </p:cNvSpPr>
          <p:nvPr/>
        </p:nvSpPr>
        <p:spPr bwMode="auto">
          <a:xfrm>
            <a:off x="1971675" y="2366963"/>
            <a:ext cx="84455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Arial" panose="020B0604020202020204" pitchFamily="34" charset="0"/>
                <a:ea typeface="新細明體" pitchFamily="18" charset="-120"/>
              </a:defRPr>
            </a:lvl1pPr>
            <a:lvl2pPr marL="742950" indent="-285750" eaLnBrk="0" hangingPunct="0">
              <a:defRPr kumimoji="1" sz="2800">
                <a:solidFill>
                  <a:schemeClr val="tx1"/>
                </a:solidFill>
                <a:latin typeface="Arial" panose="020B0604020202020204" pitchFamily="34" charset="0"/>
                <a:ea typeface="新細明體" pitchFamily="18" charset="-120"/>
              </a:defRPr>
            </a:lvl2pPr>
            <a:lvl3pPr marL="1143000" indent="-228600" eaLnBrk="0" hangingPunct="0">
              <a:defRPr kumimoji="1" sz="2800">
                <a:solidFill>
                  <a:schemeClr val="tx1"/>
                </a:solidFill>
                <a:latin typeface="Arial" panose="020B0604020202020204" pitchFamily="34" charset="0"/>
                <a:ea typeface="新細明體" pitchFamily="18" charset="-120"/>
              </a:defRPr>
            </a:lvl3pPr>
            <a:lvl4pPr marL="1600200" indent="-228600" eaLnBrk="0" hangingPunct="0">
              <a:defRPr kumimoji="1" sz="2800">
                <a:solidFill>
                  <a:schemeClr val="tx1"/>
                </a:solidFill>
                <a:latin typeface="Arial" panose="020B0604020202020204" pitchFamily="34" charset="0"/>
                <a:ea typeface="新細明體" pitchFamily="18" charset="-120"/>
              </a:defRPr>
            </a:lvl4pPr>
            <a:lvl5pPr marL="2057400" indent="-228600" eaLnBrk="0" hangingPunct="0">
              <a:defRPr kumimoji="1" sz="28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9pPr>
          </a:lstStyle>
          <a:p>
            <a:pPr eaLnBrk="1" hangingPunct="1">
              <a:lnSpc>
                <a:spcPct val="150000"/>
              </a:lnSpc>
            </a:pPr>
            <a:r>
              <a:rPr lang="en-US" altLang="zh-TW" sz="2400"/>
              <a:t>Pf : Let </a:t>
            </a:r>
            <a:r>
              <a:rPr lang="en-US" altLang="zh-TW" sz="2400" i="1">
                <a:latin typeface="Times New Roman" panose="02020603050405020304" pitchFamily="18" charset="0"/>
              </a:rPr>
              <a:t>P</a:t>
            </a:r>
            <a:r>
              <a:rPr lang="en-US" altLang="zh-TW" sz="2400">
                <a:latin typeface="Times New Roman" panose="02020603050405020304" pitchFamily="18" charset="0"/>
              </a:rPr>
              <a:t>(</a:t>
            </a:r>
            <a:r>
              <a:rPr lang="en-US" altLang="zh-TW" sz="2400" i="1">
                <a:latin typeface="Times New Roman" panose="02020603050405020304" pitchFamily="18" charset="0"/>
              </a:rPr>
              <a:t>n</a:t>
            </a:r>
            <a:r>
              <a:rPr lang="en-US" altLang="zh-TW" sz="2400">
                <a:latin typeface="Times New Roman" panose="02020603050405020304" pitchFamily="18" charset="0"/>
              </a:rPr>
              <a:t>)</a:t>
            </a:r>
            <a:r>
              <a:rPr lang="en-US" altLang="zh-TW" sz="2400"/>
              <a:t> be the proposition that “                       ”. </a:t>
            </a:r>
          </a:p>
          <a:p>
            <a:pPr eaLnBrk="1" hangingPunct="1">
              <a:lnSpc>
                <a:spcPct val="150000"/>
              </a:lnSpc>
            </a:pPr>
            <a:r>
              <a:rPr lang="en-US" altLang="zh-TW" sz="2400"/>
              <a:t>      </a:t>
            </a:r>
            <a:r>
              <a:rPr lang="en-US" altLang="zh-TW" sz="2400">
                <a:solidFill>
                  <a:srgbClr val="0000FF"/>
                </a:solidFill>
              </a:rPr>
              <a:t>Basis step :</a:t>
            </a:r>
            <a:r>
              <a:rPr lang="en-US" altLang="zh-TW" sz="2400"/>
              <a:t> </a:t>
            </a:r>
            <a:r>
              <a:rPr lang="en-US" altLang="zh-TW" sz="2400" i="1">
                <a:solidFill>
                  <a:srgbClr val="FF3300"/>
                </a:solidFill>
                <a:latin typeface="Times New Roman" panose="02020603050405020304" pitchFamily="18" charset="0"/>
              </a:rPr>
              <a:t>P</a:t>
            </a:r>
            <a:r>
              <a:rPr lang="en-US" altLang="zh-TW" sz="2400">
                <a:solidFill>
                  <a:srgbClr val="FF3300"/>
                </a:solidFill>
                <a:latin typeface="Times New Roman" panose="02020603050405020304" pitchFamily="18" charset="0"/>
              </a:rPr>
              <a:t>(0)</a:t>
            </a:r>
            <a:r>
              <a:rPr lang="en-US" altLang="zh-TW" sz="2400"/>
              <a:t> is true, since                                    .</a:t>
            </a:r>
          </a:p>
          <a:p>
            <a:pPr eaLnBrk="1" hangingPunct="1">
              <a:lnSpc>
                <a:spcPct val="150000"/>
              </a:lnSpc>
            </a:pPr>
            <a:r>
              <a:rPr lang="en-US" altLang="zh-TW" sz="2400"/>
              <a:t>      </a:t>
            </a:r>
            <a:r>
              <a:rPr lang="en-US" altLang="zh-TW" sz="2400">
                <a:solidFill>
                  <a:srgbClr val="0000FF"/>
                </a:solidFill>
              </a:rPr>
              <a:t>Inductive step :</a:t>
            </a:r>
            <a:r>
              <a:rPr lang="en-US" altLang="zh-TW" sz="2400"/>
              <a:t> Assume that </a:t>
            </a:r>
            <a:r>
              <a:rPr lang="en-US" altLang="zh-TW" sz="2400" i="1">
                <a:latin typeface="Times New Roman" panose="02020603050405020304" pitchFamily="18" charset="0"/>
              </a:rPr>
              <a:t>P</a:t>
            </a:r>
            <a:r>
              <a:rPr lang="en-US" altLang="zh-TW" sz="2400">
                <a:latin typeface="Times New Roman" panose="02020603050405020304" pitchFamily="18" charset="0"/>
              </a:rPr>
              <a:t>(</a:t>
            </a:r>
            <a:r>
              <a:rPr lang="en-US" altLang="zh-TW" sz="2400" i="1">
                <a:latin typeface="Times New Roman" panose="02020603050405020304" pitchFamily="18" charset="0"/>
              </a:rPr>
              <a:t>k</a:t>
            </a:r>
            <a:r>
              <a:rPr lang="en-US" altLang="zh-TW" sz="2400">
                <a:latin typeface="Times New Roman" panose="02020603050405020304" pitchFamily="18" charset="0"/>
              </a:rPr>
              <a:t>)</a:t>
            </a:r>
            <a:r>
              <a:rPr lang="en-US" altLang="zh-TW" sz="2400"/>
              <a:t> is true for some </a:t>
            </a:r>
            <a:r>
              <a:rPr lang="en-US" altLang="zh-TW" sz="2400" i="1">
                <a:latin typeface="Times New Roman" panose="02020603050405020304" pitchFamily="18" charset="0"/>
              </a:rPr>
              <a:t>k</a:t>
            </a:r>
            <a:r>
              <a:rPr lang="en-US" altLang="zh-TW" sz="2400"/>
              <a:t>, </a:t>
            </a:r>
          </a:p>
          <a:p>
            <a:pPr eaLnBrk="1" hangingPunct="1">
              <a:lnSpc>
                <a:spcPct val="150000"/>
              </a:lnSpc>
            </a:pPr>
            <a:r>
              <a:rPr lang="en-US" altLang="zh-TW" sz="2400"/>
              <a:t>                               i.e., </a:t>
            </a:r>
          </a:p>
          <a:p>
            <a:pPr eaLnBrk="1" hangingPunct="1">
              <a:lnSpc>
                <a:spcPct val="150000"/>
              </a:lnSpc>
            </a:pPr>
            <a:r>
              <a:rPr lang="en-US" altLang="zh-TW" sz="2400"/>
              <a:t>      Consider </a:t>
            </a:r>
            <a:r>
              <a:rPr lang="en-US" altLang="zh-TW" sz="2400" i="1">
                <a:latin typeface="Times New Roman" panose="02020603050405020304" pitchFamily="18" charset="0"/>
              </a:rPr>
              <a:t>P</a:t>
            </a:r>
            <a:r>
              <a:rPr lang="en-US" altLang="zh-TW" sz="2400">
                <a:latin typeface="Times New Roman" panose="02020603050405020304" pitchFamily="18" charset="0"/>
              </a:rPr>
              <a:t>(</a:t>
            </a:r>
            <a:r>
              <a:rPr lang="en-US" altLang="zh-TW" sz="2400" i="1">
                <a:latin typeface="Times New Roman" panose="02020603050405020304" pitchFamily="18" charset="0"/>
              </a:rPr>
              <a:t>k</a:t>
            </a:r>
            <a:r>
              <a:rPr lang="en-US" altLang="zh-TW" sz="2400">
                <a:latin typeface="Times New Roman" panose="02020603050405020304" pitchFamily="18" charset="0"/>
              </a:rPr>
              <a:t>+1)</a:t>
            </a:r>
            <a:r>
              <a:rPr lang="en-US" altLang="zh-TW" sz="2400"/>
              <a:t> : </a:t>
            </a:r>
            <a:endParaRPr lang="en-US" altLang="zh-TW" sz="1800"/>
          </a:p>
        </p:txBody>
      </p:sp>
      <p:sp>
        <p:nvSpPr>
          <p:cNvPr id="7176" name="Text Box 17"/>
          <p:cNvSpPr txBox="1">
            <a:spLocks noChangeArrowheads="1"/>
          </p:cNvSpPr>
          <p:nvPr/>
        </p:nvSpPr>
        <p:spPr bwMode="auto">
          <a:xfrm>
            <a:off x="3719514" y="1773238"/>
            <a:ext cx="5183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Arial" panose="020B0604020202020204" pitchFamily="34" charset="0"/>
                <a:ea typeface="新細明體" pitchFamily="18" charset="-120"/>
              </a:defRPr>
            </a:lvl1pPr>
            <a:lvl2pPr marL="742950" indent="-285750" eaLnBrk="0" hangingPunct="0">
              <a:defRPr kumimoji="1" sz="2800">
                <a:solidFill>
                  <a:schemeClr val="tx1"/>
                </a:solidFill>
                <a:latin typeface="Arial" panose="020B0604020202020204" pitchFamily="34" charset="0"/>
                <a:ea typeface="新細明體" pitchFamily="18" charset="-120"/>
              </a:defRPr>
            </a:lvl2pPr>
            <a:lvl3pPr marL="1143000" indent="-228600" eaLnBrk="0" hangingPunct="0">
              <a:defRPr kumimoji="1" sz="2800">
                <a:solidFill>
                  <a:schemeClr val="tx1"/>
                </a:solidFill>
                <a:latin typeface="Arial" panose="020B0604020202020204" pitchFamily="34" charset="0"/>
                <a:ea typeface="新細明體" pitchFamily="18" charset="-120"/>
              </a:defRPr>
            </a:lvl3pPr>
            <a:lvl4pPr marL="1600200" indent="-228600" eaLnBrk="0" hangingPunct="0">
              <a:defRPr kumimoji="1" sz="2800">
                <a:solidFill>
                  <a:schemeClr val="tx1"/>
                </a:solidFill>
                <a:latin typeface="Arial" panose="020B0604020202020204" pitchFamily="34" charset="0"/>
                <a:ea typeface="新細明體" pitchFamily="18" charset="-120"/>
              </a:defRPr>
            </a:lvl4pPr>
            <a:lvl5pPr marL="2057400" indent="-228600" eaLnBrk="0" hangingPunct="0">
              <a:defRPr kumimoji="1" sz="28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9pPr>
          </a:lstStyle>
          <a:p>
            <a:pPr eaLnBrk="1" hangingPunct="1"/>
            <a:r>
              <a:rPr lang="en-US" altLang="zh-TW" sz="2400"/>
              <a:t>whenever </a:t>
            </a:r>
            <a:r>
              <a:rPr lang="en-US" altLang="zh-TW" sz="2400" i="1">
                <a:latin typeface="Times New Roman" panose="02020603050405020304" pitchFamily="18" charset="0"/>
              </a:rPr>
              <a:t>n</a:t>
            </a:r>
            <a:r>
              <a:rPr lang="en-US" altLang="zh-TW" sz="2400"/>
              <a:t> is a nonnegative integer.</a:t>
            </a:r>
          </a:p>
        </p:txBody>
      </p:sp>
      <p:graphicFrame>
        <p:nvGraphicFramePr>
          <p:cNvPr id="58386" name="Object 18"/>
          <p:cNvGraphicFramePr>
            <a:graphicFrameLocks noChangeAspect="1"/>
          </p:cNvGraphicFramePr>
          <p:nvPr/>
        </p:nvGraphicFramePr>
        <p:xfrm>
          <a:off x="6959601" y="2492376"/>
          <a:ext cx="1871663" cy="523875"/>
        </p:xfrm>
        <a:graphic>
          <a:graphicData uri="http://schemas.openxmlformats.org/presentationml/2006/ole">
            <mc:AlternateContent xmlns:mc="http://schemas.openxmlformats.org/markup-compatibility/2006">
              <mc:Choice xmlns:v="urn:schemas-microsoft-com:vml" Requires="v">
                <p:oleObj spid="_x0000_s2102" name="方程式" r:id="rId8" imgW="863225" imgH="241195" progId="Equation.3">
                  <p:embed/>
                </p:oleObj>
              </mc:Choice>
              <mc:Fallback>
                <p:oleObj name="方程式" r:id="rId8" imgW="863225" imgH="241195" progId="Equation.3">
                  <p:embed/>
                  <p:pic>
                    <p:nvPicPr>
                      <p:cNvPr id="58386"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9601" y="2492376"/>
                        <a:ext cx="1871663"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7" name="Object 19"/>
          <p:cNvGraphicFramePr>
            <a:graphicFrameLocks noChangeAspect="1"/>
          </p:cNvGraphicFramePr>
          <p:nvPr/>
        </p:nvGraphicFramePr>
        <p:xfrm>
          <a:off x="6672264" y="3068639"/>
          <a:ext cx="2998787" cy="523875"/>
        </p:xfrm>
        <a:graphic>
          <a:graphicData uri="http://schemas.openxmlformats.org/presentationml/2006/ole">
            <mc:AlternateContent xmlns:mc="http://schemas.openxmlformats.org/markup-compatibility/2006">
              <mc:Choice xmlns:v="urn:schemas-microsoft-com:vml" Requires="v">
                <p:oleObj spid="_x0000_s2103" name="方程式" r:id="rId10" imgW="1384300" imgH="241300" progId="Equation.3">
                  <p:embed/>
                </p:oleObj>
              </mc:Choice>
              <mc:Fallback>
                <p:oleObj name="方程式" r:id="rId10" imgW="1384300" imgH="241300" progId="Equation.3">
                  <p:embed/>
                  <p:pic>
                    <p:nvPicPr>
                      <p:cNvPr id="58387"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72264" y="3068639"/>
                        <a:ext cx="2998787"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8" name="Object 20"/>
          <p:cNvGraphicFramePr>
            <a:graphicFrameLocks noChangeAspect="1"/>
          </p:cNvGraphicFramePr>
          <p:nvPr/>
        </p:nvGraphicFramePr>
        <p:xfrm>
          <a:off x="5232401" y="4149726"/>
          <a:ext cx="1871663" cy="523875"/>
        </p:xfrm>
        <a:graphic>
          <a:graphicData uri="http://schemas.openxmlformats.org/presentationml/2006/ole">
            <mc:AlternateContent xmlns:mc="http://schemas.openxmlformats.org/markup-compatibility/2006">
              <mc:Choice xmlns:v="urn:schemas-microsoft-com:vml" Requires="v">
                <p:oleObj spid="_x0000_s2104" name="方程式" r:id="rId12" imgW="863225" imgH="241195" progId="Equation.3">
                  <p:embed/>
                </p:oleObj>
              </mc:Choice>
              <mc:Fallback>
                <p:oleObj name="方程式" r:id="rId12" imgW="863225" imgH="241195" progId="Equation.3">
                  <p:embed/>
                  <p:pic>
                    <p:nvPicPr>
                      <p:cNvPr id="58388"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32401" y="4149726"/>
                        <a:ext cx="1871663"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2400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81">
                                            <p:txEl>
                                              <p:pRg st="0" end="0"/>
                                            </p:txEl>
                                          </p:spTgt>
                                        </p:tgtEl>
                                        <p:attrNameLst>
                                          <p:attrName>style.visibility</p:attrName>
                                        </p:attrNameLst>
                                      </p:cBhvr>
                                      <p:to>
                                        <p:strVal val="visible"/>
                                      </p:to>
                                    </p:set>
                                    <p:anim calcmode="lin" valueType="num">
                                      <p:cBhvr additive="base">
                                        <p:cTn id="7" dur="500" fill="hold"/>
                                        <p:tgtEl>
                                          <p:spTgt spid="583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8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386"/>
                                        </p:tgtEl>
                                        <p:attrNameLst>
                                          <p:attrName>style.visibility</p:attrName>
                                        </p:attrNameLst>
                                      </p:cBhvr>
                                      <p:to>
                                        <p:strVal val="visible"/>
                                      </p:to>
                                    </p:set>
                                    <p:anim calcmode="lin" valueType="num">
                                      <p:cBhvr additive="base">
                                        <p:cTn id="11" dur="500" fill="hold"/>
                                        <p:tgtEl>
                                          <p:spTgt spid="58386"/>
                                        </p:tgtEl>
                                        <p:attrNameLst>
                                          <p:attrName>ppt_x</p:attrName>
                                        </p:attrNameLst>
                                      </p:cBhvr>
                                      <p:tavLst>
                                        <p:tav tm="0">
                                          <p:val>
                                            <p:strVal val="#ppt_x"/>
                                          </p:val>
                                        </p:tav>
                                        <p:tav tm="100000">
                                          <p:val>
                                            <p:strVal val="#ppt_x"/>
                                          </p:val>
                                        </p:tav>
                                      </p:tavLst>
                                    </p:anim>
                                    <p:anim calcmode="lin" valueType="num">
                                      <p:cBhvr additive="base">
                                        <p:cTn id="12" dur="500" fill="hold"/>
                                        <p:tgtEl>
                                          <p:spTgt spid="5838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8381">
                                            <p:txEl>
                                              <p:pRg st="1" end="1"/>
                                            </p:txEl>
                                          </p:spTgt>
                                        </p:tgtEl>
                                        <p:attrNameLst>
                                          <p:attrName>style.visibility</p:attrName>
                                        </p:attrNameLst>
                                      </p:cBhvr>
                                      <p:to>
                                        <p:strVal val="visible"/>
                                      </p:to>
                                    </p:set>
                                    <p:anim calcmode="lin" valueType="num">
                                      <p:cBhvr additive="base">
                                        <p:cTn id="17" dur="500" fill="hold"/>
                                        <p:tgtEl>
                                          <p:spTgt spid="5838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381">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8387"/>
                                        </p:tgtEl>
                                        <p:attrNameLst>
                                          <p:attrName>style.visibility</p:attrName>
                                        </p:attrNameLst>
                                      </p:cBhvr>
                                      <p:to>
                                        <p:strVal val="visible"/>
                                      </p:to>
                                    </p:set>
                                    <p:anim calcmode="lin" valueType="num">
                                      <p:cBhvr additive="base">
                                        <p:cTn id="21" dur="500" fill="hold"/>
                                        <p:tgtEl>
                                          <p:spTgt spid="58387"/>
                                        </p:tgtEl>
                                        <p:attrNameLst>
                                          <p:attrName>ppt_x</p:attrName>
                                        </p:attrNameLst>
                                      </p:cBhvr>
                                      <p:tavLst>
                                        <p:tav tm="0">
                                          <p:val>
                                            <p:strVal val="#ppt_x"/>
                                          </p:val>
                                        </p:tav>
                                        <p:tav tm="100000">
                                          <p:val>
                                            <p:strVal val="#ppt_x"/>
                                          </p:val>
                                        </p:tav>
                                      </p:tavLst>
                                    </p:anim>
                                    <p:anim calcmode="lin" valueType="num">
                                      <p:cBhvr additive="base">
                                        <p:cTn id="22" dur="500" fill="hold"/>
                                        <p:tgtEl>
                                          <p:spTgt spid="58387"/>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8381">
                                            <p:txEl>
                                              <p:pRg st="2" end="2"/>
                                            </p:txEl>
                                          </p:spTgt>
                                        </p:tgtEl>
                                        <p:attrNameLst>
                                          <p:attrName>style.visibility</p:attrName>
                                        </p:attrNameLst>
                                      </p:cBhvr>
                                      <p:to>
                                        <p:strVal val="visible"/>
                                      </p:to>
                                    </p:set>
                                    <p:anim calcmode="lin" valueType="num">
                                      <p:cBhvr additive="base">
                                        <p:cTn id="27" dur="500" fill="hold"/>
                                        <p:tgtEl>
                                          <p:spTgt spid="58381">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8381">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8381">
                                            <p:txEl>
                                              <p:pRg st="3" end="3"/>
                                            </p:txEl>
                                          </p:spTgt>
                                        </p:tgtEl>
                                        <p:attrNameLst>
                                          <p:attrName>style.visibility</p:attrName>
                                        </p:attrNameLst>
                                      </p:cBhvr>
                                      <p:to>
                                        <p:strVal val="visible"/>
                                      </p:to>
                                    </p:set>
                                    <p:anim calcmode="lin" valueType="num">
                                      <p:cBhvr additive="base">
                                        <p:cTn id="31" dur="500" fill="hold"/>
                                        <p:tgtEl>
                                          <p:spTgt spid="5838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81">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8388"/>
                                        </p:tgtEl>
                                        <p:attrNameLst>
                                          <p:attrName>style.visibility</p:attrName>
                                        </p:attrNameLst>
                                      </p:cBhvr>
                                      <p:to>
                                        <p:strVal val="visible"/>
                                      </p:to>
                                    </p:set>
                                    <p:anim calcmode="lin" valueType="num">
                                      <p:cBhvr additive="base">
                                        <p:cTn id="35" dur="500" fill="hold"/>
                                        <p:tgtEl>
                                          <p:spTgt spid="58388"/>
                                        </p:tgtEl>
                                        <p:attrNameLst>
                                          <p:attrName>ppt_x</p:attrName>
                                        </p:attrNameLst>
                                      </p:cBhvr>
                                      <p:tavLst>
                                        <p:tav tm="0">
                                          <p:val>
                                            <p:strVal val="#ppt_x"/>
                                          </p:val>
                                        </p:tav>
                                        <p:tav tm="100000">
                                          <p:val>
                                            <p:strVal val="#ppt_x"/>
                                          </p:val>
                                        </p:tav>
                                      </p:tavLst>
                                    </p:anim>
                                    <p:anim calcmode="lin" valueType="num">
                                      <p:cBhvr additive="base">
                                        <p:cTn id="36" dur="500" fill="hold"/>
                                        <p:tgtEl>
                                          <p:spTgt spid="58388"/>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58381">
                                            <p:txEl>
                                              <p:pRg st="4" end="4"/>
                                            </p:txEl>
                                          </p:spTgt>
                                        </p:tgtEl>
                                        <p:attrNameLst>
                                          <p:attrName>style.visibility</p:attrName>
                                        </p:attrNameLst>
                                      </p:cBhvr>
                                      <p:to>
                                        <p:strVal val="visible"/>
                                      </p:to>
                                    </p:set>
                                    <p:anim calcmode="lin" valueType="num">
                                      <p:cBhvr additive="base">
                                        <p:cTn id="41" dur="500" fill="hold"/>
                                        <p:tgtEl>
                                          <p:spTgt spid="58381">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838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9" name="Text Box 7"/>
          <p:cNvSpPr txBox="1">
            <a:spLocks noChangeArrowheads="1"/>
          </p:cNvSpPr>
          <p:nvPr/>
        </p:nvSpPr>
        <p:spPr bwMode="auto">
          <a:xfrm>
            <a:off x="2279651" y="5735639"/>
            <a:ext cx="42995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Arial" panose="020B0604020202020204" pitchFamily="34" charset="0"/>
                <a:ea typeface="新細明體" pitchFamily="18" charset="-120"/>
              </a:defRPr>
            </a:lvl1pPr>
            <a:lvl2pPr marL="742950" indent="-285750" eaLnBrk="0" hangingPunct="0">
              <a:defRPr kumimoji="1" sz="2800">
                <a:solidFill>
                  <a:schemeClr val="tx1"/>
                </a:solidFill>
                <a:latin typeface="Arial" panose="020B0604020202020204" pitchFamily="34" charset="0"/>
                <a:ea typeface="新細明體" pitchFamily="18" charset="-120"/>
              </a:defRPr>
            </a:lvl2pPr>
            <a:lvl3pPr marL="1143000" indent="-228600" eaLnBrk="0" hangingPunct="0">
              <a:defRPr kumimoji="1" sz="2800">
                <a:solidFill>
                  <a:schemeClr val="tx1"/>
                </a:solidFill>
                <a:latin typeface="Arial" panose="020B0604020202020204" pitchFamily="34" charset="0"/>
                <a:ea typeface="新細明體" pitchFamily="18" charset="-120"/>
              </a:defRPr>
            </a:lvl3pPr>
            <a:lvl4pPr marL="1600200" indent="-228600" eaLnBrk="0" hangingPunct="0">
              <a:defRPr kumimoji="1" sz="2800">
                <a:solidFill>
                  <a:schemeClr val="tx1"/>
                </a:solidFill>
                <a:latin typeface="Arial" panose="020B0604020202020204" pitchFamily="34" charset="0"/>
                <a:ea typeface="新細明體" pitchFamily="18" charset="-120"/>
              </a:defRPr>
            </a:lvl4pPr>
            <a:lvl5pPr marL="2057400" indent="-228600" eaLnBrk="0" hangingPunct="0">
              <a:defRPr kumimoji="1" sz="28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9pPr>
          </a:lstStyle>
          <a:p>
            <a:pPr eaLnBrk="1" hangingPunct="1"/>
            <a:r>
              <a:rPr lang="en-US" altLang="zh-TW" sz="2400"/>
              <a:t>∴</a:t>
            </a:r>
            <a:r>
              <a:rPr lang="en-US" altLang="zh-TW" sz="2400" i="1">
                <a:latin typeface="Times New Roman" panose="02020603050405020304" pitchFamily="18" charset="0"/>
              </a:rPr>
              <a:t>P</a:t>
            </a:r>
            <a:r>
              <a:rPr lang="en-US" altLang="zh-TW" sz="2400">
                <a:latin typeface="Times New Roman" panose="02020603050405020304" pitchFamily="18" charset="0"/>
              </a:rPr>
              <a:t>(</a:t>
            </a:r>
            <a:r>
              <a:rPr lang="en-US" altLang="zh-TW" sz="2400" i="1">
                <a:latin typeface="Times New Roman" panose="02020603050405020304" pitchFamily="18" charset="0"/>
              </a:rPr>
              <a:t>k</a:t>
            </a:r>
            <a:r>
              <a:rPr lang="en-US" altLang="zh-TW" sz="2400">
                <a:latin typeface="Times New Roman" panose="02020603050405020304" pitchFamily="18" charset="0"/>
              </a:rPr>
              <a:t>+1)</a:t>
            </a:r>
            <a:r>
              <a:rPr lang="en-US" altLang="zh-TW" sz="2400"/>
              <a:t> is true. </a:t>
            </a:r>
          </a:p>
          <a:p>
            <a:pPr eaLnBrk="1" hangingPunct="1"/>
            <a:r>
              <a:rPr lang="en-US" altLang="zh-TW" sz="2400"/>
              <a:t>By MI, </a:t>
            </a:r>
            <a:r>
              <a:rPr lang="en-US" altLang="zh-TW" sz="2400" i="1">
                <a:latin typeface="Times New Roman" panose="02020603050405020304" pitchFamily="18" charset="0"/>
              </a:rPr>
              <a:t>P</a:t>
            </a:r>
            <a:r>
              <a:rPr lang="en-US" altLang="zh-TW" sz="2400">
                <a:latin typeface="Times New Roman" panose="02020603050405020304" pitchFamily="18" charset="0"/>
              </a:rPr>
              <a:t>(</a:t>
            </a:r>
            <a:r>
              <a:rPr lang="en-US" altLang="zh-TW" sz="2400" i="1">
                <a:latin typeface="Times New Roman" panose="02020603050405020304" pitchFamily="18" charset="0"/>
              </a:rPr>
              <a:t>n</a:t>
            </a:r>
            <a:r>
              <a:rPr lang="en-US" altLang="zh-TW" sz="2400">
                <a:latin typeface="Times New Roman" panose="02020603050405020304" pitchFamily="18" charset="0"/>
              </a:rPr>
              <a:t>)</a:t>
            </a:r>
            <a:r>
              <a:rPr lang="en-US" altLang="zh-TW" sz="2400"/>
              <a:t> is true for all </a:t>
            </a:r>
            <a:r>
              <a:rPr lang="en-US" altLang="zh-TW" sz="2400" i="1">
                <a:latin typeface="Times New Roman" panose="02020603050405020304" pitchFamily="18" charset="0"/>
              </a:rPr>
              <a:t>n</a:t>
            </a:r>
            <a:r>
              <a:rPr lang="en-US" altLang="zh-TW" sz="2400">
                <a:sym typeface="Symbol" panose="05050102010706020507" pitchFamily="18" charset="2"/>
              </a:rPr>
              <a:t>Z</a:t>
            </a:r>
            <a:r>
              <a:rPr lang="en-US" altLang="zh-TW" sz="2400" baseline="30000">
                <a:sym typeface="Symbol" panose="05050102010706020507" pitchFamily="18" charset="2"/>
              </a:rPr>
              <a:t>+</a:t>
            </a:r>
            <a:r>
              <a:rPr lang="en-US" altLang="zh-TW" sz="2400">
                <a:sym typeface="Symbol" panose="05050102010706020507" pitchFamily="18" charset="2"/>
              </a:rPr>
              <a:t>.</a:t>
            </a:r>
          </a:p>
        </p:txBody>
      </p:sp>
      <p:graphicFrame>
        <p:nvGraphicFramePr>
          <p:cNvPr id="8196" name="Object 16"/>
          <p:cNvGraphicFramePr>
            <a:graphicFrameLocks noChangeAspect="1"/>
          </p:cNvGraphicFramePr>
          <p:nvPr/>
        </p:nvGraphicFramePr>
        <p:xfrm>
          <a:off x="2362201" y="547688"/>
          <a:ext cx="7046913" cy="855662"/>
        </p:xfrm>
        <a:graphic>
          <a:graphicData uri="http://schemas.openxmlformats.org/presentationml/2006/ole">
            <mc:AlternateContent xmlns:mc="http://schemas.openxmlformats.org/markup-compatibility/2006">
              <mc:Choice xmlns:v="urn:schemas-microsoft-com:vml" Requires="v">
                <p:oleObj spid="_x0000_s3134" name="方程式" r:id="rId4" imgW="3251200" imgH="393700" progId="Equation.3">
                  <p:embed/>
                </p:oleObj>
              </mc:Choice>
              <mc:Fallback>
                <p:oleObj name="方程式" r:id="rId4" imgW="3251200" imgH="393700" progId="Equation.3">
                  <p:embed/>
                  <p:pic>
                    <p:nvPicPr>
                      <p:cNvPr id="8196"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1" y="547688"/>
                        <a:ext cx="7046913"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9" name="Object 17"/>
          <p:cNvGraphicFramePr>
            <a:graphicFrameLocks noChangeAspect="1"/>
          </p:cNvGraphicFramePr>
          <p:nvPr/>
        </p:nvGraphicFramePr>
        <p:xfrm>
          <a:off x="3143251" y="1339851"/>
          <a:ext cx="4486275" cy="855663"/>
        </p:xfrm>
        <a:graphic>
          <a:graphicData uri="http://schemas.openxmlformats.org/presentationml/2006/ole">
            <mc:AlternateContent xmlns:mc="http://schemas.openxmlformats.org/markup-compatibility/2006">
              <mc:Choice xmlns:v="urn:schemas-microsoft-com:vml" Requires="v">
                <p:oleObj spid="_x0000_s3135" name="方程式" r:id="rId6" imgW="2070100" imgH="393700" progId="Equation.3">
                  <p:embed/>
                </p:oleObj>
              </mc:Choice>
              <mc:Fallback>
                <p:oleObj name="方程式" r:id="rId6" imgW="2070100" imgH="393700" progId="Equation.3">
                  <p:embed/>
                  <p:pic>
                    <p:nvPicPr>
                      <p:cNvPr id="110609"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3251" y="1339851"/>
                        <a:ext cx="4486275"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10" name="Object 18"/>
          <p:cNvGraphicFramePr>
            <a:graphicFrameLocks noChangeAspect="1"/>
          </p:cNvGraphicFramePr>
          <p:nvPr/>
        </p:nvGraphicFramePr>
        <p:xfrm>
          <a:off x="3143250" y="2205038"/>
          <a:ext cx="4814888" cy="855662"/>
        </p:xfrm>
        <a:graphic>
          <a:graphicData uri="http://schemas.openxmlformats.org/presentationml/2006/ole">
            <mc:AlternateContent xmlns:mc="http://schemas.openxmlformats.org/markup-compatibility/2006">
              <mc:Choice xmlns:v="urn:schemas-microsoft-com:vml" Requires="v">
                <p:oleObj spid="_x0000_s3136" name="方程式" r:id="rId8" imgW="2222500" imgH="393700" progId="Equation.3">
                  <p:embed/>
                </p:oleObj>
              </mc:Choice>
              <mc:Fallback>
                <p:oleObj name="方程式" r:id="rId8" imgW="2222500" imgH="393700" progId="Equation.3">
                  <p:embed/>
                  <p:pic>
                    <p:nvPicPr>
                      <p:cNvPr id="11061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50" y="2205038"/>
                        <a:ext cx="4814888"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11" name="Object 19"/>
          <p:cNvGraphicFramePr>
            <a:graphicFrameLocks noChangeAspect="1"/>
          </p:cNvGraphicFramePr>
          <p:nvPr/>
        </p:nvGraphicFramePr>
        <p:xfrm>
          <a:off x="3130550" y="3213101"/>
          <a:ext cx="5613400" cy="855663"/>
        </p:xfrm>
        <a:graphic>
          <a:graphicData uri="http://schemas.openxmlformats.org/presentationml/2006/ole">
            <mc:AlternateContent xmlns:mc="http://schemas.openxmlformats.org/markup-compatibility/2006">
              <mc:Choice xmlns:v="urn:schemas-microsoft-com:vml" Requires="v">
                <p:oleObj spid="_x0000_s3137" name="方程式" r:id="rId10" imgW="2590800" imgH="393700" progId="Equation.3">
                  <p:embed/>
                </p:oleObj>
              </mc:Choice>
              <mc:Fallback>
                <p:oleObj name="方程式" r:id="rId10" imgW="2590800" imgH="393700" progId="Equation.3">
                  <p:embed/>
                  <p:pic>
                    <p:nvPicPr>
                      <p:cNvPr id="110611"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0550" y="3213101"/>
                        <a:ext cx="5613400"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12" name="Object 20"/>
          <p:cNvGraphicFramePr>
            <a:graphicFrameLocks noChangeAspect="1"/>
          </p:cNvGraphicFramePr>
          <p:nvPr/>
        </p:nvGraphicFramePr>
        <p:xfrm>
          <a:off x="3128964" y="4076701"/>
          <a:ext cx="2505075" cy="911225"/>
        </p:xfrm>
        <a:graphic>
          <a:graphicData uri="http://schemas.openxmlformats.org/presentationml/2006/ole">
            <mc:AlternateContent xmlns:mc="http://schemas.openxmlformats.org/markup-compatibility/2006">
              <mc:Choice xmlns:v="urn:schemas-microsoft-com:vml" Requires="v">
                <p:oleObj spid="_x0000_s3138" name="方程式" r:id="rId12" imgW="1155700" imgH="419100" progId="Equation.3">
                  <p:embed/>
                </p:oleObj>
              </mc:Choice>
              <mc:Fallback>
                <p:oleObj name="方程式" r:id="rId12" imgW="1155700" imgH="419100" progId="Equation.3">
                  <p:embed/>
                  <p:pic>
                    <p:nvPicPr>
                      <p:cNvPr id="110612"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8964" y="4076701"/>
                        <a:ext cx="2505075"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13" name="Object 21"/>
          <p:cNvGraphicFramePr>
            <a:graphicFrameLocks noChangeAspect="1"/>
          </p:cNvGraphicFramePr>
          <p:nvPr/>
        </p:nvGraphicFramePr>
        <p:xfrm>
          <a:off x="3214689" y="4940301"/>
          <a:ext cx="1374775" cy="855663"/>
        </p:xfrm>
        <a:graphic>
          <a:graphicData uri="http://schemas.openxmlformats.org/presentationml/2006/ole">
            <mc:AlternateContent xmlns:mc="http://schemas.openxmlformats.org/markup-compatibility/2006">
              <mc:Choice xmlns:v="urn:schemas-microsoft-com:vml" Requires="v">
                <p:oleObj spid="_x0000_s3139" name="方程式" r:id="rId14" imgW="634725" imgH="393529" progId="Equation.3">
                  <p:embed/>
                </p:oleObj>
              </mc:Choice>
              <mc:Fallback>
                <p:oleObj name="方程式" r:id="rId14" imgW="634725" imgH="393529" progId="Equation.3">
                  <p:embed/>
                  <p:pic>
                    <p:nvPicPr>
                      <p:cNvPr id="110613"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14689" y="4940301"/>
                        <a:ext cx="1374775"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66715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0609"/>
                                        </p:tgtEl>
                                        <p:attrNameLst>
                                          <p:attrName>style.visibility</p:attrName>
                                        </p:attrNameLst>
                                      </p:cBhvr>
                                      <p:to>
                                        <p:strVal val="visible"/>
                                      </p:to>
                                    </p:set>
                                    <p:anim calcmode="lin" valueType="num">
                                      <p:cBhvr additive="base">
                                        <p:cTn id="7" dur="500" fill="hold"/>
                                        <p:tgtEl>
                                          <p:spTgt spid="110609"/>
                                        </p:tgtEl>
                                        <p:attrNameLst>
                                          <p:attrName>ppt_x</p:attrName>
                                        </p:attrNameLst>
                                      </p:cBhvr>
                                      <p:tavLst>
                                        <p:tav tm="0">
                                          <p:val>
                                            <p:strVal val="#ppt_x"/>
                                          </p:val>
                                        </p:tav>
                                        <p:tav tm="100000">
                                          <p:val>
                                            <p:strVal val="#ppt_x"/>
                                          </p:val>
                                        </p:tav>
                                      </p:tavLst>
                                    </p:anim>
                                    <p:anim calcmode="lin" valueType="num">
                                      <p:cBhvr additive="base">
                                        <p:cTn id="8" dur="500" fill="hold"/>
                                        <p:tgtEl>
                                          <p:spTgt spid="11060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0610"/>
                                        </p:tgtEl>
                                        <p:attrNameLst>
                                          <p:attrName>style.visibility</p:attrName>
                                        </p:attrNameLst>
                                      </p:cBhvr>
                                      <p:to>
                                        <p:strVal val="visible"/>
                                      </p:to>
                                    </p:set>
                                    <p:anim calcmode="lin" valueType="num">
                                      <p:cBhvr additive="base">
                                        <p:cTn id="13" dur="500" fill="hold"/>
                                        <p:tgtEl>
                                          <p:spTgt spid="110610"/>
                                        </p:tgtEl>
                                        <p:attrNameLst>
                                          <p:attrName>ppt_x</p:attrName>
                                        </p:attrNameLst>
                                      </p:cBhvr>
                                      <p:tavLst>
                                        <p:tav tm="0">
                                          <p:val>
                                            <p:strVal val="#ppt_x"/>
                                          </p:val>
                                        </p:tav>
                                        <p:tav tm="100000">
                                          <p:val>
                                            <p:strVal val="#ppt_x"/>
                                          </p:val>
                                        </p:tav>
                                      </p:tavLst>
                                    </p:anim>
                                    <p:anim calcmode="lin" valueType="num">
                                      <p:cBhvr additive="base">
                                        <p:cTn id="14" dur="500" fill="hold"/>
                                        <p:tgtEl>
                                          <p:spTgt spid="1106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0611"/>
                                        </p:tgtEl>
                                        <p:attrNameLst>
                                          <p:attrName>style.visibility</p:attrName>
                                        </p:attrNameLst>
                                      </p:cBhvr>
                                      <p:to>
                                        <p:strVal val="visible"/>
                                      </p:to>
                                    </p:set>
                                    <p:anim calcmode="lin" valueType="num">
                                      <p:cBhvr additive="base">
                                        <p:cTn id="19" dur="500" fill="hold"/>
                                        <p:tgtEl>
                                          <p:spTgt spid="110611"/>
                                        </p:tgtEl>
                                        <p:attrNameLst>
                                          <p:attrName>ppt_x</p:attrName>
                                        </p:attrNameLst>
                                      </p:cBhvr>
                                      <p:tavLst>
                                        <p:tav tm="0">
                                          <p:val>
                                            <p:strVal val="#ppt_x"/>
                                          </p:val>
                                        </p:tav>
                                        <p:tav tm="100000">
                                          <p:val>
                                            <p:strVal val="#ppt_x"/>
                                          </p:val>
                                        </p:tav>
                                      </p:tavLst>
                                    </p:anim>
                                    <p:anim calcmode="lin" valueType="num">
                                      <p:cBhvr additive="base">
                                        <p:cTn id="20" dur="500" fill="hold"/>
                                        <p:tgtEl>
                                          <p:spTgt spid="11061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0612"/>
                                        </p:tgtEl>
                                        <p:attrNameLst>
                                          <p:attrName>style.visibility</p:attrName>
                                        </p:attrNameLst>
                                      </p:cBhvr>
                                      <p:to>
                                        <p:strVal val="visible"/>
                                      </p:to>
                                    </p:set>
                                    <p:anim calcmode="lin" valueType="num">
                                      <p:cBhvr additive="base">
                                        <p:cTn id="25" dur="500" fill="hold"/>
                                        <p:tgtEl>
                                          <p:spTgt spid="110612"/>
                                        </p:tgtEl>
                                        <p:attrNameLst>
                                          <p:attrName>ppt_x</p:attrName>
                                        </p:attrNameLst>
                                      </p:cBhvr>
                                      <p:tavLst>
                                        <p:tav tm="0">
                                          <p:val>
                                            <p:strVal val="#ppt_x"/>
                                          </p:val>
                                        </p:tav>
                                        <p:tav tm="100000">
                                          <p:val>
                                            <p:strVal val="#ppt_x"/>
                                          </p:val>
                                        </p:tav>
                                      </p:tavLst>
                                    </p:anim>
                                    <p:anim calcmode="lin" valueType="num">
                                      <p:cBhvr additive="base">
                                        <p:cTn id="26" dur="500" fill="hold"/>
                                        <p:tgtEl>
                                          <p:spTgt spid="11061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0613"/>
                                        </p:tgtEl>
                                        <p:attrNameLst>
                                          <p:attrName>style.visibility</p:attrName>
                                        </p:attrNameLst>
                                      </p:cBhvr>
                                      <p:to>
                                        <p:strVal val="visible"/>
                                      </p:to>
                                    </p:set>
                                    <p:anim calcmode="lin" valueType="num">
                                      <p:cBhvr additive="base">
                                        <p:cTn id="31" dur="500" fill="hold"/>
                                        <p:tgtEl>
                                          <p:spTgt spid="110613"/>
                                        </p:tgtEl>
                                        <p:attrNameLst>
                                          <p:attrName>ppt_x</p:attrName>
                                        </p:attrNameLst>
                                      </p:cBhvr>
                                      <p:tavLst>
                                        <p:tav tm="0">
                                          <p:val>
                                            <p:strVal val="#ppt_x"/>
                                          </p:val>
                                        </p:tav>
                                        <p:tav tm="100000">
                                          <p:val>
                                            <p:strVal val="#ppt_x"/>
                                          </p:val>
                                        </p:tav>
                                      </p:tavLst>
                                    </p:anim>
                                    <p:anim calcmode="lin" valueType="num">
                                      <p:cBhvr additive="base">
                                        <p:cTn id="32" dur="500" fill="hold"/>
                                        <p:tgtEl>
                                          <p:spTgt spid="11061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0599">
                                            <p:txEl>
                                              <p:pRg st="0" end="0"/>
                                            </p:txEl>
                                          </p:spTgt>
                                        </p:tgtEl>
                                        <p:attrNameLst>
                                          <p:attrName>style.visibility</p:attrName>
                                        </p:attrNameLst>
                                      </p:cBhvr>
                                      <p:to>
                                        <p:strVal val="visible"/>
                                      </p:to>
                                    </p:set>
                                    <p:anim calcmode="lin" valueType="num">
                                      <p:cBhvr additive="base">
                                        <p:cTn id="37" dur="500" fill="hold"/>
                                        <p:tgtEl>
                                          <p:spTgt spid="11059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05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10599">
                                            <p:txEl>
                                              <p:pRg st="1" end="1"/>
                                            </p:txEl>
                                          </p:spTgt>
                                        </p:tgtEl>
                                        <p:attrNameLst>
                                          <p:attrName>style.visibility</p:attrName>
                                        </p:attrNameLst>
                                      </p:cBhvr>
                                      <p:to>
                                        <p:strVal val="visible"/>
                                      </p:to>
                                    </p:set>
                                    <p:anim calcmode="lin" valueType="num">
                                      <p:cBhvr additive="base">
                                        <p:cTn id="43" dur="500" fill="hold"/>
                                        <p:tgtEl>
                                          <p:spTgt spid="110599">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05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9"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Use mathematical induction to show that for all non-negative integers n,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−1</m:t>
                    </m:r>
                  </m:oMath>
                </a14:m>
                <a:endParaRPr lang="en-US" dirty="0" smtClean="0"/>
              </a:p>
              <a:p>
                <a:endParaRPr lang="en-US" dirty="0"/>
              </a:p>
              <a:p>
                <a:r>
                  <a:rPr lang="en-US" dirty="0" smtClean="0"/>
                  <a:t>Prove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1" smtClean="0">
                        <a:latin typeface="Cambria Math" panose="02040503050406030204" pitchFamily="18" charset="0"/>
                      </a:rPr>
                      <m:t>&lt;</m:t>
                    </m:r>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m:t>
                        </m:r>
                      </m:sup>
                    </m:sSup>
                  </m:oMath>
                </a14:m>
                <a:r>
                  <a:rPr lang="en-US" dirty="0" smtClean="0"/>
                  <a:t> and n&gt;=4</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2724008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268" y="147410"/>
            <a:ext cx="10515600" cy="1325563"/>
          </a:xfrm>
        </p:spPr>
        <p:txBody>
          <a:bodyPr/>
          <a:lstStyle/>
          <a:p>
            <a:r>
              <a:rPr lang="en-US" dirty="0" smtClean="0">
                <a:latin typeface="Comic Sans MS" panose="030F0702030302020204" pitchFamily="66" charset="0"/>
              </a:rPr>
              <a:t>Proving Divisibility Results</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Use mathematical induction to prove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positive integer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a:t>
            </a:r>
            <a:r>
              <a:rPr lang="en-US" baseline="30000" dirty="0" smtClean="0"/>
              <a:t> </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1</a:t>
            </a:r>
            <a:r>
              <a:rPr lang="en-US" i="1" dirty="0" smtClean="0">
                <a:latin typeface="Cambria Math"/>
                <a:ea typeface="Cambria Math"/>
              </a:rPr>
              <a:t> </a:t>
            </a:r>
            <a:r>
              <a:rPr lang="en-US" i="1" dirty="0" smtClean="0"/>
              <a:t>= </a:t>
            </a:r>
            <a:r>
              <a:rPr lang="en-US" dirty="0" smtClean="0">
                <a:latin typeface="Cambria Math" pitchFamily="18" charset="0"/>
                <a:ea typeface="Cambria Math" pitchFamily="18" charset="0"/>
              </a:rPr>
              <a:t>0, which is divisible by 3</a:t>
            </a:r>
            <a:r>
              <a:rPr lang="en-US" i="1" dirty="0" smtClean="0"/>
              <a:t>.</a:t>
            </a:r>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k </a:t>
            </a:r>
            <a:r>
              <a:rPr lang="en-US" dirty="0" smtClean="0"/>
              <a:t>is divisible by </a:t>
            </a:r>
            <a:r>
              <a:rPr lang="en-US" dirty="0" smtClean="0">
                <a:latin typeface="Cambria Math" pitchFamily="18" charset="0"/>
                <a:ea typeface="Cambria Math" pitchFamily="18" charset="0"/>
              </a:rPr>
              <a:t>3, for an arbitrary positive integer </a:t>
            </a:r>
            <a:r>
              <a:rPr lang="en-US" i="1" dirty="0" smtClean="0">
                <a:ea typeface="Cambria Math" pitchFamily="18" charset="0"/>
              </a:rPr>
              <a:t>k</a:t>
            </a:r>
            <a:r>
              <a:rPr lang="en-US" i="1" dirty="0" smtClean="0"/>
              <a:t>.</a:t>
            </a:r>
            <a:r>
              <a:rPr lang="en-US" baseline="30000" dirty="0" smtClean="0"/>
              <a:t> </a:t>
            </a:r>
            <a:r>
              <a:rPr lang="en-US" dirty="0" smtClean="0"/>
              <a:t>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follows: </a:t>
            </a:r>
          </a:p>
          <a:p>
            <a:pPr lvl="1">
              <a:buNone/>
            </a:pP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 </a:t>
            </a:r>
            <a:r>
              <a:rPr lang="en-US" i="1" dirty="0" smtClean="0"/>
              <a:t>+ </a:t>
            </a:r>
            <a:r>
              <a:rPr lang="en-US" dirty="0" smtClean="0">
                <a:latin typeface="Cambria Math" pitchFamily="18" charset="0"/>
                <a:ea typeface="Cambria Math" pitchFamily="18" charset="0"/>
              </a:rPr>
              <a:t>1) </a:t>
            </a:r>
            <a:r>
              <a:rPr lang="en-US" i="1" dirty="0" smtClean="0">
                <a:latin typeface="Cambria Math"/>
                <a:ea typeface="Cambria Math"/>
              </a:rPr>
              <a:t>−</a:t>
            </a: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a:t>
            </a:r>
            <a:endParaRPr lang="en-US" i="1" baseline="30000" dirty="0" smtClean="0"/>
          </a:p>
          <a:p>
            <a:pPr lvl="1">
              <a:buNone/>
            </a:pP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 </a:t>
            </a:r>
            <a:r>
              <a:rPr lang="en-US" dirty="0" smtClean="0">
                <a:latin typeface="Cambria Math" pitchFamily="18" charset="0"/>
                <a:ea typeface="Cambria Math" pitchFamily="18" charset="0"/>
              </a:rPr>
              <a:t>3</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i="1" dirty="0" smtClean="0">
                <a:ea typeface="Cambria Math" pitchFamily="18" charset="0"/>
              </a:rPr>
              <a:t>k</a:t>
            </a:r>
            <a:r>
              <a:rPr lang="en-US" dirty="0" smtClean="0">
                <a:ea typeface="Cambria Math" pitchFamily="18" charset="0"/>
              </a:rPr>
              <a:t>)</a:t>
            </a:r>
            <a:r>
              <a:rPr lang="en-US" dirty="0" smtClean="0">
                <a:latin typeface="Cambria Math" pitchFamily="18" charset="0"/>
                <a:ea typeface="Cambria Math" pitchFamily="18" charset="0"/>
              </a:rPr>
              <a:t> </a:t>
            </a:r>
          </a:p>
          <a:p>
            <a:pPr lvl="1">
              <a:buNone/>
            </a:pPr>
            <a:r>
              <a:rPr lang="en-US" dirty="0" smtClean="0">
                <a:latin typeface="Cambria Math" pitchFamily="18" charset="0"/>
                <a:ea typeface="Cambria Math" pitchFamily="18" charset="0"/>
              </a:rPr>
              <a:t>    </a:t>
            </a:r>
            <a:r>
              <a:rPr lang="en-US" dirty="0" smtClean="0">
                <a:ea typeface="Cambria Math" pitchFamily="18" charset="0"/>
              </a:rPr>
              <a:t>By the inductive hypothesis, the first term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is divisible by </a:t>
            </a:r>
            <a:r>
              <a:rPr lang="en-US" dirty="0" smtClean="0">
                <a:latin typeface="Cambria Math" pitchFamily="18" charset="0"/>
                <a:ea typeface="Cambria Math" pitchFamily="18" charset="0"/>
              </a:rPr>
              <a:t>3</a:t>
            </a:r>
            <a:r>
              <a:rPr lang="en-US" dirty="0" smtClean="0"/>
              <a:t> and the second term is divisible by </a:t>
            </a:r>
            <a:r>
              <a:rPr lang="en-US" dirty="0" smtClean="0">
                <a:latin typeface="Cambria Math" pitchFamily="18" charset="0"/>
                <a:ea typeface="Cambria Math" pitchFamily="18" charset="0"/>
              </a:rPr>
              <a:t>3</a:t>
            </a:r>
            <a:r>
              <a:rPr lang="en-US" dirty="0" smtClean="0"/>
              <a:t> since it is an integer multiplied by </a:t>
            </a:r>
            <a:r>
              <a:rPr lang="en-US" dirty="0" smtClean="0">
                <a:latin typeface="Cambria Math" pitchFamily="18" charset="0"/>
                <a:ea typeface="Cambria Math" pitchFamily="18" charset="0"/>
              </a:rPr>
              <a:t>3</a:t>
            </a:r>
            <a:r>
              <a:rPr lang="en-US" dirty="0" smtClean="0"/>
              <a:t>. So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 </a:t>
            </a:r>
            <a:r>
              <a:rPr lang="en-US" dirty="0" smtClean="0"/>
              <a:t> is divisible by </a:t>
            </a:r>
            <a:r>
              <a:rPr lang="en-US" dirty="0" smtClean="0">
                <a:latin typeface="Cambria Math" pitchFamily="18" charset="0"/>
                <a:ea typeface="Cambria Math" pitchFamily="18" charset="0"/>
              </a:rPr>
              <a:t>3</a:t>
            </a:r>
            <a:r>
              <a:rPr lang="en-US" dirty="0" smtClean="0"/>
              <a:t>. </a:t>
            </a:r>
          </a:p>
          <a:p>
            <a:pPr lvl="1">
              <a:buNone/>
            </a:pPr>
            <a:r>
              <a:rPr lang="en-US" dirty="0" smtClean="0"/>
              <a:t> Therefore,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positive integer </a:t>
            </a:r>
            <a:r>
              <a:rPr lang="en-US" i="1" dirty="0" smtClean="0"/>
              <a:t>n</a:t>
            </a:r>
            <a:r>
              <a:rPr lang="en-US" dirty="0" smtClean="0"/>
              <a:t>.</a:t>
            </a:r>
          </a:p>
          <a:p>
            <a:endParaRPr lang="en-US" i="1" dirty="0"/>
          </a:p>
        </p:txBody>
      </p:sp>
      <p:sp>
        <p:nvSpPr>
          <p:cNvPr id="4" name="Isosceles Triangle 3"/>
          <p:cNvSpPr/>
          <p:nvPr/>
        </p:nvSpPr>
        <p:spPr>
          <a:xfrm rot="5400000" flipV="1">
            <a:off x="10134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004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Text Box 4"/>
          <p:cNvSpPr txBox="1">
            <a:spLocks noChangeArrowheads="1"/>
          </p:cNvSpPr>
          <p:nvPr/>
        </p:nvSpPr>
        <p:spPr bwMode="auto">
          <a:xfrm>
            <a:off x="1738313" y="692150"/>
            <a:ext cx="8678862"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Arial" panose="020B0604020202020204" pitchFamily="34" charset="0"/>
                <a:ea typeface="新細明體" pitchFamily="18" charset="-120"/>
              </a:defRPr>
            </a:lvl1pPr>
            <a:lvl2pPr marL="742950" indent="-285750" eaLnBrk="0" hangingPunct="0">
              <a:defRPr kumimoji="1" sz="2800">
                <a:solidFill>
                  <a:schemeClr val="tx1"/>
                </a:solidFill>
                <a:latin typeface="Arial" panose="020B0604020202020204" pitchFamily="34" charset="0"/>
                <a:ea typeface="新細明體" pitchFamily="18" charset="-120"/>
              </a:defRPr>
            </a:lvl2pPr>
            <a:lvl3pPr marL="1143000" indent="-228600" eaLnBrk="0" hangingPunct="0">
              <a:defRPr kumimoji="1" sz="2800">
                <a:solidFill>
                  <a:schemeClr val="tx1"/>
                </a:solidFill>
                <a:latin typeface="Arial" panose="020B0604020202020204" pitchFamily="34" charset="0"/>
                <a:ea typeface="新細明體" pitchFamily="18" charset="-120"/>
              </a:defRPr>
            </a:lvl3pPr>
            <a:lvl4pPr marL="1600200" indent="-228600" eaLnBrk="0" hangingPunct="0">
              <a:defRPr kumimoji="1" sz="2800">
                <a:solidFill>
                  <a:schemeClr val="tx1"/>
                </a:solidFill>
                <a:latin typeface="Arial" panose="020B0604020202020204" pitchFamily="34" charset="0"/>
                <a:ea typeface="新細明體" pitchFamily="18" charset="-120"/>
              </a:defRPr>
            </a:lvl4pPr>
            <a:lvl5pPr marL="2057400" indent="-228600" eaLnBrk="0" hangingPunct="0">
              <a:defRPr kumimoji="1" sz="28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9pPr>
          </a:lstStyle>
          <a:p>
            <a:pPr eaLnBrk="1" hangingPunct="1"/>
            <a:r>
              <a:rPr lang="en-US" altLang="zh-TW" sz="2400" dirty="0" smtClean="0"/>
              <a:t>Show </a:t>
            </a:r>
            <a:r>
              <a:rPr lang="en-US" altLang="zh-TW" sz="2400" dirty="0"/>
              <a:t>that if </a:t>
            </a:r>
            <a:r>
              <a:rPr lang="en-US" altLang="zh-TW" sz="2400" i="1" dirty="0" err="1">
                <a:latin typeface="Times New Roman" panose="02020603050405020304" pitchFamily="18" charset="0"/>
              </a:rPr>
              <a:t>n</a:t>
            </a:r>
            <a:r>
              <a:rPr lang="en-US" altLang="zh-TW" sz="2400" dirty="0" err="1">
                <a:sym typeface="Symbol" panose="05050102010706020507" pitchFamily="18" charset="2"/>
              </a:rPr>
              <a:t></a:t>
            </a:r>
            <a:r>
              <a:rPr lang="en-US" altLang="zh-TW" sz="2400" dirty="0" err="1"/>
              <a:t>Z</a:t>
            </a:r>
            <a:r>
              <a:rPr lang="en-US" altLang="zh-TW" sz="2400" dirty="0"/>
              <a:t> and </a:t>
            </a:r>
            <a:r>
              <a:rPr lang="en-US" altLang="zh-TW" sz="2400" i="1" dirty="0">
                <a:latin typeface="Times New Roman" panose="02020603050405020304" pitchFamily="18" charset="0"/>
              </a:rPr>
              <a:t>n </a:t>
            </a:r>
            <a:r>
              <a:rPr lang="en-US" altLang="zh-TW" sz="2400" dirty="0"/>
              <a:t>&gt;1, then </a:t>
            </a:r>
            <a:r>
              <a:rPr lang="en-US" altLang="zh-TW" sz="2400" i="1" dirty="0">
                <a:latin typeface="Times New Roman" panose="02020603050405020304" pitchFamily="18" charset="0"/>
              </a:rPr>
              <a:t>n</a:t>
            </a:r>
            <a:r>
              <a:rPr lang="en-US" altLang="zh-TW" sz="2400" dirty="0"/>
              <a:t> can be written as the product of primes.</a:t>
            </a:r>
          </a:p>
          <a:p>
            <a:pPr eaLnBrk="1" hangingPunct="1"/>
            <a:r>
              <a:rPr lang="en-US" altLang="zh-TW" sz="2400" b="1" dirty="0">
                <a:solidFill>
                  <a:srgbClr val="008000"/>
                </a:solidFill>
              </a:rPr>
              <a:t>Pf :</a:t>
            </a:r>
            <a:r>
              <a:rPr lang="en-US" altLang="zh-TW" sz="2400" dirty="0"/>
              <a:t> Let </a:t>
            </a:r>
            <a:r>
              <a:rPr lang="en-US" altLang="zh-TW" sz="2400" i="1" dirty="0">
                <a:latin typeface="Times New Roman" panose="02020603050405020304" pitchFamily="18" charset="0"/>
              </a:rPr>
              <a:t>P</a:t>
            </a:r>
            <a:r>
              <a:rPr lang="en-US" altLang="zh-TW" sz="2400" dirty="0">
                <a:latin typeface="Times New Roman" panose="02020603050405020304" pitchFamily="18" charset="0"/>
              </a:rPr>
              <a:t>(</a:t>
            </a:r>
            <a:r>
              <a:rPr lang="en-US" altLang="zh-TW" sz="2400" i="1" dirty="0">
                <a:latin typeface="Times New Roman" panose="02020603050405020304" pitchFamily="18" charset="0"/>
              </a:rPr>
              <a:t>n</a:t>
            </a:r>
            <a:r>
              <a:rPr lang="en-US" altLang="zh-TW" sz="2400" dirty="0">
                <a:latin typeface="Times New Roman" panose="02020603050405020304" pitchFamily="18" charset="0"/>
              </a:rPr>
              <a:t>)</a:t>
            </a:r>
            <a:r>
              <a:rPr lang="en-US" altLang="zh-TW" sz="2400" dirty="0"/>
              <a:t> be the proposition that </a:t>
            </a:r>
            <a:r>
              <a:rPr lang="en-US" altLang="zh-TW" sz="2400" i="1" dirty="0">
                <a:latin typeface="Times New Roman" panose="02020603050405020304" pitchFamily="18" charset="0"/>
              </a:rPr>
              <a:t>n</a:t>
            </a:r>
            <a:r>
              <a:rPr lang="en-US" altLang="zh-TW" sz="2400" dirty="0"/>
              <a:t> can be written as the </a:t>
            </a:r>
            <a:br>
              <a:rPr lang="en-US" altLang="zh-TW" sz="2400" dirty="0"/>
            </a:br>
            <a:r>
              <a:rPr lang="en-US" altLang="zh-TW" sz="2400" dirty="0"/>
              <a:t>       product of primes.</a:t>
            </a:r>
          </a:p>
          <a:p>
            <a:pPr eaLnBrk="1" hangingPunct="1"/>
            <a:r>
              <a:rPr lang="en-US" altLang="zh-TW" sz="2400" dirty="0"/>
              <a:t>       </a:t>
            </a:r>
            <a:r>
              <a:rPr lang="en-US" altLang="zh-TW" sz="2400" dirty="0">
                <a:solidFill>
                  <a:srgbClr val="0000FF"/>
                </a:solidFill>
              </a:rPr>
              <a:t>Basis :</a:t>
            </a:r>
            <a:r>
              <a:rPr lang="en-US" altLang="zh-TW" sz="2400" dirty="0"/>
              <a:t> </a:t>
            </a:r>
            <a:r>
              <a:rPr lang="en-US" altLang="zh-TW" sz="2400" i="1" dirty="0">
                <a:latin typeface="Times New Roman" panose="02020603050405020304" pitchFamily="18" charset="0"/>
              </a:rPr>
              <a:t>P</a:t>
            </a:r>
            <a:r>
              <a:rPr lang="en-US" altLang="zh-TW" sz="2400" dirty="0">
                <a:latin typeface="Times New Roman" panose="02020603050405020304" pitchFamily="18" charset="0"/>
              </a:rPr>
              <a:t>(2)</a:t>
            </a:r>
            <a:r>
              <a:rPr lang="en-US" altLang="zh-TW" sz="2400" dirty="0"/>
              <a:t> is true, since </a:t>
            </a:r>
            <a:r>
              <a:rPr lang="en-US" altLang="zh-TW" sz="2400" dirty="0">
                <a:latin typeface="Times New Roman" panose="02020603050405020304" pitchFamily="18" charset="0"/>
              </a:rPr>
              <a:t>2</a:t>
            </a:r>
            <a:r>
              <a:rPr lang="en-US" altLang="zh-TW" sz="2400" dirty="0"/>
              <a:t> is a prime number</a:t>
            </a:r>
          </a:p>
          <a:p>
            <a:pPr eaLnBrk="1" hangingPunct="1"/>
            <a:r>
              <a:rPr lang="en-US" altLang="zh-TW" sz="2400" dirty="0"/>
              <a:t>       </a:t>
            </a:r>
            <a:r>
              <a:rPr lang="en-US" altLang="zh-TW" sz="2400" dirty="0">
                <a:solidFill>
                  <a:srgbClr val="0000FF"/>
                </a:solidFill>
              </a:rPr>
              <a:t>Inductive</a:t>
            </a:r>
            <a:r>
              <a:rPr lang="en-US" altLang="zh-TW" sz="2400" dirty="0"/>
              <a:t> : Assume </a:t>
            </a:r>
            <a:r>
              <a:rPr lang="en-US" altLang="zh-TW" sz="2400" i="1" dirty="0">
                <a:latin typeface="Times New Roman" panose="02020603050405020304" pitchFamily="18" charset="0"/>
              </a:rPr>
              <a:t>P</a:t>
            </a:r>
            <a:r>
              <a:rPr lang="en-US" altLang="zh-TW" sz="2400" dirty="0">
                <a:latin typeface="Times New Roman" panose="02020603050405020304" pitchFamily="18" charset="0"/>
              </a:rPr>
              <a:t>(2), </a:t>
            </a:r>
            <a:r>
              <a:rPr lang="en-US" altLang="zh-TW" sz="2400" i="1" dirty="0">
                <a:latin typeface="Times New Roman" panose="02020603050405020304" pitchFamily="18" charset="0"/>
              </a:rPr>
              <a:t>P</a:t>
            </a:r>
            <a:r>
              <a:rPr lang="en-US" altLang="zh-TW" sz="2400" dirty="0">
                <a:latin typeface="Times New Roman" panose="02020603050405020304" pitchFamily="18" charset="0"/>
              </a:rPr>
              <a:t>(3), …, </a:t>
            </a:r>
            <a:r>
              <a:rPr lang="en-US" altLang="zh-TW" sz="2400" i="1" dirty="0">
                <a:latin typeface="Times New Roman" panose="02020603050405020304" pitchFamily="18" charset="0"/>
              </a:rPr>
              <a:t>P</a:t>
            </a:r>
            <a:r>
              <a:rPr lang="en-US" altLang="zh-TW" sz="2400" dirty="0">
                <a:latin typeface="Times New Roman" panose="02020603050405020304" pitchFamily="18" charset="0"/>
              </a:rPr>
              <a:t>(</a:t>
            </a:r>
            <a:r>
              <a:rPr lang="en-US" altLang="zh-TW" sz="2400" i="1" dirty="0">
                <a:latin typeface="Times New Roman" panose="02020603050405020304" pitchFamily="18" charset="0"/>
              </a:rPr>
              <a:t>k</a:t>
            </a:r>
            <a:r>
              <a:rPr lang="en-US" altLang="zh-TW" sz="2400" dirty="0">
                <a:latin typeface="Times New Roman" panose="02020603050405020304" pitchFamily="18" charset="0"/>
              </a:rPr>
              <a:t>)</a:t>
            </a:r>
            <a:r>
              <a:rPr lang="en-US" altLang="zh-TW" sz="2400" dirty="0"/>
              <a:t> are true</a:t>
            </a:r>
            <a:r>
              <a:rPr lang="en-US" altLang="zh-TW" sz="2400" i="1" dirty="0">
                <a:latin typeface="Times New Roman" panose="02020603050405020304" pitchFamily="18" charset="0"/>
              </a:rPr>
              <a:t>.</a:t>
            </a:r>
            <a:r>
              <a:rPr lang="en-US" altLang="zh-TW" sz="2400" dirty="0"/>
              <a:t> </a:t>
            </a:r>
          </a:p>
          <a:p>
            <a:pPr eaLnBrk="1" hangingPunct="1"/>
            <a:r>
              <a:rPr lang="en-US" altLang="zh-TW" sz="2400" dirty="0"/>
              <a:t>               Consider </a:t>
            </a:r>
            <a:r>
              <a:rPr lang="en-US" altLang="zh-TW" sz="2400" i="1" dirty="0">
                <a:latin typeface="Times New Roman" panose="02020603050405020304" pitchFamily="18" charset="0"/>
              </a:rPr>
              <a:t>P</a:t>
            </a:r>
            <a:r>
              <a:rPr lang="en-US" altLang="zh-TW" sz="2400" dirty="0">
                <a:latin typeface="Times New Roman" panose="02020603050405020304" pitchFamily="18" charset="0"/>
              </a:rPr>
              <a:t>(</a:t>
            </a:r>
            <a:r>
              <a:rPr lang="en-US" altLang="zh-TW" sz="2400" i="1" dirty="0">
                <a:latin typeface="Times New Roman" panose="02020603050405020304" pitchFamily="18" charset="0"/>
              </a:rPr>
              <a:t>k </a:t>
            </a:r>
            <a:r>
              <a:rPr lang="en-US" altLang="zh-TW" sz="2400" dirty="0">
                <a:latin typeface="Times New Roman" panose="02020603050405020304" pitchFamily="18" charset="0"/>
              </a:rPr>
              <a:t>+ 1)</a:t>
            </a:r>
            <a:r>
              <a:rPr lang="en-US" altLang="zh-TW" sz="2400" dirty="0"/>
              <a:t> :</a:t>
            </a:r>
          </a:p>
          <a:p>
            <a:pPr eaLnBrk="1" hangingPunct="1"/>
            <a:r>
              <a:rPr lang="en-US" altLang="zh-TW" sz="2400" dirty="0"/>
              <a:t>                   Case 1 : </a:t>
            </a:r>
            <a:r>
              <a:rPr lang="en-US" altLang="zh-TW" sz="2400" i="1" dirty="0">
                <a:latin typeface="Times New Roman" panose="02020603050405020304" pitchFamily="18" charset="0"/>
              </a:rPr>
              <a:t>k </a:t>
            </a:r>
            <a:r>
              <a:rPr lang="en-US" altLang="zh-TW" sz="2400" dirty="0">
                <a:latin typeface="Times New Roman" panose="02020603050405020304" pitchFamily="18" charset="0"/>
              </a:rPr>
              <a:t>+ 1</a:t>
            </a:r>
            <a:r>
              <a:rPr lang="en-US" altLang="zh-TW" sz="2400" dirty="0"/>
              <a:t> is prime   </a:t>
            </a:r>
            <a:r>
              <a:rPr lang="en-US" altLang="zh-TW" sz="2400" dirty="0">
                <a:sym typeface="Symbol" panose="05050102010706020507" pitchFamily="18" charset="2"/>
              </a:rPr>
              <a:t> </a:t>
            </a:r>
            <a:r>
              <a:rPr lang="en-US" altLang="zh-TW" sz="2400" i="1" dirty="0">
                <a:latin typeface="Times New Roman" panose="02020603050405020304" pitchFamily="18" charset="0"/>
              </a:rPr>
              <a:t>P</a:t>
            </a:r>
            <a:r>
              <a:rPr lang="en-US" altLang="zh-TW" sz="2400" dirty="0">
                <a:latin typeface="Times New Roman" panose="02020603050405020304" pitchFamily="18" charset="0"/>
              </a:rPr>
              <a:t>(</a:t>
            </a:r>
            <a:r>
              <a:rPr lang="en-US" altLang="zh-TW" sz="2400" i="1" dirty="0">
                <a:latin typeface="Times New Roman" panose="02020603050405020304" pitchFamily="18" charset="0"/>
              </a:rPr>
              <a:t>k</a:t>
            </a:r>
            <a:r>
              <a:rPr lang="en-US" altLang="zh-TW" sz="2400" dirty="0">
                <a:latin typeface="Times New Roman" panose="02020603050405020304" pitchFamily="18" charset="0"/>
              </a:rPr>
              <a:t>+1)</a:t>
            </a:r>
            <a:r>
              <a:rPr lang="en-US" altLang="zh-TW" sz="2400" dirty="0"/>
              <a:t> is true </a:t>
            </a:r>
          </a:p>
          <a:p>
            <a:pPr eaLnBrk="1" hangingPunct="1"/>
            <a:r>
              <a:rPr lang="en-US" altLang="zh-TW" sz="2400" dirty="0"/>
              <a:t>                   Case 2 : </a:t>
            </a:r>
            <a:r>
              <a:rPr lang="en-US" altLang="zh-TW" sz="2400" i="1" dirty="0">
                <a:latin typeface="Times New Roman" panose="02020603050405020304" pitchFamily="18" charset="0"/>
              </a:rPr>
              <a:t>k </a:t>
            </a:r>
            <a:r>
              <a:rPr lang="en-US" altLang="zh-TW" sz="2400" dirty="0">
                <a:latin typeface="Times New Roman" panose="02020603050405020304" pitchFamily="18" charset="0"/>
              </a:rPr>
              <a:t>+ 1</a:t>
            </a:r>
            <a:r>
              <a:rPr lang="en-US" altLang="zh-TW" sz="2400" dirty="0"/>
              <a:t> is composite, </a:t>
            </a:r>
            <a:br>
              <a:rPr lang="en-US" altLang="zh-TW" sz="2400" dirty="0"/>
            </a:br>
            <a:r>
              <a:rPr lang="en-US" altLang="zh-TW" sz="2400" dirty="0"/>
              <a:t>                                i.e., </a:t>
            </a:r>
            <a:r>
              <a:rPr lang="en-US" altLang="zh-TW" sz="2400" i="1" dirty="0">
                <a:latin typeface="Times New Roman" panose="02020603050405020304" pitchFamily="18" charset="0"/>
              </a:rPr>
              <a:t>k </a:t>
            </a:r>
            <a:r>
              <a:rPr lang="en-US" altLang="zh-TW" sz="2400" dirty="0">
                <a:latin typeface="Times New Roman" panose="02020603050405020304" pitchFamily="18" charset="0"/>
              </a:rPr>
              <a:t>+ 1 = </a:t>
            </a:r>
            <a:r>
              <a:rPr lang="en-US" altLang="zh-TW" sz="2400" i="1" dirty="0">
                <a:latin typeface="Times New Roman" panose="02020603050405020304" pitchFamily="18" charset="0"/>
              </a:rPr>
              <a:t>ab</a:t>
            </a:r>
            <a:r>
              <a:rPr lang="en-US" altLang="zh-TW" sz="2400" dirty="0"/>
              <a:t> where </a:t>
            </a:r>
            <a:r>
              <a:rPr lang="en-US" altLang="zh-TW" sz="2400" dirty="0">
                <a:latin typeface="Times New Roman" panose="02020603050405020304" pitchFamily="18" charset="0"/>
              </a:rPr>
              <a:t>2 </a:t>
            </a:r>
            <a:r>
              <a:rPr lang="en-US" altLang="zh-TW" dirty="0">
                <a:latin typeface="Times New Roman" panose="02020603050405020304" pitchFamily="18" charset="0"/>
                <a:sym typeface="Symbol" panose="05050102010706020507" pitchFamily="18" charset="2"/>
              </a:rPr>
              <a:t></a:t>
            </a:r>
            <a:r>
              <a:rPr lang="en-US" altLang="zh-TW" sz="2400" dirty="0">
                <a:latin typeface="Times New Roman" panose="02020603050405020304" pitchFamily="18" charset="0"/>
              </a:rPr>
              <a:t> </a:t>
            </a:r>
            <a:r>
              <a:rPr lang="en-US" altLang="zh-TW" sz="2400" i="1" dirty="0">
                <a:latin typeface="Times New Roman" panose="02020603050405020304" pitchFamily="18" charset="0"/>
              </a:rPr>
              <a:t>a</a:t>
            </a:r>
            <a:r>
              <a:rPr lang="en-US" altLang="zh-TW" sz="2400" dirty="0">
                <a:latin typeface="Times New Roman" panose="02020603050405020304" pitchFamily="18" charset="0"/>
              </a:rPr>
              <a:t> </a:t>
            </a:r>
            <a:r>
              <a:rPr lang="en-US" altLang="zh-TW" dirty="0">
                <a:latin typeface="Times New Roman" panose="02020603050405020304" pitchFamily="18" charset="0"/>
                <a:sym typeface="Symbol" panose="05050102010706020507" pitchFamily="18" charset="2"/>
              </a:rPr>
              <a:t></a:t>
            </a:r>
            <a:r>
              <a:rPr lang="en-US" altLang="zh-TW" sz="2400" dirty="0">
                <a:latin typeface="Times New Roman" panose="02020603050405020304" pitchFamily="18" charset="0"/>
              </a:rPr>
              <a:t> </a:t>
            </a:r>
            <a:r>
              <a:rPr lang="en-US" altLang="zh-TW" sz="2400" i="1" dirty="0">
                <a:latin typeface="Times New Roman" panose="02020603050405020304" pitchFamily="18" charset="0"/>
              </a:rPr>
              <a:t>b</a:t>
            </a:r>
            <a:r>
              <a:rPr lang="en-US" altLang="zh-TW" sz="2400" dirty="0">
                <a:latin typeface="Times New Roman" panose="02020603050405020304" pitchFamily="18" charset="0"/>
              </a:rPr>
              <a:t> </a:t>
            </a:r>
            <a:r>
              <a:rPr lang="zh-TW" altLang="en-US" sz="2400" dirty="0">
                <a:latin typeface="Times New Roman" panose="02020603050405020304" pitchFamily="18" charset="0"/>
              </a:rPr>
              <a:t>＜ </a:t>
            </a:r>
            <a:r>
              <a:rPr lang="en-US" altLang="zh-TW" sz="2400" i="1" dirty="0">
                <a:latin typeface="Times New Roman" panose="02020603050405020304" pitchFamily="18" charset="0"/>
              </a:rPr>
              <a:t>k</a:t>
            </a:r>
            <a:r>
              <a:rPr lang="en-US" altLang="zh-TW" sz="2400" dirty="0">
                <a:latin typeface="Times New Roman" panose="02020603050405020304" pitchFamily="18" charset="0"/>
              </a:rPr>
              <a:t>+1</a:t>
            </a:r>
          </a:p>
          <a:p>
            <a:pPr eaLnBrk="1" hangingPunct="1"/>
            <a:r>
              <a:rPr lang="en-US" altLang="zh-TW" sz="2400" dirty="0"/>
              <a:t>                    By the </a:t>
            </a:r>
            <a:r>
              <a:rPr lang="en-US" altLang="zh-TW" sz="2400" u="sng" dirty="0"/>
              <a:t>induction hypothesis</a:t>
            </a:r>
            <a:r>
              <a:rPr lang="en-US" altLang="zh-TW" sz="2400" dirty="0"/>
              <a:t>, both </a:t>
            </a:r>
            <a:r>
              <a:rPr lang="en-US" altLang="zh-TW" sz="2400" i="1" dirty="0">
                <a:latin typeface="Times New Roman" panose="02020603050405020304" pitchFamily="18" charset="0"/>
              </a:rPr>
              <a:t>a </a:t>
            </a:r>
            <a:r>
              <a:rPr lang="en-US" altLang="zh-TW" sz="2400" dirty="0"/>
              <a:t>and</a:t>
            </a:r>
            <a:r>
              <a:rPr lang="en-US" altLang="zh-TW" sz="2400" i="1" dirty="0">
                <a:latin typeface="Times New Roman" panose="02020603050405020304" pitchFamily="18" charset="0"/>
              </a:rPr>
              <a:t> b</a:t>
            </a:r>
            <a:r>
              <a:rPr lang="en-US" altLang="zh-TW" sz="2400" dirty="0"/>
              <a:t> can be </a:t>
            </a:r>
            <a:br>
              <a:rPr lang="en-US" altLang="zh-TW" sz="2400" dirty="0"/>
            </a:br>
            <a:r>
              <a:rPr lang="en-US" altLang="zh-TW" sz="2400" dirty="0"/>
              <a:t>                    written as the product of primes.</a:t>
            </a:r>
          </a:p>
          <a:p>
            <a:pPr eaLnBrk="1" hangingPunct="1"/>
            <a:r>
              <a:rPr lang="en-US" altLang="zh-TW" sz="2400" dirty="0"/>
              <a:t>                     </a:t>
            </a:r>
            <a:r>
              <a:rPr lang="en-US" altLang="zh-TW" sz="2400" dirty="0">
                <a:sym typeface="Symbol" panose="05050102010706020507" pitchFamily="18" charset="2"/>
              </a:rPr>
              <a:t></a:t>
            </a:r>
            <a:r>
              <a:rPr lang="en-US" altLang="zh-TW" dirty="0"/>
              <a:t> </a:t>
            </a:r>
            <a:r>
              <a:rPr lang="en-US" altLang="zh-TW" sz="2400" dirty="0">
                <a:latin typeface="Times New Roman" panose="02020603050405020304" pitchFamily="18" charset="0"/>
              </a:rPr>
              <a:t>P(</a:t>
            </a:r>
            <a:r>
              <a:rPr lang="en-US" altLang="zh-TW" sz="2400" i="1" dirty="0">
                <a:latin typeface="Times New Roman" panose="02020603050405020304" pitchFamily="18" charset="0"/>
              </a:rPr>
              <a:t>k</a:t>
            </a:r>
            <a:r>
              <a:rPr lang="en-US" altLang="zh-TW" sz="2400" dirty="0">
                <a:latin typeface="Times New Roman" panose="02020603050405020304" pitchFamily="18" charset="0"/>
              </a:rPr>
              <a:t>+1)</a:t>
            </a:r>
            <a:r>
              <a:rPr lang="en-US" altLang="zh-TW" sz="2400" dirty="0"/>
              <a:t> is true.   </a:t>
            </a:r>
          </a:p>
          <a:p>
            <a:pPr eaLnBrk="1" hangingPunct="1"/>
            <a:r>
              <a:rPr lang="en-US" altLang="zh-TW" sz="2400" dirty="0"/>
              <a:t>        By Strong MI, </a:t>
            </a:r>
            <a:r>
              <a:rPr lang="en-US" altLang="zh-TW" sz="2400" i="1" dirty="0">
                <a:latin typeface="Times New Roman" panose="02020603050405020304" pitchFamily="18" charset="0"/>
              </a:rPr>
              <a:t>P</a:t>
            </a:r>
            <a:r>
              <a:rPr lang="en-US" altLang="zh-TW" sz="2400" dirty="0">
                <a:latin typeface="Times New Roman" panose="02020603050405020304" pitchFamily="18" charset="0"/>
              </a:rPr>
              <a:t>(</a:t>
            </a:r>
            <a:r>
              <a:rPr lang="en-US" altLang="zh-TW" sz="2400" i="1" dirty="0">
                <a:latin typeface="Times New Roman" panose="02020603050405020304" pitchFamily="18" charset="0"/>
              </a:rPr>
              <a:t>k</a:t>
            </a:r>
            <a:r>
              <a:rPr lang="en-US" altLang="zh-TW" sz="2400" dirty="0">
                <a:latin typeface="Times New Roman" panose="02020603050405020304" pitchFamily="18" charset="0"/>
              </a:rPr>
              <a:t>)</a:t>
            </a:r>
            <a:r>
              <a:rPr lang="en-US" altLang="zh-TW" sz="2400" dirty="0"/>
              <a:t> is true if </a:t>
            </a:r>
            <a:r>
              <a:rPr lang="en-US" altLang="zh-TW" sz="2400" i="1" dirty="0" err="1">
                <a:latin typeface="Times New Roman" panose="02020603050405020304" pitchFamily="18" charset="0"/>
              </a:rPr>
              <a:t>k</a:t>
            </a:r>
            <a:r>
              <a:rPr lang="en-US" altLang="zh-TW" sz="2400" dirty="0" err="1">
                <a:sym typeface="Symbol" panose="05050102010706020507" pitchFamily="18" charset="2"/>
              </a:rPr>
              <a:t></a:t>
            </a:r>
            <a:r>
              <a:rPr lang="en-US" altLang="zh-TW" sz="2400" dirty="0" err="1"/>
              <a:t>Z</a:t>
            </a:r>
            <a:r>
              <a:rPr lang="en-US" altLang="zh-TW" sz="2400" dirty="0"/>
              <a:t> and </a:t>
            </a:r>
            <a:r>
              <a:rPr lang="en-US" altLang="zh-TW" sz="2400" i="1" dirty="0">
                <a:latin typeface="Times New Roman" panose="02020603050405020304" pitchFamily="18" charset="0"/>
              </a:rPr>
              <a:t>k </a:t>
            </a:r>
            <a:r>
              <a:rPr lang="en-US" altLang="zh-TW" sz="2400" dirty="0"/>
              <a:t>&gt;1</a:t>
            </a:r>
            <a:r>
              <a:rPr lang="en-US" altLang="zh-TW" sz="2400" dirty="0">
                <a:sym typeface="Symbol" panose="05050102010706020507" pitchFamily="18" charset="2"/>
              </a:rPr>
              <a:t>.</a:t>
            </a:r>
          </a:p>
        </p:txBody>
      </p:sp>
    </p:spTree>
    <p:extLst>
      <p:ext uri="{BB962C8B-B14F-4D97-AF65-F5344CB8AC3E}">
        <p14:creationId xmlns:p14="http://schemas.microsoft.com/office/powerpoint/2010/main" val="703189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44">
                                            <p:txEl>
                                              <p:pRg st="1" end="1"/>
                                            </p:txEl>
                                          </p:spTgt>
                                        </p:tgtEl>
                                        <p:attrNameLst>
                                          <p:attrName>style.visibility</p:attrName>
                                        </p:attrNameLst>
                                      </p:cBhvr>
                                      <p:to>
                                        <p:strVal val="visible"/>
                                      </p:to>
                                    </p:set>
                                    <p:anim calcmode="lin" valueType="num">
                                      <p:cBhvr additive="base">
                                        <p:cTn id="7" dur="500" fill="hold"/>
                                        <p:tgtEl>
                                          <p:spTgt spid="11264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44">
                                            <p:txEl>
                                              <p:pRg st="2" end="2"/>
                                            </p:txEl>
                                          </p:spTgt>
                                        </p:tgtEl>
                                        <p:attrNameLst>
                                          <p:attrName>style.visibility</p:attrName>
                                        </p:attrNameLst>
                                      </p:cBhvr>
                                      <p:to>
                                        <p:strVal val="visible"/>
                                      </p:to>
                                    </p:set>
                                    <p:anim calcmode="lin" valueType="num">
                                      <p:cBhvr additive="base">
                                        <p:cTn id="13" dur="500" fill="hold"/>
                                        <p:tgtEl>
                                          <p:spTgt spid="11264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44">
                                            <p:txEl>
                                              <p:pRg st="3" end="3"/>
                                            </p:txEl>
                                          </p:spTgt>
                                        </p:tgtEl>
                                        <p:attrNameLst>
                                          <p:attrName>style.visibility</p:attrName>
                                        </p:attrNameLst>
                                      </p:cBhvr>
                                      <p:to>
                                        <p:strVal val="visible"/>
                                      </p:to>
                                    </p:set>
                                    <p:anim calcmode="lin" valueType="num">
                                      <p:cBhvr additive="base">
                                        <p:cTn id="19" dur="500" fill="hold"/>
                                        <p:tgtEl>
                                          <p:spTgt spid="11264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4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2644">
                                            <p:txEl>
                                              <p:pRg st="4" end="4"/>
                                            </p:txEl>
                                          </p:spTgt>
                                        </p:tgtEl>
                                        <p:attrNameLst>
                                          <p:attrName>style.visibility</p:attrName>
                                        </p:attrNameLst>
                                      </p:cBhvr>
                                      <p:to>
                                        <p:strVal val="visible"/>
                                      </p:to>
                                    </p:set>
                                    <p:anim calcmode="lin" valueType="num">
                                      <p:cBhvr additive="base">
                                        <p:cTn id="23" dur="500" fill="hold"/>
                                        <p:tgtEl>
                                          <p:spTgt spid="11264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12644">
                                            <p:txEl>
                                              <p:pRg st="5" end="5"/>
                                            </p:txEl>
                                          </p:spTgt>
                                        </p:tgtEl>
                                        <p:attrNameLst>
                                          <p:attrName>style.visibility</p:attrName>
                                        </p:attrNameLst>
                                      </p:cBhvr>
                                      <p:to>
                                        <p:strVal val="visible"/>
                                      </p:to>
                                    </p:set>
                                    <p:anim calcmode="lin" valueType="num">
                                      <p:cBhvr additive="base">
                                        <p:cTn id="29" dur="500" fill="hold"/>
                                        <p:tgtEl>
                                          <p:spTgt spid="11264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64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12644">
                                            <p:txEl>
                                              <p:pRg st="6" end="6"/>
                                            </p:txEl>
                                          </p:spTgt>
                                        </p:tgtEl>
                                        <p:attrNameLst>
                                          <p:attrName>style.visibility</p:attrName>
                                        </p:attrNameLst>
                                      </p:cBhvr>
                                      <p:to>
                                        <p:strVal val="visible"/>
                                      </p:to>
                                    </p:set>
                                    <p:anim calcmode="lin" valueType="num">
                                      <p:cBhvr additive="base">
                                        <p:cTn id="35" dur="500" fill="hold"/>
                                        <p:tgtEl>
                                          <p:spTgt spid="11264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264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12644">
                                            <p:txEl>
                                              <p:pRg st="7" end="7"/>
                                            </p:txEl>
                                          </p:spTgt>
                                        </p:tgtEl>
                                        <p:attrNameLst>
                                          <p:attrName>style.visibility</p:attrName>
                                        </p:attrNameLst>
                                      </p:cBhvr>
                                      <p:to>
                                        <p:strVal val="visible"/>
                                      </p:to>
                                    </p:set>
                                    <p:anim calcmode="lin" valueType="num">
                                      <p:cBhvr additive="base">
                                        <p:cTn id="41" dur="500" fill="hold"/>
                                        <p:tgtEl>
                                          <p:spTgt spid="11264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264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12644">
                                            <p:txEl>
                                              <p:pRg st="8" end="8"/>
                                            </p:txEl>
                                          </p:spTgt>
                                        </p:tgtEl>
                                        <p:attrNameLst>
                                          <p:attrName>style.visibility</p:attrName>
                                        </p:attrNameLst>
                                      </p:cBhvr>
                                      <p:to>
                                        <p:strVal val="visible"/>
                                      </p:to>
                                    </p:set>
                                    <p:anim calcmode="lin" valueType="num">
                                      <p:cBhvr additive="base">
                                        <p:cTn id="47" dur="500" fill="hold"/>
                                        <p:tgtEl>
                                          <p:spTgt spid="112644">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264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12644">
                                            <p:txEl>
                                              <p:pRg st="9" end="9"/>
                                            </p:txEl>
                                          </p:spTgt>
                                        </p:tgtEl>
                                        <p:attrNameLst>
                                          <p:attrName>style.visibility</p:attrName>
                                        </p:attrNameLst>
                                      </p:cBhvr>
                                      <p:to>
                                        <p:strVal val="visible"/>
                                      </p:to>
                                    </p:set>
                                    <p:anim calcmode="lin" valueType="num">
                                      <p:cBhvr additive="base">
                                        <p:cTn id="53" dur="500" fill="hold"/>
                                        <p:tgtEl>
                                          <p:spTgt spid="112644">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264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1738313" y="692151"/>
            <a:ext cx="867886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Arial" panose="020B0604020202020204" pitchFamily="34" charset="0"/>
                <a:ea typeface="新細明體" pitchFamily="18" charset="-120"/>
              </a:defRPr>
            </a:lvl1pPr>
            <a:lvl2pPr marL="742950" indent="-285750" eaLnBrk="0" hangingPunct="0">
              <a:defRPr kumimoji="1" sz="2800">
                <a:solidFill>
                  <a:schemeClr val="tx1"/>
                </a:solidFill>
                <a:latin typeface="Arial" panose="020B0604020202020204" pitchFamily="34" charset="0"/>
                <a:ea typeface="新細明體" pitchFamily="18" charset="-120"/>
              </a:defRPr>
            </a:lvl2pPr>
            <a:lvl3pPr marL="1143000" indent="-228600" eaLnBrk="0" hangingPunct="0">
              <a:defRPr kumimoji="1" sz="2800">
                <a:solidFill>
                  <a:schemeClr val="tx1"/>
                </a:solidFill>
                <a:latin typeface="Arial" panose="020B0604020202020204" pitchFamily="34" charset="0"/>
                <a:ea typeface="新細明體" pitchFamily="18" charset="-120"/>
              </a:defRPr>
            </a:lvl3pPr>
            <a:lvl4pPr marL="1600200" indent="-228600" eaLnBrk="0" hangingPunct="0">
              <a:defRPr kumimoji="1" sz="2800">
                <a:solidFill>
                  <a:schemeClr val="tx1"/>
                </a:solidFill>
                <a:latin typeface="Arial" panose="020B0604020202020204" pitchFamily="34" charset="0"/>
                <a:ea typeface="新細明體" pitchFamily="18" charset="-120"/>
              </a:defRPr>
            </a:lvl4pPr>
            <a:lvl5pPr marL="2057400" indent="-228600" eaLnBrk="0" hangingPunct="0">
              <a:defRPr kumimoji="1" sz="28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9pPr>
          </a:lstStyle>
          <a:p>
            <a:pPr eaLnBrk="1" hangingPunct="1"/>
            <a:r>
              <a:rPr lang="en-US" altLang="zh-TW" sz="2400" dirty="0" smtClean="0"/>
              <a:t>Prove </a:t>
            </a:r>
            <a:r>
              <a:rPr lang="en-US" altLang="zh-TW" sz="2400" dirty="0"/>
              <a:t>that every amount of postage of 12 cents or more can be formed using just 4-cent and 5-cent stamps.</a:t>
            </a:r>
          </a:p>
          <a:p>
            <a:pPr eaLnBrk="1" hangingPunct="1"/>
            <a:r>
              <a:rPr lang="en-US" altLang="zh-TW" sz="2400" b="1" dirty="0">
                <a:solidFill>
                  <a:srgbClr val="008000"/>
                </a:solidFill>
              </a:rPr>
              <a:t>Pf :</a:t>
            </a:r>
            <a:r>
              <a:rPr lang="en-US" altLang="zh-TW" sz="2400" dirty="0"/>
              <a:t> Let </a:t>
            </a:r>
            <a:r>
              <a:rPr lang="en-US" altLang="zh-TW" sz="2400" i="1" dirty="0">
                <a:latin typeface="Times New Roman" panose="02020603050405020304" pitchFamily="18" charset="0"/>
              </a:rPr>
              <a:t>P</a:t>
            </a:r>
            <a:r>
              <a:rPr lang="en-US" altLang="zh-TW" sz="2400" dirty="0">
                <a:latin typeface="Times New Roman" panose="02020603050405020304" pitchFamily="18" charset="0"/>
              </a:rPr>
              <a:t>(</a:t>
            </a:r>
            <a:r>
              <a:rPr lang="en-US" altLang="zh-TW" sz="2400" i="1" dirty="0">
                <a:latin typeface="Times New Roman" panose="02020603050405020304" pitchFamily="18" charset="0"/>
              </a:rPr>
              <a:t>n</a:t>
            </a:r>
            <a:r>
              <a:rPr lang="en-US" altLang="zh-TW" sz="2400" dirty="0">
                <a:latin typeface="Times New Roman" panose="02020603050405020304" pitchFamily="18" charset="0"/>
              </a:rPr>
              <a:t>)</a:t>
            </a:r>
            <a:r>
              <a:rPr lang="en-US" altLang="zh-TW" sz="2400" dirty="0"/>
              <a:t> be the statement that the postage of </a:t>
            </a:r>
            <a:r>
              <a:rPr lang="en-US" altLang="zh-TW" sz="2400" i="1" dirty="0">
                <a:latin typeface="Times New Roman" panose="02020603050405020304" pitchFamily="18" charset="0"/>
              </a:rPr>
              <a:t>n</a:t>
            </a:r>
            <a:r>
              <a:rPr lang="en-US" altLang="zh-TW" sz="2400" dirty="0"/>
              <a:t> cents can           </a:t>
            </a:r>
            <a:br>
              <a:rPr lang="en-US" altLang="zh-TW" sz="2400" dirty="0"/>
            </a:br>
            <a:r>
              <a:rPr lang="en-US" altLang="zh-TW" sz="2400" dirty="0"/>
              <a:t>       formed using just 4-cent and 5-cent stamps.</a:t>
            </a:r>
          </a:p>
          <a:p>
            <a:pPr eaLnBrk="1" hangingPunct="1"/>
            <a:r>
              <a:rPr lang="en-US" altLang="zh-TW" sz="2400" dirty="0"/>
              <a:t>       </a:t>
            </a:r>
            <a:r>
              <a:rPr lang="en-US" altLang="zh-TW" sz="2400" dirty="0">
                <a:solidFill>
                  <a:srgbClr val="0000FF"/>
                </a:solidFill>
              </a:rPr>
              <a:t>Basis :</a:t>
            </a:r>
            <a:r>
              <a:rPr lang="en-US" altLang="zh-TW" sz="2400" dirty="0"/>
              <a:t> </a:t>
            </a:r>
            <a:r>
              <a:rPr lang="en-US" altLang="zh-TW" sz="2400" i="1" dirty="0">
                <a:latin typeface="Times New Roman" panose="02020603050405020304" pitchFamily="18" charset="0"/>
              </a:rPr>
              <a:t>P</a:t>
            </a:r>
            <a:r>
              <a:rPr lang="en-US" altLang="zh-TW" sz="2400" dirty="0">
                <a:latin typeface="Times New Roman" panose="02020603050405020304" pitchFamily="18" charset="0"/>
              </a:rPr>
              <a:t>(12)</a:t>
            </a:r>
            <a:r>
              <a:rPr lang="en-US" altLang="zh-TW" sz="2400" dirty="0"/>
              <a:t> is true, since </a:t>
            </a:r>
            <a:r>
              <a:rPr lang="en-US" altLang="zh-TW" sz="2400" dirty="0">
                <a:latin typeface="Times New Roman" panose="02020603050405020304" pitchFamily="18" charset="0"/>
              </a:rPr>
              <a:t>12 = 4 </a:t>
            </a:r>
            <a:r>
              <a:rPr lang="en-US" altLang="zh-TW" sz="2400" dirty="0">
                <a:latin typeface="Times New Roman" panose="02020603050405020304" pitchFamily="18" charset="0"/>
                <a:sym typeface="Symbol" panose="05050102010706020507" pitchFamily="18" charset="2"/>
              </a:rPr>
              <a:t> </a:t>
            </a:r>
            <a:r>
              <a:rPr lang="en-US" altLang="zh-TW" sz="2400" dirty="0">
                <a:latin typeface="Times New Roman" panose="02020603050405020304" pitchFamily="18" charset="0"/>
              </a:rPr>
              <a:t>3;</a:t>
            </a:r>
          </a:p>
          <a:p>
            <a:pPr eaLnBrk="1" hangingPunct="1"/>
            <a:r>
              <a:rPr lang="en-US" altLang="zh-TW" sz="2400" i="1" dirty="0">
                <a:latin typeface="Times New Roman" panose="02020603050405020304" pitchFamily="18" charset="0"/>
              </a:rPr>
              <a:t>                     P</a:t>
            </a:r>
            <a:r>
              <a:rPr lang="en-US" altLang="zh-TW" sz="2400" dirty="0">
                <a:latin typeface="Times New Roman" panose="02020603050405020304" pitchFamily="18" charset="0"/>
              </a:rPr>
              <a:t>(13)</a:t>
            </a:r>
            <a:r>
              <a:rPr lang="en-US" altLang="zh-TW" sz="2400" dirty="0"/>
              <a:t> is true, since </a:t>
            </a:r>
            <a:r>
              <a:rPr lang="en-US" altLang="zh-TW" sz="2400" dirty="0">
                <a:latin typeface="Times New Roman" panose="02020603050405020304" pitchFamily="18" charset="0"/>
              </a:rPr>
              <a:t>13 = 4 </a:t>
            </a:r>
            <a:r>
              <a:rPr lang="en-US" altLang="zh-TW" sz="2400" dirty="0">
                <a:latin typeface="Times New Roman" panose="02020603050405020304" pitchFamily="18" charset="0"/>
                <a:sym typeface="Symbol" panose="05050102010706020507" pitchFamily="18" charset="2"/>
              </a:rPr>
              <a:t> </a:t>
            </a:r>
            <a:r>
              <a:rPr lang="en-US" altLang="zh-TW" sz="2400" dirty="0">
                <a:latin typeface="Times New Roman" panose="02020603050405020304" pitchFamily="18" charset="0"/>
              </a:rPr>
              <a:t>2 + 5 </a:t>
            </a:r>
            <a:r>
              <a:rPr lang="en-US" altLang="zh-TW" sz="2400" dirty="0">
                <a:sym typeface="Symbol" panose="05050102010706020507" pitchFamily="18" charset="2"/>
              </a:rPr>
              <a:t> </a:t>
            </a:r>
            <a:r>
              <a:rPr lang="en-US" altLang="zh-TW" sz="2400" dirty="0">
                <a:latin typeface="Times New Roman" panose="02020603050405020304" pitchFamily="18" charset="0"/>
                <a:sym typeface="Symbol" panose="05050102010706020507" pitchFamily="18" charset="2"/>
              </a:rPr>
              <a:t>1</a:t>
            </a:r>
            <a:r>
              <a:rPr lang="en-US" altLang="zh-TW" sz="2400" dirty="0">
                <a:latin typeface="Times New Roman" panose="02020603050405020304" pitchFamily="18" charset="0"/>
              </a:rPr>
              <a:t>;</a:t>
            </a:r>
          </a:p>
          <a:p>
            <a:pPr eaLnBrk="1" hangingPunct="1"/>
            <a:r>
              <a:rPr lang="en-US" altLang="zh-TW" sz="2400" dirty="0">
                <a:latin typeface="Times New Roman" panose="02020603050405020304" pitchFamily="18" charset="0"/>
              </a:rPr>
              <a:t>                     </a:t>
            </a:r>
            <a:r>
              <a:rPr lang="en-US" altLang="zh-TW" sz="2400" i="1" dirty="0">
                <a:latin typeface="Times New Roman" panose="02020603050405020304" pitchFamily="18" charset="0"/>
              </a:rPr>
              <a:t>P</a:t>
            </a:r>
            <a:r>
              <a:rPr lang="en-US" altLang="zh-TW" sz="2400" dirty="0">
                <a:latin typeface="Times New Roman" panose="02020603050405020304" pitchFamily="18" charset="0"/>
              </a:rPr>
              <a:t>(14)</a:t>
            </a:r>
            <a:r>
              <a:rPr lang="en-US" altLang="zh-TW" sz="2400" dirty="0"/>
              <a:t> is true, since </a:t>
            </a:r>
            <a:r>
              <a:rPr lang="en-US" altLang="zh-TW" sz="2400" dirty="0">
                <a:latin typeface="Times New Roman" panose="02020603050405020304" pitchFamily="18" charset="0"/>
              </a:rPr>
              <a:t>14 = 4 </a:t>
            </a:r>
            <a:r>
              <a:rPr lang="en-US" altLang="zh-TW" sz="2400" dirty="0">
                <a:latin typeface="Times New Roman" panose="02020603050405020304" pitchFamily="18" charset="0"/>
                <a:sym typeface="Symbol" panose="05050102010706020507" pitchFamily="18" charset="2"/>
              </a:rPr>
              <a:t> </a:t>
            </a:r>
            <a:r>
              <a:rPr lang="en-US" altLang="zh-TW" sz="2400" dirty="0">
                <a:latin typeface="Times New Roman" panose="02020603050405020304" pitchFamily="18" charset="0"/>
              </a:rPr>
              <a:t>1 + 5 </a:t>
            </a:r>
            <a:r>
              <a:rPr lang="en-US" altLang="zh-TW" sz="2400" dirty="0">
                <a:sym typeface="Symbol" panose="05050102010706020507" pitchFamily="18" charset="2"/>
              </a:rPr>
              <a:t> </a:t>
            </a:r>
            <a:r>
              <a:rPr lang="en-US" altLang="zh-TW" sz="2400" dirty="0">
                <a:latin typeface="Times New Roman" panose="02020603050405020304" pitchFamily="18" charset="0"/>
                <a:sym typeface="Symbol" panose="05050102010706020507" pitchFamily="18" charset="2"/>
              </a:rPr>
              <a:t>2</a:t>
            </a:r>
            <a:r>
              <a:rPr lang="en-US" altLang="zh-TW" sz="2400" dirty="0">
                <a:latin typeface="Times New Roman" panose="02020603050405020304" pitchFamily="18" charset="0"/>
              </a:rPr>
              <a:t>;</a:t>
            </a:r>
          </a:p>
          <a:p>
            <a:pPr eaLnBrk="1" hangingPunct="1"/>
            <a:r>
              <a:rPr lang="en-US" altLang="zh-TW" sz="2400" dirty="0">
                <a:latin typeface="Times New Roman" panose="02020603050405020304" pitchFamily="18" charset="0"/>
              </a:rPr>
              <a:t>                     </a:t>
            </a:r>
            <a:r>
              <a:rPr lang="en-US" altLang="zh-TW" sz="2400" i="1" dirty="0">
                <a:latin typeface="Times New Roman" panose="02020603050405020304" pitchFamily="18" charset="0"/>
              </a:rPr>
              <a:t>P</a:t>
            </a:r>
            <a:r>
              <a:rPr lang="en-US" altLang="zh-TW" sz="2400" dirty="0">
                <a:latin typeface="Times New Roman" panose="02020603050405020304" pitchFamily="18" charset="0"/>
              </a:rPr>
              <a:t>(15)</a:t>
            </a:r>
            <a:r>
              <a:rPr lang="en-US" altLang="zh-TW" sz="2400" dirty="0"/>
              <a:t> is true, since </a:t>
            </a:r>
            <a:r>
              <a:rPr lang="en-US" altLang="zh-TW" sz="2400" dirty="0">
                <a:latin typeface="Times New Roman" panose="02020603050405020304" pitchFamily="18" charset="0"/>
              </a:rPr>
              <a:t>15 = 5 </a:t>
            </a:r>
            <a:r>
              <a:rPr lang="en-US" altLang="zh-TW" sz="2400" dirty="0">
                <a:sym typeface="Symbol" panose="05050102010706020507" pitchFamily="18" charset="2"/>
              </a:rPr>
              <a:t> </a:t>
            </a:r>
            <a:r>
              <a:rPr lang="en-US" altLang="zh-TW" sz="2400" dirty="0">
                <a:latin typeface="Times New Roman" panose="02020603050405020304" pitchFamily="18" charset="0"/>
                <a:sym typeface="Symbol" panose="05050102010706020507" pitchFamily="18" charset="2"/>
              </a:rPr>
              <a:t>3</a:t>
            </a:r>
            <a:r>
              <a:rPr lang="en-US" altLang="zh-TW" sz="2400" dirty="0">
                <a:latin typeface="Times New Roman" panose="02020603050405020304" pitchFamily="18" charset="0"/>
              </a:rPr>
              <a:t>;</a:t>
            </a:r>
            <a:endParaRPr lang="en-US" altLang="zh-TW" sz="2400" dirty="0"/>
          </a:p>
          <a:p>
            <a:pPr eaLnBrk="1" hangingPunct="1"/>
            <a:r>
              <a:rPr lang="en-US" altLang="zh-TW" sz="2400" dirty="0"/>
              <a:t>       </a:t>
            </a:r>
            <a:r>
              <a:rPr lang="en-US" altLang="zh-TW" sz="2400" dirty="0">
                <a:solidFill>
                  <a:srgbClr val="0000FF"/>
                </a:solidFill>
              </a:rPr>
              <a:t>Inductive</a:t>
            </a:r>
            <a:r>
              <a:rPr lang="en-US" altLang="zh-TW" sz="2400" dirty="0"/>
              <a:t> : Assume </a:t>
            </a:r>
            <a:r>
              <a:rPr lang="en-US" altLang="zh-TW" sz="2400" i="1" dirty="0">
                <a:latin typeface="Times New Roman" panose="02020603050405020304" pitchFamily="18" charset="0"/>
              </a:rPr>
              <a:t>P</a:t>
            </a:r>
            <a:r>
              <a:rPr lang="en-US" altLang="zh-TW" sz="2400" dirty="0">
                <a:latin typeface="Times New Roman" panose="02020603050405020304" pitchFamily="18" charset="0"/>
              </a:rPr>
              <a:t>(12), </a:t>
            </a:r>
            <a:r>
              <a:rPr lang="en-US" altLang="zh-TW" sz="2400" i="1" dirty="0">
                <a:latin typeface="Times New Roman" panose="02020603050405020304" pitchFamily="18" charset="0"/>
              </a:rPr>
              <a:t>P</a:t>
            </a:r>
            <a:r>
              <a:rPr lang="en-US" altLang="zh-TW" sz="2400" dirty="0">
                <a:latin typeface="Times New Roman" panose="02020603050405020304" pitchFamily="18" charset="0"/>
              </a:rPr>
              <a:t>(13), …, </a:t>
            </a:r>
            <a:r>
              <a:rPr lang="en-US" altLang="zh-TW" sz="2400" i="1" dirty="0">
                <a:latin typeface="Times New Roman" panose="02020603050405020304" pitchFamily="18" charset="0"/>
              </a:rPr>
              <a:t>P</a:t>
            </a:r>
            <a:r>
              <a:rPr lang="en-US" altLang="zh-TW" sz="2400" dirty="0">
                <a:latin typeface="Times New Roman" panose="02020603050405020304" pitchFamily="18" charset="0"/>
              </a:rPr>
              <a:t>(</a:t>
            </a:r>
            <a:r>
              <a:rPr lang="en-US" altLang="zh-TW" sz="2400" i="1" dirty="0">
                <a:latin typeface="Times New Roman" panose="02020603050405020304" pitchFamily="18" charset="0"/>
              </a:rPr>
              <a:t>k</a:t>
            </a:r>
            <a:r>
              <a:rPr lang="en-US" altLang="zh-TW" sz="2400" dirty="0">
                <a:latin typeface="Times New Roman" panose="02020603050405020304" pitchFamily="18" charset="0"/>
              </a:rPr>
              <a:t>)</a:t>
            </a:r>
            <a:r>
              <a:rPr lang="en-US" altLang="zh-TW" sz="2400" dirty="0"/>
              <a:t> are true</a:t>
            </a:r>
            <a:r>
              <a:rPr lang="en-US" altLang="zh-TW" sz="2400" i="1" dirty="0">
                <a:latin typeface="Times New Roman" panose="02020603050405020304" pitchFamily="18" charset="0"/>
              </a:rPr>
              <a:t>.</a:t>
            </a:r>
            <a:r>
              <a:rPr lang="en-US" altLang="zh-TW" sz="2400" dirty="0"/>
              <a:t> </a:t>
            </a:r>
          </a:p>
          <a:p>
            <a:pPr eaLnBrk="1" hangingPunct="1"/>
            <a:r>
              <a:rPr lang="en-US" altLang="zh-TW" sz="2400" dirty="0"/>
              <a:t>               Consider </a:t>
            </a:r>
            <a:r>
              <a:rPr lang="en-US" altLang="zh-TW" sz="2400" i="1" dirty="0">
                <a:latin typeface="Times New Roman" panose="02020603050405020304" pitchFamily="18" charset="0"/>
              </a:rPr>
              <a:t>P</a:t>
            </a:r>
            <a:r>
              <a:rPr lang="en-US" altLang="zh-TW" sz="2400" dirty="0">
                <a:latin typeface="Times New Roman" panose="02020603050405020304" pitchFamily="18" charset="0"/>
              </a:rPr>
              <a:t>(</a:t>
            </a:r>
            <a:r>
              <a:rPr lang="en-US" altLang="zh-TW" sz="2400" i="1" dirty="0">
                <a:latin typeface="Times New Roman" panose="02020603050405020304" pitchFamily="18" charset="0"/>
              </a:rPr>
              <a:t>k</a:t>
            </a:r>
            <a:r>
              <a:rPr lang="en-US" altLang="zh-TW" sz="2400" dirty="0">
                <a:latin typeface="Times New Roman" panose="02020603050405020304" pitchFamily="18" charset="0"/>
              </a:rPr>
              <a:t>+1)</a:t>
            </a:r>
            <a:r>
              <a:rPr lang="en-US" altLang="zh-TW" sz="2400" dirty="0"/>
              <a:t> :</a:t>
            </a:r>
          </a:p>
          <a:p>
            <a:pPr eaLnBrk="1" hangingPunct="1"/>
            <a:r>
              <a:rPr lang="en-US" altLang="zh-TW" sz="2400" dirty="0"/>
              <a:t>                   Suppose </a:t>
            </a:r>
            <a:r>
              <a:rPr lang="en-US" altLang="zh-TW" sz="2400" i="1" dirty="0">
                <a:latin typeface="Times New Roman" panose="02020603050405020304" pitchFamily="18" charset="0"/>
              </a:rPr>
              <a:t>k</a:t>
            </a:r>
            <a:r>
              <a:rPr lang="en-US" altLang="zh-TW" sz="2400" dirty="0">
                <a:latin typeface="Symbol" panose="05050102010706020507" pitchFamily="18" charset="2"/>
              </a:rPr>
              <a:t>-</a:t>
            </a:r>
            <a:r>
              <a:rPr lang="en-US" altLang="zh-TW" sz="2400" dirty="0">
                <a:latin typeface="Times New Roman" panose="02020603050405020304" pitchFamily="18" charset="0"/>
              </a:rPr>
              <a:t>3</a:t>
            </a:r>
            <a:r>
              <a:rPr lang="en-US" altLang="zh-TW" sz="2400" b="1" i="1" dirty="0">
                <a:latin typeface="Times New Roman" panose="02020603050405020304" pitchFamily="18" charset="0"/>
              </a:rPr>
              <a:t> </a:t>
            </a:r>
            <a:r>
              <a:rPr lang="en-US" altLang="zh-TW" sz="2400" dirty="0"/>
              <a:t>= </a:t>
            </a:r>
            <a:r>
              <a:rPr lang="en-US" altLang="zh-TW" sz="2400" dirty="0">
                <a:latin typeface="Times New Roman" panose="02020603050405020304" pitchFamily="18" charset="0"/>
              </a:rPr>
              <a:t>4 </a:t>
            </a:r>
            <a:r>
              <a:rPr lang="en-US" altLang="zh-TW" sz="2400" dirty="0">
                <a:latin typeface="Times New Roman" panose="02020603050405020304" pitchFamily="18" charset="0"/>
                <a:sym typeface="Symbol" panose="05050102010706020507" pitchFamily="18" charset="2"/>
              </a:rPr>
              <a:t> </a:t>
            </a:r>
            <a:r>
              <a:rPr lang="en-US" altLang="zh-TW" sz="2400" i="1" dirty="0">
                <a:latin typeface="Times New Roman" panose="02020603050405020304" pitchFamily="18" charset="0"/>
              </a:rPr>
              <a:t>m</a:t>
            </a:r>
            <a:r>
              <a:rPr lang="en-US" altLang="zh-TW" sz="2400" dirty="0">
                <a:latin typeface="Times New Roman" panose="02020603050405020304" pitchFamily="18" charset="0"/>
              </a:rPr>
              <a:t> + 5 </a:t>
            </a:r>
            <a:r>
              <a:rPr lang="en-US" altLang="zh-TW" sz="2400" dirty="0">
                <a:sym typeface="Symbol" panose="05050102010706020507" pitchFamily="18" charset="2"/>
              </a:rPr>
              <a:t> </a:t>
            </a:r>
            <a:r>
              <a:rPr lang="en-US" altLang="zh-TW" sz="2400" i="1" dirty="0">
                <a:latin typeface="Times New Roman" panose="02020603050405020304" pitchFamily="18" charset="0"/>
                <a:sym typeface="Symbol" panose="05050102010706020507" pitchFamily="18" charset="2"/>
              </a:rPr>
              <a:t>n.</a:t>
            </a:r>
            <a:r>
              <a:rPr lang="en-US" altLang="zh-TW" sz="2400" i="1" dirty="0"/>
              <a:t>                  </a:t>
            </a:r>
          </a:p>
          <a:p>
            <a:pPr eaLnBrk="1" hangingPunct="1"/>
            <a:r>
              <a:rPr lang="en-US" altLang="zh-TW" sz="2400" dirty="0"/>
              <a:t>                   Then </a:t>
            </a:r>
            <a:r>
              <a:rPr lang="en-US" altLang="zh-TW" sz="2400" i="1" dirty="0">
                <a:latin typeface="Times New Roman" panose="02020603050405020304" pitchFamily="18" charset="0"/>
              </a:rPr>
              <a:t>k</a:t>
            </a:r>
            <a:r>
              <a:rPr lang="en-US" altLang="zh-TW" sz="2400" dirty="0">
                <a:latin typeface="Times New Roman" panose="02020603050405020304" pitchFamily="18" charset="0"/>
              </a:rPr>
              <a:t>+1</a:t>
            </a:r>
            <a:r>
              <a:rPr lang="en-US" altLang="zh-TW" sz="2400" b="1" i="1" dirty="0">
                <a:latin typeface="Times New Roman" panose="02020603050405020304" pitchFamily="18" charset="0"/>
              </a:rPr>
              <a:t> </a:t>
            </a:r>
            <a:r>
              <a:rPr lang="en-US" altLang="zh-TW" sz="2400" dirty="0"/>
              <a:t>= </a:t>
            </a:r>
            <a:r>
              <a:rPr lang="en-US" altLang="zh-TW" sz="2400" dirty="0">
                <a:latin typeface="Times New Roman" panose="02020603050405020304" pitchFamily="18" charset="0"/>
              </a:rPr>
              <a:t>4 </a:t>
            </a:r>
            <a:r>
              <a:rPr lang="en-US" altLang="zh-TW" sz="2400" dirty="0">
                <a:latin typeface="Times New Roman" panose="02020603050405020304" pitchFamily="18" charset="0"/>
                <a:sym typeface="Symbol" panose="05050102010706020507" pitchFamily="18" charset="2"/>
              </a:rPr>
              <a:t> (</a:t>
            </a:r>
            <a:r>
              <a:rPr lang="en-US" altLang="zh-TW" sz="2400" i="1" dirty="0">
                <a:latin typeface="Times New Roman" panose="02020603050405020304" pitchFamily="18" charset="0"/>
              </a:rPr>
              <a:t>m</a:t>
            </a:r>
            <a:r>
              <a:rPr lang="en-US" altLang="zh-TW" sz="2400" dirty="0">
                <a:latin typeface="Symbol" panose="05050102010706020507" pitchFamily="18" charset="2"/>
              </a:rPr>
              <a:t>+</a:t>
            </a:r>
            <a:r>
              <a:rPr lang="en-US" altLang="zh-TW" sz="2400" dirty="0">
                <a:latin typeface="Times New Roman" panose="02020603050405020304" pitchFamily="18" charset="0"/>
              </a:rPr>
              <a:t>1) + 5 </a:t>
            </a:r>
            <a:r>
              <a:rPr lang="en-US" altLang="zh-TW" sz="2400" dirty="0">
                <a:sym typeface="Symbol" panose="05050102010706020507" pitchFamily="18" charset="2"/>
              </a:rPr>
              <a:t> </a:t>
            </a:r>
            <a:r>
              <a:rPr lang="en-US" altLang="zh-TW" sz="2400" i="1" dirty="0">
                <a:latin typeface="Times New Roman" panose="02020603050405020304" pitchFamily="18" charset="0"/>
                <a:sym typeface="Symbol" panose="05050102010706020507" pitchFamily="18" charset="2"/>
              </a:rPr>
              <a:t>n.</a:t>
            </a:r>
            <a:endParaRPr lang="en-US" altLang="zh-TW" sz="2400" dirty="0">
              <a:latin typeface="Times New Roman" panose="02020603050405020304" pitchFamily="18" charset="0"/>
            </a:endParaRPr>
          </a:p>
          <a:p>
            <a:pPr eaLnBrk="1" hangingPunct="1"/>
            <a:r>
              <a:rPr lang="en-US" altLang="zh-TW" sz="2400" dirty="0">
                <a:sym typeface="Symbol" panose="05050102010706020507" pitchFamily="18" charset="2"/>
              </a:rPr>
              <a:t>               </a:t>
            </a:r>
            <a:r>
              <a:rPr lang="en-US" altLang="zh-TW" dirty="0"/>
              <a:t> </a:t>
            </a:r>
            <a:r>
              <a:rPr lang="en-US" altLang="zh-TW" sz="2400" dirty="0">
                <a:latin typeface="Times New Roman" panose="02020603050405020304" pitchFamily="18" charset="0"/>
              </a:rPr>
              <a:t>P(</a:t>
            </a:r>
            <a:r>
              <a:rPr lang="en-US" altLang="zh-TW" sz="2400" i="1" dirty="0">
                <a:latin typeface="Times New Roman" panose="02020603050405020304" pitchFamily="18" charset="0"/>
              </a:rPr>
              <a:t>k</a:t>
            </a:r>
            <a:r>
              <a:rPr lang="en-US" altLang="zh-TW" sz="2400" dirty="0">
                <a:latin typeface="Times New Roman" panose="02020603050405020304" pitchFamily="18" charset="0"/>
              </a:rPr>
              <a:t>+1)</a:t>
            </a:r>
            <a:r>
              <a:rPr lang="en-US" altLang="zh-TW" sz="2400" dirty="0"/>
              <a:t> is true.   </a:t>
            </a:r>
          </a:p>
          <a:p>
            <a:pPr eaLnBrk="1" hangingPunct="1"/>
            <a:r>
              <a:rPr lang="en-US" altLang="zh-TW" sz="2400" dirty="0"/>
              <a:t>        By Strong MI, </a:t>
            </a:r>
            <a:r>
              <a:rPr lang="en-US" altLang="zh-TW" sz="2400" i="1" dirty="0">
                <a:latin typeface="Times New Roman" panose="02020603050405020304" pitchFamily="18" charset="0"/>
              </a:rPr>
              <a:t>P</a:t>
            </a:r>
            <a:r>
              <a:rPr lang="en-US" altLang="zh-TW" sz="2400" dirty="0">
                <a:latin typeface="Times New Roman" panose="02020603050405020304" pitchFamily="18" charset="0"/>
              </a:rPr>
              <a:t>(</a:t>
            </a:r>
            <a:r>
              <a:rPr lang="en-US" altLang="zh-TW" sz="2400" i="1" dirty="0">
                <a:latin typeface="Times New Roman" panose="02020603050405020304" pitchFamily="18" charset="0"/>
              </a:rPr>
              <a:t>n</a:t>
            </a:r>
            <a:r>
              <a:rPr lang="en-US" altLang="zh-TW" sz="2400" dirty="0">
                <a:latin typeface="Times New Roman" panose="02020603050405020304" pitchFamily="18" charset="0"/>
              </a:rPr>
              <a:t>)</a:t>
            </a:r>
            <a:r>
              <a:rPr lang="en-US" altLang="zh-TW" sz="2400" dirty="0"/>
              <a:t> is true if </a:t>
            </a:r>
            <a:r>
              <a:rPr lang="en-US" altLang="zh-TW" sz="2400" i="1" dirty="0" err="1">
                <a:latin typeface="Times New Roman" panose="02020603050405020304" pitchFamily="18" charset="0"/>
              </a:rPr>
              <a:t>n</a:t>
            </a:r>
            <a:r>
              <a:rPr lang="en-US" altLang="zh-TW" sz="2400" dirty="0" err="1">
                <a:sym typeface="Symbol" panose="05050102010706020507" pitchFamily="18" charset="2"/>
              </a:rPr>
              <a:t></a:t>
            </a:r>
            <a:r>
              <a:rPr lang="en-US" altLang="zh-TW" sz="2400" dirty="0" err="1"/>
              <a:t>Z</a:t>
            </a:r>
            <a:r>
              <a:rPr lang="en-US" altLang="zh-TW" sz="2400" dirty="0"/>
              <a:t> and </a:t>
            </a:r>
            <a:r>
              <a:rPr lang="en-US" altLang="zh-TW" sz="2400" i="1" dirty="0">
                <a:latin typeface="Times New Roman" panose="02020603050405020304" pitchFamily="18" charset="0"/>
              </a:rPr>
              <a:t>n </a:t>
            </a:r>
            <a:r>
              <a:rPr lang="en-US" altLang="zh-TW" sz="2400" dirty="0">
                <a:sym typeface="Symbol" panose="05050102010706020507" pitchFamily="18" charset="2"/>
              </a:rPr>
              <a:t></a:t>
            </a:r>
            <a:r>
              <a:rPr lang="en-US" altLang="zh-TW" sz="2400" dirty="0"/>
              <a:t>12</a:t>
            </a:r>
            <a:r>
              <a:rPr lang="en-US" altLang="zh-TW" sz="2400" dirty="0">
                <a:sym typeface="Symbol" panose="05050102010706020507" pitchFamily="18" charset="2"/>
              </a:rPr>
              <a:t>.</a:t>
            </a:r>
          </a:p>
        </p:txBody>
      </p:sp>
      <p:sp>
        <p:nvSpPr>
          <p:cNvPr id="116744" name="Text Box 8"/>
          <p:cNvSpPr txBox="1">
            <a:spLocks noChangeArrowheads="1"/>
          </p:cNvSpPr>
          <p:nvPr/>
        </p:nvSpPr>
        <p:spPr bwMode="auto">
          <a:xfrm>
            <a:off x="8040688" y="4365625"/>
            <a:ext cx="1465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Arial" panose="020B0604020202020204" pitchFamily="34" charset="0"/>
                <a:ea typeface="新細明體" pitchFamily="18" charset="-120"/>
              </a:defRPr>
            </a:lvl1pPr>
            <a:lvl2pPr marL="742950" indent="-285750" eaLnBrk="0" hangingPunct="0">
              <a:defRPr kumimoji="1" sz="2800">
                <a:solidFill>
                  <a:schemeClr val="tx1"/>
                </a:solidFill>
                <a:latin typeface="Arial" panose="020B0604020202020204" pitchFamily="34" charset="0"/>
                <a:ea typeface="新細明體" pitchFamily="18" charset="-120"/>
              </a:defRPr>
            </a:lvl2pPr>
            <a:lvl3pPr marL="1143000" indent="-228600" eaLnBrk="0" hangingPunct="0">
              <a:defRPr kumimoji="1" sz="2800">
                <a:solidFill>
                  <a:schemeClr val="tx1"/>
                </a:solidFill>
                <a:latin typeface="Arial" panose="020B0604020202020204" pitchFamily="34" charset="0"/>
                <a:ea typeface="新細明體" pitchFamily="18" charset="-120"/>
              </a:defRPr>
            </a:lvl3pPr>
            <a:lvl4pPr marL="1600200" indent="-228600" eaLnBrk="0" hangingPunct="0">
              <a:defRPr kumimoji="1" sz="2800">
                <a:solidFill>
                  <a:schemeClr val="tx1"/>
                </a:solidFill>
                <a:latin typeface="Arial" panose="020B0604020202020204" pitchFamily="34" charset="0"/>
                <a:ea typeface="新細明體" pitchFamily="18" charset="-120"/>
              </a:defRPr>
            </a:lvl4pPr>
            <a:lvl5pPr marL="2057400" indent="-228600" eaLnBrk="0" hangingPunct="0">
              <a:defRPr kumimoji="1" sz="2800">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ea typeface="新細明體" pitchFamily="18" charset="-120"/>
              </a:defRPr>
            </a:lvl9pPr>
          </a:lstStyle>
          <a:p>
            <a:pPr eaLnBrk="1" hangingPunct="1"/>
            <a:r>
              <a:rPr lang="en-US" altLang="zh-TW" sz="2400">
                <a:solidFill>
                  <a:srgbClr val="3333FF"/>
                </a:solidFill>
                <a:latin typeface="Times New Roman" panose="02020603050405020304" pitchFamily="18" charset="0"/>
              </a:rPr>
              <a:t>(</a:t>
            </a:r>
            <a:r>
              <a:rPr lang="en-US" altLang="zh-TW" sz="2400" i="1">
                <a:solidFill>
                  <a:srgbClr val="3333FF"/>
                </a:solidFill>
                <a:latin typeface="Times New Roman" panose="02020603050405020304" pitchFamily="18" charset="0"/>
              </a:rPr>
              <a:t>k</a:t>
            </a:r>
            <a:r>
              <a:rPr lang="en-US" altLang="zh-TW" sz="2400">
                <a:solidFill>
                  <a:srgbClr val="3333FF"/>
                </a:solidFill>
                <a:latin typeface="Symbol" panose="05050102010706020507" pitchFamily="18" charset="2"/>
              </a:rPr>
              <a:t>-</a:t>
            </a:r>
            <a:r>
              <a:rPr lang="en-US" altLang="zh-TW" sz="2400">
                <a:solidFill>
                  <a:srgbClr val="3333FF"/>
                </a:solidFill>
                <a:latin typeface="Times New Roman" panose="02020603050405020304" pitchFamily="18" charset="0"/>
              </a:rPr>
              <a:t>3 </a:t>
            </a:r>
            <a:r>
              <a:rPr lang="en-US" altLang="zh-TW" sz="2400">
                <a:solidFill>
                  <a:srgbClr val="3333FF"/>
                </a:solidFill>
                <a:latin typeface="Times New Roman" panose="02020603050405020304" pitchFamily="18" charset="0"/>
                <a:sym typeface="Symbol" panose="05050102010706020507" pitchFamily="18" charset="2"/>
              </a:rPr>
              <a:t> 12)</a:t>
            </a:r>
          </a:p>
        </p:txBody>
      </p:sp>
    </p:spTree>
    <p:extLst>
      <p:ext uri="{BB962C8B-B14F-4D97-AF65-F5344CB8AC3E}">
        <p14:creationId xmlns:p14="http://schemas.microsoft.com/office/powerpoint/2010/main" val="40417888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6738">
                                            <p:txEl>
                                              <p:pRg st="1" end="1"/>
                                            </p:txEl>
                                          </p:spTgt>
                                        </p:tgtEl>
                                        <p:attrNameLst>
                                          <p:attrName>style.visibility</p:attrName>
                                        </p:attrNameLst>
                                      </p:cBhvr>
                                      <p:to>
                                        <p:strVal val="visible"/>
                                      </p:to>
                                    </p:set>
                                    <p:anim calcmode="lin" valueType="num">
                                      <p:cBhvr additive="base">
                                        <p:cTn id="7" dur="500" fill="hold"/>
                                        <p:tgtEl>
                                          <p:spTgt spid="11673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6738">
                                            <p:txEl>
                                              <p:pRg st="2" end="2"/>
                                            </p:txEl>
                                          </p:spTgt>
                                        </p:tgtEl>
                                        <p:attrNameLst>
                                          <p:attrName>style.visibility</p:attrName>
                                        </p:attrNameLst>
                                      </p:cBhvr>
                                      <p:to>
                                        <p:strVal val="visible"/>
                                      </p:to>
                                    </p:set>
                                    <p:anim calcmode="lin" valueType="num">
                                      <p:cBhvr additive="base">
                                        <p:cTn id="13" dur="500" fill="hold"/>
                                        <p:tgtEl>
                                          <p:spTgt spid="11673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67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6738">
                                            <p:txEl>
                                              <p:pRg st="3" end="3"/>
                                            </p:txEl>
                                          </p:spTgt>
                                        </p:tgtEl>
                                        <p:attrNameLst>
                                          <p:attrName>style.visibility</p:attrName>
                                        </p:attrNameLst>
                                      </p:cBhvr>
                                      <p:to>
                                        <p:strVal val="visible"/>
                                      </p:to>
                                    </p:set>
                                    <p:anim calcmode="lin" valueType="num">
                                      <p:cBhvr additive="base">
                                        <p:cTn id="19" dur="500" fill="hold"/>
                                        <p:tgtEl>
                                          <p:spTgt spid="11673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67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6738">
                                            <p:txEl>
                                              <p:pRg st="4" end="4"/>
                                            </p:txEl>
                                          </p:spTgt>
                                        </p:tgtEl>
                                        <p:attrNameLst>
                                          <p:attrName>style.visibility</p:attrName>
                                        </p:attrNameLst>
                                      </p:cBhvr>
                                      <p:to>
                                        <p:strVal val="visible"/>
                                      </p:to>
                                    </p:set>
                                    <p:anim calcmode="lin" valueType="num">
                                      <p:cBhvr additive="base">
                                        <p:cTn id="25" dur="500" fill="hold"/>
                                        <p:tgtEl>
                                          <p:spTgt spid="11673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673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6738">
                                            <p:txEl>
                                              <p:pRg st="5" end="5"/>
                                            </p:txEl>
                                          </p:spTgt>
                                        </p:tgtEl>
                                        <p:attrNameLst>
                                          <p:attrName>style.visibility</p:attrName>
                                        </p:attrNameLst>
                                      </p:cBhvr>
                                      <p:to>
                                        <p:strVal val="visible"/>
                                      </p:to>
                                    </p:set>
                                    <p:anim calcmode="lin" valueType="num">
                                      <p:cBhvr additive="base">
                                        <p:cTn id="31" dur="500" fill="hold"/>
                                        <p:tgtEl>
                                          <p:spTgt spid="11673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673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6738">
                                            <p:txEl>
                                              <p:pRg st="6" end="6"/>
                                            </p:txEl>
                                          </p:spTgt>
                                        </p:tgtEl>
                                        <p:attrNameLst>
                                          <p:attrName>style.visibility</p:attrName>
                                        </p:attrNameLst>
                                      </p:cBhvr>
                                      <p:to>
                                        <p:strVal val="visible"/>
                                      </p:to>
                                    </p:set>
                                    <p:anim calcmode="lin" valueType="num">
                                      <p:cBhvr additive="base">
                                        <p:cTn id="37" dur="500" fill="hold"/>
                                        <p:tgtEl>
                                          <p:spTgt spid="11673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673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16738">
                                            <p:txEl>
                                              <p:pRg st="7" end="7"/>
                                            </p:txEl>
                                          </p:spTgt>
                                        </p:tgtEl>
                                        <p:attrNameLst>
                                          <p:attrName>style.visibility</p:attrName>
                                        </p:attrNameLst>
                                      </p:cBhvr>
                                      <p:to>
                                        <p:strVal val="visible"/>
                                      </p:to>
                                    </p:set>
                                    <p:anim calcmode="lin" valueType="num">
                                      <p:cBhvr additive="base">
                                        <p:cTn id="43" dur="500" fill="hold"/>
                                        <p:tgtEl>
                                          <p:spTgt spid="11673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673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16738">
                                            <p:txEl>
                                              <p:pRg st="8" end="8"/>
                                            </p:txEl>
                                          </p:spTgt>
                                        </p:tgtEl>
                                        <p:attrNameLst>
                                          <p:attrName>style.visibility</p:attrName>
                                        </p:attrNameLst>
                                      </p:cBhvr>
                                      <p:to>
                                        <p:strVal val="visible"/>
                                      </p:to>
                                    </p:set>
                                    <p:anim calcmode="lin" valueType="num">
                                      <p:cBhvr additive="base">
                                        <p:cTn id="49" dur="500" fill="hold"/>
                                        <p:tgtEl>
                                          <p:spTgt spid="11673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6738">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6744"/>
                                        </p:tgtEl>
                                        <p:attrNameLst>
                                          <p:attrName>style.visibility</p:attrName>
                                        </p:attrNameLst>
                                      </p:cBhvr>
                                      <p:to>
                                        <p:strVal val="visible"/>
                                      </p:to>
                                    </p:set>
                                    <p:anim calcmode="lin" valueType="num">
                                      <p:cBhvr additive="base">
                                        <p:cTn id="53" dur="500" fill="hold"/>
                                        <p:tgtEl>
                                          <p:spTgt spid="116744"/>
                                        </p:tgtEl>
                                        <p:attrNameLst>
                                          <p:attrName>ppt_x</p:attrName>
                                        </p:attrNameLst>
                                      </p:cBhvr>
                                      <p:tavLst>
                                        <p:tav tm="0">
                                          <p:val>
                                            <p:strVal val="#ppt_x"/>
                                          </p:val>
                                        </p:tav>
                                        <p:tav tm="100000">
                                          <p:val>
                                            <p:strVal val="#ppt_x"/>
                                          </p:val>
                                        </p:tav>
                                      </p:tavLst>
                                    </p:anim>
                                    <p:anim calcmode="lin" valueType="num">
                                      <p:cBhvr additive="base">
                                        <p:cTn id="54" dur="500" fill="hold"/>
                                        <p:tgtEl>
                                          <p:spTgt spid="116744"/>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116738">
                                            <p:txEl>
                                              <p:pRg st="9" end="9"/>
                                            </p:txEl>
                                          </p:spTgt>
                                        </p:tgtEl>
                                        <p:attrNameLst>
                                          <p:attrName>style.visibility</p:attrName>
                                        </p:attrNameLst>
                                      </p:cBhvr>
                                      <p:to>
                                        <p:strVal val="visible"/>
                                      </p:to>
                                    </p:set>
                                    <p:anim calcmode="lin" valueType="num">
                                      <p:cBhvr additive="base">
                                        <p:cTn id="59" dur="500" fill="hold"/>
                                        <p:tgtEl>
                                          <p:spTgt spid="116738">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673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116738">
                                            <p:txEl>
                                              <p:pRg st="10" end="10"/>
                                            </p:txEl>
                                          </p:spTgt>
                                        </p:tgtEl>
                                        <p:attrNameLst>
                                          <p:attrName>style.visibility</p:attrName>
                                        </p:attrNameLst>
                                      </p:cBhvr>
                                      <p:to>
                                        <p:strVal val="visible"/>
                                      </p:to>
                                    </p:set>
                                    <p:anim calcmode="lin" valueType="num">
                                      <p:cBhvr additive="base">
                                        <p:cTn id="65" dur="500" fill="hold"/>
                                        <p:tgtEl>
                                          <p:spTgt spid="116738">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673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116738">
                                            <p:txEl>
                                              <p:pRg st="11" end="11"/>
                                            </p:txEl>
                                          </p:spTgt>
                                        </p:tgtEl>
                                        <p:attrNameLst>
                                          <p:attrName>style.visibility</p:attrName>
                                        </p:attrNameLst>
                                      </p:cBhvr>
                                      <p:to>
                                        <p:strVal val="visible"/>
                                      </p:to>
                                    </p:set>
                                    <p:anim calcmode="lin" valueType="num">
                                      <p:cBhvr additive="base">
                                        <p:cTn id="71" dur="500" fill="hold"/>
                                        <p:tgtEl>
                                          <p:spTgt spid="116738">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673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4"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8565" y="164828"/>
            <a:ext cx="10515600" cy="1325563"/>
          </a:xfrm>
        </p:spPr>
        <p:txBody>
          <a:bodyPr>
            <a:normAutofit/>
          </a:bodyPr>
          <a:lstStyle/>
          <a:p>
            <a:r>
              <a:rPr lang="en-US" dirty="0" smtClean="0">
                <a:latin typeface="Comic Sans MS" panose="030F0702030302020204" pitchFamily="66" charset="0"/>
              </a:rPr>
              <a:t>Number of Subsets of a Finite Set</a:t>
            </a:r>
            <a:endParaRPr lang="en-US" dirty="0">
              <a:latin typeface="Comic Sans MS" panose="030F0702030302020204" pitchFamily="66" charset="0"/>
            </a:endParaRPr>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show that if </a:t>
            </a:r>
            <a:r>
              <a:rPr lang="en-US" i="1" dirty="0" smtClean="0"/>
              <a:t>S</a:t>
            </a:r>
            <a:r>
              <a:rPr lang="en-US" dirty="0" smtClean="0"/>
              <a:t> is a finite set with n elements, where </a:t>
            </a:r>
            <a:r>
              <a:rPr lang="en-US" i="1" dirty="0" smtClean="0"/>
              <a:t>n</a:t>
            </a:r>
            <a:r>
              <a:rPr lang="en-US" dirty="0" smtClean="0"/>
              <a:t> is a nonnegative integer, then </a:t>
            </a:r>
            <a:r>
              <a:rPr lang="en-US" i="1" dirty="0" smtClean="0"/>
              <a:t>S</a:t>
            </a:r>
            <a:r>
              <a:rPr lang="en-US" dirty="0" smtClean="0"/>
              <a:t> has </a:t>
            </a:r>
            <a:r>
              <a:rPr lang="en-US" dirty="0" smtClean="0">
                <a:latin typeface="Cambria Math" pitchFamily="18" charset="0"/>
                <a:ea typeface="Cambria Math" pitchFamily="18" charset="0"/>
              </a:rPr>
              <a:t>2</a:t>
            </a:r>
            <a:r>
              <a:rPr lang="en-US" i="1" baseline="30000" dirty="0" smtClean="0"/>
              <a:t>n</a:t>
            </a:r>
            <a:r>
              <a:rPr lang="en-US" dirty="0" smtClean="0"/>
              <a:t> subsets.</a:t>
            </a:r>
          </a:p>
          <a:p>
            <a:pPr>
              <a:buNone/>
            </a:pPr>
            <a:r>
              <a:rPr lang="en-US" sz="2000" dirty="0"/>
              <a:t>        (</a:t>
            </a:r>
            <a:r>
              <a:rPr lang="en-US" sz="2000" i="1" dirty="0"/>
              <a:t>Chapter </a:t>
            </a:r>
            <a:r>
              <a:rPr lang="en-US" sz="2000" dirty="0">
                <a:latin typeface="Cambria Math" pitchFamily="18" charset="0"/>
                <a:ea typeface="Cambria Math" pitchFamily="18" charset="0"/>
              </a:rPr>
              <a:t>6</a:t>
            </a:r>
            <a:r>
              <a:rPr lang="en-US" sz="2000" i="1" dirty="0"/>
              <a:t> uses combinatorial methods to prove this result.</a:t>
            </a:r>
            <a:r>
              <a:rPr lang="en-US" sz="2000" dirty="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 set with </a:t>
            </a:r>
            <a:r>
              <a:rPr lang="en-US" i="1" dirty="0" smtClean="0"/>
              <a:t>n</a:t>
            </a:r>
            <a:r>
              <a:rPr lang="en-US" dirty="0" smtClean="0"/>
              <a:t> elements has </a:t>
            </a:r>
            <a:r>
              <a:rPr lang="en-US" dirty="0" smtClean="0">
                <a:latin typeface="Cambria Math" pitchFamily="18" charset="0"/>
                <a:ea typeface="Cambria Math" pitchFamily="18" charset="0"/>
              </a:rPr>
              <a:t>2</a:t>
            </a:r>
            <a:r>
              <a:rPr lang="en-US" i="1" baseline="30000" dirty="0" smtClean="0"/>
              <a:t>n</a:t>
            </a:r>
            <a:r>
              <a:rPr lang="en-US" dirty="0" smtClean="0"/>
              <a:t> subsets.</a:t>
            </a:r>
          </a:p>
          <a:p>
            <a:pPr lvl="1"/>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0</a:t>
            </a:r>
            <a:r>
              <a:rPr lang="en-US" dirty="0" smtClean="0"/>
              <a:t>) is true, because the empty set has only itself as a subset and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a:t>
            </a:r>
          </a:p>
          <a:p>
            <a:pPr lvl="1"/>
            <a:r>
              <a:rPr lang="en-US" dirty="0" smtClean="0"/>
              <a:t>Inductive Step: Assume </a:t>
            </a:r>
            <a:r>
              <a:rPr lang="en-US" i="1" dirty="0" smtClean="0"/>
              <a:t>P</a:t>
            </a:r>
            <a:r>
              <a:rPr lang="en-US" dirty="0" smtClean="0"/>
              <a:t>(</a:t>
            </a:r>
            <a:r>
              <a:rPr lang="en-US" i="1" dirty="0" smtClean="0"/>
              <a:t>k</a:t>
            </a:r>
            <a:r>
              <a:rPr lang="en-US" dirty="0" smtClean="0"/>
              <a:t>) is true for an arbitrary nonnegative integer </a:t>
            </a:r>
            <a:r>
              <a:rPr lang="en-US" i="1" dirty="0" smtClean="0"/>
              <a:t>k</a:t>
            </a:r>
            <a:r>
              <a:rPr lang="en-US" dirty="0" smtClean="0"/>
              <a:t>.</a:t>
            </a:r>
          </a:p>
          <a:p>
            <a:pPr lvl="1"/>
            <a:endParaRPr lang="en-US" dirty="0" smtClean="0"/>
          </a:p>
          <a:p>
            <a:pPr lvl="1">
              <a:buNone/>
            </a:pPr>
            <a:endParaRPr lang="en-US" dirty="0" smtClean="0"/>
          </a:p>
          <a:p>
            <a:endParaRPr lang="en-US" dirty="0"/>
          </a:p>
        </p:txBody>
      </p:sp>
      <p:sp>
        <p:nvSpPr>
          <p:cNvPr id="4" name="TextBox 3"/>
          <p:cNvSpPr txBox="1"/>
          <p:nvPr/>
        </p:nvSpPr>
        <p:spPr>
          <a:xfrm>
            <a:off x="8001000" y="60198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extLst>
      <p:ext uri="{BB962C8B-B14F-4D97-AF65-F5344CB8AC3E}">
        <p14:creationId xmlns:p14="http://schemas.microsoft.com/office/powerpoint/2010/main" val="29085960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692" y="251913"/>
            <a:ext cx="10515600" cy="1325563"/>
          </a:xfrm>
        </p:spPr>
        <p:txBody>
          <a:bodyPr>
            <a:normAutofit/>
          </a:bodyPr>
          <a:lstStyle/>
          <a:p>
            <a:r>
              <a:rPr lang="en-US" dirty="0" smtClean="0">
                <a:latin typeface="Comic Sans MS" panose="030F0702030302020204" pitchFamily="66" charset="0"/>
              </a:rPr>
              <a:t>Climbing an </a:t>
            </a:r>
            <a:br>
              <a:rPr lang="en-US" dirty="0" smtClean="0">
                <a:latin typeface="Comic Sans MS" panose="030F0702030302020204" pitchFamily="66" charset="0"/>
              </a:rPr>
            </a:br>
            <a:r>
              <a:rPr lang="en-US" dirty="0" smtClean="0">
                <a:latin typeface="Comic Sans MS" panose="030F0702030302020204" pitchFamily="66" charset="0"/>
              </a:rPr>
              <a:t>Infinite Ladder</a:t>
            </a:r>
            <a:endParaRPr lang="en-US" dirty="0">
              <a:latin typeface="Comic Sans MS" panose="030F0702030302020204" pitchFamily="66" charset="0"/>
            </a:endParaRPr>
          </a:p>
        </p:txBody>
      </p:sp>
      <p:pic>
        <p:nvPicPr>
          <p:cNvPr id="4" name="Content Placeholder 3" descr="0401.jpg"/>
          <p:cNvPicPr>
            <a:picLocks noGrp="1" noChangeAspect="1"/>
          </p:cNvPicPr>
          <p:nvPr>
            <p:ph idx="1"/>
          </p:nvPr>
        </p:nvPicPr>
        <p:blipFill>
          <a:blip r:embed="rId2" cstate="print"/>
          <a:stretch>
            <a:fillRect/>
          </a:stretch>
        </p:blipFill>
        <p:spPr>
          <a:xfrm>
            <a:off x="7162801" y="457200"/>
            <a:ext cx="3248025" cy="5827374"/>
          </a:xfrm>
        </p:spPr>
      </p:pic>
      <p:sp>
        <p:nvSpPr>
          <p:cNvPr id="5" name="TextBox 4"/>
          <p:cNvSpPr txBox="1"/>
          <p:nvPr/>
        </p:nvSpPr>
        <p:spPr>
          <a:xfrm>
            <a:off x="719547" y="1883845"/>
            <a:ext cx="6248400" cy="1200329"/>
          </a:xfrm>
          <a:prstGeom prst="rect">
            <a:avLst/>
          </a:prstGeom>
          <a:noFill/>
        </p:spPr>
        <p:txBody>
          <a:bodyPr wrap="square" rtlCol="0">
            <a:spAutoFit/>
          </a:bodyPr>
          <a:lstStyle/>
          <a:p>
            <a:r>
              <a:rPr lang="en-US" dirty="0">
                <a:latin typeface="Comic Sans MS" panose="030F0702030302020204" pitchFamily="66" charset="0"/>
              </a:rPr>
              <a:t>Suppose we have an infinite ladder:</a:t>
            </a:r>
          </a:p>
          <a:p>
            <a:pPr marL="342900" indent="-342900">
              <a:buFont typeface="+mj-lt"/>
              <a:buAutoNum type="arabicPeriod"/>
            </a:pPr>
            <a:r>
              <a:rPr lang="en-US" dirty="0">
                <a:latin typeface="Comic Sans MS" panose="030F0702030302020204" pitchFamily="66" charset="0"/>
              </a:rPr>
              <a:t>We can reach the first rung of the ladder.</a:t>
            </a:r>
          </a:p>
          <a:p>
            <a:pPr marL="342900" indent="-342900">
              <a:buFont typeface="+mj-lt"/>
              <a:buAutoNum type="arabicPeriod"/>
            </a:pPr>
            <a:r>
              <a:rPr lang="en-US" dirty="0">
                <a:latin typeface="Comic Sans MS" panose="030F0702030302020204" pitchFamily="66" charset="0"/>
              </a:rPr>
              <a:t>If we can reach a particular rung of the ladder, then we can reach the next rung.</a:t>
            </a:r>
          </a:p>
        </p:txBody>
      </p:sp>
      <p:sp>
        <p:nvSpPr>
          <p:cNvPr id="6" name="TextBox 5"/>
          <p:cNvSpPr txBox="1"/>
          <p:nvPr/>
        </p:nvSpPr>
        <p:spPr>
          <a:xfrm>
            <a:off x="644435" y="3278777"/>
            <a:ext cx="4876800" cy="2031325"/>
          </a:xfrm>
          <a:prstGeom prst="rect">
            <a:avLst/>
          </a:prstGeom>
          <a:noFill/>
        </p:spPr>
        <p:txBody>
          <a:bodyPr wrap="square" rtlCol="0">
            <a:spAutoFit/>
          </a:bodyPr>
          <a:lstStyle/>
          <a:p>
            <a:endParaRPr lang="en-US" dirty="0">
              <a:latin typeface="Comic Sans MS" panose="030F0702030302020204" pitchFamily="66" charset="0"/>
            </a:endParaRPr>
          </a:p>
          <a:p>
            <a:r>
              <a:rPr lang="en-US" dirty="0">
                <a:latin typeface="Comic Sans MS" panose="030F0702030302020204" pitchFamily="66" charset="0"/>
              </a:rPr>
              <a:t>From (1), we can reach the first rung. Then by applying (2), we can reach the second rung. Applying (2) again, the third rung. And so on.  We can apply (2) any number of times to reach any particular rung, no matter how high up.</a:t>
            </a:r>
          </a:p>
        </p:txBody>
      </p:sp>
      <p:sp>
        <p:nvSpPr>
          <p:cNvPr id="7" name="TextBox 6"/>
          <p:cNvSpPr txBox="1"/>
          <p:nvPr/>
        </p:nvSpPr>
        <p:spPr>
          <a:xfrm>
            <a:off x="844731" y="5638243"/>
            <a:ext cx="4191000" cy="646331"/>
          </a:xfrm>
          <a:prstGeom prst="rect">
            <a:avLst/>
          </a:prstGeom>
          <a:noFill/>
        </p:spPr>
        <p:txBody>
          <a:bodyPr wrap="square" rtlCol="0">
            <a:spAutoFit/>
          </a:bodyPr>
          <a:lstStyle/>
          <a:p>
            <a:r>
              <a:rPr lang="en-US" dirty="0">
                <a:latin typeface="Comic Sans MS" panose="030F0702030302020204" pitchFamily="66" charset="0"/>
              </a:rPr>
              <a:t>This example motivates proof by mathematical induction.</a:t>
            </a:r>
          </a:p>
        </p:txBody>
      </p:sp>
    </p:spTree>
    <p:extLst>
      <p:ext uri="{BB962C8B-B14F-4D97-AF65-F5344CB8AC3E}">
        <p14:creationId xmlns:p14="http://schemas.microsoft.com/office/powerpoint/2010/main" val="942888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2475" y="61228"/>
            <a:ext cx="10515600" cy="1325563"/>
          </a:xfrm>
        </p:spPr>
        <p:txBody>
          <a:bodyPr>
            <a:normAutofit/>
          </a:bodyPr>
          <a:lstStyle/>
          <a:p>
            <a:r>
              <a:rPr lang="en-US" dirty="0" smtClean="0">
                <a:latin typeface="Comic Sans MS" panose="030F0702030302020204" pitchFamily="66" charset="0"/>
              </a:rPr>
              <a:t>Number of Subsets of a Finite Set</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lnSpcReduction="10000"/>
          </a:bodyPr>
          <a:lstStyle/>
          <a:p>
            <a:pPr lvl="1">
              <a:buNone/>
            </a:pPr>
            <a:endParaRPr lang="en-US" dirty="0" smtClean="0"/>
          </a:p>
          <a:p>
            <a:pPr lvl="1">
              <a:buNone/>
            </a:pPr>
            <a:endParaRPr lang="en-US" dirty="0" smtClean="0"/>
          </a:p>
          <a:p>
            <a:pPr lvl="2"/>
            <a:r>
              <a:rPr lang="en-US" dirty="0" smtClean="0"/>
              <a:t>Let </a:t>
            </a:r>
            <a:r>
              <a:rPr lang="en-US" i="1" dirty="0" smtClean="0"/>
              <a:t>T</a:t>
            </a:r>
            <a:r>
              <a:rPr lang="en-US" dirty="0" smtClean="0"/>
              <a:t> be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Then </a:t>
            </a:r>
            <a:r>
              <a:rPr lang="en-US" i="1" dirty="0" smtClean="0"/>
              <a:t>T</a:t>
            </a:r>
            <a:r>
              <a:rPr lang="en-US" dirty="0" smtClean="0"/>
              <a:t> = </a:t>
            </a:r>
            <a:r>
              <a:rPr lang="en-US" i="1" dirty="0" smtClean="0"/>
              <a:t>S</a:t>
            </a:r>
            <a:r>
              <a:rPr lang="en-US" dirty="0" smtClean="0"/>
              <a:t> </a:t>
            </a:r>
            <a:r>
              <a:rPr lang="en-US" dirty="0" smtClean="0">
                <a:latin typeface="Cambria Math"/>
                <a:ea typeface="Cambria Math"/>
              </a:rPr>
              <a:t>∪</a:t>
            </a:r>
            <a:r>
              <a:rPr lang="en-US" dirty="0" smtClean="0"/>
              <a:t> {</a:t>
            </a:r>
            <a:r>
              <a:rPr lang="en-US" i="1" dirty="0" smtClean="0"/>
              <a:t>a</a:t>
            </a:r>
            <a:r>
              <a:rPr lang="en-US" dirty="0" smtClean="0"/>
              <a:t>}, where </a:t>
            </a:r>
            <a:r>
              <a:rPr lang="en-US" i="1" dirty="0" smtClean="0"/>
              <a:t>a</a:t>
            </a:r>
            <a:r>
              <a:rPr lang="en-US" dirty="0" smtClean="0"/>
              <a:t> </a:t>
            </a:r>
            <a:r>
              <a:rPr lang="en-US" dirty="0" smtClean="0">
                <a:latin typeface="Cambria Math"/>
                <a:ea typeface="Cambria Math"/>
              </a:rPr>
              <a:t>∈</a:t>
            </a:r>
            <a:r>
              <a:rPr lang="en-US" dirty="0" smtClean="0"/>
              <a:t> </a:t>
            </a:r>
            <a:r>
              <a:rPr lang="en-US" i="1" dirty="0" smtClean="0"/>
              <a:t>T</a:t>
            </a:r>
            <a:r>
              <a:rPr lang="en-US" dirty="0" smtClean="0"/>
              <a:t> and </a:t>
            </a:r>
            <a:r>
              <a:rPr lang="en-US" i="1" dirty="0" smtClean="0"/>
              <a:t>S</a:t>
            </a:r>
            <a:r>
              <a:rPr lang="en-US" dirty="0" smtClean="0"/>
              <a:t> = </a:t>
            </a:r>
            <a:r>
              <a:rPr lang="en-US" i="1" dirty="0" smtClean="0"/>
              <a:t>T </a:t>
            </a:r>
            <a:r>
              <a:rPr lang="en-US" i="1" dirty="0" smtClean="0">
                <a:latin typeface="Cambria Math"/>
                <a:ea typeface="Cambria Math"/>
              </a:rPr>
              <a:t>−</a:t>
            </a:r>
            <a:r>
              <a:rPr lang="en-US" dirty="0" smtClean="0"/>
              <a:t> {</a:t>
            </a:r>
            <a:r>
              <a:rPr lang="en-US" i="1" dirty="0" smtClean="0"/>
              <a:t>a</a:t>
            </a:r>
            <a:r>
              <a:rPr lang="en-US" dirty="0" smtClean="0"/>
              <a:t>}.  Hence |</a:t>
            </a:r>
            <a:r>
              <a:rPr lang="en-US" i="1" dirty="0" smtClean="0"/>
              <a:t>S</a:t>
            </a:r>
            <a:r>
              <a:rPr lang="en-US" dirty="0" smtClean="0"/>
              <a:t>| = </a:t>
            </a:r>
            <a:r>
              <a:rPr lang="en-US" i="1" dirty="0" smtClean="0"/>
              <a:t>k</a:t>
            </a:r>
            <a:r>
              <a:rPr lang="en-US" dirty="0" smtClean="0"/>
              <a:t>.</a:t>
            </a:r>
          </a:p>
          <a:p>
            <a:pPr lvl="2"/>
            <a:r>
              <a:rPr lang="en-US" dirty="0" smtClean="0"/>
              <a:t>For each subset </a:t>
            </a:r>
            <a:r>
              <a:rPr lang="en-US" i="1" dirty="0" smtClean="0"/>
              <a:t>X</a:t>
            </a:r>
            <a:r>
              <a:rPr lang="en-US" dirty="0" smtClean="0"/>
              <a:t> of </a:t>
            </a:r>
            <a:r>
              <a:rPr lang="en-US" i="1" dirty="0" smtClean="0"/>
              <a:t>S</a:t>
            </a:r>
            <a:r>
              <a:rPr lang="en-US" dirty="0" smtClean="0"/>
              <a:t>, there are exactly two subsets of </a:t>
            </a:r>
            <a:r>
              <a:rPr lang="en-US" i="1" dirty="0" smtClean="0"/>
              <a:t>T</a:t>
            </a:r>
            <a:r>
              <a:rPr lang="en-US" dirty="0" smtClean="0"/>
              <a:t>, i.e., </a:t>
            </a:r>
            <a:r>
              <a:rPr lang="en-US" i="1" dirty="0" smtClean="0"/>
              <a:t>X</a:t>
            </a:r>
            <a:r>
              <a:rPr lang="en-US" dirty="0" smtClean="0"/>
              <a:t> and           </a:t>
            </a:r>
            <a:r>
              <a:rPr lang="en-US" i="1" dirty="0" smtClean="0"/>
              <a:t>X</a:t>
            </a:r>
            <a:r>
              <a:rPr lang="en-US" dirty="0" smtClean="0"/>
              <a:t> </a:t>
            </a:r>
            <a:r>
              <a:rPr lang="en-US" dirty="0" smtClean="0">
                <a:latin typeface="Cambria Math"/>
                <a:ea typeface="Cambria Math"/>
              </a:rPr>
              <a:t>∪ {</a:t>
            </a:r>
            <a:r>
              <a:rPr lang="en-US" i="1" dirty="0" smtClean="0">
                <a:latin typeface="Cambria Math"/>
                <a:ea typeface="Cambria Math"/>
              </a:rPr>
              <a:t>a</a:t>
            </a:r>
            <a:r>
              <a:rPr lang="en-US" dirty="0" smtClean="0">
                <a:latin typeface="Cambria Math"/>
                <a:ea typeface="Cambria Math"/>
              </a:rPr>
              <a:t>}. </a:t>
            </a: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buNone/>
            </a:pPr>
            <a:endParaRPr lang="en-US" dirty="0" smtClean="0">
              <a:latin typeface="Cambria Math"/>
              <a:ea typeface="Cambria Math"/>
            </a:endParaRPr>
          </a:p>
          <a:p>
            <a:pPr lvl="2">
              <a:buNone/>
            </a:pPr>
            <a:endParaRPr lang="en-US" dirty="0" smtClean="0">
              <a:latin typeface="Cambria Math"/>
              <a:ea typeface="Cambria Math"/>
            </a:endParaRPr>
          </a:p>
          <a:p>
            <a:pPr lvl="2"/>
            <a:r>
              <a:rPr lang="en-US" dirty="0" smtClean="0">
                <a:latin typeface="Cambria Math"/>
                <a:ea typeface="Cambria Math"/>
              </a:rPr>
              <a:t>By the inductive hypothesis </a:t>
            </a:r>
            <a:r>
              <a:rPr lang="en-US" i="1" dirty="0" smtClean="0">
                <a:latin typeface="Cambria Math"/>
                <a:ea typeface="Cambria Math"/>
              </a:rPr>
              <a:t>S </a:t>
            </a:r>
            <a:r>
              <a:rPr lang="en-US" dirty="0" smtClean="0">
                <a:latin typeface="Cambria Math"/>
                <a:ea typeface="Cambria Math"/>
              </a:rPr>
              <a:t> has </a:t>
            </a:r>
            <a:r>
              <a:rPr lang="en-US" dirty="0" smtClean="0">
                <a:latin typeface="Cambria Math" pitchFamily="18" charset="0"/>
                <a:ea typeface="Cambria Math" pitchFamily="18" charset="0"/>
              </a:rPr>
              <a:t>2</a:t>
            </a:r>
            <a:r>
              <a:rPr lang="en-US" i="1" baseline="30000" dirty="0" smtClean="0"/>
              <a:t>k </a:t>
            </a:r>
            <a:r>
              <a:rPr lang="en-US" dirty="0" smtClean="0"/>
              <a:t>subsets. Since there are two subsets of T  for each subset of </a:t>
            </a:r>
            <a:r>
              <a:rPr lang="en-US" i="1" dirty="0" smtClean="0"/>
              <a:t>S</a:t>
            </a:r>
            <a:r>
              <a:rPr lang="en-US" dirty="0" smtClean="0"/>
              <a:t>, the number of subsets of </a:t>
            </a:r>
            <a:r>
              <a:rPr lang="en-US" i="1" dirty="0" smtClean="0"/>
              <a:t>T</a:t>
            </a:r>
            <a:r>
              <a:rPr lang="en-US" dirty="0" smtClean="0"/>
              <a:t>  is           </a:t>
            </a:r>
            <a:r>
              <a:rPr lang="en-US" dirty="0" smtClean="0">
                <a:latin typeface="Cambria Math" pitchFamily="18" charset="0"/>
                <a:ea typeface="Cambria Math" pitchFamily="18" charset="0"/>
              </a:rPr>
              <a:t>2</a:t>
            </a:r>
            <a:r>
              <a:rPr lang="en-US" i="1" baseline="30000" dirty="0" smtClean="0"/>
              <a:t> </a:t>
            </a:r>
            <a:r>
              <a:rPr lang="en-US" dirty="0" smtClean="0">
                <a:latin typeface="Cambria Math"/>
                <a:ea typeface="Cambria Math"/>
              </a:rPr>
              <a:t>∙</a:t>
            </a:r>
            <a:r>
              <a:rPr lang="en-US" dirty="0" smtClean="0">
                <a:latin typeface="Cambria Math" pitchFamily="18" charset="0"/>
                <a:ea typeface="Cambria Math" pitchFamily="18" charset="0"/>
              </a:rPr>
              <a:t>2</a:t>
            </a:r>
            <a:r>
              <a:rPr lang="en-US" i="1" baseline="30000" dirty="0" smtClean="0"/>
              <a:t>k </a:t>
            </a:r>
            <a:r>
              <a:rPr lang="en-US"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p>
          <a:p>
            <a:pPr lvl="1"/>
            <a:endParaRPr lang="en-US" dirty="0" smtClean="0"/>
          </a:p>
          <a:p>
            <a:endParaRPr lang="en-US" dirty="0"/>
          </a:p>
        </p:txBody>
      </p:sp>
      <p:sp>
        <p:nvSpPr>
          <p:cNvPr id="4" name="TextBox 3"/>
          <p:cNvSpPr txBox="1"/>
          <p:nvPr/>
        </p:nvSpPr>
        <p:spPr>
          <a:xfrm>
            <a:off x="2743200" y="1905001"/>
            <a:ext cx="6629400" cy="646331"/>
          </a:xfrm>
          <a:prstGeom prst="rect">
            <a:avLst/>
          </a:prstGeom>
          <a:noFill/>
          <a:ln>
            <a:solidFill>
              <a:schemeClr val="accent1"/>
            </a:solidFill>
          </a:ln>
        </p:spPr>
        <p:txBody>
          <a:bodyPr wrap="square" rtlCol="0">
            <a:spAutoFit/>
          </a:bodyPr>
          <a:lstStyle/>
          <a:p>
            <a:r>
              <a:rPr lang="en-US" b="1" dirty="0"/>
              <a:t>Inductive Hypothesis</a:t>
            </a:r>
            <a:r>
              <a:rPr lang="en-US" dirty="0"/>
              <a:t>: For an arbitrary nonnegative integer </a:t>
            </a:r>
            <a:r>
              <a:rPr lang="en-US" i="1" dirty="0"/>
              <a:t>k</a:t>
            </a:r>
            <a:r>
              <a:rPr lang="en-US" dirty="0"/>
              <a:t>, every set with </a:t>
            </a:r>
            <a:r>
              <a:rPr lang="en-US" i="1" dirty="0"/>
              <a:t>k</a:t>
            </a:r>
            <a:r>
              <a:rPr lang="en-US" dirty="0"/>
              <a:t> elements has </a:t>
            </a:r>
            <a:r>
              <a:rPr lang="en-US" dirty="0">
                <a:latin typeface="Cambria Math" pitchFamily="18" charset="0"/>
                <a:ea typeface="Cambria Math" pitchFamily="18" charset="0"/>
              </a:rPr>
              <a:t>2</a:t>
            </a:r>
            <a:r>
              <a:rPr lang="en-US" i="1" baseline="30000" dirty="0"/>
              <a:t>k</a:t>
            </a:r>
            <a:r>
              <a:rPr lang="en-US" dirty="0"/>
              <a:t> subsets.</a:t>
            </a:r>
          </a:p>
        </p:txBody>
      </p:sp>
      <p:sp>
        <p:nvSpPr>
          <p:cNvPr id="5" name="Isosceles Triangle 4"/>
          <p:cNvSpPr/>
          <p:nvPr/>
        </p:nvSpPr>
        <p:spPr>
          <a:xfrm rot="5400000" flipV="1">
            <a:off x="9906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4958000" y="3429000"/>
            <a:ext cx="2736677" cy="1828800"/>
          </a:xfrm>
          <a:prstGeom prst="rect">
            <a:avLst/>
          </a:prstGeom>
        </p:spPr>
      </p:pic>
    </p:spTree>
    <p:extLst>
      <p:ext uri="{BB962C8B-B14F-4D97-AF65-F5344CB8AC3E}">
        <p14:creationId xmlns:p14="http://schemas.microsoft.com/office/powerpoint/2010/main" val="21702648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lvl1pPr>
              <a:spcBef>
                <a:spcPct val="20000"/>
              </a:spcBef>
              <a:defRPr sz="3600">
                <a:solidFill>
                  <a:srgbClr val="FFFF00"/>
                </a:solidFill>
                <a:latin typeface="Comic Sans MS" panose="030F0702030302020204" pitchFamily="66" charset="0"/>
              </a:defRPr>
            </a:lvl1pPr>
            <a:lvl2pPr marL="742950" indent="-285750">
              <a:spcBef>
                <a:spcPct val="20000"/>
              </a:spcBef>
              <a:buChar char="–"/>
              <a:defRPr sz="2800">
                <a:solidFill>
                  <a:srgbClr val="FFFF00"/>
                </a:solidFill>
                <a:latin typeface="Comic Sans MS" panose="030F0702030302020204" pitchFamily="66" charset="0"/>
              </a:defRPr>
            </a:lvl2pPr>
            <a:lvl3pPr marL="1143000" indent="-228600">
              <a:spcBef>
                <a:spcPct val="20000"/>
              </a:spcBef>
              <a:buChar char="•"/>
              <a:defRPr sz="2400">
                <a:solidFill>
                  <a:srgbClr val="FFFF00"/>
                </a:solidFill>
                <a:latin typeface="Comic Sans MS" panose="030F0702030302020204" pitchFamily="66" charset="0"/>
              </a:defRPr>
            </a:lvl3pPr>
            <a:lvl4pPr marL="1600200" indent="-228600">
              <a:spcBef>
                <a:spcPct val="20000"/>
              </a:spcBef>
              <a:buChar char="–"/>
              <a:defRPr sz="2000">
                <a:solidFill>
                  <a:srgbClr val="FFFF00"/>
                </a:solidFill>
                <a:latin typeface="Comic Sans MS" panose="030F0702030302020204" pitchFamily="66" charset="0"/>
              </a:defRPr>
            </a:lvl4pPr>
            <a:lvl5pPr marL="2057400" indent="-228600">
              <a:spcBef>
                <a:spcPct val="20000"/>
              </a:spcBef>
              <a:buChar char="»"/>
              <a:defRPr sz="2000">
                <a:solidFill>
                  <a:srgbClr val="FFFF00"/>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rgbClr val="FFFF00"/>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rgbClr val="FFFF00"/>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rgbClr val="FFFF00"/>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rgbClr val="FFFF00"/>
                </a:solidFill>
                <a:latin typeface="Comic Sans MS" panose="030F0702030302020204" pitchFamily="66" charset="0"/>
              </a:defRPr>
            </a:lvl9pPr>
          </a:lstStyle>
          <a:p>
            <a:pPr>
              <a:spcBef>
                <a:spcPct val="0"/>
              </a:spcBef>
            </a:pPr>
            <a:r>
              <a:rPr lang="en-US" altLang="en-US" sz="1400">
                <a:solidFill>
                  <a:srgbClr val="00CCFF"/>
                </a:solidFill>
                <a:latin typeface="Times New Roman" panose="02020603050405020304" pitchFamily="18" charset="0"/>
              </a:rPr>
              <a:t>    </a:t>
            </a:r>
            <a:endParaRPr lang="en-CA" altLang="en-US" sz="1400">
              <a:solidFill>
                <a:srgbClr val="00CCFF"/>
              </a:solidFill>
              <a:latin typeface="Times New Roman" panose="02020603050405020304" pitchFamily="18" charset="0"/>
            </a:endParaRPr>
          </a:p>
        </p:txBody>
      </p:sp>
      <p:sp>
        <p:nvSpPr>
          <p:cNvPr id="4100" name="Slide Number Placeholder 5"/>
          <p:cNvSpPr>
            <a:spLocks noGrp="1"/>
          </p:cNvSpPr>
          <p:nvPr>
            <p:ph type="sldNum" sz="quarter" idx="12"/>
          </p:nvPr>
        </p:nvSpPr>
        <p:spPr>
          <a:noFill/>
        </p:spPr>
        <p:txBody>
          <a:bodyPr/>
          <a:lstStyle>
            <a:lvl1pPr>
              <a:spcBef>
                <a:spcPct val="20000"/>
              </a:spcBef>
              <a:defRPr sz="3600">
                <a:solidFill>
                  <a:srgbClr val="FFFF00"/>
                </a:solidFill>
                <a:latin typeface="Comic Sans MS" panose="030F0702030302020204" pitchFamily="66" charset="0"/>
              </a:defRPr>
            </a:lvl1pPr>
            <a:lvl2pPr marL="742950" indent="-285750">
              <a:spcBef>
                <a:spcPct val="20000"/>
              </a:spcBef>
              <a:buChar char="–"/>
              <a:defRPr sz="2800">
                <a:solidFill>
                  <a:srgbClr val="FFFF00"/>
                </a:solidFill>
                <a:latin typeface="Comic Sans MS" panose="030F0702030302020204" pitchFamily="66" charset="0"/>
              </a:defRPr>
            </a:lvl2pPr>
            <a:lvl3pPr marL="1143000" indent="-228600">
              <a:spcBef>
                <a:spcPct val="20000"/>
              </a:spcBef>
              <a:buChar char="•"/>
              <a:defRPr sz="2400">
                <a:solidFill>
                  <a:srgbClr val="FFFF00"/>
                </a:solidFill>
                <a:latin typeface="Comic Sans MS" panose="030F0702030302020204" pitchFamily="66" charset="0"/>
              </a:defRPr>
            </a:lvl3pPr>
            <a:lvl4pPr marL="1600200" indent="-228600">
              <a:spcBef>
                <a:spcPct val="20000"/>
              </a:spcBef>
              <a:buChar char="–"/>
              <a:defRPr sz="2000">
                <a:solidFill>
                  <a:srgbClr val="FFFF00"/>
                </a:solidFill>
                <a:latin typeface="Comic Sans MS" panose="030F0702030302020204" pitchFamily="66" charset="0"/>
              </a:defRPr>
            </a:lvl4pPr>
            <a:lvl5pPr marL="2057400" indent="-228600">
              <a:spcBef>
                <a:spcPct val="20000"/>
              </a:spcBef>
              <a:buChar char="»"/>
              <a:defRPr sz="2000">
                <a:solidFill>
                  <a:srgbClr val="FFFF00"/>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rgbClr val="FFFF00"/>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rgbClr val="FFFF00"/>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rgbClr val="FFFF00"/>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rgbClr val="FFFF00"/>
                </a:solidFill>
                <a:latin typeface="Comic Sans MS" panose="030F0702030302020204" pitchFamily="66" charset="0"/>
              </a:defRPr>
            </a:lvl9pPr>
          </a:lstStyle>
          <a:p>
            <a:pPr>
              <a:spcBef>
                <a:spcPct val="0"/>
              </a:spcBef>
            </a:pPr>
            <a:fld id="{A65E2B6E-D0F6-4CD0-9905-553B74752701}" type="slidenum">
              <a:rPr lang="en-CA" altLang="en-US" sz="1400">
                <a:solidFill>
                  <a:srgbClr val="00CCFF"/>
                </a:solidFill>
                <a:latin typeface="Times New Roman" panose="02020603050405020304" pitchFamily="18" charset="0"/>
              </a:rPr>
              <a:pPr>
                <a:spcBef>
                  <a:spcPct val="0"/>
                </a:spcBef>
              </a:pPr>
              <a:t>3</a:t>
            </a:fld>
            <a:endParaRPr lang="en-CA" altLang="en-US" sz="1400">
              <a:solidFill>
                <a:srgbClr val="00CCFF"/>
              </a:solidFill>
              <a:latin typeface="Times New Roman" panose="02020603050405020304" pitchFamily="18" charset="0"/>
            </a:endParaRPr>
          </a:p>
        </p:txBody>
      </p:sp>
      <p:sp>
        <p:nvSpPr>
          <p:cNvPr id="242690" name="Rectangle 2"/>
          <p:cNvSpPr>
            <a:spLocks noGrp="1" noChangeArrowheads="1"/>
          </p:cNvSpPr>
          <p:nvPr>
            <p:ph type="title"/>
          </p:nvPr>
        </p:nvSpPr>
        <p:spPr>
          <a:xfrm>
            <a:off x="912223" y="204652"/>
            <a:ext cx="7772400" cy="762000"/>
          </a:xfrm>
        </p:spPr>
        <p:txBody>
          <a:bodyPr/>
          <a:lstStyle/>
          <a:p>
            <a:pPr eaLnBrk="1" hangingPunct="1">
              <a:defRPr/>
            </a:pPr>
            <a:r>
              <a:rPr lang="en-US" altLang="en-US" sz="4000" dirty="0">
                <a:latin typeface="Comic Sans MS" panose="030F0702030302020204" pitchFamily="66" charset="0"/>
              </a:rPr>
              <a:t>Induction</a:t>
            </a:r>
            <a:endParaRPr lang="en-CA" altLang="en-US" sz="4000" dirty="0">
              <a:latin typeface="Comic Sans MS" panose="030F0702030302020204" pitchFamily="66" charset="0"/>
            </a:endParaRPr>
          </a:p>
        </p:txBody>
      </p:sp>
      <p:sp>
        <p:nvSpPr>
          <p:cNvPr id="242691" name="Rectangle 3"/>
          <p:cNvSpPr>
            <a:spLocks noGrp="1" noChangeArrowheads="1"/>
          </p:cNvSpPr>
          <p:nvPr>
            <p:ph type="body" idx="1"/>
          </p:nvPr>
        </p:nvSpPr>
        <p:spPr>
          <a:xfrm>
            <a:off x="476793" y="1566001"/>
            <a:ext cx="11253651" cy="4191000"/>
          </a:xfrm>
        </p:spPr>
        <p:txBody>
          <a:bodyPr/>
          <a:lstStyle/>
          <a:p>
            <a:pPr marL="0" indent="0">
              <a:defRPr/>
            </a:pPr>
            <a:r>
              <a:rPr lang="en-US" altLang="en-US" dirty="0">
                <a:latin typeface="Comic Sans MS" panose="030F0702030302020204" pitchFamily="66" charset="0"/>
                <a:sym typeface="Symbol" pitchFamily="18" charset="2"/>
              </a:rPr>
              <a:t>The </a:t>
            </a:r>
            <a:r>
              <a:rPr lang="en-US" altLang="en-US" b="1" dirty="0">
                <a:solidFill>
                  <a:srgbClr val="00FFFF"/>
                </a:solidFill>
                <a:latin typeface="Comic Sans MS" panose="030F0702030302020204" pitchFamily="66" charset="0"/>
                <a:sym typeface="Symbol" pitchFamily="18" charset="2"/>
              </a:rPr>
              <a:t>principle of mathematical induction</a:t>
            </a:r>
            <a:r>
              <a:rPr lang="en-US" altLang="en-US" dirty="0">
                <a:latin typeface="Comic Sans MS" panose="030F0702030302020204" pitchFamily="66" charset="0"/>
                <a:sym typeface="Symbol" pitchFamily="18" charset="2"/>
              </a:rPr>
              <a:t> is a useful tool for proving that a certain predicate is true for </a:t>
            </a:r>
            <a:r>
              <a:rPr lang="en-US" altLang="en-US" b="1" dirty="0">
                <a:solidFill>
                  <a:srgbClr val="00FFFF"/>
                </a:solidFill>
                <a:latin typeface="Comic Sans MS" panose="030F0702030302020204" pitchFamily="66" charset="0"/>
                <a:sym typeface="Symbol" pitchFamily="18" charset="2"/>
              </a:rPr>
              <a:t>all integers greater than or equal to t for some integer t</a:t>
            </a:r>
            <a:r>
              <a:rPr lang="en-US" altLang="en-US" dirty="0">
                <a:latin typeface="Comic Sans MS" panose="030F0702030302020204" pitchFamily="66" charset="0"/>
                <a:sym typeface="Symbol" pitchFamily="18" charset="2"/>
              </a:rPr>
              <a:t>.</a:t>
            </a:r>
          </a:p>
          <a:p>
            <a:pPr marL="0" indent="0">
              <a:defRPr/>
            </a:pPr>
            <a:endParaRPr lang="en-US" altLang="en-US" dirty="0">
              <a:latin typeface="Comic Sans MS" panose="030F0702030302020204" pitchFamily="66" charset="0"/>
              <a:sym typeface="Symbol" pitchFamily="18" charset="2"/>
            </a:endParaRPr>
          </a:p>
        </p:txBody>
      </p:sp>
    </p:spTree>
    <p:extLst>
      <p:ext uri="{BB962C8B-B14F-4D97-AF65-F5344CB8AC3E}">
        <p14:creationId xmlns:p14="http://schemas.microsoft.com/office/powerpoint/2010/main" val="2237999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 calcmode="lin" valueType="num">
                                      <p:cBhvr>
                                        <p:cTn id="7" dur="500" fill="hold"/>
                                        <p:tgtEl>
                                          <p:spTgt spid="24269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42691">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lvl1pPr>
              <a:spcBef>
                <a:spcPct val="20000"/>
              </a:spcBef>
              <a:defRPr sz="3600">
                <a:solidFill>
                  <a:srgbClr val="FFFF00"/>
                </a:solidFill>
                <a:latin typeface="Comic Sans MS" panose="030F0702030302020204" pitchFamily="66" charset="0"/>
              </a:defRPr>
            </a:lvl1pPr>
            <a:lvl2pPr marL="742950" indent="-285750">
              <a:spcBef>
                <a:spcPct val="20000"/>
              </a:spcBef>
              <a:buChar char="–"/>
              <a:defRPr sz="2800">
                <a:solidFill>
                  <a:srgbClr val="FFFF00"/>
                </a:solidFill>
                <a:latin typeface="Comic Sans MS" panose="030F0702030302020204" pitchFamily="66" charset="0"/>
              </a:defRPr>
            </a:lvl2pPr>
            <a:lvl3pPr marL="1143000" indent="-228600">
              <a:spcBef>
                <a:spcPct val="20000"/>
              </a:spcBef>
              <a:buChar char="•"/>
              <a:defRPr sz="2400">
                <a:solidFill>
                  <a:srgbClr val="FFFF00"/>
                </a:solidFill>
                <a:latin typeface="Comic Sans MS" panose="030F0702030302020204" pitchFamily="66" charset="0"/>
              </a:defRPr>
            </a:lvl3pPr>
            <a:lvl4pPr marL="1600200" indent="-228600">
              <a:spcBef>
                <a:spcPct val="20000"/>
              </a:spcBef>
              <a:buChar char="–"/>
              <a:defRPr sz="2000">
                <a:solidFill>
                  <a:srgbClr val="FFFF00"/>
                </a:solidFill>
                <a:latin typeface="Comic Sans MS" panose="030F0702030302020204" pitchFamily="66" charset="0"/>
              </a:defRPr>
            </a:lvl4pPr>
            <a:lvl5pPr marL="2057400" indent="-228600">
              <a:spcBef>
                <a:spcPct val="20000"/>
              </a:spcBef>
              <a:buChar char="»"/>
              <a:defRPr sz="2000">
                <a:solidFill>
                  <a:srgbClr val="FFFF00"/>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rgbClr val="FFFF00"/>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rgbClr val="FFFF00"/>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rgbClr val="FFFF00"/>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rgbClr val="FFFF00"/>
                </a:solidFill>
                <a:latin typeface="Comic Sans MS" panose="030F0702030302020204" pitchFamily="66" charset="0"/>
              </a:defRPr>
            </a:lvl9pPr>
          </a:lstStyle>
          <a:p>
            <a:pPr>
              <a:spcBef>
                <a:spcPct val="0"/>
              </a:spcBef>
            </a:pPr>
            <a:r>
              <a:rPr lang="en-US" altLang="en-US" sz="1400">
                <a:solidFill>
                  <a:srgbClr val="00CCFF"/>
                </a:solidFill>
                <a:latin typeface="Times New Roman" panose="02020603050405020304" pitchFamily="18" charset="0"/>
              </a:rPr>
              <a:t>    </a:t>
            </a:r>
            <a:endParaRPr lang="en-CA" altLang="en-US" sz="1400">
              <a:solidFill>
                <a:srgbClr val="00CCFF"/>
              </a:solidFill>
              <a:latin typeface="Times New Roman" panose="02020603050405020304" pitchFamily="18" charset="0"/>
            </a:endParaRPr>
          </a:p>
        </p:txBody>
      </p:sp>
      <p:sp>
        <p:nvSpPr>
          <p:cNvPr id="5124" name="Slide Number Placeholder 5"/>
          <p:cNvSpPr>
            <a:spLocks noGrp="1"/>
          </p:cNvSpPr>
          <p:nvPr>
            <p:ph type="sldNum" sz="quarter" idx="12"/>
          </p:nvPr>
        </p:nvSpPr>
        <p:spPr>
          <a:noFill/>
        </p:spPr>
        <p:txBody>
          <a:bodyPr/>
          <a:lstStyle>
            <a:lvl1pPr>
              <a:spcBef>
                <a:spcPct val="20000"/>
              </a:spcBef>
              <a:defRPr sz="3600">
                <a:solidFill>
                  <a:srgbClr val="FFFF00"/>
                </a:solidFill>
                <a:latin typeface="Comic Sans MS" panose="030F0702030302020204" pitchFamily="66" charset="0"/>
              </a:defRPr>
            </a:lvl1pPr>
            <a:lvl2pPr marL="742950" indent="-285750">
              <a:spcBef>
                <a:spcPct val="20000"/>
              </a:spcBef>
              <a:buChar char="–"/>
              <a:defRPr sz="2800">
                <a:solidFill>
                  <a:srgbClr val="FFFF00"/>
                </a:solidFill>
                <a:latin typeface="Comic Sans MS" panose="030F0702030302020204" pitchFamily="66" charset="0"/>
              </a:defRPr>
            </a:lvl2pPr>
            <a:lvl3pPr marL="1143000" indent="-228600">
              <a:spcBef>
                <a:spcPct val="20000"/>
              </a:spcBef>
              <a:buChar char="•"/>
              <a:defRPr sz="2400">
                <a:solidFill>
                  <a:srgbClr val="FFFF00"/>
                </a:solidFill>
                <a:latin typeface="Comic Sans MS" panose="030F0702030302020204" pitchFamily="66" charset="0"/>
              </a:defRPr>
            </a:lvl3pPr>
            <a:lvl4pPr marL="1600200" indent="-228600">
              <a:spcBef>
                <a:spcPct val="20000"/>
              </a:spcBef>
              <a:buChar char="–"/>
              <a:defRPr sz="2000">
                <a:solidFill>
                  <a:srgbClr val="FFFF00"/>
                </a:solidFill>
                <a:latin typeface="Comic Sans MS" panose="030F0702030302020204" pitchFamily="66" charset="0"/>
              </a:defRPr>
            </a:lvl4pPr>
            <a:lvl5pPr marL="2057400" indent="-228600">
              <a:spcBef>
                <a:spcPct val="20000"/>
              </a:spcBef>
              <a:buChar char="»"/>
              <a:defRPr sz="2000">
                <a:solidFill>
                  <a:srgbClr val="FFFF00"/>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rgbClr val="FFFF00"/>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rgbClr val="FFFF00"/>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rgbClr val="FFFF00"/>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rgbClr val="FFFF00"/>
                </a:solidFill>
                <a:latin typeface="Comic Sans MS" panose="030F0702030302020204" pitchFamily="66" charset="0"/>
              </a:defRPr>
            </a:lvl9pPr>
          </a:lstStyle>
          <a:p>
            <a:pPr>
              <a:spcBef>
                <a:spcPct val="0"/>
              </a:spcBef>
            </a:pPr>
            <a:fld id="{262474EE-3B69-47A3-9297-E901D1875F30}" type="slidenum">
              <a:rPr lang="en-CA" altLang="en-US" sz="1400">
                <a:solidFill>
                  <a:srgbClr val="00CCFF"/>
                </a:solidFill>
                <a:latin typeface="Times New Roman" panose="02020603050405020304" pitchFamily="18" charset="0"/>
              </a:rPr>
              <a:pPr>
                <a:spcBef>
                  <a:spcPct val="0"/>
                </a:spcBef>
              </a:pPr>
              <a:t>4</a:t>
            </a:fld>
            <a:endParaRPr lang="en-CA" altLang="en-US" sz="1400">
              <a:solidFill>
                <a:srgbClr val="00CCFF"/>
              </a:solidFill>
              <a:latin typeface="Times New Roman" panose="02020603050405020304" pitchFamily="18" charset="0"/>
            </a:endParaRPr>
          </a:p>
        </p:txBody>
      </p:sp>
      <p:sp>
        <p:nvSpPr>
          <p:cNvPr id="245762" name="Rectangle 2"/>
          <p:cNvSpPr>
            <a:spLocks noGrp="1" noChangeArrowheads="1"/>
          </p:cNvSpPr>
          <p:nvPr>
            <p:ph type="title"/>
          </p:nvPr>
        </p:nvSpPr>
        <p:spPr>
          <a:xfrm>
            <a:off x="677091" y="212725"/>
            <a:ext cx="7772400" cy="685800"/>
          </a:xfrm>
        </p:spPr>
        <p:txBody>
          <a:bodyPr/>
          <a:lstStyle/>
          <a:p>
            <a:pPr eaLnBrk="1" hangingPunct="1">
              <a:defRPr/>
            </a:pPr>
            <a:r>
              <a:rPr lang="en-US" altLang="en-US" sz="4000" dirty="0">
                <a:latin typeface="Comic Sans MS" panose="030F0702030302020204" pitchFamily="66" charset="0"/>
              </a:rPr>
              <a:t>Induction</a:t>
            </a:r>
            <a:endParaRPr lang="en-CA" altLang="en-US" sz="4000" dirty="0">
              <a:latin typeface="Comic Sans MS" panose="030F0702030302020204" pitchFamily="66" charset="0"/>
            </a:endParaRPr>
          </a:p>
        </p:txBody>
      </p:sp>
      <p:sp>
        <p:nvSpPr>
          <p:cNvPr id="245763" name="Rectangle 3"/>
          <p:cNvSpPr>
            <a:spLocks noGrp="1" noChangeArrowheads="1"/>
          </p:cNvSpPr>
          <p:nvPr>
            <p:ph type="body" idx="1"/>
          </p:nvPr>
        </p:nvSpPr>
        <p:spPr>
          <a:xfrm>
            <a:off x="1286691" y="1174750"/>
            <a:ext cx="8229600" cy="5181600"/>
          </a:xfrm>
        </p:spPr>
        <p:txBody>
          <a:bodyPr>
            <a:normAutofit lnSpcReduction="10000"/>
          </a:bodyPr>
          <a:lstStyle/>
          <a:p>
            <a:pPr marL="0" indent="0">
              <a:defRPr/>
            </a:pPr>
            <a:r>
              <a:rPr lang="en-US" altLang="en-US" dirty="0">
                <a:latin typeface="Comic Sans MS" panose="030F0702030302020204" pitchFamily="66" charset="0"/>
                <a:sym typeface="Symbol" pitchFamily="18" charset="2"/>
              </a:rPr>
              <a:t>If we have a propositional function P(n), and we want to prove that P(n) is true for every integer n that is greater than or equal to a given integer t:</a:t>
            </a:r>
          </a:p>
          <a:p>
            <a:pPr marL="0" indent="0">
              <a:defRPr/>
            </a:pPr>
            <a:endParaRPr lang="en-US" altLang="en-US" dirty="0">
              <a:latin typeface="Comic Sans MS" panose="030F0702030302020204" pitchFamily="66" charset="0"/>
              <a:sym typeface="Symbol" pitchFamily="18" charset="2"/>
            </a:endParaRPr>
          </a:p>
          <a:p>
            <a:pPr marL="0" indent="0">
              <a:buFontTx/>
              <a:buChar char="•"/>
              <a:defRPr/>
            </a:pPr>
            <a:r>
              <a:rPr lang="en-US" altLang="en-US" dirty="0">
                <a:solidFill>
                  <a:srgbClr val="00FFFF"/>
                </a:solidFill>
                <a:latin typeface="Comic Sans MS" panose="030F0702030302020204" pitchFamily="66" charset="0"/>
                <a:sym typeface="Symbol" pitchFamily="18" charset="2"/>
              </a:rPr>
              <a:t>  Show that P(t) is true.</a:t>
            </a:r>
            <a:br>
              <a:rPr lang="en-US" altLang="en-US" dirty="0">
                <a:solidFill>
                  <a:srgbClr val="00FFFF"/>
                </a:solidFill>
                <a:latin typeface="Comic Sans MS" panose="030F0702030302020204" pitchFamily="66" charset="0"/>
                <a:sym typeface="Symbol" pitchFamily="18" charset="2"/>
              </a:rPr>
            </a:br>
            <a:r>
              <a:rPr lang="en-US" altLang="en-US" dirty="0">
                <a:solidFill>
                  <a:srgbClr val="00FFFF"/>
                </a:solidFill>
                <a:latin typeface="Comic Sans MS" panose="030F0702030302020204" pitchFamily="66" charset="0"/>
                <a:sym typeface="Symbol" pitchFamily="18" charset="2"/>
              </a:rPr>
              <a:t>    </a:t>
            </a:r>
            <a:r>
              <a:rPr lang="en-US" altLang="en-US" dirty="0">
                <a:solidFill>
                  <a:srgbClr val="66FF33"/>
                </a:solidFill>
                <a:latin typeface="Comic Sans MS" panose="030F0702030302020204" pitchFamily="66" charset="0"/>
                <a:sym typeface="Symbol" pitchFamily="18" charset="2"/>
              </a:rPr>
              <a:t>(basis step)</a:t>
            </a:r>
            <a:endParaRPr lang="en-US" altLang="en-US" dirty="0">
              <a:latin typeface="Comic Sans MS" panose="030F0702030302020204" pitchFamily="66" charset="0"/>
              <a:sym typeface="Symbol" pitchFamily="18" charset="2"/>
            </a:endParaRPr>
          </a:p>
          <a:p>
            <a:pPr marL="0" indent="0">
              <a:buFontTx/>
              <a:buChar char="•"/>
              <a:defRPr/>
            </a:pPr>
            <a:r>
              <a:rPr lang="en-US" altLang="en-US" dirty="0">
                <a:solidFill>
                  <a:srgbClr val="00FFFF"/>
                </a:solidFill>
                <a:latin typeface="Comic Sans MS" panose="030F0702030302020204" pitchFamily="66" charset="0"/>
                <a:sym typeface="Symbol" pitchFamily="18" charset="2"/>
              </a:rPr>
              <a:t> Show that if P(n) then P(n + 1) for any integer n that is greater than or equal to t.</a:t>
            </a:r>
            <a:br>
              <a:rPr lang="en-US" altLang="en-US" dirty="0">
                <a:solidFill>
                  <a:srgbClr val="00FFFF"/>
                </a:solidFill>
                <a:latin typeface="Comic Sans MS" panose="030F0702030302020204" pitchFamily="66" charset="0"/>
                <a:sym typeface="Symbol" pitchFamily="18" charset="2"/>
              </a:rPr>
            </a:br>
            <a:r>
              <a:rPr lang="en-US" altLang="en-US" dirty="0">
                <a:solidFill>
                  <a:srgbClr val="00FFFF"/>
                </a:solidFill>
                <a:latin typeface="Comic Sans MS" panose="030F0702030302020204" pitchFamily="66" charset="0"/>
                <a:sym typeface="Symbol" pitchFamily="18" charset="2"/>
              </a:rPr>
              <a:t>    </a:t>
            </a:r>
            <a:r>
              <a:rPr lang="en-US" altLang="en-US" dirty="0">
                <a:solidFill>
                  <a:srgbClr val="66FF33"/>
                </a:solidFill>
                <a:latin typeface="Comic Sans MS" panose="030F0702030302020204" pitchFamily="66" charset="0"/>
                <a:sym typeface="Symbol" pitchFamily="18" charset="2"/>
              </a:rPr>
              <a:t>(inductive step)</a:t>
            </a:r>
          </a:p>
          <a:p>
            <a:pPr marL="0" indent="0">
              <a:buFontTx/>
              <a:buChar char="•"/>
              <a:defRPr/>
            </a:pPr>
            <a:r>
              <a:rPr lang="en-US" altLang="en-US" dirty="0">
                <a:solidFill>
                  <a:srgbClr val="00FFFF"/>
                </a:solidFill>
                <a:latin typeface="Comic Sans MS" panose="030F0702030302020204" pitchFamily="66" charset="0"/>
                <a:sym typeface="Symbol" pitchFamily="18" charset="2"/>
              </a:rPr>
              <a:t> Then P(n) must be true for every integer n that is greater than or equal to t. </a:t>
            </a:r>
            <a:br>
              <a:rPr lang="en-US" altLang="en-US" dirty="0">
                <a:solidFill>
                  <a:srgbClr val="00FFFF"/>
                </a:solidFill>
                <a:latin typeface="Comic Sans MS" panose="030F0702030302020204" pitchFamily="66" charset="0"/>
                <a:sym typeface="Symbol" pitchFamily="18" charset="2"/>
              </a:rPr>
            </a:br>
            <a:r>
              <a:rPr lang="en-US" altLang="en-US" dirty="0">
                <a:solidFill>
                  <a:srgbClr val="00FFFF"/>
                </a:solidFill>
                <a:latin typeface="Comic Sans MS" panose="030F0702030302020204" pitchFamily="66" charset="0"/>
                <a:sym typeface="Symbol" pitchFamily="18" charset="2"/>
              </a:rPr>
              <a:t>    </a:t>
            </a:r>
            <a:r>
              <a:rPr lang="en-US" altLang="en-US" dirty="0">
                <a:solidFill>
                  <a:srgbClr val="66FF33"/>
                </a:solidFill>
                <a:latin typeface="Comic Sans MS" panose="030F0702030302020204" pitchFamily="66" charset="0"/>
                <a:sym typeface="Symbol" pitchFamily="18" charset="2"/>
              </a:rPr>
              <a:t>(conclusion)</a:t>
            </a:r>
          </a:p>
        </p:txBody>
      </p:sp>
    </p:spTree>
    <p:extLst>
      <p:ext uri="{BB962C8B-B14F-4D97-AF65-F5344CB8AC3E}">
        <p14:creationId xmlns:p14="http://schemas.microsoft.com/office/powerpoint/2010/main" val="4219879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7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499"/>
            <a:ext cx="10515600" cy="1325563"/>
          </a:xfrm>
        </p:spPr>
        <p:txBody>
          <a:bodyPr>
            <a:normAutofit/>
          </a:bodyPr>
          <a:lstStyle/>
          <a:p>
            <a:r>
              <a:rPr lang="en-US" sz="4000" dirty="0">
                <a:latin typeface="Comic Sans MS" panose="030F0702030302020204" pitchFamily="66" charset="0"/>
              </a:rPr>
              <a:t>Principle of Mathematical Induction</a:t>
            </a:r>
          </a:p>
        </p:txBody>
      </p:sp>
      <p:sp>
        <p:nvSpPr>
          <p:cNvPr id="3" name="Content Placeholder 2"/>
          <p:cNvSpPr>
            <a:spLocks noGrp="1"/>
          </p:cNvSpPr>
          <p:nvPr>
            <p:ph idx="1"/>
          </p:nvPr>
        </p:nvSpPr>
        <p:spPr>
          <a:xfrm>
            <a:off x="306977" y="1372778"/>
            <a:ext cx="10515600" cy="5163004"/>
          </a:xfrm>
        </p:spPr>
        <p:txBody>
          <a:bodyPr>
            <a:normAutofit fontScale="92500" lnSpcReduction="20000"/>
          </a:bodyPr>
          <a:lstStyle/>
          <a:p>
            <a:pPr>
              <a:buNone/>
            </a:pPr>
            <a:r>
              <a:rPr lang="en-US" b="1" dirty="0" smtClean="0">
                <a:latin typeface="Comic Sans MS" panose="030F0702030302020204" pitchFamily="66" charset="0"/>
              </a:rPr>
              <a:t>     </a:t>
            </a:r>
            <a:r>
              <a:rPr lang="en-US" i="1" dirty="0" smtClean="0">
                <a:latin typeface="Comic Sans MS" panose="030F0702030302020204" pitchFamily="66" charset="0"/>
              </a:rPr>
              <a:t>Principle of Mathematical Induction</a:t>
            </a:r>
            <a:r>
              <a:rPr lang="en-US" dirty="0" smtClean="0">
                <a:latin typeface="Comic Sans MS" panose="030F0702030302020204" pitchFamily="66" charset="0"/>
              </a:rPr>
              <a:t>: To prove that </a:t>
            </a:r>
            <a:r>
              <a:rPr lang="en-US" i="1" dirty="0" smtClean="0">
                <a:latin typeface="Comic Sans MS" panose="030F0702030302020204" pitchFamily="66" charset="0"/>
              </a:rPr>
              <a:t>P</a:t>
            </a:r>
            <a:r>
              <a:rPr lang="en-US" dirty="0" smtClean="0">
                <a:latin typeface="Comic Sans MS" panose="030F0702030302020204" pitchFamily="66" charset="0"/>
              </a:rPr>
              <a:t>(</a:t>
            </a:r>
            <a:r>
              <a:rPr lang="en-US" i="1" dirty="0" smtClean="0">
                <a:latin typeface="Comic Sans MS" panose="030F0702030302020204" pitchFamily="66" charset="0"/>
              </a:rPr>
              <a:t>n</a:t>
            </a:r>
            <a:r>
              <a:rPr lang="en-US" dirty="0" smtClean="0">
                <a:latin typeface="Comic Sans MS" panose="030F0702030302020204" pitchFamily="66" charset="0"/>
              </a:rPr>
              <a:t>) is true for all positive integers </a:t>
            </a:r>
            <a:r>
              <a:rPr lang="en-US" i="1" dirty="0" smtClean="0">
                <a:latin typeface="Comic Sans MS" panose="030F0702030302020204" pitchFamily="66" charset="0"/>
              </a:rPr>
              <a:t>n</a:t>
            </a:r>
            <a:r>
              <a:rPr lang="en-US" dirty="0" smtClean="0">
                <a:latin typeface="Comic Sans MS" panose="030F0702030302020204" pitchFamily="66" charset="0"/>
              </a:rPr>
              <a:t>, we complete these steps:</a:t>
            </a:r>
          </a:p>
          <a:p>
            <a:pPr>
              <a:buNone/>
            </a:pPr>
            <a:endParaRPr lang="en-US" dirty="0">
              <a:latin typeface="Comic Sans MS" panose="030F0702030302020204" pitchFamily="66" charset="0"/>
            </a:endParaRPr>
          </a:p>
          <a:p>
            <a:pPr lvl="1"/>
            <a:r>
              <a:rPr lang="en-US" i="1" dirty="0" smtClean="0">
                <a:latin typeface="Comic Sans MS" panose="030F0702030302020204" pitchFamily="66" charset="0"/>
              </a:rPr>
              <a:t>Basis Step</a:t>
            </a:r>
            <a:r>
              <a:rPr lang="en-US" dirty="0" smtClean="0">
                <a:latin typeface="Comic Sans MS" panose="030F0702030302020204" pitchFamily="66" charset="0"/>
              </a:rPr>
              <a:t>: Show that </a:t>
            </a:r>
            <a:r>
              <a:rPr lang="en-US" i="1" dirty="0" smtClean="0">
                <a:latin typeface="Comic Sans MS" panose="030F0702030302020204" pitchFamily="66" charset="0"/>
              </a:rPr>
              <a:t>P</a:t>
            </a:r>
            <a:r>
              <a:rPr lang="en-US" dirty="0" smtClean="0">
                <a:latin typeface="Comic Sans MS" panose="030F0702030302020204" pitchFamily="66" charset="0"/>
              </a:rPr>
              <a:t>(</a:t>
            </a:r>
            <a:r>
              <a:rPr lang="en-US" dirty="0" smtClean="0">
                <a:latin typeface="Comic Sans MS" panose="030F0702030302020204" pitchFamily="66" charset="0"/>
                <a:ea typeface="Cambria Math" pitchFamily="18" charset="0"/>
              </a:rPr>
              <a:t>1</a:t>
            </a:r>
            <a:r>
              <a:rPr lang="en-US" dirty="0" smtClean="0">
                <a:latin typeface="Comic Sans MS" panose="030F0702030302020204" pitchFamily="66" charset="0"/>
              </a:rPr>
              <a:t>) is true.</a:t>
            </a:r>
          </a:p>
          <a:p>
            <a:pPr lvl="1"/>
            <a:r>
              <a:rPr lang="en-US" i="1" dirty="0" smtClean="0">
                <a:latin typeface="Comic Sans MS" panose="030F0702030302020204" pitchFamily="66" charset="0"/>
              </a:rPr>
              <a:t>Inductive Step</a:t>
            </a:r>
            <a:r>
              <a:rPr lang="en-US" dirty="0" smtClean="0">
                <a:latin typeface="Comic Sans MS" panose="030F0702030302020204" pitchFamily="66" charset="0"/>
              </a:rPr>
              <a:t>: Show that </a:t>
            </a:r>
            <a:r>
              <a:rPr lang="en-US" i="1" dirty="0" smtClean="0">
                <a:latin typeface="Comic Sans MS" panose="030F0702030302020204" pitchFamily="66" charset="0"/>
              </a:rPr>
              <a:t>P</a:t>
            </a:r>
            <a:r>
              <a:rPr lang="en-US" dirty="0" smtClean="0">
                <a:latin typeface="Comic Sans MS" panose="030F0702030302020204" pitchFamily="66" charset="0"/>
              </a:rPr>
              <a:t>(</a:t>
            </a:r>
            <a:r>
              <a:rPr lang="en-US" i="1" dirty="0" smtClean="0">
                <a:latin typeface="Comic Sans MS" panose="030F0702030302020204" pitchFamily="66" charset="0"/>
              </a:rPr>
              <a:t>k</a:t>
            </a:r>
            <a:r>
              <a:rPr lang="en-US" dirty="0" smtClean="0">
                <a:latin typeface="Comic Sans MS" panose="030F0702030302020204" pitchFamily="66" charset="0"/>
              </a:rPr>
              <a:t>)</a:t>
            </a:r>
            <a:r>
              <a:rPr lang="en-US" i="1" dirty="0" smtClean="0">
                <a:latin typeface="Comic Sans MS" panose="030F0702030302020204" pitchFamily="66" charset="0"/>
              </a:rPr>
              <a:t> </a:t>
            </a:r>
            <a:r>
              <a:rPr lang="en-US" i="1" dirty="0" smtClean="0">
                <a:latin typeface="Comic Sans MS" panose="030F0702030302020204" pitchFamily="66" charset="0"/>
                <a:ea typeface="Cambria Math"/>
                <a:sym typeface="Wingdings" pitchFamily="2" charset="2"/>
              </a:rPr>
              <a:t>→</a:t>
            </a:r>
            <a:r>
              <a:rPr lang="en-US" i="1" dirty="0" smtClean="0">
                <a:latin typeface="Comic Sans MS" panose="030F0702030302020204" pitchFamily="66" charset="0"/>
                <a:sym typeface="Wingdings" pitchFamily="2" charset="2"/>
              </a:rPr>
              <a:t> P</a:t>
            </a:r>
            <a:r>
              <a:rPr lang="en-US" dirty="0" smtClean="0">
                <a:latin typeface="Comic Sans MS" panose="030F0702030302020204" pitchFamily="66" charset="0"/>
                <a:sym typeface="Wingdings" pitchFamily="2" charset="2"/>
              </a:rPr>
              <a:t>(</a:t>
            </a:r>
            <a:r>
              <a:rPr lang="en-US" i="1" dirty="0" smtClean="0">
                <a:latin typeface="Comic Sans MS" panose="030F0702030302020204" pitchFamily="66" charset="0"/>
                <a:sym typeface="Wingdings" pitchFamily="2" charset="2"/>
              </a:rPr>
              <a:t>k + </a:t>
            </a:r>
            <a:r>
              <a:rPr lang="en-US" dirty="0" smtClean="0">
                <a:latin typeface="Comic Sans MS" panose="030F0702030302020204" pitchFamily="66" charset="0"/>
                <a:ea typeface="Cambria Math" pitchFamily="18" charset="0"/>
                <a:sym typeface="Wingdings" pitchFamily="2" charset="2"/>
              </a:rPr>
              <a:t>1</a:t>
            </a:r>
            <a:r>
              <a:rPr lang="en-US" dirty="0" smtClean="0">
                <a:latin typeface="Comic Sans MS" panose="030F0702030302020204" pitchFamily="66" charset="0"/>
                <a:sym typeface="Wingdings" pitchFamily="2" charset="2"/>
              </a:rPr>
              <a:t>) </a:t>
            </a:r>
            <a:r>
              <a:rPr lang="en-US" i="1" dirty="0" smtClean="0">
                <a:latin typeface="Comic Sans MS" panose="030F0702030302020204" pitchFamily="66" charset="0"/>
                <a:sym typeface="Wingdings" pitchFamily="2" charset="2"/>
              </a:rPr>
              <a:t> </a:t>
            </a:r>
            <a:r>
              <a:rPr lang="en-US" dirty="0" smtClean="0">
                <a:latin typeface="Comic Sans MS" panose="030F0702030302020204" pitchFamily="66" charset="0"/>
                <a:sym typeface="Wingdings" pitchFamily="2" charset="2"/>
              </a:rPr>
              <a:t>is true for all positive integers </a:t>
            </a:r>
            <a:r>
              <a:rPr lang="en-US" i="1" dirty="0" smtClean="0">
                <a:latin typeface="Comic Sans MS" panose="030F0702030302020204" pitchFamily="66" charset="0"/>
                <a:sym typeface="Wingdings" pitchFamily="2" charset="2"/>
              </a:rPr>
              <a:t>k</a:t>
            </a:r>
            <a:r>
              <a:rPr lang="en-US" dirty="0" smtClean="0">
                <a:latin typeface="Comic Sans MS" panose="030F0702030302020204" pitchFamily="66" charset="0"/>
                <a:sym typeface="Wingdings" pitchFamily="2" charset="2"/>
              </a:rPr>
              <a:t>.</a:t>
            </a:r>
          </a:p>
          <a:p>
            <a:pPr>
              <a:buNone/>
            </a:pPr>
            <a:r>
              <a:rPr lang="en-US" dirty="0" smtClean="0">
                <a:latin typeface="Comic Sans MS" panose="030F0702030302020204" pitchFamily="66" charset="0"/>
              </a:rPr>
              <a:t>     To complete the inductive step, assuming the </a:t>
            </a:r>
            <a:r>
              <a:rPr lang="en-US" i="1" dirty="0" smtClean="0">
                <a:latin typeface="Comic Sans MS" panose="030F0702030302020204" pitchFamily="66" charset="0"/>
              </a:rPr>
              <a:t>inductive hypothesis </a:t>
            </a:r>
            <a:r>
              <a:rPr lang="en-US" dirty="0" smtClean="0">
                <a:latin typeface="Comic Sans MS" panose="030F0702030302020204" pitchFamily="66" charset="0"/>
              </a:rPr>
              <a:t>that </a:t>
            </a:r>
            <a:r>
              <a:rPr lang="en-US" i="1" dirty="0" smtClean="0">
                <a:latin typeface="Comic Sans MS" panose="030F0702030302020204" pitchFamily="66" charset="0"/>
              </a:rPr>
              <a:t>P</a:t>
            </a:r>
            <a:r>
              <a:rPr lang="en-US" dirty="0" smtClean="0">
                <a:latin typeface="Comic Sans MS" panose="030F0702030302020204" pitchFamily="66" charset="0"/>
              </a:rPr>
              <a:t>(</a:t>
            </a:r>
            <a:r>
              <a:rPr lang="en-US" i="1" dirty="0" smtClean="0">
                <a:latin typeface="Comic Sans MS" panose="030F0702030302020204" pitchFamily="66" charset="0"/>
              </a:rPr>
              <a:t>k</a:t>
            </a:r>
            <a:r>
              <a:rPr lang="en-US" dirty="0" smtClean="0">
                <a:latin typeface="Comic Sans MS" panose="030F0702030302020204" pitchFamily="66" charset="0"/>
              </a:rPr>
              <a:t>)</a:t>
            </a:r>
            <a:r>
              <a:rPr lang="en-US" i="1" dirty="0" smtClean="0">
                <a:latin typeface="Comic Sans MS" panose="030F0702030302020204" pitchFamily="66" charset="0"/>
              </a:rPr>
              <a:t> </a:t>
            </a:r>
            <a:r>
              <a:rPr lang="en-US" dirty="0" smtClean="0">
                <a:latin typeface="Comic Sans MS" panose="030F0702030302020204" pitchFamily="66" charset="0"/>
              </a:rPr>
              <a:t>holds for an arbitrary integer </a:t>
            </a:r>
            <a:r>
              <a:rPr lang="en-US" i="1" dirty="0" smtClean="0">
                <a:latin typeface="Comic Sans MS" panose="030F0702030302020204" pitchFamily="66" charset="0"/>
              </a:rPr>
              <a:t>k</a:t>
            </a:r>
            <a:r>
              <a:rPr lang="en-US" dirty="0" smtClean="0">
                <a:latin typeface="Comic Sans MS" panose="030F0702030302020204" pitchFamily="66" charset="0"/>
              </a:rPr>
              <a:t>, show that  must </a:t>
            </a:r>
            <a:r>
              <a:rPr lang="en-US" i="1" dirty="0" smtClean="0">
                <a:latin typeface="Comic Sans MS" panose="030F0702030302020204" pitchFamily="66" charset="0"/>
                <a:sym typeface="Wingdings" pitchFamily="2" charset="2"/>
              </a:rPr>
              <a:t>P</a:t>
            </a:r>
            <a:r>
              <a:rPr lang="en-US" dirty="0" smtClean="0">
                <a:latin typeface="Comic Sans MS" panose="030F0702030302020204" pitchFamily="66" charset="0"/>
                <a:sym typeface="Wingdings" pitchFamily="2" charset="2"/>
              </a:rPr>
              <a:t>(</a:t>
            </a:r>
            <a:r>
              <a:rPr lang="en-US" i="1" dirty="0" smtClean="0">
                <a:latin typeface="Comic Sans MS" panose="030F0702030302020204" pitchFamily="66" charset="0"/>
                <a:sym typeface="Wingdings" pitchFamily="2" charset="2"/>
              </a:rPr>
              <a:t>k + </a:t>
            </a:r>
            <a:r>
              <a:rPr lang="en-US" dirty="0" smtClean="0">
                <a:latin typeface="Comic Sans MS" panose="030F0702030302020204" pitchFamily="66" charset="0"/>
                <a:ea typeface="Cambria Math" pitchFamily="18" charset="0"/>
                <a:sym typeface="Wingdings" pitchFamily="2" charset="2"/>
              </a:rPr>
              <a:t>1</a:t>
            </a:r>
            <a:r>
              <a:rPr lang="en-US" dirty="0" smtClean="0">
                <a:latin typeface="Comic Sans MS" panose="030F0702030302020204" pitchFamily="66" charset="0"/>
                <a:sym typeface="Wingdings" pitchFamily="2" charset="2"/>
              </a:rPr>
              <a:t>)</a:t>
            </a:r>
            <a:r>
              <a:rPr lang="en-US" dirty="0" smtClean="0">
                <a:latin typeface="Comic Sans MS" panose="030F0702030302020204" pitchFamily="66" charset="0"/>
              </a:rPr>
              <a:t> be true.</a:t>
            </a:r>
          </a:p>
          <a:p>
            <a:pPr>
              <a:buNone/>
            </a:pPr>
            <a:r>
              <a:rPr lang="en-US" dirty="0" smtClean="0">
                <a:latin typeface="Comic Sans MS" panose="030F0702030302020204" pitchFamily="66" charset="0"/>
              </a:rPr>
              <a:t>    </a:t>
            </a:r>
          </a:p>
          <a:p>
            <a:pPr>
              <a:buNone/>
            </a:pPr>
            <a:r>
              <a:rPr lang="en-US" b="1" dirty="0" smtClean="0">
                <a:latin typeface="Comic Sans MS" panose="030F0702030302020204" pitchFamily="66" charset="0"/>
              </a:rPr>
              <a:t>     Climbing an Infinite Ladder Example</a:t>
            </a:r>
            <a:r>
              <a:rPr lang="en-US" dirty="0" smtClean="0">
                <a:latin typeface="Comic Sans MS" panose="030F0702030302020204" pitchFamily="66" charset="0"/>
              </a:rPr>
              <a:t>:</a:t>
            </a:r>
          </a:p>
          <a:p>
            <a:pPr lvl="1"/>
            <a:r>
              <a:rPr lang="en-US" dirty="0" smtClean="0">
                <a:latin typeface="Comic Sans MS" panose="030F0702030302020204" pitchFamily="66" charset="0"/>
              </a:rPr>
              <a:t>BASIS STEP: By (</a:t>
            </a:r>
            <a:r>
              <a:rPr lang="en-US" dirty="0" smtClean="0">
                <a:latin typeface="Comic Sans MS" panose="030F0702030302020204" pitchFamily="66" charset="0"/>
                <a:ea typeface="Cambria Math" pitchFamily="18" charset="0"/>
              </a:rPr>
              <a:t>1</a:t>
            </a:r>
            <a:r>
              <a:rPr lang="en-US" dirty="0" smtClean="0">
                <a:latin typeface="Comic Sans MS" panose="030F0702030302020204" pitchFamily="66" charset="0"/>
              </a:rPr>
              <a:t>), we can reach rung </a:t>
            </a:r>
            <a:r>
              <a:rPr lang="en-US" dirty="0" smtClean="0">
                <a:latin typeface="Comic Sans MS" panose="030F0702030302020204" pitchFamily="66" charset="0"/>
                <a:ea typeface="Cambria Math" pitchFamily="18" charset="0"/>
              </a:rPr>
              <a:t>1</a:t>
            </a:r>
            <a:r>
              <a:rPr lang="en-US" dirty="0" smtClean="0">
                <a:latin typeface="Comic Sans MS" panose="030F0702030302020204" pitchFamily="66" charset="0"/>
              </a:rPr>
              <a:t>.</a:t>
            </a:r>
          </a:p>
          <a:p>
            <a:pPr lvl="1"/>
            <a:r>
              <a:rPr lang="en-US" dirty="0" smtClean="0">
                <a:latin typeface="Comic Sans MS" panose="030F0702030302020204" pitchFamily="66" charset="0"/>
              </a:rPr>
              <a:t>INDUCTIVE STEP: Assume the inductive hypothesis that we can reach rung </a:t>
            </a:r>
            <a:r>
              <a:rPr lang="en-US" i="1" dirty="0" smtClean="0">
                <a:latin typeface="Comic Sans MS" panose="030F0702030302020204" pitchFamily="66" charset="0"/>
              </a:rPr>
              <a:t>k</a:t>
            </a:r>
            <a:r>
              <a:rPr lang="en-US" dirty="0" smtClean="0">
                <a:latin typeface="Comic Sans MS" panose="030F0702030302020204" pitchFamily="66" charset="0"/>
              </a:rPr>
              <a:t>. Then by (</a:t>
            </a:r>
            <a:r>
              <a:rPr lang="en-US" dirty="0" smtClean="0">
                <a:latin typeface="Comic Sans MS" panose="030F0702030302020204" pitchFamily="66" charset="0"/>
                <a:ea typeface="Cambria Math" pitchFamily="18" charset="0"/>
              </a:rPr>
              <a:t>2</a:t>
            </a:r>
            <a:r>
              <a:rPr lang="en-US" dirty="0" smtClean="0">
                <a:latin typeface="Comic Sans MS" panose="030F0702030302020204" pitchFamily="66" charset="0"/>
              </a:rPr>
              <a:t>), we can reach rung </a:t>
            </a:r>
            <a:r>
              <a:rPr lang="en-US" i="1" dirty="0" smtClean="0">
                <a:latin typeface="Comic Sans MS" panose="030F0702030302020204" pitchFamily="66" charset="0"/>
              </a:rPr>
              <a:t>k </a:t>
            </a:r>
            <a:r>
              <a:rPr lang="en-US" dirty="0" smtClean="0">
                <a:latin typeface="Comic Sans MS" panose="030F0702030302020204" pitchFamily="66" charset="0"/>
              </a:rPr>
              <a:t>+ </a:t>
            </a:r>
            <a:r>
              <a:rPr lang="en-US" dirty="0" smtClean="0">
                <a:latin typeface="Comic Sans MS" panose="030F0702030302020204" pitchFamily="66" charset="0"/>
                <a:ea typeface="Cambria Math" pitchFamily="18" charset="0"/>
              </a:rPr>
              <a:t>1</a:t>
            </a:r>
            <a:r>
              <a:rPr lang="en-US" dirty="0" smtClean="0">
                <a:latin typeface="Comic Sans MS" panose="030F0702030302020204" pitchFamily="66" charset="0"/>
              </a:rPr>
              <a:t>.</a:t>
            </a:r>
          </a:p>
          <a:p>
            <a:pPr>
              <a:buNone/>
            </a:pPr>
            <a:r>
              <a:rPr lang="en-US" dirty="0" smtClean="0">
                <a:latin typeface="Comic Sans MS" panose="030F0702030302020204" pitchFamily="66" charset="0"/>
              </a:rPr>
              <a:t>     Hence, </a:t>
            </a:r>
            <a:r>
              <a:rPr lang="en-US" i="1" dirty="0" smtClean="0">
                <a:latin typeface="Comic Sans MS" panose="030F0702030302020204" pitchFamily="66" charset="0"/>
              </a:rPr>
              <a:t>P</a:t>
            </a:r>
            <a:r>
              <a:rPr lang="en-US" dirty="0" smtClean="0">
                <a:latin typeface="Comic Sans MS" panose="030F0702030302020204" pitchFamily="66" charset="0"/>
              </a:rPr>
              <a:t>(</a:t>
            </a:r>
            <a:r>
              <a:rPr lang="en-US" i="1" dirty="0" smtClean="0">
                <a:latin typeface="Comic Sans MS" panose="030F0702030302020204" pitchFamily="66" charset="0"/>
              </a:rPr>
              <a:t>k</a:t>
            </a:r>
            <a:r>
              <a:rPr lang="en-US" dirty="0" smtClean="0">
                <a:latin typeface="Comic Sans MS" panose="030F0702030302020204" pitchFamily="66" charset="0"/>
              </a:rPr>
              <a:t>)</a:t>
            </a:r>
            <a:r>
              <a:rPr lang="en-US" i="1" dirty="0" smtClean="0">
                <a:latin typeface="Comic Sans MS" panose="030F0702030302020204" pitchFamily="66" charset="0"/>
              </a:rPr>
              <a:t> </a:t>
            </a:r>
            <a:r>
              <a:rPr lang="en-US" i="1" dirty="0" smtClean="0">
                <a:latin typeface="Comic Sans MS" panose="030F0702030302020204" pitchFamily="66" charset="0"/>
                <a:ea typeface="Cambria Math"/>
                <a:sym typeface="Wingdings" pitchFamily="2" charset="2"/>
              </a:rPr>
              <a:t>→</a:t>
            </a:r>
            <a:r>
              <a:rPr lang="en-US" i="1" dirty="0" smtClean="0">
                <a:latin typeface="Comic Sans MS" panose="030F0702030302020204" pitchFamily="66" charset="0"/>
                <a:sym typeface="Wingdings" pitchFamily="2" charset="2"/>
              </a:rPr>
              <a:t> P</a:t>
            </a:r>
            <a:r>
              <a:rPr lang="en-US" dirty="0" smtClean="0">
                <a:latin typeface="Comic Sans MS" panose="030F0702030302020204" pitchFamily="66" charset="0"/>
                <a:sym typeface="Wingdings" pitchFamily="2" charset="2"/>
              </a:rPr>
              <a:t>(</a:t>
            </a:r>
            <a:r>
              <a:rPr lang="en-US" i="1" dirty="0" smtClean="0">
                <a:latin typeface="Comic Sans MS" panose="030F0702030302020204" pitchFamily="66" charset="0"/>
                <a:sym typeface="Wingdings" pitchFamily="2" charset="2"/>
              </a:rPr>
              <a:t>k + </a:t>
            </a:r>
            <a:r>
              <a:rPr lang="en-US" dirty="0" smtClean="0">
                <a:latin typeface="Comic Sans MS" panose="030F0702030302020204" pitchFamily="66" charset="0"/>
                <a:ea typeface="Cambria Math" pitchFamily="18" charset="0"/>
                <a:sym typeface="Wingdings" pitchFamily="2" charset="2"/>
              </a:rPr>
              <a:t>1</a:t>
            </a:r>
            <a:r>
              <a:rPr lang="en-US" dirty="0" smtClean="0">
                <a:latin typeface="Comic Sans MS" panose="030F0702030302020204" pitchFamily="66" charset="0"/>
                <a:sym typeface="Wingdings" pitchFamily="2" charset="2"/>
              </a:rPr>
              <a:t>) is true for all positive integers </a:t>
            </a:r>
            <a:r>
              <a:rPr lang="en-US" i="1" dirty="0" smtClean="0">
                <a:latin typeface="Comic Sans MS" panose="030F0702030302020204" pitchFamily="66" charset="0"/>
                <a:sym typeface="Wingdings" pitchFamily="2" charset="2"/>
              </a:rPr>
              <a:t>k. </a:t>
            </a:r>
            <a:r>
              <a:rPr lang="en-US" dirty="0" smtClean="0">
                <a:latin typeface="Comic Sans MS" panose="030F0702030302020204" pitchFamily="66" charset="0"/>
                <a:sym typeface="Wingdings" pitchFamily="2" charset="2"/>
              </a:rPr>
              <a:t>We can reach every rung on the ladder.</a:t>
            </a:r>
            <a:endParaRPr lang="en-US" dirty="0">
              <a:latin typeface="Comic Sans MS" panose="030F0702030302020204" pitchFamily="66" charset="0"/>
            </a:endParaRPr>
          </a:p>
        </p:txBody>
      </p:sp>
      <p:sp>
        <p:nvSpPr>
          <p:cNvPr id="4" name="Isosceles Triangle 3"/>
          <p:cNvSpPr/>
          <p:nvPr/>
        </p:nvSpPr>
        <p:spPr>
          <a:xfrm rot="5400000" flipV="1">
            <a:off x="9906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7278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5" y="308818"/>
            <a:ext cx="10515600" cy="1325563"/>
          </a:xfrm>
        </p:spPr>
        <p:txBody>
          <a:bodyPr>
            <a:normAutofit/>
          </a:bodyPr>
          <a:lstStyle/>
          <a:p>
            <a:r>
              <a:rPr lang="en-US" dirty="0" smtClean="0">
                <a:latin typeface="Comic Sans MS" panose="030F0702030302020204" pitchFamily="66" charset="0"/>
              </a:rPr>
              <a:t>Remembering How Mathematical Induction Works</a:t>
            </a:r>
            <a:endParaRPr lang="en-US" dirty="0">
              <a:latin typeface="Comic Sans MS" panose="030F0702030302020204" pitchFamily="66" charset="0"/>
            </a:endParaRPr>
          </a:p>
        </p:txBody>
      </p:sp>
      <p:pic>
        <p:nvPicPr>
          <p:cNvPr id="4" name="Content Placeholder 3" descr="0403.jpg"/>
          <p:cNvPicPr>
            <a:picLocks noGrp="1" noChangeAspect="1"/>
          </p:cNvPicPr>
          <p:nvPr>
            <p:ph idx="1"/>
          </p:nvPr>
        </p:nvPicPr>
        <p:blipFill>
          <a:blip r:embed="rId2" cstate="print"/>
          <a:stretch>
            <a:fillRect/>
          </a:stretch>
        </p:blipFill>
        <p:spPr>
          <a:xfrm>
            <a:off x="4343400" y="2209800"/>
            <a:ext cx="2150364" cy="3657600"/>
          </a:xfrm>
        </p:spPr>
      </p:pic>
      <p:sp>
        <p:nvSpPr>
          <p:cNvPr id="6" name="TextBox 5"/>
          <p:cNvSpPr txBox="1"/>
          <p:nvPr/>
        </p:nvSpPr>
        <p:spPr>
          <a:xfrm>
            <a:off x="986245" y="2471058"/>
            <a:ext cx="2667000" cy="1477328"/>
          </a:xfrm>
          <a:prstGeom prst="rect">
            <a:avLst/>
          </a:prstGeom>
          <a:noFill/>
        </p:spPr>
        <p:txBody>
          <a:bodyPr wrap="square" rtlCol="0">
            <a:spAutoFit/>
          </a:bodyPr>
          <a:lstStyle/>
          <a:p>
            <a:r>
              <a:rPr lang="en-US" dirty="0">
                <a:latin typeface="Comic Sans MS" panose="030F0702030302020204" pitchFamily="66" charset="0"/>
              </a:rPr>
              <a:t>Consider  an infinite sequence  of dominoes, labeled </a:t>
            </a:r>
            <a:r>
              <a:rPr lang="en-US" dirty="0">
                <a:latin typeface="Comic Sans MS" panose="030F0702030302020204" pitchFamily="66" charset="0"/>
                <a:ea typeface="Cambria Math" pitchFamily="18" charset="0"/>
              </a:rPr>
              <a:t>1,2,3</a:t>
            </a:r>
            <a:r>
              <a:rPr lang="en-US" dirty="0">
                <a:latin typeface="Comic Sans MS" panose="030F0702030302020204" pitchFamily="66" charset="0"/>
              </a:rPr>
              <a:t>, …, where each domino is standing. </a:t>
            </a:r>
          </a:p>
        </p:txBody>
      </p:sp>
      <p:sp>
        <p:nvSpPr>
          <p:cNvPr id="7" name="TextBox 6"/>
          <p:cNvSpPr txBox="1"/>
          <p:nvPr/>
        </p:nvSpPr>
        <p:spPr>
          <a:xfrm>
            <a:off x="7036525" y="2055560"/>
            <a:ext cx="3429000" cy="2862322"/>
          </a:xfrm>
          <a:prstGeom prst="rect">
            <a:avLst/>
          </a:prstGeom>
          <a:noFill/>
        </p:spPr>
        <p:txBody>
          <a:bodyPr wrap="square" rtlCol="0">
            <a:spAutoFit/>
          </a:bodyPr>
          <a:lstStyle/>
          <a:p>
            <a:r>
              <a:rPr lang="en-US" dirty="0">
                <a:latin typeface="Comic Sans MS" panose="030F0702030302020204" pitchFamily="66" charset="0"/>
              </a:rPr>
              <a:t>We know that the first domino is knocked down, i.e., </a:t>
            </a:r>
            <a:r>
              <a:rPr lang="en-US" i="1" dirty="0">
                <a:latin typeface="Comic Sans MS" panose="030F0702030302020204" pitchFamily="66" charset="0"/>
              </a:rPr>
              <a:t>P</a:t>
            </a:r>
            <a:r>
              <a:rPr lang="en-US" dirty="0">
                <a:latin typeface="Comic Sans MS" panose="030F0702030302020204" pitchFamily="66" charset="0"/>
              </a:rPr>
              <a:t>(</a:t>
            </a:r>
            <a:r>
              <a:rPr lang="en-US" dirty="0">
                <a:latin typeface="Comic Sans MS" panose="030F0702030302020204" pitchFamily="66" charset="0"/>
                <a:ea typeface="Cambria Math" pitchFamily="18" charset="0"/>
              </a:rPr>
              <a:t>1</a:t>
            </a:r>
            <a:r>
              <a:rPr lang="en-US" dirty="0">
                <a:latin typeface="Comic Sans MS" panose="030F0702030302020204" pitchFamily="66" charset="0"/>
              </a:rPr>
              <a:t>) is true .</a:t>
            </a:r>
          </a:p>
          <a:p>
            <a:endParaRPr lang="en-US" dirty="0">
              <a:latin typeface="Comic Sans MS" panose="030F0702030302020204" pitchFamily="66" charset="0"/>
            </a:endParaRPr>
          </a:p>
          <a:p>
            <a:r>
              <a:rPr lang="en-US" dirty="0">
                <a:latin typeface="Comic Sans MS" panose="030F0702030302020204" pitchFamily="66" charset="0"/>
              </a:rPr>
              <a:t>We also know that  if  whenever the </a:t>
            </a:r>
            <a:r>
              <a:rPr lang="en-US" i="1" dirty="0" err="1">
                <a:latin typeface="Comic Sans MS" panose="030F0702030302020204" pitchFamily="66" charset="0"/>
              </a:rPr>
              <a:t>k</a:t>
            </a:r>
            <a:r>
              <a:rPr lang="en-US" dirty="0" err="1">
                <a:latin typeface="Comic Sans MS" panose="030F0702030302020204" pitchFamily="66" charset="0"/>
              </a:rPr>
              <a:t>th</a:t>
            </a:r>
            <a:r>
              <a:rPr lang="en-US" dirty="0">
                <a:latin typeface="Comic Sans MS" panose="030F0702030302020204" pitchFamily="66" charset="0"/>
              </a:rPr>
              <a:t> domino is knocked over, it knocks over the (</a:t>
            </a:r>
            <a:r>
              <a:rPr lang="en-US" i="1" dirty="0">
                <a:latin typeface="Comic Sans MS" panose="030F0702030302020204" pitchFamily="66" charset="0"/>
              </a:rPr>
              <a:t>k</a:t>
            </a:r>
            <a:r>
              <a:rPr lang="en-US" dirty="0">
                <a:latin typeface="Comic Sans MS" panose="030F0702030302020204" pitchFamily="66" charset="0"/>
              </a:rPr>
              <a:t> + </a:t>
            </a:r>
            <a:r>
              <a:rPr lang="en-US" dirty="0">
                <a:latin typeface="Comic Sans MS" panose="030F0702030302020204" pitchFamily="66" charset="0"/>
                <a:ea typeface="Cambria Math" pitchFamily="18" charset="0"/>
              </a:rPr>
              <a:t>1</a:t>
            </a:r>
            <a:r>
              <a:rPr lang="en-US" dirty="0">
                <a:latin typeface="Comic Sans MS" panose="030F0702030302020204" pitchFamily="66" charset="0"/>
              </a:rPr>
              <a:t>)</a:t>
            </a:r>
            <a:r>
              <a:rPr lang="en-US" dirty="0" err="1">
                <a:latin typeface="Comic Sans MS" panose="030F0702030302020204" pitchFamily="66" charset="0"/>
              </a:rPr>
              <a:t>st</a:t>
            </a:r>
            <a:r>
              <a:rPr lang="en-US" dirty="0">
                <a:latin typeface="Comic Sans MS" panose="030F0702030302020204" pitchFamily="66" charset="0"/>
              </a:rPr>
              <a:t> domino, </a:t>
            </a:r>
            <a:r>
              <a:rPr lang="en-US" dirty="0" err="1">
                <a:latin typeface="Comic Sans MS" panose="030F0702030302020204" pitchFamily="66" charset="0"/>
              </a:rPr>
              <a:t>i.e</a:t>
            </a:r>
            <a:r>
              <a:rPr lang="en-US" dirty="0">
                <a:latin typeface="Comic Sans MS" panose="030F0702030302020204" pitchFamily="66" charset="0"/>
              </a:rPr>
              <a:t>, </a:t>
            </a:r>
            <a:r>
              <a:rPr lang="en-US" i="1" dirty="0">
                <a:latin typeface="Comic Sans MS" panose="030F0702030302020204" pitchFamily="66" charset="0"/>
              </a:rPr>
              <a:t>P</a:t>
            </a:r>
            <a:r>
              <a:rPr lang="en-US" dirty="0">
                <a:latin typeface="Comic Sans MS" panose="030F0702030302020204" pitchFamily="66" charset="0"/>
              </a:rPr>
              <a:t>(</a:t>
            </a:r>
            <a:r>
              <a:rPr lang="en-US" i="1" dirty="0">
                <a:latin typeface="Comic Sans MS" panose="030F0702030302020204" pitchFamily="66" charset="0"/>
              </a:rPr>
              <a:t>k</a:t>
            </a:r>
            <a:r>
              <a:rPr lang="en-US" dirty="0">
                <a:latin typeface="Comic Sans MS" panose="030F0702030302020204" pitchFamily="66" charset="0"/>
              </a:rPr>
              <a:t>)</a:t>
            </a:r>
            <a:r>
              <a:rPr lang="en-US" i="1" dirty="0">
                <a:latin typeface="Comic Sans MS" panose="030F0702030302020204" pitchFamily="66" charset="0"/>
              </a:rPr>
              <a:t> </a:t>
            </a:r>
            <a:r>
              <a:rPr lang="en-US" i="1" dirty="0">
                <a:latin typeface="Comic Sans MS" panose="030F0702030302020204" pitchFamily="66" charset="0"/>
                <a:ea typeface="Cambria Math"/>
                <a:sym typeface="Wingdings" pitchFamily="2" charset="2"/>
              </a:rPr>
              <a:t>→</a:t>
            </a:r>
            <a:r>
              <a:rPr lang="en-US" i="1" dirty="0">
                <a:latin typeface="Comic Sans MS" panose="030F0702030302020204" pitchFamily="66" charset="0"/>
                <a:sym typeface="Wingdings" pitchFamily="2" charset="2"/>
              </a:rPr>
              <a:t> P</a:t>
            </a:r>
            <a:r>
              <a:rPr lang="en-US" dirty="0">
                <a:latin typeface="Comic Sans MS" panose="030F0702030302020204" pitchFamily="66" charset="0"/>
                <a:sym typeface="Wingdings" pitchFamily="2" charset="2"/>
              </a:rPr>
              <a:t>(</a:t>
            </a:r>
            <a:r>
              <a:rPr lang="en-US" i="1" dirty="0">
                <a:latin typeface="Comic Sans MS" panose="030F0702030302020204" pitchFamily="66" charset="0"/>
                <a:sym typeface="Wingdings" pitchFamily="2" charset="2"/>
              </a:rPr>
              <a:t>k + </a:t>
            </a:r>
            <a:r>
              <a:rPr lang="en-US" dirty="0">
                <a:latin typeface="Comic Sans MS" panose="030F0702030302020204" pitchFamily="66" charset="0"/>
                <a:ea typeface="Cambria Math" pitchFamily="18" charset="0"/>
                <a:sym typeface="Wingdings" pitchFamily="2" charset="2"/>
              </a:rPr>
              <a:t>1</a:t>
            </a:r>
            <a:r>
              <a:rPr lang="en-US" dirty="0">
                <a:latin typeface="Comic Sans MS" panose="030F0702030302020204" pitchFamily="66" charset="0"/>
                <a:sym typeface="Wingdings" pitchFamily="2" charset="2"/>
              </a:rPr>
              <a:t>) is true for all positive integers </a:t>
            </a:r>
            <a:r>
              <a:rPr lang="en-US" i="1" dirty="0">
                <a:latin typeface="Comic Sans MS" panose="030F0702030302020204" pitchFamily="66" charset="0"/>
                <a:sym typeface="Wingdings" pitchFamily="2" charset="2"/>
              </a:rPr>
              <a:t>k</a:t>
            </a:r>
            <a:r>
              <a:rPr lang="en-US" dirty="0">
                <a:latin typeface="Comic Sans MS" panose="030F0702030302020204" pitchFamily="66" charset="0"/>
                <a:sym typeface="Wingdings" pitchFamily="2" charset="2"/>
              </a:rPr>
              <a:t>. </a:t>
            </a:r>
            <a:endParaRPr lang="en-US" dirty="0">
              <a:latin typeface="Comic Sans MS" panose="030F0702030302020204" pitchFamily="66" charset="0"/>
            </a:endParaRPr>
          </a:p>
        </p:txBody>
      </p:sp>
      <p:sp>
        <p:nvSpPr>
          <p:cNvPr id="8" name="TextBox 7"/>
          <p:cNvSpPr txBox="1"/>
          <p:nvPr/>
        </p:nvSpPr>
        <p:spPr>
          <a:xfrm>
            <a:off x="1176745" y="4160460"/>
            <a:ext cx="2286000" cy="1477328"/>
          </a:xfrm>
          <a:prstGeom prst="rect">
            <a:avLst/>
          </a:prstGeom>
          <a:noFill/>
        </p:spPr>
        <p:txBody>
          <a:bodyPr wrap="square" rtlCol="0">
            <a:spAutoFit/>
          </a:bodyPr>
          <a:lstStyle/>
          <a:p>
            <a:r>
              <a:rPr lang="en-US" dirty="0">
                <a:latin typeface="Comic Sans MS" panose="030F0702030302020204" pitchFamily="66" charset="0"/>
              </a:rPr>
              <a:t>Let </a:t>
            </a:r>
            <a:r>
              <a:rPr lang="en-US" i="1" dirty="0">
                <a:latin typeface="Comic Sans MS" panose="030F0702030302020204" pitchFamily="66" charset="0"/>
              </a:rPr>
              <a:t>P</a:t>
            </a:r>
            <a:r>
              <a:rPr lang="en-US" dirty="0">
                <a:latin typeface="Comic Sans MS" panose="030F0702030302020204" pitchFamily="66" charset="0"/>
              </a:rPr>
              <a:t>(</a:t>
            </a:r>
            <a:r>
              <a:rPr lang="en-US" i="1" dirty="0">
                <a:latin typeface="Comic Sans MS" panose="030F0702030302020204" pitchFamily="66" charset="0"/>
              </a:rPr>
              <a:t>n</a:t>
            </a:r>
            <a:r>
              <a:rPr lang="en-US" dirty="0">
                <a:latin typeface="Comic Sans MS" panose="030F0702030302020204" pitchFamily="66" charset="0"/>
              </a:rPr>
              <a:t>) be the proposition that the </a:t>
            </a:r>
            <a:r>
              <a:rPr lang="en-US" i="1" dirty="0">
                <a:latin typeface="Comic Sans MS" panose="030F0702030302020204" pitchFamily="66" charset="0"/>
              </a:rPr>
              <a:t>n</a:t>
            </a:r>
            <a:r>
              <a:rPr lang="en-US" dirty="0">
                <a:latin typeface="Comic Sans MS" panose="030F0702030302020204" pitchFamily="66" charset="0"/>
              </a:rPr>
              <a:t>th domino is knocked over. </a:t>
            </a:r>
          </a:p>
          <a:p>
            <a:endParaRPr lang="en-US" dirty="0">
              <a:latin typeface="Comic Sans MS" panose="030F0702030302020204" pitchFamily="66" charset="0"/>
            </a:endParaRPr>
          </a:p>
        </p:txBody>
      </p:sp>
      <p:sp>
        <p:nvSpPr>
          <p:cNvPr id="9" name="TextBox 8"/>
          <p:cNvSpPr txBox="1"/>
          <p:nvPr/>
        </p:nvSpPr>
        <p:spPr>
          <a:xfrm>
            <a:off x="6172200" y="5334001"/>
            <a:ext cx="4038600" cy="1754326"/>
          </a:xfrm>
          <a:prstGeom prst="rect">
            <a:avLst/>
          </a:prstGeom>
          <a:noFill/>
        </p:spPr>
        <p:txBody>
          <a:bodyPr wrap="square" rtlCol="0">
            <a:spAutoFit/>
          </a:bodyPr>
          <a:lstStyle/>
          <a:p>
            <a:r>
              <a:rPr lang="en-US" dirty="0">
                <a:latin typeface="Comic Sans MS" panose="030F0702030302020204" pitchFamily="66" charset="0"/>
              </a:rPr>
              <a:t>Hence, all dominos are knocked over.</a:t>
            </a:r>
          </a:p>
          <a:p>
            <a:endParaRPr lang="en-US" dirty="0">
              <a:latin typeface="Comic Sans MS" panose="030F0702030302020204" pitchFamily="66" charset="0"/>
            </a:endParaRPr>
          </a:p>
          <a:p>
            <a:r>
              <a:rPr lang="en-US" i="1" dirty="0">
                <a:latin typeface="Comic Sans MS" panose="030F0702030302020204" pitchFamily="66" charset="0"/>
              </a:rPr>
              <a:t>P</a:t>
            </a:r>
            <a:r>
              <a:rPr lang="en-US" dirty="0">
                <a:latin typeface="Comic Sans MS" panose="030F0702030302020204" pitchFamily="66" charset="0"/>
              </a:rPr>
              <a:t>(</a:t>
            </a:r>
            <a:r>
              <a:rPr lang="en-US" i="1" dirty="0">
                <a:latin typeface="Comic Sans MS" panose="030F0702030302020204" pitchFamily="66" charset="0"/>
              </a:rPr>
              <a:t>n</a:t>
            </a:r>
            <a:r>
              <a:rPr lang="en-US" dirty="0">
                <a:latin typeface="Comic Sans MS" panose="030F0702030302020204" pitchFamily="66" charset="0"/>
              </a:rPr>
              <a:t>) is true for all positive integers </a:t>
            </a:r>
            <a:r>
              <a:rPr lang="en-US" i="1" dirty="0">
                <a:latin typeface="Comic Sans MS" panose="030F0702030302020204" pitchFamily="66" charset="0"/>
              </a:rPr>
              <a:t>n</a:t>
            </a:r>
            <a:r>
              <a:rPr lang="en-US" dirty="0">
                <a:latin typeface="Comic Sans MS" panose="030F0702030302020204" pitchFamily="66" charset="0"/>
              </a:rPr>
              <a:t>.</a:t>
            </a:r>
          </a:p>
          <a:p>
            <a:endParaRPr lang="en-US" dirty="0">
              <a:latin typeface="Comic Sans MS" panose="030F0702030302020204" pitchFamily="66" charset="0"/>
            </a:endParaRPr>
          </a:p>
        </p:txBody>
      </p:sp>
    </p:spTree>
    <p:extLst>
      <p:ext uri="{BB962C8B-B14F-4D97-AF65-F5344CB8AC3E}">
        <p14:creationId xmlns:p14="http://schemas.microsoft.com/office/powerpoint/2010/main" val="3849204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0877"/>
            <a:ext cx="8229600" cy="591312"/>
          </a:xfrm>
        </p:spPr>
        <p:txBody>
          <a:bodyPr>
            <a:normAutofit fontScale="90000"/>
          </a:bodyPr>
          <a:lstStyle/>
          <a:p>
            <a:r>
              <a:rPr lang="en-US" dirty="0" smtClean="0">
                <a:latin typeface="Comic Sans MS" panose="030F0702030302020204" pitchFamily="66" charset="0"/>
              </a:rPr>
              <a:t>Proving a Summation Formula</a:t>
            </a:r>
            <a:endParaRPr lang="en-US" dirty="0">
              <a:latin typeface="Comic Sans MS" panose="030F0702030302020204" pitchFamily="66" charset="0"/>
            </a:endParaRPr>
          </a:p>
        </p:txBody>
      </p:sp>
      <p:sp>
        <p:nvSpPr>
          <p:cNvPr id="3" name="Content Placeholder 2"/>
          <p:cNvSpPr>
            <a:spLocks noGrp="1"/>
          </p:cNvSpPr>
          <p:nvPr>
            <p:ph idx="1"/>
          </p:nvPr>
        </p:nvSpPr>
        <p:spPr>
          <a:xfrm>
            <a:off x="1981200" y="1524000"/>
            <a:ext cx="8229600" cy="4389120"/>
          </a:xfrm>
        </p:spPr>
        <p:txBody>
          <a:bodyPr/>
          <a:lstStyle/>
          <a:p>
            <a:pPr>
              <a:buNone/>
            </a:pPr>
            <a:r>
              <a:rPr lang="en-US" b="1" dirty="0" smtClean="0"/>
              <a:t>   Example</a:t>
            </a:r>
            <a:r>
              <a:rPr lang="en-US" dirty="0" smtClean="0"/>
              <a:t>: Show that:  </a:t>
            </a:r>
          </a:p>
          <a:p>
            <a:pPr>
              <a:buNone/>
            </a:pPr>
            <a:r>
              <a:rPr lang="en-US" b="1" dirty="0" smtClean="0"/>
              <a:t>   Solution</a:t>
            </a:r>
            <a:r>
              <a:rPr lang="en-US" dirty="0" smtClean="0"/>
              <a:t>:</a:t>
            </a:r>
            <a:endParaRPr lang="en-US" dirty="0"/>
          </a:p>
          <a:p>
            <a:pPr lvl="1" algn="just"/>
            <a:r>
              <a:rPr lang="en-US" dirty="0" smtClean="0"/>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a:t>
            </a:r>
            <a:endParaRPr lang="en-US" dirty="0"/>
          </a:p>
          <a:p>
            <a:pPr lvl="1" algn="just"/>
            <a:r>
              <a:rPr lang="en-US" dirty="0" smtClean="0"/>
              <a:t>INDUCTIVE STEP: </a:t>
            </a:r>
            <a:r>
              <a:rPr lang="en-US" dirty="0" smtClean="0">
                <a:ea typeface="Cambria Math" pitchFamily="18" charset="0"/>
                <a:sym typeface="Wingdings" pitchFamily="2" charset="2"/>
              </a:rPr>
              <a:t>Assume the inductive hypothesis holds </a:t>
            </a:r>
            <a:r>
              <a:rPr lang="en-US" i="1" dirty="0" smtClean="0"/>
              <a:t>P</a:t>
            </a:r>
            <a:r>
              <a:rPr lang="en-US" dirty="0" smtClean="0"/>
              <a:t>(</a:t>
            </a:r>
            <a:r>
              <a:rPr lang="en-US" i="1" dirty="0" smtClean="0"/>
              <a:t>k</a:t>
            </a:r>
            <a:r>
              <a:rPr lang="en-US" dirty="0" smtClean="0"/>
              <a:t>) </a:t>
            </a:r>
            <a:r>
              <a:rPr lang="en-US" dirty="0" smtClean="0">
                <a:ea typeface="Cambria Math" pitchFamily="18" charset="0"/>
                <a:sym typeface="Wingdings" pitchFamily="2" charset="2"/>
              </a:rPr>
              <a:t>and then show that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 </a:t>
            </a:r>
            <a:r>
              <a:rPr lang="en-US" dirty="0" smtClean="0">
                <a:ea typeface="Cambria Math" pitchFamily="18" charset="0"/>
                <a:sym typeface="Wingdings" pitchFamily="2" charset="2"/>
              </a:rPr>
              <a:t>+ </a:t>
            </a:r>
            <a:r>
              <a:rPr lang="en-US" dirty="0" smtClean="0">
                <a:latin typeface="Cambria Math" pitchFamily="18" charset="0"/>
                <a:ea typeface="Cambria Math" pitchFamily="18" charset="0"/>
                <a:sym typeface="Wingdings" pitchFamily="2" charset="2"/>
              </a:rPr>
              <a:t>1</a:t>
            </a:r>
            <a:r>
              <a:rPr lang="en-US" dirty="0" smtClean="0">
                <a:ea typeface="Cambria Math" pitchFamily="18" charset="0"/>
                <a:sym typeface="Wingdings" pitchFamily="2" charset="2"/>
              </a:rPr>
              <a:t>) holds has well.</a:t>
            </a:r>
            <a:endParaRPr lang="en-US" dirty="0" smtClean="0"/>
          </a:p>
          <a:p>
            <a:pPr>
              <a:buNone/>
            </a:pPr>
            <a:r>
              <a:rPr lang="en-US" dirty="0" smtClean="0"/>
              <a:t>                     The inductive hypothesis is</a:t>
            </a:r>
          </a:p>
          <a:p>
            <a:pPr>
              <a:buNone/>
            </a:pPr>
            <a:r>
              <a:rPr lang="en-US" dirty="0" smtClean="0"/>
              <a:t>        Under this assumption,   </a:t>
            </a:r>
            <a:endParaRPr lang="en-US" dirty="0"/>
          </a:p>
        </p:txBody>
      </p:sp>
      <p:pic>
        <p:nvPicPr>
          <p:cNvPr id="11" name="Picture 10" descr="addin_tmp.png"/>
          <p:cNvPicPr>
            <a:picLocks noChangeAspect="1"/>
          </p:cNvPicPr>
          <p:nvPr>
            <p:custDataLst>
              <p:tags r:id="rId2"/>
            </p:custDataLst>
          </p:nvPr>
        </p:nvPicPr>
        <p:blipFill>
          <a:blip r:embed="rId6" cstate="print"/>
          <a:stretch>
            <a:fillRect/>
          </a:stretch>
        </p:blipFill>
        <p:spPr>
          <a:xfrm>
            <a:off x="5791201" y="5410200"/>
            <a:ext cx="2406015" cy="537210"/>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5867400" y="6019800"/>
            <a:ext cx="1832610" cy="537210"/>
          </a:xfrm>
          <a:prstGeom prst="rect">
            <a:avLst/>
          </a:prstGeom>
        </p:spPr>
      </p:pic>
      <p:pic>
        <p:nvPicPr>
          <p:cNvPr id="13" name="Picture 12" descr="addin_tmp.png"/>
          <p:cNvPicPr>
            <a:picLocks noChangeAspect="1"/>
          </p:cNvPicPr>
          <p:nvPr>
            <p:custDataLst>
              <p:tags r:id="rId4"/>
            </p:custDataLst>
          </p:nvPr>
        </p:nvPicPr>
        <p:blipFill>
          <a:blip r:embed="rId8" cstate="print"/>
          <a:stretch>
            <a:fillRect/>
          </a:stretch>
        </p:blipFill>
        <p:spPr>
          <a:xfrm>
            <a:off x="2971800" y="4800600"/>
            <a:ext cx="5044440" cy="537210"/>
          </a:xfrm>
          <a:prstGeom prst="rect">
            <a:avLst/>
          </a:prstGeom>
        </p:spPr>
      </p:pic>
      <p:sp>
        <p:nvSpPr>
          <p:cNvPr id="9" name="Isosceles Triangle 8"/>
          <p:cNvSpPr/>
          <p:nvPr/>
        </p:nvSpPr>
        <p:spPr>
          <a:xfrm rot="5400000" flipV="1">
            <a:off x="9906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Object 13"/>
          <p:cNvGraphicFramePr>
            <a:graphicFrameLocks noChangeAspect="1"/>
          </p:cNvGraphicFramePr>
          <p:nvPr/>
        </p:nvGraphicFramePr>
        <p:xfrm>
          <a:off x="5410201" y="1371600"/>
          <a:ext cx="1775011" cy="838200"/>
        </p:xfrm>
        <a:graphic>
          <a:graphicData uri="http://schemas.openxmlformats.org/presentationml/2006/ole">
            <mc:AlternateContent xmlns:mc="http://schemas.openxmlformats.org/markup-compatibility/2006">
              <mc:Choice xmlns:v="urn:schemas-microsoft-com:vml" Requires="v">
                <p:oleObj spid="_x0000_s1040" name="Equation" r:id="rId9" imgW="914400" imgH="431800" progId="Equation.3">
                  <p:embed/>
                </p:oleObj>
              </mc:Choice>
              <mc:Fallback>
                <p:oleObj name="Equation" r:id="rId9" imgW="914400" imgH="431800" progId="Equation.3">
                  <p:embed/>
                  <p:pic>
                    <p:nvPicPr>
                      <p:cNvPr id="14"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1" y="1371600"/>
                        <a:ext cx="1775011"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5" name="TextBox 4"/>
              <p:cNvSpPr txBox="1"/>
              <p:nvPr/>
            </p:nvSpPr>
            <p:spPr>
              <a:xfrm>
                <a:off x="7848601" y="3681836"/>
                <a:ext cx="1647631" cy="8032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i="1">
                              <a:latin typeface="Cambria Math" panose="02040503050406030204" pitchFamily="18" charset="0"/>
                            </a:rPr>
                          </m:ctrlPr>
                        </m:naryPr>
                        <m:sub>
                          <m:r>
                            <m:rPr>
                              <m:brk m:alnAt="23"/>
                            </m:rPr>
                            <a:rPr lang="en-US" i="1">
                              <a:latin typeface="Cambria Math" panose="02040503050406030204" pitchFamily="18" charset="0"/>
                            </a:rPr>
                            <m:t>𝑖</m:t>
                          </m:r>
                          <m:r>
                            <a:rPr lang="pt-BR"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𝑘</m:t>
                          </m:r>
                        </m:sup>
                        <m:e>
                          <m:r>
                            <a:rPr lang="en-US" i="1">
                              <a:latin typeface="Cambria Math" panose="02040503050406030204" pitchFamily="18" charset="0"/>
                            </a:rPr>
                            <m:t>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num>
                            <m:den>
                              <m:r>
                                <a:rPr lang="en-US" i="1">
                                  <a:latin typeface="Cambria Math" panose="02040503050406030204" pitchFamily="18" charset="0"/>
                                </a:rPr>
                                <m:t>2</m:t>
                              </m:r>
                            </m:den>
                          </m:f>
                        </m:e>
                      </m:nary>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7848601" y="3681836"/>
                <a:ext cx="1647631" cy="803297"/>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87704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1809750" y="476251"/>
            <a:ext cx="82296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a:ea typeface="楷体_GB2312"/>
                <a:cs typeface="楷体_GB2312"/>
              </a:defRPr>
            </a:lvl1pPr>
            <a:lvl2pPr marL="742950" indent="-285750">
              <a:defRPr sz="2400" b="1">
                <a:solidFill>
                  <a:schemeClr val="tx1"/>
                </a:solidFill>
                <a:latin typeface="楷体_GB2312"/>
                <a:ea typeface="楷体_GB2312"/>
                <a:cs typeface="楷体_GB2312"/>
              </a:defRPr>
            </a:lvl2pPr>
            <a:lvl3pPr marL="1143000" indent="-228600">
              <a:defRPr sz="2400" b="1">
                <a:solidFill>
                  <a:schemeClr val="tx1"/>
                </a:solidFill>
                <a:latin typeface="楷体_GB2312"/>
                <a:ea typeface="楷体_GB2312"/>
                <a:cs typeface="楷体_GB2312"/>
              </a:defRPr>
            </a:lvl3pPr>
            <a:lvl4pPr marL="1600200" indent="-228600">
              <a:defRPr sz="2400" b="1">
                <a:solidFill>
                  <a:schemeClr val="tx1"/>
                </a:solidFill>
                <a:latin typeface="楷体_GB2312"/>
                <a:ea typeface="楷体_GB2312"/>
                <a:cs typeface="楷体_GB2312"/>
              </a:defRPr>
            </a:lvl4pPr>
            <a:lvl5pPr marL="2057400" indent="-22860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eaLnBrk="1" hangingPunct="1">
              <a:spcBef>
                <a:spcPct val="20000"/>
              </a:spcBef>
              <a:buFont typeface="Wingdings" panose="05000000000000000000" pitchFamily="2" charset="2"/>
              <a:buNone/>
            </a:pPr>
            <a:r>
              <a:rPr kumimoji="1" lang="en-US" altLang="zh-CN"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a:t>
            </a:r>
            <a:r>
              <a:rPr kumimoji="1" lang="en-US" altLang="zh-CN"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Example 1</a:t>
            </a:r>
            <a:r>
              <a:rPr kumimoji="1" lang="en-US" altLang="zh-CN"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kumimoji="1" lang="en-US" altLang="zh-CN" dirty="0">
                <a:solidFill>
                  <a:srgbClr val="000000"/>
                </a:solidFill>
                <a:latin typeface="Arial" panose="020B0604020202020204" pitchFamily="34" charset="0"/>
                <a:ea typeface="SimSun" panose="02010600030101010101" pitchFamily="2" charset="-122"/>
                <a:cs typeface="Times New Roman" panose="02020603050405020304" pitchFamily="18" charset="0"/>
              </a:rPr>
              <a:t>,</a:t>
            </a:r>
            <a:r>
              <a:rPr lang="en-US" altLang="zh-CN" b="0" dirty="0">
                <a:latin typeface="Times New Roman" panose="02020603050405020304" pitchFamily="18" charset="0"/>
                <a:ea typeface="SimSun" panose="02010600030101010101" pitchFamily="2" charset="-122"/>
                <a:cs typeface="Times New Roman" panose="02020603050405020304" pitchFamily="18" charset="0"/>
              </a:rPr>
              <a:t> where  </a:t>
            </a:r>
            <a:r>
              <a:rPr lang="en-US" altLang="zh-CN" i="1" dirty="0">
                <a:latin typeface="Times New Roman" panose="02020603050405020304" pitchFamily="18" charset="0"/>
                <a:ea typeface="SimSun" panose="02010600030101010101" pitchFamily="2" charset="-122"/>
                <a:cs typeface="Times New Roman" panose="02020603050405020304" pitchFamily="18" charset="0"/>
              </a:rPr>
              <a:t>n</a:t>
            </a:r>
            <a:r>
              <a:rPr lang="en-US" altLang="zh-CN" b="0" dirty="0">
                <a:latin typeface="Times New Roman" panose="02020603050405020304" pitchFamily="18" charset="0"/>
                <a:ea typeface="SimSun" panose="02010600030101010101" pitchFamily="2" charset="-122"/>
                <a:cs typeface="Times New Roman" panose="02020603050405020304" pitchFamily="18" charset="0"/>
              </a:rPr>
              <a:t> is a positive integer</a:t>
            </a:r>
            <a:endParaRPr lang="zh-CN" altLang="en-US" b="0" dirty="0">
              <a:latin typeface="Times New Roman" panose="02020603050405020304" pitchFamily="18" charset="0"/>
              <a:ea typeface="SimSun" panose="02010600030101010101" pitchFamily="2" charset="-122"/>
              <a:cs typeface="Times New Roman" panose="02020603050405020304" pitchFamily="18" charset="0"/>
            </a:endParaRPr>
          </a:p>
          <a:p>
            <a:pPr eaLnBrk="1" hangingPunct="1">
              <a:spcBef>
                <a:spcPct val="20000"/>
              </a:spcBef>
            </a:pPr>
            <a:endParaRPr kumimoji="1" lang="en-US" altLang="zh-CN" dirty="0">
              <a:solidFill>
                <a:srgbClr val="000000"/>
              </a:solidFill>
              <a:latin typeface="Arial" panose="020B0604020202020204" pitchFamily="34" charset="0"/>
              <a:ea typeface="SimSun" panose="02010600030101010101" pitchFamily="2" charset="-122"/>
              <a:cs typeface="Times New Roman" panose="02020603050405020304" pitchFamily="18" charset="0"/>
            </a:endParaRPr>
          </a:p>
        </p:txBody>
      </p:sp>
      <p:graphicFrame>
        <p:nvGraphicFramePr>
          <p:cNvPr id="12292" name="Object 3"/>
          <p:cNvGraphicFramePr>
            <a:graphicFrameLocks noChangeAspect="1"/>
          </p:cNvGraphicFramePr>
          <p:nvPr/>
        </p:nvGraphicFramePr>
        <p:xfrm>
          <a:off x="3900488" y="476251"/>
          <a:ext cx="3708400" cy="481013"/>
        </p:xfrm>
        <a:graphic>
          <a:graphicData uri="http://schemas.openxmlformats.org/presentationml/2006/ole">
            <mc:AlternateContent xmlns:mc="http://schemas.openxmlformats.org/markup-compatibility/2006">
              <mc:Choice xmlns:v="urn:schemas-microsoft-com:vml" Requires="v">
                <p:oleObj spid="_x0000_s4134" name="公式" r:id="rId4" imgW="1548728" imgH="203112" progId="Equation.3">
                  <p:embed/>
                </p:oleObj>
              </mc:Choice>
              <mc:Fallback>
                <p:oleObj name="公式" r:id="rId4" imgW="1548728" imgH="203112" progId="Equation.3">
                  <p:embed/>
                  <p:pic>
                    <p:nvPicPr>
                      <p:cNvPr id="1229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0488" y="476251"/>
                        <a:ext cx="37084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AutoShape 5"/>
          <p:cNvSpPr>
            <a:spLocks noChangeArrowheads="1"/>
          </p:cNvSpPr>
          <p:nvPr/>
        </p:nvSpPr>
        <p:spPr bwMode="auto">
          <a:xfrm>
            <a:off x="2166938" y="1476375"/>
            <a:ext cx="7696200" cy="485775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a:ea typeface="楷体_GB2312"/>
                <a:cs typeface="楷体_GB2312"/>
              </a:defRPr>
            </a:lvl1pPr>
            <a:lvl2pPr marL="742950" indent="-285750">
              <a:defRPr sz="2400" b="1">
                <a:solidFill>
                  <a:schemeClr val="tx1"/>
                </a:solidFill>
                <a:latin typeface="楷体_GB2312"/>
                <a:ea typeface="楷体_GB2312"/>
                <a:cs typeface="楷体_GB2312"/>
              </a:defRPr>
            </a:lvl2pPr>
            <a:lvl3pPr marL="1143000" indent="-228600">
              <a:defRPr sz="2400" b="1">
                <a:solidFill>
                  <a:schemeClr val="tx1"/>
                </a:solidFill>
                <a:latin typeface="楷体_GB2312"/>
                <a:ea typeface="楷体_GB2312"/>
                <a:cs typeface="楷体_GB2312"/>
              </a:defRPr>
            </a:lvl3pPr>
            <a:lvl4pPr marL="1600200" indent="-228600">
              <a:defRPr sz="2400" b="1">
                <a:solidFill>
                  <a:schemeClr val="tx1"/>
                </a:solidFill>
                <a:latin typeface="楷体_GB2312"/>
                <a:ea typeface="楷体_GB2312"/>
                <a:cs typeface="楷体_GB2312"/>
              </a:defRPr>
            </a:lvl4pPr>
            <a:lvl5pPr marL="2057400" indent="-22860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eaLnBrk="1" hangingPunct="1"/>
            <a:r>
              <a:rPr kumimoji="1" lang="en-US" altLang="zh-CN" b="0" i="1">
                <a:solidFill>
                  <a:srgbClr val="3366FF"/>
                </a:solidFill>
                <a:latin typeface="Times New Roman" panose="02020603050405020304" pitchFamily="18" charset="0"/>
                <a:ea typeface="SimSun" panose="02010600030101010101" pitchFamily="2" charset="-122"/>
              </a:rPr>
              <a:t>Proof:</a:t>
            </a:r>
          </a:p>
          <a:p>
            <a:pPr eaLnBrk="1" hangingPunct="1"/>
            <a:r>
              <a:rPr kumimoji="1" lang="en-US" altLang="zh-CN" b="0">
                <a:latin typeface="Times New Roman" panose="02020603050405020304" pitchFamily="18" charset="0"/>
                <a:ea typeface="SimSun" panose="02010600030101010101" pitchFamily="2" charset="-122"/>
              </a:rPr>
              <a:t>Let P(n):</a:t>
            </a:r>
          </a:p>
          <a:p>
            <a:pPr eaLnBrk="1" hangingPunct="1"/>
            <a:r>
              <a:rPr kumimoji="1" lang="en-US" altLang="zh-CN" b="0">
                <a:latin typeface="Times New Roman" panose="02020603050405020304" pitchFamily="18" charset="0"/>
                <a:ea typeface="SimSun" panose="02010600030101010101" pitchFamily="2" charset="-122"/>
              </a:rPr>
              <a:t>Basis step:  P(1) is true because 1=1(1+1)/2</a:t>
            </a:r>
          </a:p>
          <a:p>
            <a:pPr eaLnBrk="1" hangingPunct="1"/>
            <a:r>
              <a:rPr kumimoji="1" lang="en-US" altLang="zh-CN" b="0">
                <a:latin typeface="Times New Roman" panose="02020603050405020304" pitchFamily="18" charset="0"/>
                <a:ea typeface="SimSun" panose="02010600030101010101" pitchFamily="2" charset="-122"/>
              </a:rPr>
              <a:t>Inductive step: Assume P(k) holds for an arbitrary positive</a:t>
            </a:r>
          </a:p>
          <a:p>
            <a:pPr eaLnBrk="1" hangingPunct="1"/>
            <a:r>
              <a:rPr kumimoji="1" lang="en-US" altLang="zh-CN" b="0">
                <a:latin typeface="Times New Roman" panose="02020603050405020304" pitchFamily="18" charset="0"/>
                <a:ea typeface="SimSun" panose="02010600030101010101" pitchFamily="2" charset="-122"/>
              </a:rPr>
              <a:t>Integer k. That is,                                                  </a:t>
            </a:r>
          </a:p>
          <a:p>
            <a:pPr eaLnBrk="1" hangingPunct="1"/>
            <a:r>
              <a:rPr kumimoji="1" lang="en-US" altLang="zh-CN" b="0">
                <a:latin typeface="Times New Roman" panose="02020603050405020304" pitchFamily="18" charset="0"/>
                <a:ea typeface="SimSun" panose="02010600030101010101" pitchFamily="2" charset="-122"/>
              </a:rPr>
              <a:t>then</a:t>
            </a:r>
          </a:p>
          <a:p>
            <a:pPr eaLnBrk="1" hangingPunct="1"/>
            <a:r>
              <a:rPr kumimoji="1" lang="en-US" altLang="zh-CN" b="0">
                <a:latin typeface="Times New Roman" panose="02020603050405020304" pitchFamily="18" charset="0"/>
                <a:ea typeface="SimSun" panose="02010600030101010101" pitchFamily="2" charset="-122"/>
              </a:rPr>
              <a:t>   </a:t>
            </a:r>
          </a:p>
          <a:p>
            <a:pPr eaLnBrk="1" hangingPunct="1"/>
            <a:r>
              <a:rPr kumimoji="1" lang="en-US" altLang="zh-CN" b="0" i="1">
                <a:solidFill>
                  <a:srgbClr val="3366FF"/>
                </a:solidFill>
                <a:latin typeface="Times New Roman" panose="02020603050405020304" pitchFamily="18" charset="0"/>
                <a:ea typeface="SimSun" panose="02010600030101010101" pitchFamily="2" charset="-122"/>
              </a:rPr>
              <a:t>    </a:t>
            </a:r>
          </a:p>
          <a:p>
            <a:pPr eaLnBrk="1" hangingPunct="1"/>
            <a:r>
              <a:rPr kumimoji="1" lang="en-US" altLang="zh-CN" b="0" i="1">
                <a:solidFill>
                  <a:srgbClr val="3366FF"/>
                </a:solidFill>
                <a:latin typeface="Times New Roman" panose="02020603050405020304" pitchFamily="18" charset="0"/>
                <a:ea typeface="SimSun" panose="02010600030101010101" pitchFamily="2" charset="-122"/>
              </a:rPr>
              <a:t>              </a:t>
            </a:r>
            <a:endParaRPr kumimoji="1" lang="en-US" altLang="zh-CN">
              <a:latin typeface="Times New Roman" panose="02020603050405020304" pitchFamily="18" charset="0"/>
              <a:ea typeface="SimSun" panose="02010600030101010101" pitchFamily="2" charset="-122"/>
            </a:endParaRPr>
          </a:p>
        </p:txBody>
      </p:sp>
      <p:graphicFrame>
        <p:nvGraphicFramePr>
          <p:cNvPr id="12295" name="Object 7"/>
          <p:cNvGraphicFramePr>
            <a:graphicFrameLocks noChangeAspect="1"/>
          </p:cNvGraphicFramePr>
          <p:nvPr/>
        </p:nvGraphicFramePr>
        <p:xfrm>
          <a:off x="3575050" y="1844676"/>
          <a:ext cx="3708400" cy="481013"/>
        </p:xfrm>
        <a:graphic>
          <a:graphicData uri="http://schemas.openxmlformats.org/presentationml/2006/ole">
            <mc:AlternateContent xmlns:mc="http://schemas.openxmlformats.org/markup-compatibility/2006">
              <mc:Choice xmlns:v="urn:schemas-microsoft-com:vml" Requires="v">
                <p:oleObj spid="_x0000_s4135" name="公式" r:id="rId6" imgW="1548728" imgH="203112" progId="Equation.3">
                  <p:embed/>
                </p:oleObj>
              </mc:Choice>
              <mc:Fallback>
                <p:oleObj name="公式" r:id="rId6" imgW="1548728" imgH="203112" progId="Equation.3">
                  <p:embed/>
                  <p:pic>
                    <p:nvPicPr>
                      <p:cNvPr id="1229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5050" y="1844676"/>
                        <a:ext cx="37084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6" name="Object 8"/>
          <p:cNvGraphicFramePr>
            <a:graphicFrameLocks noChangeAspect="1"/>
          </p:cNvGraphicFramePr>
          <p:nvPr/>
        </p:nvGraphicFramePr>
        <p:xfrm>
          <a:off x="4595813" y="2976564"/>
          <a:ext cx="3738562" cy="357187"/>
        </p:xfrm>
        <a:graphic>
          <a:graphicData uri="http://schemas.openxmlformats.org/presentationml/2006/ole">
            <mc:AlternateContent xmlns:mc="http://schemas.openxmlformats.org/markup-compatibility/2006">
              <mc:Choice xmlns:v="urn:schemas-microsoft-com:vml" Requires="v">
                <p:oleObj spid="_x0000_s4136" name="公式" r:id="rId8" imgW="1562100" imgH="203200" progId="Equation.3">
                  <p:embed/>
                </p:oleObj>
              </mc:Choice>
              <mc:Fallback>
                <p:oleObj name="公式" r:id="rId8" imgW="1562100" imgH="203200" progId="Equation.3">
                  <p:embed/>
                  <p:pic>
                    <p:nvPicPr>
                      <p:cNvPr id="12296"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5813" y="2976564"/>
                        <a:ext cx="37385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7" name="Object 9"/>
          <p:cNvGraphicFramePr>
            <a:graphicFrameLocks noChangeAspect="1"/>
          </p:cNvGraphicFramePr>
          <p:nvPr/>
        </p:nvGraphicFramePr>
        <p:xfrm>
          <a:off x="2952750" y="3262314"/>
          <a:ext cx="5805488" cy="642937"/>
        </p:xfrm>
        <a:graphic>
          <a:graphicData uri="http://schemas.openxmlformats.org/presentationml/2006/ole">
            <mc:AlternateContent xmlns:mc="http://schemas.openxmlformats.org/markup-compatibility/2006">
              <mc:Choice xmlns:v="urn:schemas-microsoft-com:vml" Requires="v">
                <p:oleObj spid="_x0000_s4137" name="公式" r:id="rId10" imgW="2425700" imgH="393700" progId="Equation.3">
                  <p:embed/>
                </p:oleObj>
              </mc:Choice>
              <mc:Fallback>
                <p:oleObj name="公式" r:id="rId10" imgW="2425700" imgH="393700" progId="Equation.3">
                  <p:embed/>
                  <p:pic>
                    <p:nvPicPr>
                      <p:cNvPr id="12297"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52750" y="3262314"/>
                        <a:ext cx="58054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8" name="Object 10"/>
          <p:cNvGraphicFramePr>
            <a:graphicFrameLocks noChangeAspect="1"/>
          </p:cNvGraphicFramePr>
          <p:nvPr/>
        </p:nvGraphicFramePr>
        <p:xfrm>
          <a:off x="6024564" y="3833814"/>
          <a:ext cx="2947987" cy="642937"/>
        </p:xfrm>
        <a:graphic>
          <a:graphicData uri="http://schemas.openxmlformats.org/presentationml/2006/ole">
            <mc:AlternateContent xmlns:mc="http://schemas.openxmlformats.org/markup-compatibility/2006">
              <mc:Choice xmlns:v="urn:schemas-microsoft-com:vml" Requires="v">
                <p:oleObj spid="_x0000_s4138" name="公式" r:id="rId12" imgW="1231366" imgH="393529" progId="Equation.3">
                  <p:embed/>
                </p:oleObj>
              </mc:Choice>
              <mc:Fallback>
                <p:oleObj name="公式" r:id="rId12" imgW="1231366" imgH="393529" progId="Equation.3">
                  <p:embed/>
                  <p:pic>
                    <p:nvPicPr>
                      <p:cNvPr id="12298"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24564" y="3833814"/>
                        <a:ext cx="29479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9" name="Object 11"/>
          <p:cNvGraphicFramePr>
            <a:graphicFrameLocks noChangeAspect="1"/>
          </p:cNvGraphicFramePr>
          <p:nvPr/>
        </p:nvGraphicFramePr>
        <p:xfrm>
          <a:off x="6102350" y="4405314"/>
          <a:ext cx="2279650" cy="642937"/>
        </p:xfrm>
        <a:graphic>
          <a:graphicData uri="http://schemas.openxmlformats.org/presentationml/2006/ole">
            <mc:AlternateContent xmlns:mc="http://schemas.openxmlformats.org/markup-compatibility/2006">
              <mc:Choice xmlns:v="urn:schemas-microsoft-com:vml" Requires="v">
                <p:oleObj spid="_x0000_s4139" name="公式" r:id="rId14" imgW="952087" imgH="393529" progId="Equation.3">
                  <p:embed/>
                </p:oleObj>
              </mc:Choice>
              <mc:Fallback>
                <p:oleObj name="公式" r:id="rId14" imgW="952087" imgH="393529" progId="Equation.3">
                  <p:embed/>
                  <p:pic>
                    <p:nvPicPr>
                      <p:cNvPr id="12299"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02350" y="4405314"/>
                        <a:ext cx="22796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0" name="TextBox 12"/>
          <p:cNvSpPr txBox="1">
            <a:spLocks noChangeArrowheads="1"/>
          </p:cNvSpPr>
          <p:nvPr/>
        </p:nvSpPr>
        <p:spPr bwMode="auto">
          <a:xfrm>
            <a:off x="2279651" y="5013326"/>
            <a:ext cx="6215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a:ea typeface="楷体_GB2312"/>
                <a:cs typeface="楷体_GB2312"/>
              </a:defRPr>
            </a:lvl1pPr>
            <a:lvl2pPr marL="742950" indent="-285750">
              <a:defRPr sz="2400" b="1">
                <a:solidFill>
                  <a:schemeClr val="tx1"/>
                </a:solidFill>
                <a:latin typeface="楷体_GB2312"/>
                <a:ea typeface="楷体_GB2312"/>
                <a:cs typeface="楷体_GB2312"/>
              </a:defRPr>
            </a:lvl2pPr>
            <a:lvl3pPr marL="1143000" indent="-228600">
              <a:defRPr sz="2400" b="1">
                <a:solidFill>
                  <a:schemeClr val="tx1"/>
                </a:solidFill>
                <a:latin typeface="楷体_GB2312"/>
                <a:ea typeface="楷体_GB2312"/>
                <a:cs typeface="楷体_GB2312"/>
              </a:defRPr>
            </a:lvl3pPr>
            <a:lvl4pPr marL="1600200" indent="-228600">
              <a:defRPr sz="2400" b="1">
                <a:solidFill>
                  <a:schemeClr val="tx1"/>
                </a:solidFill>
                <a:latin typeface="楷体_GB2312"/>
                <a:ea typeface="楷体_GB2312"/>
                <a:cs typeface="楷体_GB2312"/>
              </a:defRPr>
            </a:lvl4pPr>
            <a:lvl5pPr marL="2057400" indent="-22860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a:spcBef>
                <a:spcPct val="50000"/>
              </a:spcBef>
              <a:buFont typeface="Wingdings" panose="05000000000000000000" pitchFamily="2" charset="2"/>
              <a:buNone/>
            </a:pPr>
            <a:r>
              <a:rPr lang="en-US" altLang="zh-CN" b="0">
                <a:latin typeface="Times New Roman" panose="02020603050405020304" pitchFamily="18" charset="0"/>
                <a:cs typeface="Times New Roman" panose="02020603050405020304" pitchFamily="18" charset="0"/>
              </a:rPr>
              <a:t>Therefore </a:t>
            </a:r>
            <a:r>
              <a:rPr kumimoji="1" lang="en-US" altLang="zh-CN">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cs typeface="Times New Roman" panose="02020603050405020304" pitchFamily="18" charset="0"/>
                <a:sym typeface="Symbol" panose="05050102010706020507" pitchFamily="18" charset="2"/>
              </a:rPr>
              <a:t> k </a:t>
            </a:r>
            <a:r>
              <a:rPr kumimoji="1" lang="en-US" altLang="zh-CN" i="1">
                <a:latin typeface="Times New Roman" panose="02020603050405020304" pitchFamily="18" charset="0"/>
                <a:cs typeface="Times New Roman" panose="02020603050405020304" pitchFamily="18" charset="0"/>
              </a:rPr>
              <a:t>P</a:t>
            </a:r>
            <a:r>
              <a:rPr kumimoji="1" lang="en-US" altLang="zh-CN">
                <a:latin typeface="Times New Roman" panose="02020603050405020304" pitchFamily="18" charset="0"/>
                <a:cs typeface="Times New Roman" panose="02020603050405020304" pitchFamily="18" charset="0"/>
              </a:rPr>
              <a:t>(</a:t>
            </a:r>
            <a:r>
              <a:rPr kumimoji="1" lang="en-US" altLang="zh-CN" i="1">
                <a:latin typeface="Times New Roman" panose="02020603050405020304" pitchFamily="18" charset="0"/>
                <a:cs typeface="Times New Roman" panose="02020603050405020304" pitchFamily="18" charset="0"/>
              </a:rPr>
              <a:t>k</a:t>
            </a:r>
            <a:r>
              <a:rPr kumimoji="1" lang="en-US" altLang="zh-CN">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cs typeface="Times New Roman" panose="02020603050405020304" pitchFamily="18" charset="0"/>
              </a:rPr>
              <a:t> </a:t>
            </a:r>
            <a:r>
              <a:rPr kumimoji="1" lang="en-US" altLang="zh-CN" i="1">
                <a:latin typeface="Times New Roman" panose="02020603050405020304" pitchFamily="18" charset="0"/>
                <a:cs typeface="Times New Roman" panose="02020603050405020304" pitchFamily="18" charset="0"/>
              </a:rPr>
              <a:t>P</a:t>
            </a:r>
            <a:r>
              <a:rPr kumimoji="1" lang="en-US" altLang="zh-CN">
                <a:latin typeface="Times New Roman" panose="02020603050405020304" pitchFamily="18" charset="0"/>
                <a:cs typeface="Times New Roman" panose="02020603050405020304" pitchFamily="18" charset="0"/>
              </a:rPr>
              <a:t>(</a:t>
            </a:r>
            <a:r>
              <a:rPr kumimoji="1" lang="en-US" altLang="zh-CN" i="1">
                <a:latin typeface="Times New Roman" panose="02020603050405020304" pitchFamily="18" charset="0"/>
                <a:cs typeface="Times New Roman" panose="02020603050405020304" pitchFamily="18" charset="0"/>
              </a:rPr>
              <a:t>k</a:t>
            </a:r>
            <a:r>
              <a:rPr kumimoji="1" lang="en-US" altLang="zh-CN">
                <a:latin typeface="Times New Roman" panose="02020603050405020304" pitchFamily="18" charset="0"/>
                <a:cs typeface="Times New Roman" panose="02020603050405020304" pitchFamily="18" charset="0"/>
              </a:rPr>
              <a:t>+1)</a:t>
            </a:r>
            <a:r>
              <a:rPr lang="en-US" altLang="zh-CN" b="0">
                <a:latin typeface="Times New Roman" panose="02020603050405020304" pitchFamily="18" charset="0"/>
                <a:cs typeface="Times New Roman" panose="02020603050405020304" pitchFamily="18" charset="0"/>
              </a:rPr>
              <a:t> is true</a:t>
            </a:r>
            <a:endParaRPr lang="zh-CN" altLang="en-US" b="0">
              <a:latin typeface="Times New Roman" panose="02020603050405020304" pitchFamily="18" charset="0"/>
              <a:cs typeface="Times New Roman" panose="02020603050405020304" pitchFamily="18" charset="0"/>
            </a:endParaRPr>
          </a:p>
        </p:txBody>
      </p:sp>
      <p:sp>
        <p:nvSpPr>
          <p:cNvPr id="12301" name="TextBox 14"/>
          <p:cNvSpPr txBox="1">
            <a:spLocks noChangeArrowheads="1"/>
          </p:cNvSpPr>
          <p:nvPr/>
        </p:nvSpPr>
        <p:spPr bwMode="auto">
          <a:xfrm>
            <a:off x="2279651" y="5373688"/>
            <a:ext cx="8143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a:ea typeface="楷体_GB2312"/>
                <a:cs typeface="楷体_GB2312"/>
              </a:defRPr>
            </a:lvl1pPr>
            <a:lvl2pPr marL="742950" indent="-285750">
              <a:defRPr sz="2400" b="1">
                <a:solidFill>
                  <a:schemeClr val="tx1"/>
                </a:solidFill>
                <a:latin typeface="楷体_GB2312"/>
                <a:ea typeface="楷体_GB2312"/>
                <a:cs typeface="楷体_GB2312"/>
              </a:defRPr>
            </a:lvl2pPr>
            <a:lvl3pPr marL="1143000" indent="-228600">
              <a:defRPr sz="2400" b="1">
                <a:solidFill>
                  <a:schemeClr val="tx1"/>
                </a:solidFill>
                <a:latin typeface="楷体_GB2312"/>
                <a:ea typeface="楷体_GB2312"/>
                <a:cs typeface="楷体_GB2312"/>
              </a:defRPr>
            </a:lvl3pPr>
            <a:lvl4pPr marL="1600200" indent="-228600">
              <a:defRPr sz="2400" b="1">
                <a:solidFill>
                  <a:schemeClr val="tx1"/>
                </a:solidFill>
                <a:latin typeface="楷体_GB2312"/>
                <a:ea typeface="楷体_GB2312"/>
                <a:cs typeface="楷体_GB2312"/>
              </a:defRPr>
            </a:lvl4pPr>
            <a:lvl5pPr marL="2057400" indent="-22860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a:spcBef>
                <a:spcPct val="50000"/>
              </a:spcBef>
              <a:buFont typeface="Wingdings" panose="05000000000000000000" pitchFamily="2" charset="2"/>
              <a:buNone/>
            </a:pPr>
            <a:r>
              <a:rPr lang="en-US" altLang="zh-CN">
                <a:solidFill>
                  <a:srgbClr val="FF0000"/>
                </a:solidFill>
                <a:latin typeface="Times New Roman" panose="02020603050405020304" pitchFamily="18" charset="0"/>
                <a:cs typeface="Times New Roman" panose="02020603050405020304" pitchFamily="18" charset="0"/>
              </a:rPr>
              <a:t>By mathematical induction</a:t>
            </a:r>
            <a:r>
              <a:rPr lang="en-US" altLang="zh-CN" b="0">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cs typeface="Times New Roman" panose="02020603050405020304" pitchFamily="18" charset="0"/>
              </a:rPr>
              <a:t> </a:t>
            </a:r>
            <a:r>
              <a:rPr kumimoji="1" lang="en-US" altLang="zh-CN" i="1">
                <a:latin typeface="Times New Roman" panose="02020603050405020304" pitchFamily="18" charset="0"/>
                <a:cs typeface="Times New Roman" panose="02020603050405020304" pitchFamily="18" charset="0"/>
              </a:rPr>
              <a:t>n P</a:t>
            </a:r>
            <a:r>
              <a:rPr kumimoji="1" lang="en-US" altLang="zh-CN">
                <a:latin typeface="Times New Roman" panose="02020603050405020304" pitchFamily="18" charset="0"/>
                <a:cs typeface="Times New Roman" panose="02020603050405020304" pitchFamily="18" charset="0"/>
              </a:rPr>
              <a:t>(</a:t>
            </a:r>
            <a:r>
              <a:rPr kumimoji="1" lang="en-US" altLang="zh-CN" i="1">
                <a:latin typeface="Times New Roman" panose="02020603050405020304" pitchFamily="18" charset="0"/>
                <a:cs typeface="Times New Roman" panose="02020603050405020304" pitchFamily="18" charset="0"/>
              </a:rPr>
              <a:t>n</a:t>
            </a:r>
            <a:r>
              <a:rPr kumimoji="1" lang="en-US" altLang="zh-CN" b="0">
                <a:latin typeface="Times New Roman" panose="02020603050405020304" pitchFamily="18" charset="0"/>
                <a:cs typeface="Times New Roman" panose="02020603050405020304" pitchFamily="18" charset="0"/>
              </a:rPr>
              <a:t>) is true for all positive integer </a:t>
            </a:r>
            <a:r>
              <a:rPr kumimoji="1" lang="en-US" altLang="zh-CN" b="0" i="1">
                <a:latin typeface="Times New Roman" panose="02020603050405020304" pitchFamily="18" charset="0"/>
                <a:cs typeface="Times New Roman" panose="02020603050405020304" pitchFamily="18" charset="0"/>
              </a:rPr>
              <a:t>n</a:t>
            </a:r>
            <a:r>
              <a:rPr lang="en-US" altLang="zh-CN" b="0" i="1">
                <a:latin typeface="Times New Roman" panose="02020603050405020304" pitchFamily="18" charset="0"/>
                <a:cs typeface="Times New Roman" panose="02020603050405020304" pitchFamily="18" charset="0"/>
              </a:rPr>
              <a:t> </a:t>
            </a:r>
            <a:endParaRPr lang="zh-CN" altLang="en-US" b="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20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89" y="198239"/>
            <a:ext cx="10515600" cy="1325563"/>
          </a:xfrm>
        </p:spPr>
        <p:txBody>
          <a:bodyPr>
            <a:normAutofit/>
          </a:bodyPr>
          <a:lstStyle/>
          <a:p>
            <a:r>
              <a:rPr lang="en-US" dirty="0" smtClean="0">
                <a:latin typeface="Comic Sans MS" panose="030F0702030302020204" pitchFamily="66" charset="0"/>
              </a:rPr>
              <a:t>Conjecturing and Proving Correct a Summation Formula</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47500" lnSpcReduction="20000"/>
          </a:bodyPr>
          <a:lstStyle/>
          <a:p>
            <a:pPr>
              <a:buNone/>
            </a:pPr>
            <a:r>
              <a:rPr lang="en-US" b="1" dirty="0" smtClean="0"/>
              <a:t>      Example</a:t>
            </a:r>
            <a:r>
              <a:rPr lang="en-US" dirty="0" smtClean="0"/>
              <a:t>: Conjecture and prove correct a formula for the sum of the first </a:t>
            </a:r>
            <a:r>
              <a:rPr lang="en-US" i="1" dirty="0" smtClean="0"/>
              <a:t>n</a:t>
            </a:r>
            <a:r>
              <a:rPr lang="en-US" dirty="0" smtClean="0"/>
              <a:t> positive odd integers. Then prove your conjecture.</a:t>
            </a:r>
          </a:p>
          <a:p>
            <a:pPr>
              <a:buNone/>
            </a:pPr>
            <a:r>
              <a:rPr lang="en-US" b="1" dirty="0" smtClean="0"/>
              <a:t>       Solution</a:t>
            </a:r>
            <a:r>
              <a:rPr lang="en-US" dirty="0" smtClean="0"/>
              <a:t>: We have:   </a:t>
            </a:r>
            <a:r>
              <a:rPr lang="en-US" dirty="0" smtClean="0">
                <a:latin typeface="Cambria Math" pitchFamily="18" charset="0"/>
                <a:ea typeface="Cambria Math" pitchFamily="18" charset="0"/>
              </a:rPr>
              <a:t>1= 1, 1 + 3 = 4, 1 + 3 + 5 = 9,  1 + 3 + 5 + 7 = 16, 1 + 3 + 5 + 7 + 9 = 25.</a:t>
            </a:r>
          </a:p>
          <a:p>
            <a:pPr lvl="1"/>
            <a:r>
              <a:rPr lang="en-US" dirty="0" smtClean="0">
                <a:ea typeface="Cambria Math" pitchFamily="18" charset="0"/>
              </a:rPr>
              <a:t>We can conjecture that 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pPr>
              <a:buNone/>
            </a:pPr>
            <a:endParaRPr lang="en-US" dirty="0" smtClean="0">
              <a:ea typeface="Cambria Math" pitchFamily="18" charset="0"/>
            </a:endParaRPr>
          </a:p>
          <a:p>
            <a:pPr>
              <a:buNone/>
            </a:pPr>
            <a:endParaRPr lang="en-US" dirty="0" smtClean="0">
              <a:ea typeface="Cambria Math" pitchFamily="18" charset="0"/>
            </a:endParaRPr>
          </a:p>
          <a:p>
            <a:pPr lvl="1"/>
            <a:r>
              <a:rPr lang="en-US" dirty="0" smtClean="0">
                <a:ea typeface="Cambria Math" pitchFamily="18" charset="0"/>
              </a:rPr>
              <a:t>We prove the conjecture is proved correct with mathematical induction.</a:t>
            </a:r>
          </a:p>
          <a:p>
            <a:pPr lvl="1"/>
            <a:r>
              <a:rPr lang="en-US" dirty="0" smtClean="0">
                <a:ea typeface="Cambria Math" pitchFamily="18" charset="0"/>
              </a:rPr>
              <a:t>BASIS STEP: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p>
          <a:p>
            <a:pPr lvl="1"/>
            <a:r>
              <a:rPr lang="en-US" dirty="0" smtClean="0">
                <a:latin typeface="Cambria Math" pitchFamily="18" charset="0"/>
                <a:ea typeface="Cambria Math" pitchFamily="18" charset="0"/>
              </a:rPr>
              <a:t>INDUCTIVE STEP: </a:t>
            </a:r>
            <a:r>
              <a:rPr lang="en-US" i="1" dirty="0" smtClean="0"/>
              <a:t>P(k)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for every positive integer </a:t>
            </a:r>
            <a:r>
              <a:rPr lang="en-US" i="1" dirty="0" smtClean="0">
                <a:sym typeface="Wingdings" pitchFamily="2" charset="2"/>
              </a:rPr>
              <a:t>k</a:t>
            </a:r>
            <a:r>
              <a:rPr lang="en-US" dirty="0" smtClean="0">
                <a:sym typeface="Wingdings" pitchFamily="2" charset="2"/>
              </a:rPr>
              <a:t>.</a:t>
            </a:r>
          </a:p>
          <a:p>
            <a:pPr>
              <a:buNone/>
            </a:pPr>
            <a:r>
              <a:rPr lang="en-US" dirty="0" smtClean="0">
                <a:ea typeface="Cambria Math" pitchFamily="18" charset="0"/>
                <a:sym typeface="Wingdings" pitchFamily="2" charset="2"/>
              </a:rPr>
              <a:t>               Assume the inductive hypothesis holds and then show that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 </a:t>
            </a:r>
            <a:r>
              <a:rPr lang="en-US" dirty="0" smtClean="0">
                <a:ea typeface="Cambria Math" pitchFamily="18" charset="0"/>
                <a:sym typeface="Wingdings" pitchFamily="2" charset="2"/>
              </a:rPr>
              <a:t>+ </a:t>
            </a:r>
            <a:r>
              <a:rPr lang="en-US" dirty="0" smtClean="0">
                <a:latin typeface="Cambria Math" pitchFamily="18" charset="0"/>
                <a:ea typeface="Cambria Math" pitchFamily="18" charset="0"/>
                <a:sym typeface="Wingdings" pitchFamily="2" charset="2"/>
              </a:rPr>
              <a:t>1</a:t>
            </a:r>
            <a:r>
              <a:rPr lang="en-US" dirty="0" smtClean="0">
                <a:ea typeface="Cambria Math" pitchFamily="18" charset="0"/>
                <a:sym typeface="Wingdings" pitchFamily="2" charset="2"/>
              </a:rPr>
              <a:t>) holds has well.</a:t>
            </a:r>
          </a:p>
          <a:p>
            <a:pPr>
              <a:buNone/>
            </a:pPr>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So, assuming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it follows that:</a:t>
            </a: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endParaRPr lang="en-US" dirty="0" smtClean="0">
              <a:ea typeface="Cambria Math" pitchFamily="18" charset="0"/>
              <a:sym typeface="Wingdings" pitchFamily="2" charset="2"/>
            </a:endParaRPr>
          </a:p>
          <a:p>
            <a:pPr lvl="1"/>
            <a:r>
              <a:rPr lang="en-US" dirty="0" smtClean="0">
                <a:ea typeface="Cambria Math" pitchFamily="18" charset="0"/>
                <a:sym typeface="Wingdings" pitchFamily="2" charset="2"/>
              </a:rPr>
              <a:t>Hence, we have shown that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follows from </a:t>
            </a:r>
            <a:r>
              <a:rPr lang="en-US" i="1" dirty="0" smtClean="0">
                <a:ea typeface="Cambria Math" pitchFamily="18" charset="0"/>
                <a:sym typeface="Wingdings" pitchFamily="2" charset="2"/>
              </a:rPr>
              <a:t>P</a:t>
            </a:r>
            <a:r>
              <a:rPr lang="en-US" dirty="0" smtClean="0">
                <a:ea typeface="Cambria Math" pitchFamily="18" charset="0"/>
                <a:sym typeface="Wingdings" pitchFamily="2" charset="2"/>
              </a:rPr>
              <a:t>(</a:t>
            </a:r>
            <a:r>
              <a:rPr lang="en-US" i="1" dirty="0" smtClean="0">
                <a:ea typeface="Cambria Math" pitchFamily="18" charset="0"/>
                <a:sym typeface="Wingdings" pitchFamily="2" charset="2"/>
              </a:rPr>
              <a:t>k</a:t>
            </a:r>
            <a:r>
              <a:rPr lang="en-US" dirty="0" smtClean="0">
                <a:ea typeface="Cambria Math" pitchFamily="18" charset="0"/>
                <a:sym typeface="Wingdings" pitchFamily="2" charset="2"/>
              </a:rPr>
              <a:t>). Therefore </a:t>
            </a:r>
            <a:r>
              <a:rPr lang="en-US" dirty="0" smtClean="0">
                <a:ea typeface="Cambria Math" pitchFamily="18" charset="0"/>
              </a:rPr>
              <a:t>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endParaRPr lang="en-US" dirty="0"/>
          </a:p>
        </p:txBody>
      </p:sp>
      <p:sp>
        <p:nvSpPr>
          <p:cNvPr id="5" name="TextBox 4"/>
          <p:cNvSpPr txBox="1"/>
          <p:nvPr/>
        </p:nvSpPr>
        <p:spPr>
          <a:xfrm>
            <a:off x="4267200" y="4038601"/>
            <a:ext cx="4419600" cy="307777"/>
          </a:xfrm>
          <a:prstGeom prst="rect">
            <a:avLst/>
          </a:prstGeom>
          <a:noFill/>
          <a:ln>
            <a:solidFill>
              <a:schemeClr val="accent1"/>
            </a:solidFill>
          </a:ln>
        </p:spPr>
        <p:txBody>
          <a:bodyPr wrap="square" rtlCol="0">
            <a:spAutoFit/>
          </a:bodyPr>
          <a:lstStyle/>
          <a:p>
            <a:r>
              <a:rPr lang="en-US" sz="1400" b="1" dirty="0">
                <a:latin typeface="Cambria Math" pitchFamily="18" charset="0"/>
                <a:ea typeface="Cambria Math" pitchFamily="18" charset="0"/>
              </a:rPr>
              <a:t>Inductive Hypothesis</a:t>
            </a:r>
            <a:r>
              <a:rPr lang="en-US" sz="1400" dirty="0">
                <a:latin typeface="Cambria Math" pitchFamily="18" charset="0"/>
                <a:ea typeface="Cambria Math" pitchFamily="18" charset="0"/>
              </a:rPr>
              <a:t>: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a:t>
            </a:r>
            <a:r>
              <a:rPr lang="en-US" sz="1400" i="1" dirty="0">
                <a:ea typeface="Cambria Math" pitchFamily="18" charset="0"/>
              </a:rPr>
              <a:t>k</a:t>
            </a:r>
            <a:r>
              <a:rPr lang="en-US" sz="1400" baseline="30000" dirty="0">
                <a:latin typeface="Cambria Math" pitchFamily="18" charset="0"/>
                <a:ea typeface="Cambria Math" pitchFamily="18" charset="0"/>
              </a:rPr>
              <a:t>2</a:t>
            </a:r>
            <a:r>
              <a:rPr lang="en-US" sz="1400" dirty="0">
                <a:latin typeface="Cambria Math" pitchFamily="18" charset="0"/>
                <a:ea typeface="Cambria Math" pitchFamily="18" charset="0"/>
              </a:rPr>
              <a:t>  </a:t>
            </a:r>
            <a:endParaRPr lang="en-US" sz="1400" dirty="0"/>
          </a:p>
        </p:txBody>
      </p:sp>
      <p:sp>
        <p:nvSpPr>
          <p:cNvPr id="6" name="TextBox 5"/>
          <p:cNvSpPr txBox="1"/>
          <p:nvPr/>
        </p:nvSpPr>
        <p:spPr>
          <a:xfrm>
            <a:off x="2743200" y="4648201"/>
            <a:ext cx="7696200" cy="95410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a:t>
            </a:r>
          </a:p>
          <a:p>
            <a:r>
              <a:rPr lang="en-US" sz="1400" dirty="0">
                <a:latin typeface="Cambria Math" pitchFamily="18" charset="0"/>
                <a:ea typeface="Cambria Math" pitchFamily="18" charset="0"/>
              </a:rPr>
              <a:t>                                                                        =</a:t>
            </a:r>
            <a:r>
              <a:rPr lang="en-US" sz="1400" i="1" dirty="0">
                <a:ea typeface="Cambria Math" pitchFamily="18" charset="0"/>
              </a:rPr>
              <a:t> 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r>
              <a:rPr lang="en-US" sz="1400" i="1" dirty="0">
                <a:latin typeface="Cambria Math" pitchFamily="18" charset="0"/>
                <a:ea typeface="Cambria Math" pitchFamily="18" charset="0"/>
              </a:rPr>
              <a:t>by the inductive hypothesis</a:t>
            </a:r>
            <a:r>
              <a:rPr lang="en-US" sz="1400" dirty="0">
                <a:latin typeface="Cambria Math" pitchFamily="18" charset="0"/>
                <a:ea typeface="Cambria Math" pitchFamily="18" charset="0"/>
              </a:rPr>
              <a:t>)</a:t>
            </a:r>
          </a:p>
          <a:p>
            <a:r>
              <a:rPr lang="en-US" sz="1400" dirty="0">
                <a:latin typeface="Cambria Math" pitchFamily="18" charset="0"/>
                <a:ea typeface="Cambria Math" pitchFamily="18" charset="0"/>
              </a:rPr>
              <a:t>                                                                        = </a:t>
            </a:r>
            <a:r>
              <a:rPr lang="en-US" sz="1400" i="1" dirty="0">
                <a:ea typeface="Cambria Math" pitchFamily="18" charset="0"/>
              </a:rPr>
              <a:t>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p>
          <a:p>
            <a:r>
              <a:rPr lang="en-US" sz="1400" dirty="0">
                <a:latin typeface="Cambria Math" pitchFamily="18" charset="0"/>
                <a:ea typeface="Cambria Math" pitchFamily="18" charset="0"/>
              </a:rPr>
              <a:t>                                                                         = (</a:t>
            </a:r>
            <a:r>
              <a:rPr lang="en-US" sz="1400" i="1" dirty="0">
                <a:ea typeface="Cambria Math" pitchFamily="18" charset="0"/>
              </a:rPr>
              <a:t>k</a:t>
            </a:r>
            <a:r>
              <a:rPr lang="en-US" sz="1400" dirty="0">
                <a:latin typeface="Cambria Math" pitchFamily="18" charset="0"/>
                <a:ea typeface="Cambria Math" pitchFamily="18" charset="0"/>
              </a:rPr>
              <a:t> + 1)</a:t>
            </a:r>
            <a:r>
              <a:rPr lang="en-US" sz="1400" baseline="30000" dirty="0">
                <a:latin typeface="Cambria Math" pitchFamily="18" charset="0"/>
                <a:ea typeface="Cambria Math" pitchFamily="18" charset="0"/>
              </a:rPr>
              <a:t> 2</a:t>
            </a:r>
            <a:r>
              <a:rPr lang="en-US" sz="1400" dirty="0">
                <a:latin typeface="Cambria Math" pitchFamily="18" charset="0"/>
                <a:ea typeface="Cambria Math" pitchFamily="18" charset="0"/>
              </a:rPr>
              <a:t> </a:t>
            </a:r>
            <a:endParaRPr lang="en-US" sz="1400" dirty="0"/>
          </a:p>
        </p:txBody>
      </p:sp>
      <p:sp>
        <p:nvSpPr>
          <p:cNvPr id="7" name="Isosceles Triangle 6"/>
          <p:cNvSpPr/>
          <p:nvPr/>
        </p:nvSpPr>
        <p:spPr>
          <a:xfrm rot="5400000" flipV="1">
            <a:off x="10058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5105401" y="2832147"/>
                <a:ext cx="31369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1+3+5+…+(2</m:t>
                      </m:r>
                      <m:r>
                        <a:rPr lang="en-US" i="1">
                          <a:latin typeface="Cambria Math" panose="02040503050406030204" pitchFamily="18" charset="0"/>
                        </a:rPr>
                        <m:t>𝑛</m:t>
                      </m:r>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105401" y="2832147"/>
                <a:ext cx="3136949" cy="276999"/>
              </a:xfrm>
              <a:prstGeom prst="rect">
                <a:avLst/>
              </a:prstGeom>
              <a:blipFill>
                <a:blip r:embed="rId2"/>
                <a:stretch>
                  <a:fillRect l="-1362" t="-4444" r="-389" b="-35556"/>
                </a:stretch>
              </a:blipFill>
            </p:spPr>
            <p:txBody>
              <a:bodyPr/>
              <a:lstStyle/>
              <a:p>
                <a:r>
                  <a:rPr lang="en-US">
                    <a:noFill/>
                  </a:rPr>
                  <a:t> </a:t>
                </a:r>
              </a:p>
            </p:txBody>
          </p:sp>
        </mc:Fallback>
      </mc:AlternateContent>
    </p:spTree>
    <p:extLst>
      <p:ext uri="{BB962C8B-B14F-4D97-AF65-F5344CB8AC3E}">
        <p14:creationId xmlns:p14="http://schemas.microsoft.com/office/powerpoint/2010/main" val="40363951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1902</Words>
  <Application>Microsoft Office PowerPoint</Application>
  <PresentationFormat>Widescreen</PresentationFormat>
  <Paragraphs>189</Paragraphs>
  <Slides>20</Slides>
  <Notes>6</Notes>
  <HiddenSlides>3</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20</vt:i4>
      </vt:variant>
    </vt:vector>
  </HeadingPairs>
  <TitlesOfParts>
    <vt:vector size="36" baseType="lpstr">
      <vt:lpstr>SimSun</vt:lpstr>
      <vt:lpstr>Arial</vt:lpstr>
      <vt:lpstr>Calibri</vt:lpstr>
      <vt:lpstr>Calibri Light</vt:lpstr>
      <vt:lpstr>Cambria Math</vt:lpstr>
      <vt:lpstr>Comic Sans MS</vt:lpstr>
      <vt:lpstr>等线</vt:lpstr>
      <vt:lpstr>楷体_GB2312</vt:lpstr>
      <vt:lpstr>新細明體</vt:lpstr>
      <vt:lpstr>Symbol</vt:lpstr>
      <vt:lpstr>Times New Roman</vt:lpstr>
      <vt:lpstr>Wingdings</vt:lpstr>
      <vt:lpstr>Office Theme</vt:lpstr>
      <vt:lpstr>Equation</vt:lpstr>
      <vt:lpstr>公式</vt:lpstr>
      <vt:lpstr>方程式</vt:lpstr>
      <vt:lpstr>Induction</vt:lpstr>
      <vt:lpstr>Climbing an  Infinite Ladder</vt:lpstr>
      <vt:lpstr>Induction</vt:lpstr>
      <vt:lpstr>Induction</vt:lpstr>
      <vt:lpstr>Principle of Mathematical Induction</vt:lpstr>
      <vt:lpstr>Remembering How Mathematical Induction Works</vt:lpstr>
      <vt:lpstr>Proving a Summation Formula</vt:lpstr>
      <vt:lpstr>PowerPoint Presentation</vt:lpstr>
      <vt:lpstr>Conjecturing and Proving Correct a Summation Formula</vt:lpstr>
      <vt:lpstr>Proving Inequalities</vt:lpstr>
      <vt:lpstr>PowerPoint Presentation</vt:lpstr>
      <vt:lpstr>Proving Inequalities</vt:lpstr>
      <vt:lpstr>PowerPoint Presentation</vt:lpstr>
      <vt:lpstr>PowerPoint Presentation</vt:lpstr>
      <vt:lpstr>Assignment </vt:lpstr>
      <vt:lpstr>Proving Divisibility Results</vt:lpstr>
      <vt:lpstr>PowerPoint Presentation</vt:lpstr>
      <vt:lpstr>PowerPoint Presentation</vt:lpstr>
      <vt:lpstr>Number of Subsets of a Finite Set</vt:lpstr>
      <vt:lpstr>Number of Subsets of a Finite 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Nandy</dc:creator>
  <cp:lastModifiedBy>Anup Nandy</cp:lastModifiedBy>
  <cp:revision>15</cp:revision>
  <dcterms:created xsi:type="dcterms:W3CDTF">2020-09-03T14:23:52Z</dcterms:created>
  <dcterms:modified xsi:type="dcterms:W3CDTF">2020-09-04T09:30:39Z</dcterms:modified>
</cp:coreProperties>
</file>