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638" r:id="rId2"/>
    <p:sldId id="639" r:id="rId3"/>
    <p:sldId id="640" r:id="rId4"/>
    <p:sldId id="641" r:id="rId5"/>
    <p:sldId id="642" r:id="rId6"/>
    <p:sldId id="643" r:id="rId7"/>
    <p:sldId id="644" r:id="rId8"/>
    <p:sldId id="645" r:id="rId9"/>
    <p:sldId id="646" r:id="rId10"/>
    <p:sldId id="647" r:id="rId11"/>
    <p:sldId id="648" r:id="rId12"/>
    <p:sldId id="649" r:id="rId13"/>
    <p:sldId id="650" r:id="rId14"/>
    <p:sldId id="651" r:id="rId15"/>
    <p:sldId id="652" r:id="rId16"/>
    <p:sldId id="653" r:id="rId17"/>
    <p:sldId id="654" r:id="rId18"/>
    <p:sldId id="655" r:id="rId19"/>
    <p:sldId id="656" r:id="rId20"/>
    <p:sldId id="657" r:id="rId21"/>
    <p:sldId id="658" r:id="rId22"/>
    <p:sldId id="659" r:id="rId23"/>
    <p:sldId id="660" r:id="rId24"/>
    <p:sldId id="661" r:id="rId25"/>
    <p:sldId id="662" r:id="rId26"/>
    <p:sldId id="663" r:id="rId27"/>
    <p:sldId id="664" r:id="rId28"/>
    <p:sldId id="665" r:id="rId29"/>
    <p:sldId id="666" r:id="rId30"/>
    <p:sldId id="667" r:id="rId31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CA"/>
    </a:defPPr>
    <a:lvl1pPr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1pPr>
    <a:lvl2pPr marL="4572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2pPr>
    <a:lvl3pPr marL="9144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3pPr>
    <a:lvl4pPr marL="13716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4pPr>
    <a:lvl5pPr marL="18288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5pPr>
    <a:lvl6pPr marL="22860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6pPr>
    <a:lvl7pPr marL="27432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7pPr>
    <a:lvl8pPr marL="32004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8pPr>
    <a:lvl9pPr marL="36576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  <a:sym typeface="Symbol" pitchFamily="18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FFFF00"/>
    <a:srgbClr val="00CC00"/>
    <a:srgbClr val="FF3300"/>
    <a:srgbClr val="66FF33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2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FBE3A5B2-8A76-4E72-B204-86CEA2F072A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520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8, 2018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9: Integer Properties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1F0BD-B629-4DBE-BCB7-9D0B0126ECB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82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8, 2018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9: Integer Properties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408DB-C3F7-4AB7-A3F1-7B6BD257056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6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8, 2018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9: Integer Properties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B761C-D5CF-40A2-AA12-48A8DE926DC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77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8, 2018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9: Integer Properties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35260-2251-4D98-8024-CAFBA9AD9AC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35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8, 2018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9: Integer Properties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2D518-42A2-4A14-A57C-09176C8AD22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19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8, 2018</a:t>
            </a: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9: Integer Properties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2E4CE-65B8-4864-93CB-B74FEEAD221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399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8, 2018</a:t>
            </a: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9: Integer Properties</a:t>
            </a: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0378D-E9FD-4D7B-80D8-BA23AE2AD8D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75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8, 2018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9: Integer Properties</a:t>
            </a: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A17DB-D3C7-47C5-B910-B69CAB609E9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735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8, 2018</a:t>
            </a: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9: Integer Properties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357EF-9F7E-461F-9B53-10DC9003296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44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8, 2018</a:t>
            </a: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9: Integer Properties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0FFBD-1082-4B63-B5AC-7C23D238478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299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8, 2018</a:t>
            </a: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9: Integer Properties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D0005-7855-454E-829E-A29C45E827E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533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chemeClr val="accent2">
                <a:gamma/>
                <a:shade val="5451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- First level</a:t>
            </a:r>
            <a:endParaRPr lang="en-CA" smtClean="0"/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rgbClr val="00CCFF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November 8, 2018</a:t>
            </a:r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rgbClr val="00CCFF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Applied Discrete Mathematics                                               Week 9: Integer Properties</a:t>
            </a:r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rgbClr val="00CCFF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78A75976-72F1-46AE-BBA7-D41CAC7E994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6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Induction</a:t>
            </a:r>
            <a:endParaRPr lang="en-CA" dirty="0" smtClean="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1910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2800" dirty="0" smtClean="0">
                <a:sym typeface="Symbol" pitchFamily="18" charset="2"/>
              </a:rPr>
              <a:t>The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principle of mathematical induction</a:t>
            </a:r>
            <a:r>
              <a:rPr lang="en-US" sz="2800" dirty="0" smtClean="0">
                <a:sym typeface="Symbol" pitchFamily="18" charset="2"/>
              </a:rPr>
              <a:t> is a useful tool for proving that a certain predicate is true for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all natural numbers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 dirty="0" smtClean="0">
                <a:sym typeface="Symbol" pitchFamily="18" charset="2"/>
              </a:rPr>
              <a:t>It cannot be used to discover theorems, but only to prove them.</a:t>
            </a:r>
          </a:p>
        </p:txBody>
      </p:sp>
    </p:spTree>
    <p:extLst>
      <p:ext uri="{BB962C8B-B14F-4D97-AF65-F5344CB8AC3E}">
        <p14:creationId xmlns:p14="http://schemas.microsoft.com/office/powerpoint/2010/main" val="7463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Induction</a:t>
            </a:r>
            <a:endParaRPr lang="en-CA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ym typeface="Symbol" pitchFamily="18" charset="2"/>
              </a:rPr>
              <a:t>The second principle of mathematical induction:</a:t>
            </a:r>
          </a:p>
          <a:p>
            <a:pPr eaLnBrk="1" hangingPunct="1">
              <a:defRPr/>
            </a:pPr>
            <a:endParaRPr lang="en-US" sz="1600">
              <a:sym typeface="Symbol" pitchFamily="18" charset="2"/>
            </a:endParaRPr>
          </a:p>
          <a:p>
            <a:pPr eaLnBrk="1" hangingPunct="1">
              <a:buFontTx/>
              <a:buChar char="•"/>
              <a:defRPr/>
            </a:pP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Show that P(0) is true.</a:t>
            </a:r>
            <a:br>
              <a:rPr lang="en-US" sz="2800">
                <a:solidFill>
                  <a:srgbClr val="00FFFF"/>
                </a:solidFill>
                <a:sym typeface="Symbol" pitchFamily="18" charset="2"/>
              </a:rPr>
            </a:br>
            <a:r>
              <a:rPr lang="en-US" sz="2800">
                <a:solidFill>
                  <a:srgbClr val="66FF33"/>
                </a:solidFill>
                <a:sym typeface="Symbol" pitchFamily="18" charset="2"/>
              </a:rPr>
              <a:t>(basis step)</a:t>
            </a:r>
            <a:endParaRPr lang="en-US" sz="2800">
              <a:sym typeface="Symbol" pitchFamily="18" charset="2"/>
            </a:endParaRPr>
          </a:p>
          <a:p>
            <a:pPr eaLnBrk="1" hangingPunct="1">
              <a:buFontTx/>
              <a:buChar char="•"/>
              <a:defRPr/>
            </a:pP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Show that if P(0) and P(1) and … and P(n),</a:t>
            </a:r>
            <a:br>
              <a:rPr lang="en-US" sz="2800">
                <a:solidFill>
                  <a:srgbClr val="00FFFF"/>
                </a:solidFill>
                <a:sym typeface="Symbol" pitchFamily="18" charset="2"/>
              </a:rPr>
            </a:b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then P(n + 1) for any nN.</a:t>
            </a:r>
            <a:br>
              <a:rPr lang="en-US" sz="2800">
                <a:solidFill>
                  <a:srgbClr val="00FFFF"/>
                </a:solidFill>
                <a:sym typeface="Symbol" pitchFamily="18" charset="2"/>
              </a:rPr>
            </a:br>
            <a:r>
              <a:rPr lang="en-US" sz="2800">
                <a:solidFill>
                  <a:srgbClr val="66FF33"/>
                </a:solidFill>
                <a:sym typeface="Symbol" pitchFamily="18" charset="2"/>
              </a:rPr>
              <a:t>(inductive step)</a:t>
            </a:r>
          </a:p>
          <a:p>
            <a:pPr eaLnBrk="1" hangingPunct="1">
              <a:buFontTx/>
              <a:buChar char="•"/>
              <a:defRPr/>
            </a:pP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Then P(n) must be true for any nN. </a:t>
            </a:r>
            <a:br>
              <a:rPr lang="en-US" sz="2800">
                <a:solidFill>
                  <a:srgbClr val="00FFFF"/>
                </a:solidFill>
                <a:sym typeface="Symbol" pitchFamily="18" charset="2"/>
              </a:rPr>
            </a:br>
            <a:r>
              <a:rPr lang="en-US" sz="2800">
                <a:solidFill>
                  <a:srgbClr val="66FF33"/>
                </a:solidFill>
                <a:sym typeface="Symbol" pitchFamily="18" charset="2"/>
              </a:rPr>
              <a:t>(conclusion)</a:t>
            </a:r>
          </a:p>
        </p:txBody>
      </p:sp>
    </p:spTree>
    <p:extLst>
      <p:ext uri="{BB962C8B-B14F-4D97-AF65-F5344CB8AC3E}">
        <p14:creationId xmlns:p14="http://schemas.microsoft.com/office/powerpoint/2010/main" val="140982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Induction</a:t>
            </a:r>
            <a:endParaRPr lang="en-CA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5105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Example:</a:t>
            </a:r>
            <a:r>
              <a:rPr lang="en-US" sz="2800">
                <a:sym typeface="Symbol" pitchFamily="18" charset="2"/>
              </a:rPr>
              <a:t> </a:t>
            </a:r>
          </a:p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Show that every integer greater than 1 can be written as the product of primes.</a:t>
            </a:r>
          </a:p>
          <a:p>
            <a:pPr marL="0" indent="0" eaLnBrk="1" hangingPunct="1">
              <a:defRPr/>
            </a:pPr>
            <a:endParaRPr lang="en-US" sz="2800">
              <a:sym typeface="Symbol" pitchFamily="18" charset="2"/>
            </a:endParaRPr>
          </a:p>
          <a:p>
            <a:pPr marL="0" indent="0" eaLnBrk="1" hangingPunct="1">
              <a:buFontTx/>
              <a:buChar char="•"/>
              <a:defRPr/>
            </a:pP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  Show that P(2) is true.</a:t>
            </a:r>
            <a:br>
              <a:rPr lang="en-US" sz="2800">
                <a:solidFill>
                  <a:srgbClr val="00FFFF"/>
                </a:solidFill>
                <a:sym typeface="Symbol" pitchFamily="18" charset="2"/>
              </a:rPr>
            </a:b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    </a:t>
            </a:r>
            <a:r>
              <a:rPr lang="en-US" sz="2800">
                <a:solidFill>
                  <a:srgbClr val="66FF33"/>
                </a:solidFill>
                <a:sym typeface="Symbol" pitchFamily="18" charset="2"/>
              </a:rPr>
              <a:t>(basis step)</a:t>
            </a:r>
          </a:p>
          <a:p>
            <a:pPr marL="0" indent="0" eaLnBrk="1" hangingPunct="1">
              <a:defRPr/>
            </a:pPr>
            <a:endParaRPr lang="en-US" sz="2800">
              <a:solidFill>
                <a:srgbClr val="66FF33"/>
              </a:solidFill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2 is the product of one prime: itself.</a:t>
            </a:r>
          </a:p>
          <a:p>
            <a:pPr marL="0" indent="0" eaLnBrk="1" hangingPunct="1">
              <a:defRPr/>
            </a:pPr>
            <a:endParaRPr lang="en-US" sz="28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5781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Induction</a:t>
            </a:r>
            <a:endParaRPr lang="en-CA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Show that if P(2) and P(3) and … and P(n),</a:t>
            </a:r>
            <a:br>
              <a:rPr lang="en-US" sz="2800">
                <a:solidFill>
                  <a:srgbClr val="00FFFF"/>
                </a:solidFill>
                <a:sym typeface="Symbol" pitchFamily="18" charset="2"/>
              </a:rPr>
            </a:b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then P(n + 1) for any nN. </a:t>
            </a:r>
            <a:r>
              <a:rPr lang="en-US" sz="2800">
                <a:solidFill>
                  <a:srgbClr val="66FF33"/>
                </a:solidFill>
                <a:sym typeface="Symbol" pitchFamily="18" charset="2"/>
              </a:rPr>
              <a:t>(inductive step)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900">
              <a:solidFill>
                <a:srgbClr val="66FF33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Two possible cases:</a:t>
            </a:r>
          </a:p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sz="2800">
                <a:sym typeface="Symbol" pitchFamily="18" charset="2"/>
              </a:rPr>
              <a:t>If (n + 1) is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prime</a:t>
            </a:r>
            <a:r>
              <a:rPr lang="en-US" sz="2800">
                <a:sym typeface="Symbol" pitchFamily="18" charset="2"/>
              </a:rPr>
              <a:t>, then obviously P(n + 1) is true.</a:t>
            </a:r>
          </a:p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sz="2800">
                <a:sym typeface="Symbol" pitchFamily="18" charset="2"/>
              </a:rPr>
              <a:t>If (n + 1) is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composite</a:t>
            </a:r>
            <a:r>
              <a:rPr lang="en-US" sz="2800">
                <a:sym typeface="Symbol" pitchFamily="18" charset="2"/>
              </a:rPr>
              <a:t>, it can be written as the product of two integers a and b such that</a:t>
            </a:r>
            <a:br>
              <a:rPr lang="en-US" sz="2800">
                <a:sym typeface="Symbol" pitchFamily="18" charset="2"/>
              </a:rPr>
            </a:br>
            <a:r>
              <a:rPr lang="en-US" sz="2800">
                <a:sym typeface="Symbol" pitchFamily="18" charset="2"/>
              </a:rPr>
              <a:t>2  a  b &lt; n + 1.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   By the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induction hypothesis</a:t>
            </a:r>
            <a:r>
              <a:rPr lang="en-US" sz="2800">
                <a:sym typeface="Symbol" pitchFamily="18" charset="2"/>
              </a:rPr>
              <a:t>, both a and b can be written as the product of primes.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   Therefore, n + 1 = ab can be written as the product of primes.</a:t>
            </a:r>
          </a:p>
        </p:txBody>
      </p:sp>
    </p:spTree>
    <p:extLst>
      <p:ext uri="{BB962C8B-B14F-4D97-AF65-F5344CB8AC3E}">
        <p14:creationId xmlns:p14="http://schemas.microsoft.com/office/powerpoint/2010/main" val="13644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Induction</a:t>
            </a:r>
            <a:endParaRPr lang="en-CA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648200"/>
          </a:xfrm>
        </p:spPr>
        <p:txBody>
          <a:bodyPr/>
          <a:lstStyle/>
          <a:p>
            <a:pPr marL="0" indent="0" eaLnBrk="1" hangingPunct="1">
              <a:buFontTx/>
              <a:buChar char="•"/>
              <a:defRPr/>
            </a:pPr>
            <a:r>
              <a:rPr lang="en-US" sz="2800" dirty="0">
                <a:solidFill>
                  <a:srgbClr val="00FFFF"/>
                </a:solidFill>
                <a:sym typeface="Symbol" pitchFamily="18" charset="2"/>
              </a:rPr>
              <a:t>  Then P(n) must be true for any </a:t>
            </a:r>
            <a:r>
              <a:rPr lang="en-US" sz="2800" dirty="0" err="1">
                <a:solidFill>
                  <a:srgbClr val="00FFFF"/>
                </a:solidFill>
                <a:sym typeface="Symbol" pitchFamily="18" charset="2"/>
              </a:rPr>
              <a:t>n</a:t>
            </a:r>
            <a:r>
              <a:rPr lang="en-US" sz="2800" dirty="0" err="1" smtClean="0">
                <a:solidFill>
                  <a:srgbClr val="00FFFF"/>
                </a:solidFill>
                <a:sym typeface="Symbol" pitchFamily="18" charset="2"/>
              </a:rPr>
              <a:t>N</a:t>
            </a:r>
            <a:r>
              <a:rPr lang="en-US" sz="2800" dirty="0">
                <a:solidFill>
                  <a:srgbClr val="00FFFF"/>
                </a:solidFill>
                <a:sym typeface="Symbol" pitchFamily="18" charset="2"/>
              </a:rPr>
              <a:t> </a:t>
            </a:r>
            <a:r>
              <a:rPr lang="en-US" sz="2800" dirty="0" smtClean="0">
                <a:solidFill>
                  <a:srgbClr val="00FFFF"/>
                </a:solidFill>
                <a:sym typeface="Symbol" pitchFamily="18" charset="2"/>
              </a:rPr>
              <a:t>with n &gt; 1.</a:t>
            </a:r>
            <a:r>
              <a:rPr lang="en-US" sz="2800" dirty="0">
                <a:solidFill>
                  <a:srgbClr val="00FFFF"/>
                </a:solidFill>
                <a:sym typeface="Symbol" pitchFamily="18" charset="2"/>
              </a:rPr>
              <a:t/>
            </a:r>
            <a:br>
              <a:rPr lang="en-US" sz="2800" dirty="0">
                <a:solidFill>
                  <a:srgbClr val="00FFFF"/>
                </a:solidFill>
                <a:sym typeface="Symbol" pitchFamily="18" charset="2"/>
              </a:rPr>
            </a:br>
            <a:r>
              <a:rPr lang="en-US" sz="2800" dirty="0">
                <a:solidFill>
                  <a:srgbClr val="00FFFF"/>
                </a:solidFill>
                <a:sym typeface="Symbol" pitchFamily="18" charset="2"/>
              </a:rPr>
              <a:t>    </a:t>
            </a:r>
            <a:r>
              <a:rPr lang="en-US" sz="2800" dirty="0">
                <a:solidFill>
                  <a:srgbClr val="66FF33"/>
                </a:solidFill>
                <a:sym typeface="Symbol" pitchFamily="18" charset="2"/>
              </a:rPr>
              <a:t>(conclusion)</a:t>
            </a:r>
          </a:p>
          <a:p>
            <a:pPr marL="0" indent="0" eaLnBrk="1" hangingPunct="1">
              <a:defRPr/>
            </a:pPr>
            <a:endParaRPr lang="en-US" sz="2800" dirty="0">
              <a:solidFill>
                <a:srgbClr val="66FF33"/>
              </a:solidFill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 dirty="0">
                <a:sym typeface="Symbol" pitchFamily="18" charset="2"/>
              </a:rPr>
              <a:t>End of proof.</a:t>
            </a:r>
          </a:p>
          <a:p>
            <a:pPr marL="0" indent="0" eaLnBrk="1" hangingPunct="1">
              <a:defRPr/>
            </a:pPr>
            <a:endParaRPr lang="en-US" sz="2800" dirty="0"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 dirty="0">
                <a:sym typeface="Symbol" pitchFamily="18" charset="2"/>
              </a:rPr>
              <a:t>We have shown that </a:t>
            </a: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every integer greater than 1</a:t>
            </a:r>
            <a:r>
              <a:rPr lang="en-US" sz="2800" dirty="0">
                <a:sym typeface="Symbol" pitchFamily="18" charset="2"/>
              </a:rPr>
              <a:t> can be written as the product of primes.</a:t>
            </a:r>
          </a:p>
        </p:txBody>
      </p:sp>
    </p:spTree>
    <p:extLst>
      <p:ext uri="{BB962C8B-B14F-4D97-AF65-F5344CB8AC3E}">
        <p14:creationId xmlns:p14="http://schemas.microsoft.com/office/powerpoint/2010/main" val="6286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Recursive Definitions</a:t>
            </a:r>
            <a:endParaRPr lang="en-CA"/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46482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Recursion</a:t>
            </a:r>
            <a:r>
              <a:rPr lang="en-US" sz="2800">
                <a:sym typeface="Symbol" pitchFamily="18" charset="2"/>
              </a:rPr>
              <a:t> is a principle closely related to mathematical induction.</a:t>
            </a:r>
          </a:p>
          <a:p>
            <a:pPr marL="0" indent="0" eaLnBrk="1" hangingPunct="1">
              <a:defRPr/>
            </a:pPr>
            <a:endParaRPr lang="en-US" sz="2800"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In a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recursive definition</a:t>
            </a:r>
            <a:r>
              <a:rPr lang="en-US" sz="2800">
                <a:sym typeface="Symbol" pitchFamily="18" charset="2"/>
              </a:rPr>
              <a:t>, an object is defined in terms of itself.</a:t>
            </a:r>
          </a:p>
          <a:p>
            <a:pPr marL="0" indent="0" eaLnBrk="1" hangingPunct="1">
              <a:defRPr/>
            </a:pPr>
            <a:endParaRPr lang="en-US" sz="2800"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We can recursively define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sequences</a:t>
            </a:r>
            <a:r>
              <a:rPr lang="en-US" sz="2800">
                <a:sym typeface="Symbol" pitchFamily="18" charset="2"/>
              </a:rPr>
              <a:t>,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functions</a:t>
            </a:r>
            <a:r>
              <a:rPr lang="en-US" sz="2800">
                <a:sym typeface="Symbol" pitchFamily="18" charset="2"/>
              </a:rPr>
              <a:t> and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sets</a:t>
            </a:r>
            <a:r>
              <a:rPr lang="en-US" sz="2800">
                <a:sym typeface="Symbol" pitchFamily="18" charset="2"/>
              </a:rPr>
              <a:t>.</a:t>
            </a:r>
          </a:p>
          <a:p>
            <a:pPr marL="0" indent="0" eaLnBrk="1" hangingPunct="1">
              <a:defRPr/>
            </a:pPr>
            <a:endParaRPr lang="en-US" sz="28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1670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Recursively Defined Sequences</a:t>
            </a:r>
            <a:endParaRPr lang="en-CA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2296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Example: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sz="160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The sequence {a</a:t>
            </a:r>
            <a:r>
              <a:rPr lang="en-US" sz="2800" baseline="-25000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} of powers of 2 is given by</a:t>
            </a:r>
            <a:br>
              <a:rPr lang="en-US" sz="2800">
                <a:sym typeface="Symbol" pitchFamily="18" charset="2"/>
              </a:rPr>
            </a:br>
            <a:r>
              <a:rPr lang="en-US" sz="2800">
                <a:sym typeface="Symbol" pitchFamily="18" charset="2"/>
              </a:rPr>
              <a:t>a</a:t>
            </a:r>
            <a:r>
              <a:rPr lang="en-US" sz="2800" baseline="-25000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 = 2</a:t>
            </a:r>
            <a:r>
              <a:rPr lang="en-US" sz="2800" baseline="30000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 for n = 0, 1, 2, … . 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sz="160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The same sequence can also be defined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recursively</a:t>
            </a:r>
            <a:r>
              <a:rPr lang="en-US" sz="2800">
                <a:sym typeface="Symbol" pitchFamily="18" charset="2"/>
              </a:rPr>
              <a:t>: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sz="160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a</a:t>
            </a:r>
            <a:r>
              <a:rPr lang="en-US" sz="2800" baseline="-25000">
                <a:sym typeface="Symbol" pitchFamily="18" charset="2"/>
              </a:rPr>
              <a:t>0</a:t>
            </a:r>
            <a:r>
              <a:rPr lang="en-US" sz="2800">
                <a:sym typeface="Symbol" pitchFamily="18" charset="2"/>
              </a:rPr>
              <a:t> = 1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a</a:t>
            </a:r>
            <a:r>
              <a:rPr lang="en-US" sz="2800" baseline="-25000">
                <a:sym typeface="Symbol" pitchFamily="18" charset="2"/>
              </a:rPr>
              <a:t>n+1</a:t>
            </a:r>
            <a:r>
              <a:rPr lang="en-US" sz="2800">
                <a:sym typeface="Symbol" pitchFamily="18" charset="2"/>
              </a:rPr>
              <a:t> = 2a</a:t>
            </a:r>
            <a:r>
              <a:rPr lang="en-US" sz="2800" baseline="-25000">
                <a:sym typeface="Symbol" pitchFamily="18" charset="2"/>
              </a:rPr>
              <a:t>n     </a:t>
            </a:r>
            <a:r>
              <a:rPr lang="en-US" sz="2800">
                <a:sym typeface="Symbol" pitchFamily="18" charset="2"/>
              </a:rPr>
              <a:t>for n = 0, 1, 2, …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sz="180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800">
                <a:solidFill>
                  <a:srgbClr val="66FF33"/>
                </a:solidFill>
                <a:sym typeface="Symbol" pitchFamily="18" charset="2"/>
              </a:rPr>
              <a:t>Obviously, induction and recursion are similar principles.</a:t>
            </a:r>
          </a:p>
        </p:txBody>
      </p:sp>
    </p:spTree>
    <p:extLst>
      <p:ext uri="{BB962C8B-B14F-4D97-AF65-F5344CB8AC3E}">
        <p14:creationId xmlns:p14="http://schemas.microsoft.com/office/powerpoint/2010/main" val="105353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Recursively Defined Functions</a:t>
            </a:r>
            <a:endParaRPr lang="en-CA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48006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We can use the following method to define a function with the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natural numbers</a:t>
            </a:r>
            <a:r>
              <a:rPr lang="en-US" sz="2800">
                <a:sym typeface="Symbol" pitchFamily="18" charset="2"/>
              </a:rPr>
              <a:t> as its domain:</a:t>
            </a:r>
          </a:p>
          <a:p>
            <a:pPr marL="0" indent="0" eaLnBrk="1" hangingPunct="1">
              <a:defRPr/>
            </a:pPr>
            <a:endParaRPr lang="en-US" sz="2800">
              <a:sym typeface="Symbol" pitchFamily="18" charset="2"/>
            </a:endParaRPr>
          </a:p>
          <a:p>
            <a:pPr marL="0" indent="0" eaLnBrk="1" hangingPunct="1">
              <a:buFontTx/>
              <a:buAutoNum type="arabicPeriod"/>
              <a:defRPr/>
            </a:pPr>
            <a:r>
              <a:rPr lang="en-US" sz="2800">
                <a:sym typeface="Symbol" pitchFamily="18" charset="2"/>
              </a:rPr>
              <a:t>  Specify the value of the function at zero.</a:t>
            </a:r>
          </a:p>
          <a:p>
            <a:pPr marL="0" indent="0" eaLnBrk="1" hangingPunct="1">
              <a:buFontTx/>
              <a:buAutoNum type="arabicPeriod"/>
              <a:defRPr/>
            </a:pPr>
            <a:r>
              <a:rPr lang="en-US" sz="2800">
                <a:sym typeface="Symbol" pitchFamily="18" charset="2"/>
              </a:rPr>
              <a:t>  Give a rule for finding its value at any integer </a:t>
            </a:r>
            <a:br>
              <a:rPr lang="en-US" sz="2800">
                <a:sym typeface="Symbol" pitchFamily="18" charset="2"/>
              </a:rPr>
            </a:br>
            <a:r>
              <a:rPr lang="en-US" sz="2800">
                <a:sym typeface="Symbol" pitchFamily="18" charset="2"/>
              </a:rPr>
              <a:t>     from its values at smaller integers.</a:t>
            </a:r>
          </a:p>
          <a:p>
            <a:pPr marL="0" indent="0" eaLnBrk="1" hangingPunct="1">
              <a:defRPr/>
            </a:pPr>
            <a:endParaRPr lang="en-US" sz="2800"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Such a definition is called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recursive</a:t>
            </a:r>
            <a:r>
              <a:rPr lang="en-US" sz="2800">
                <a:sym typeface="Symbol" pitchFamily="18" charset="2"/>
              </a:rPr>
              <a:t> or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inductive definition</a:t>
            </a:r>
            <a:r>
              <a:rPr lang="en-US" sz="2800">
                <a:sym typeface="Symbol" pitchFamily="18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2180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Recursively Defined Functions</a:t>
            </a:r>
            <a:endParaRPr lang="en-CA"/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48006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Example:</a:t>
            </a:r>
          </a:p>
          <a:p>
            <a:pPr marL="0" indent="0" eaLnBrk="1" hangingPunct="1">
              <a:defRPr/>
            </a:pPr>
            <a:endParaRPr lang="en-US" sz="1600" b="1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f(0) = 3</a:t>
            </a:r>
          </a:p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f(n + 1) = 2f(n) + 3</a:t>
            </a:r>
          </a:p>
          <a:p>
            <a:pPr marL="0" indent="0" eaLnBrk="1" hangingPunct="1">
              <a:defRPr/>
            </a:pPr>
            <a:endParaRPr lang="en-US" sz="800"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f(0) = 3</a:t>
            </a:r>
          </a:p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f(1) = 2f(0) + 3 = 23 + 3 = 9</a:t>
            </a:r>
          </a:p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f(2) = 2f(1) + 3 = 29 + 3 = 21</a:t>
            </a:r>
          </a:p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f(3) = 2f(2) + 3 = 221 + 3 = 45</a:t>
            </a:r>
          </a:p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f(4) = 2f(3) + 3 = 245 + 3 = 93</a:t>
            </a:r>
          </a:p>
        </p:txBody>
      </p:sp>
    </p:spTree>
    <p:extLst>
      <p:ext uri="{BB962C8B-B14F-4D97-AF65-F5344CB8AC3E}">
        <p14:creationId xmlns:p14="http://schemas.microsoft.com/office/powerpoint/2010/main" val="276510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Recursively Defined Functions</a:t>
            </a:r>
            <a:endParaRPr lang="en-CA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480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How can we recursively define the factorial function f(n) = n! ? 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sz="1600" b="1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f(0) = 1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f(n + 1) = (n + 1)f(n) 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sz="80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f(0) = 1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f(1) = 1f(0) = 11 = 1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f(2) = 2f(1) = 21 = 2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f(3) = 3f(2) = 32 = 6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f(4) = 4f(3) = 46 = 24</a:t>
            </a:r>
          </a:p>
        </p:txBody>
      </p:sp>
    </p:spTree>
    <p:extLst>
      <p:ext uri="{BB962C8B-B14F-4D97-AF65-F5344CB8AC3E}">
        <p14:creationId xmlns:p14="http://schemas.microsoft.com/office/powerpoint/2010/main" val="417165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/>
              <a:t>Recursively Defined Functions</a:t>
            </a:r>
            <a:endParaRPr lang="en-CA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A famous example: The Fibonacci numbers </a:t>
            </a:r>
          </a:p>
          <a:p>
            <a:pPr marL="0" indent="0">
              <a:lnSpc>
                <a:spcPct val="90000"/>
              </a:lnSpc>
              <a:defRPr/>
            </a:pPr>
            <a:endParaRPr lang="en-US" sz="800" b="1">
              <a:solidFill>
                <a:srgbClr val="00FFFF"/>
              </a:solidFill>
              <a:sym typeface="Symbol" pitchFamily="18" charset="2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f(0) = 0, f(1) = 1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f(n) = f(n – 1) + f(n - 2) </a:t>
            </a:r>
          </a:p>
          <a:p>
            <a:pPr marL="0" indent="0">
              <a:lnSpc>
                <a:spcPct val="90000"/>
              </a:lnSpc>
              <a:defRPr/>
            </a:pPr>
            <a:endParaRPr lang="en-US" sz="80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f(0) = 0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f(1) = 1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f(2) = f(1) + f(0) = 1 + 0 = 1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f(3) = f(2) + f(1) = 1 + 1 = 2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f(4) = f(3) + f(2) = 2 + 1 = 3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f(5) = f(4) + f(3) = 3 + 2 = 5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f(6) = f(5) + f(4) = 5 + 3 = 8</a:t>
            </a:r>
          </a:p>
        </p:txBody>
      </p:sp>
    </p:spTree>
    <p:extLst>
      <p:ext uri="{BB962C8B-B14F-4D97-AF65-F5344CB8AC3E}">
        <p14:creationId xmlns:p14="http://schemas.microsoft.com/office/powerpoint/2010/main" val="263715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Induction</a:t>
            </a:r>
            <a:endParaRPr lang="en-CA" smtClean="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229600" cy="51816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2800" smtClean="0">
                <a:sym typeface="Symbol" pitchFamily="18" charset="2"/>
              </a:rPr>
              <a:t>If we have a propositional function P(n), and we want to prove that P(n) is true for any natural number n, we do the following:</a:t>
            </a:r>
          </a:p>
          <a:p>
            <a:pPr marL="0" indent="0" eaLnBrk="1" hangingPunct="1">
              <a:defRPr/>
            </a:pPr>
            <a:endParaRPr lang="en-US" sz="2800" smtClean="0">
              <a:sym typeface="Symbol" pitchFamily="18" charset="2"/>
            </a:endParaRPr>
          </a:p>
          <a:p>
            <a:pPr marL="0" indent="0" eaLnBrk="1" hangingPunct="1">
              <a:buFontTx/>
              <a:buChar char="•"/>
              <a:defRPr/>
            </a:pPr>
            <a:r>
              <a:rPr lang="en-US" sz="2800" smtClean="0">
                <a:solidFill>
                  <a:srgbClr val="00FFFF"/>
                </a:solidFill>
                <a:sym typeface="Symbol" pitchFamily="18" charset="2"/>
              </a:rPr>
              <a:t>  Show that P(0) is true.</a:t>
            </a:r>
            <a:br>
              <a:rPr lang="en-US" sz="2800" smtClean="0">
                <a:solidFill>
                  <a:srgbClr val="00FFFF"/>
                </a:solidFill>
                <a:sym typeface="Symbol" pitchFamily="18" charset="2"/>
              </a:rPr>
            </a:br>
            <a:r>
              <a:rPr lang="en-US" sz="2800" smtClean="0">
                <a:solidFill>
                  <a:srgbClr val="00FFFF"/>
                </a:solidFill>
                <a:sym typeface="Symbol" pitchFamily="18" charset="2"/>
              </a:rPr>
              <a:t>    </a:t>
            </a:r>
            <a:r>
              <a:rPr lang="en-US" sz="2800" smtClean="0">
                <a:solidFill>
                  <a:srgbClr val="66FF33"/>
                </a:solidFill>
                <a:sym typeface="Symbol" pitchFamily="18" charset="2"/>
              </a:rPr>
              <a:t>(basis step)</a:t>
            </a:r>
            <a:endParaRPr lang="en-US" sz="2800" smtClean="0">
              <a:sym typeface="Symbol" pitchFamily="18" charset="2"/>
            </a:endParaRPr>
          </a:p>
          <a:p>
            <a:pPr marL="0" indent="0" eaLnBrk="1" hangingPunct="1">
              <a:buFontTx/>
              <a:buChar char="•"/>
              <a:defRPr/>
            </a:pPr>
            <a:r>
              <a:rPr lang="en-US" sz="2800" smtClean="0">
                <a:solidFill>
                  <a:srgbClr val="00FFFF"/>
                </a:solidFill>
                <a:sym typeface="Symbol" pitchFamily="18" charset="2"/>
              </a:rPr>
              <a:t> Show that if P(n) then P(n + 1) for any nN.</a:t>
            </a:r>
            <a:br>
              <a:rPr lang="en-US" sz="2800" smtClean="0">
                <a:solidFill>
                  <a:srgbClr val="00FFFF"/>
                </a:solidFill>
                <a:sym typeface="Symbol" pitchFamily="18" charset="2"/>
              </a:rPr>
            </a:br>
            <a:r>
              <a:rPr lang="en-US" sz="2800" smtClean="0">
                <a:solidFill>
                  <a:srgbClr val="00FFFF"/>
                </a:solidFill>
                <a:sym typeface="Symbol" pitchFamily="18" charset="2"/>
              </a:rPr>
              <a:t>    </a:t>
            </a:r>
            <a:r>
              <a:rPr lang="en-US" sz="2800" smtClean="0">
                <a:solidFill>
                  <a:srgbClr val="66FF33"/>
                </a:solidFill>
                <a:sym typeface="Symbol" pitchFamily="18" charset="2"/>
              </a:rPr>
              <a:t>(inductive step)</a:t>
            </a:r>
          </a:p>
          <a:p>
            <a:pPr marL="0" indent="0" eaLnBrk="1" hangingPunct="1">
              <a:buFontTx/>
              <a:buChar char="•"/>
              <a:defRPr/>
            </a:pPr>
            <a:r>
              <a:rPr lang="en-US" sz="2800" smtClean="0">
                <a:solidFill>
                  <a:srgbClr val="00FFFF"/>
                </a:solidFill>
                <a:sym typeface="Symbol" pitchFamily="18" charset="2"/>
              </a:rPr>
              <a:t> Then P(n) must be true for any nN. </a:t>
            </a:r>
            <a:br>
              <a:rPr lang="en-US" sz="2800" smtClean="0">
                <a:solidFill>
                  <a:srgbClr val="00FFFF"/>
                </a:solidFill>
                <a:sym typeface="Symbol" pitchFamily="18" charset="2"/>
              </a:rPr>
            </a:br>
            <a:r>
              <a:rPr lang="en-US" sz="2800" smtClean="0">
                <a:solidFill>
                  <a:srgbClr val="00FFFF"/>
                </a:solidFill>
                <a:sym typeface="Symbol" pitchFamily="18" charset="2"/>
              </a:rPr>
              <a:t>    </a:t>
            </a:r>
            <a:r>
              <a:rPr lang="en-US" sz="2800" smtClean="0">
                <a:solidFill>
                  <a:srgbClr val="66FF33"/>
                </a:solidFill>
                <a:sym typeface="Symbol" pitchFamily="18" charset="2"/>
              </a:rPr>
              <a:t>(conclusion)</a:t>
            </a:r>
          </a:p>
        </p:txBody>
      </p:sp>
    </p:spTree>
    <p:extLst>
      <p:ext uri="{BB962C8B-B14F-4D97-AF65-F5344CB8AC3E}">
        <p14:creationId xmlns:p14="http://schemas.microsoft.com/office/powerpoint/2010/main" val="308429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/>
              <a:t>Recursively Defined Sets</a:t>
            </a:r>
            <a:endParaRPr lang="en-CA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If we want to recursively define a set, we need to provide two things:</a:t>
            </a:r>
          </a:p>
          <a:p>
            <a:pPr marL="0" indent="0">
              <a:lnSpc>
                <a:spcPct val="90000"/>
              </a:lnSpc>
              <a:defRPr/>
            </a:pPr>
            <a:endParaRPr lang="en-US" sz="90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FontTx/>
              <a:buChar char="•"/>
              <a:defRPr/>
            </a:pPr>
            <a:r>
              <a:rPr lang="en-US" sz="2800">
                <a:sym typeface="Symbol" pitchFamily="18" charset="2"/>
              </a:rPr>
              <a:t>  an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initial set</a:t>
            </a:r>
            <a:r>
              <a:rPr lang="en-US" sz="2800">
                <a:sym typeface="Symbol" pitchFamily="18" charset="2"/>
              </a:rPr>
              <a:t> of elements,</a:t>
            </a:r>
          </a:p>
          <a:p>
            <a:pPr marL="0" indent="0">
              <a:lnSpc>
                <a:spcPct val="90000"/>
              </a:lnSpc>
              <a:buFontTx/>
              <a:buChar char="•"/>
              <a:defRPr/>
            </a:pPr>
            <a:r>
              <a:rPr lang="en-US" sz="2800">
                <a:sym typeface="Symbol" pitchFamily="18" charset="2"/>
              </a:rPr>
              <a:t> 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rules</a:t>
            </a:r>
            <a:r>
              <a:rPr lang="en-US" sz="2800">
                <a:sym typeface="Symbol" pitchFamily="18" charset="2"/>
              </a:rPr>
              <a:t> for the construction of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additional</a:t>
            </a:r>
            <a:r>
              <a:rPr lang="en-US" sz="2800">
                <a:sym typeface="Symbol" pitchFamily="18" charset="2"/>
              </a:rPr>
              <a:t> </a:t>
            </a:r>
            <a:br>
              <a:rPr lang="en-US" sz="2800">
                <a:sym typeface="Symbol" pitchFamily="18" charset="2"/>
              </a:rPr>
            </a:br>
            <a:r>
              <a:rPr lang="en-US" sz="2800">
                <a:sym typeface="Symbol" pitchFamily="18" charset="2"/>
              </a:rPr>
              <a:t>   elements from elements in the set.</a:t>
            </a:r>
          </a:p>
          <a:p>
            <a:pPr marL="0" indent="0">
              <a:lnSpc>
                <a:spcPct val="90000"/>
              </a:lnSpc>
              <a:defRPr/>
            </a:pPr>
            <a:endParaRPr lang="en-US" sz="280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Example:</a:t>
            </a:r>
            <a:r>
              <a:rPr lang="en-US" sz="2800">
                <a:sym typeface="Symbol" pitchFamily="18" charset="2"/>
              </a:rPr>
              <a:t> Let S be recursively defined by: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3  S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(x + y)  S if (x  S) and (y  S) </a:t>
            </a:r>
          </a:p>
          <a:p>
            <a:pPr marL="0" indent="0">
              <a:lnSpc>
                <a:spcPct val="90000"/>
              </a:lnSpc>
              <a:defRPr/>
            </a:pPr>
            <a:endParaRPr lang="en-US" sz="90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en-US" sz="2800">
                <a:solidFill>
                  <a:srgbClr val="66FF33"/>
                </a:solidFill>
                <a:sym typeface="Symbol" pitchFamily="18" charset="2"/>
              </a:rPr>
              <a:t>S is the set of positive integers divisible by 3.</a:t>
            </a:r>
          </a:p>
        </p:txBody>
      </p:sp>
    </p:spTree>
    <p:extLst>
      <p:ext uri="{BB962C8B-B14F-4D97-AF65-F5344CB8AC3E}">
        <p14:creationId xmlns:p14="http://schemas.microsoft.com/office/powerpoint/2010/main" val="319523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/>
              <a:t>Recursively Defined Sets</a:t>
            </a:r>
            <a:endParaRPr lang="en-CA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181600"/>
          </a:xfrm>
        </p:spPr>
        <p:txBody>
          <a:bodyPr/>
          <a:lstStyle/>
          <a:p>
            <a:pPr marL="0" indent="0">
              <a:defRPr/>
            </a:pP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Proof:</a:t>
            </a:r>
          </a:p>
          <a:p>
            <a:pPr marL="0" indent="0">
              <a:defRPr/>
            </a:pPr>
            <a:endParaRPr lang="en-US" sz="1600" b="1">
              <a:solidFill>
                <a:srgbClr val="00FFFF"/>
              </a:solidFill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>
                <a:sym typeface="Symbol" pitchFamily="18" charset="2"/>
              </a:rPr>
              <a:t>Let A be the set of all positive integers divisible by 3.</a:t>
            </a:r>
          </a:p>
          <a:p>
            <a:pPr marL="0" indent="0">
              <a:defRPr/>
            </a:pPr>
            <a:endParaRPr lang="en-US" sz="160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>
                <a:sym typeface="Symbol" pitchFamily="18" charset="2"/>
              </a:rPr>
              <a:t>To show that A = S, we must show that </a:t>
            </a:r>
            <a:br>
              <a:rPr lang="en-US" sz="2800">
                <a:sym typeface="Symbol" pitchFamily="18" charset="2"/>
              </a:rPr>
            </a:br>
            <a:r>
              <a:rPr lang="en-US" sz="2800">
                <a:sym typeface="Symbol" pitchFamily="18" charset="2"/>
              </a:rPr>
              <a:t>A  S and S  A.</a:t>
            </a:r>
          </a:p>
          <a:p>
            <a:pPr marL="0" indent="0">
              <a:defRPr/>
            </a:pPr>
            <a:endParaRPr lang="en-US" sz="160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>
                <a:solidFill>
                  <a:srgbClr val="66FF33"/>
                </a:solidFill>
                <a:sym typeface="Symbol" pitchFamily="18" charset="2"/>
              </a:rPr>
              <a:t>Part I:</a:t>
            </a:r>
            <a:r>
              <a:rPr lang="en-US" sz="2800">
                <a:sym typeface="Symbol" pitchFamily="18" charset="2"/>
              </a:rPr>
              <a:t> To prove that A  S, we must show that every positive integer divisible by 3 is in S.</a:t>
            </a:r>
          </a:p>
          <a:p>
            <a:pPr marL="0" indent="0">
              <a:defRPr/>
            </a:pPr>
            <a:endParaRPr lang="en-US" sz="160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>
                <a:sym typeface="Symbol" pitchFamily="18" charset="2"/>
              </a:rPr>
              <a:t>We will use mathematical induction to show this. </a:t>
            </a:r>
          </a:p>
        </p:txBody>
      </p:sp>
    </p:spTree>
    <p:extLst>
      <p:ext uri="{BB962C8B-B14F-4D97-AF65-F5344CB8AC3E}">
        <p14:creationId xmlns:p14="http://schemas.microsoft.com/office/powerpoint/2010/main" val="414114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/>
              <a:t>Recursively Defined Sets</a:t>
            </a:r>
            <a:endParaRPr lang="en-CA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181600"/>
          </a:xfrm>
        </p:spPr>
        <p:txBody>
          <a:bodyPr/>
          <a:lstStyle/>
          <a:p>
            <a:pPr marL="0" indent="0">
              <a:defRPr/>
            </a:pPr>
            <a:r>
              <a:rPr lang="en-US" sz="2800">
                <a:sym typeface="Symbol" pitchFamily="18" charset="2"/>
              </a:rPr>
              <a:t>Let P(n) be the statement “3n belongs to S”.</a:t>
            </a:r>
          </a:p>
          <a:p>
            <a:pPr marL="0" indent="0">
              <a:defRPr/>
            </a:pPr>
            <a:endParaRPr lang="en-US" sz="160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Basis step:</a:t>
            </a:r>
            <a:r>
              <a:rPr lang="en-US" sz="2800">
                <a:sym typeface="Symbol" pitchFamily="18" charset="2"/>
              </a:rPr>
              <a:t> P(1) is true, because 3 is in S.</a:t>
            </a:r>
          </a:p>
          <a:p>
            <a:pPr marL="0" indent="0">
              <a:defRPr/>
            </a:pPr>
            <a:endParaRPr lang="en-US" sz="160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Inductive step:</a:t>
            </a:r>
            <a:r>
              <a:rPr lang="en-US" sz="2800">
                <a:sym typeface="Symbol" pitchFamily="18" charset="2"/>
              </a:rPr>
              <a:t> To show:</a:t>
            </a:r>
            <a:br>
              <a:rPr lang="en-US" sz="2800">
                <a:sym typeface="Symbol" pitchFamily="18" charset="2"/>
              </a:rPr>
            </a:br>
            <a:r>
              <a:rPr lang="en-US" sz="2800">
                <a:sym typeface="Symbol" pitchFamily="18" charset="2"/>
              </a:rPr>
              <a:t>If P(n) is true, then P(n + 1) is true.</a:t>
            </a:r>
          </a:p>
          <a:p>
            <a:pPr marL="0" indent="0">
              <a:defRPr/>
            </a:pPr>
            <a:endParaRPr lang="en-US" sz="90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>
                <a:sym typeface="Symbol" pitchFamily="18" charset="2"/>
              </a:rPr>
              <a:t>Assume 3n is in S. Since 3n is in S and 3 is in S, it follows from the recursive definition of S that</a:t>
            </a:r>
            <a:br>
              <a:rPr lang="en-US" sz="2800">
                <a:sym typeface="Symbol" pitchFamily="18" charset="2"/>
              </a:rPr>
            </a:br>
            <a:r>
              <a:rPr lang="en-US" sz="2800">
                <a:sym typeface="Symbol" pitchFamily="18" charset="2"/>
              </a:rPr>
              <a:t>3n + 3 = 3(n + 1) is also in S.</a:t>
            </a:r>
          </a:p>
          <a:p>
            <a:pPr marL="0" indent="0">
              <a:defRPr/>
            </a:pPr>
            <a:endParaRPr lang="en-US" sz="160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Conclusion of Part I:</a:t>
            </a:r>
            <a:r>
              <a:rPr lang="en-US" sz="2800">
                <a:sym typeface="Symbol" pitchFamily="18" charset="2"/>
              </a:rPr>
              <a:t> A  S.</a:t>
            </a:r>
          </a:p>
        </p:txBody>
      </p:sp>
    </p:spTree>
    <p:extLst>
      <p:ext uri="{BB962C8B-B14F-4D97-AF65-F5344CB8AC3E}">
        <p14:creationId xmlns:p14="http://schemas.microsoft.com/office/powerpoint/2010/main" val="26924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/>
              <a:t>Recursively Defined Sets</a:t>
            </a:r>
            <a:endParaRPr lang="en-CA"/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410200"/>
          </a:xfrm>
        </p:spPr>
        <p:txBody>
          <a:bodyPr/>
          <a:lstStyle/>
          <a:p>
            <a:pPr marL="0" indent="0">
              <a:defRPr/>
            </a:pPr>
            <a:r>
              <a:rPr lang="en-US" sz="2800" dirty="0">
                <a:solidFill>
                  <a:srgbClr val="66FF33"/>
                </a:solidFill>
                <a:sym typeface="Symbol" pitchFamily="18" charset="2"/>
              </a:rPr>
              <a:t>Part II:</a:t>
            </a:r>
            <a:r>
              <a:rPr lang="en-US" sz="2800" dirty="0">
                <a:sym typeface="Symbol" pitchFamily="18" charset="2"/>
              </a:rPr>
              <a:t> To show: S  A.</a:t>
            </a:r>
          </a:p>
          <a:p>
            <a:pPr marL="0" indent="0">
              <a:defRPr/>
            </a:pPr>
            <a:endParaRPr lang="en-US" sz="900" dirty="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Basis step:</a:t>
            </a:r>
            <a:r>
              <a:rPr lang="en-US" sz="2800" dirty="0">
                <a:sym typeface="Symbol" pitchFamily="18" charset="2"/>
              </a:rPr>
              <a:t> To show: </a:t>
            </a:r>
            <a:br>
              <a:rPr lang="en-US" sz="2800" dirty="0">
                <a:sym typeface="Symbol" pitchFamily="18" charset="2"/>
              </a:rPr>
            </a:br>
            <a:r>
              <a:rPr lang="en-US" sz="2800" dirty="0">
                <a:sym typeface="Symbol" pitchFamily="18" charset="2"/>
              </a:rPr>
              <a:t>All initial elements of S are in A. 3 is in A. True.</a:t>
            </a:r>
          </a:p>
          <a:p>
            <a:pPr marL="0" indent="0">
              <a:defRPr/>
            </a:pPr>
            <a:endParaRPr lang="en-US" sz="900" dirty="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Inductive step:</a:t>
            </a:r>
            <a:r>
              <a:rPr lang="en-US" sz="2800" dirty="0">
                <a:sym typeface="Symbol" pitchFamily="18" charset="2"/>
              </a:rPr>
              <a:t> To show:</a:t>
            </a:r>
            <a:br>
              <a:rPr lang="en-US" sz="2800" dirty="0">
                <a:sym typeface="Symbol" pitchFamily="18" charset="2"/>
              </a:rPr>
            </a:br>
            <a:r>
              <a:rPr lang="en-US" sz="2800" dirty="0">
                <a:sym typeface="Symbol" pitchFamily="18" charset="2"/>
              </a:rPr>
              <a:t>(x + y) is in A whenever x and y are in A.</a:t>
            </a:r>
          </a:p>
          <a:p>
            <a:pPr marL="0" indent="0">
              <a:defRPr/>
            </a:pPr>
            <a:endParaRPr lang="en-US" sz="900" dirty="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 dirty="0">
                <a:sym typeface="Symbol" pitchFamily="18" charset="2"/>
              </a:rPr>
              <a:t>If x and y are both in A, it follows that 3 | x and 3 | y. As we already know, it follows that 3 | (x + y).</a:t>
            </a:r>
          </a:p>
          <a:p>
            <a:pPr marL="0" indent="0">
              <a:defRPr/>
            </a:pPr>
            <a:endParaRPr lang="en-US" sz="1600" dirty="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Conclusion of Part II:</a:t>
            </a:r>
            <a:r>
              <a:rPr lang="en-US" sz="2800" dirty="0">
                <a:sym typeface="Symbol" pitchFamily="18" charset="2"/>
              </a:rPr>
              <a:t> S  A.</a:t>
            </a:r>
          </a:p>
          <a:p>
            <a:pPr marL="0" indent="0">
              <a:defRPr/>
            </a:pP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Overall conclusion:</a:t>
            </a:r>
            <a:r>
              <a:rPr lang="en-US" sz="2800" dirty="0">
                <a:sym typeface="Symbol" pitchFamily="18" charset="2"/>
              </a:rPr>
              <a:t> A = S.</a:t>
            </a:r>
          </a:p>
        </p:txBody>
      </p:sp>
    </p:spTree>
    <p:extLst>
      <p:ext uri="{BB962C8B-B14F-4D97-AF65-F5344CB8AC3E}">
        <p14:creationId xmlns:p14="http://schemas.microsoft.com/office/powerpoint/2010/main" val="251882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/>
              <a:t>Recursively Defined Sets</a:t>
            </a:r>
            <a:endParaRPr lang="en-CA"/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4495800"/>
          </a:xfrm>
        </p:spPr>
        <p:txBody>
          <a:bodyPr/>
          <a:lstStyle/>
          <a:p>
            <a:pPr marL="0" indent="0">
              <a:defRPr/>
            </a:pP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Another example:</a:t>
            </a:r>
          </a:p>
          <a:p>
            <a:pPr marL="0" indent="0">
              <a:defRPr/>
            </a:pPr>
            <a:endParaRPr lang="en-US" sz="1600" b="1">
              <a:solidFill>
                <a:srgbClr val="00FFFF"/>
              </a:solidFill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>
                <a:sym typeface="Symbol" pitchFamily="18" charset="2"/>
              </a:rPr>
              <a:t>The well-formed formulas of variables, numerals and operators from {+, -, *, /, ^} are defined by:</a:t>
            </a:r>
          </a:p>
          <a:p>
            <a:pPr marL="0" indent="0">
              <a:defRPr/>
            </a:pPr>
            <a:endParaRPr lang="en-US" sz="160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>
                <a:sym typeface="Symbol" pitchFamily="18" charset="2"/>
              </a:rPr>
              <a:t>x is a well-formed formula if x is a numeral or variable.</a:t>
            </a:r>
          </a:p>
          <a:p>
            <a:pPr marL="0" indent="0">
              <a:defRPr/>
            </a:pPr>
            <a:endParaRPr lang="en-US" sz="160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>
                <a:sym typeface="Symbol" pitchFamily="18" charset="2"/>
              </a:rPr>
              <a:t>(f + g), (f – g), (f * g), (f / g), (f ^ g) are well-formed formulas if f and g are.</a:t>
            </a:r>
          </a:p>
        </p:txBody>
      </p:sp>
    </p:spTree>
    <p:extLst>
      <p:ext uri="{BB962C8B-B14F-4D97-AF65-F5344CB8AC3E}">
        <p14:creationId xmlns:p14="http://schemas.microsoft.com/office/powerpoint/2010/main" val="76887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/>
              <a:t>Recursively Defined Sets</a:t>
            </a:r>
            <a:endParaRPr lang="en-CA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4495800"/>
          </a:xfrm>
        </p:spPr>
        <p:txBody>
          <a:bodyPr/>
          <a:lstStyle/>
          <a:p>
            <a:pPr marL="0" indent="0">
              <a:defRPr/>
            </a:pPr>
            <a:r>
              <a:rPr lang="en-US" sz="2800">
                <a:sym typeface="Symbol" pitchFamily="18" charset="2"/>
              </a:rPr>
              <a:t>With this definition, we can construct formulas such as:</a:t>
            </a:r>
          </a:p>
          <a:p>
            <a:pPr marL="0" indent="0">
              <a:defRPr/>
            </a:pPr>
            <a:endParaRPr lang="en-US" sz="2800">
              <a:sym typeface="Symbol" pitchFamily="18" charset="2"/>
            </a:endParaRPr>
          </a:p>
          <a:p>
            <a:pPr marL="0" indent="0">
              <a:defRPr/>
            </a:pPr>
            <a:r>
              <a:rPr lang="en-US" sz="2800">
                <a:sym typeface="Symbol" pitchFamily="18" charset="2"/>
              </a:rPr>
              <a:t>(x – y)</a:t>
            </a:r>
          </a:p>
          <a:p>
            <a:pPr marL="0" indent="0">
              <a:defRPr/>
            </a:pPr>
            <a:r>
              <a:rPr lang="en-US" sz="2800">
                <a:sym typeface="Symbol" pitchFamily="18" charset="2"/>
              </a:rPr>
              <a:t>((z / 3) – y)</a:t>
            </a:r>
          </a:p>
          <a:p>
            <a:pPr marL="0" indent="0">
              <a:defRPr/>
            </a:pPr>
            <a:r>
              <a:rPr lang="en-US" sz="2800">
                <a:sym typeface="Symbol" pitchFamily="18" charset="2"/>
              </a:rPr>
              <a:t>((z / 3) – (6 + 5))</a:t>
            </a:r>
          </a:p>
          <a:p>
            <a:pPr marL="0" indent="0">
              <a:defRPr/>
            </a:pPr>
            <a:r>
              <a:rPr lang="en-US" sz="2800">
                <a:sym typeface="Symbol" pitchFamily="18" charset="2"/>
              </a:rPr>
              <a:t>((z / (2 * 4)) – (6 + 5))</a:t>
            </a:r>
          </a:p>
          <a:p>
            <a:pPr marL="0" indent="0">
              <a:defRPr/>
            </a:pPr>
            <a:endParaRPr lang="en-US" sz="28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43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Recursive Algorithms</a:t>
            </a:r>
            <a:endParaRPr lang="en-CA" smtClean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495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2800" smtClean="0">
                <a:sym typeface="Symbol" pitchFamily="18" charset="2"/>
              </a:rPr>
              <a:t>An algorithm is called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recursive</a:t>
            </a:r>
            <a:r>
              <a:rPr lang="en-US" sz="2800" smtClean="0">
                <a:sym typeface="Symbol" pitchFamily="18" charset="2"/>
              </a:rPr>
              <a:t> if it solves a problem by reducing it to an instance of the same problem with smaller input.</a:t>
            </a:r>
          </a:p>
          <a:p>
            <a:pPr marL="0" indent="0" eaLnBrk="1" hangingPunct="1">
              <a:defRPr/>
            </a:pPr>
            <a:endParaRPr lang="en-US" sz="1600" smtClean="0"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Example I:</a:t>
            </a:r>
            <a:r>
              <a:rPr lang="en-US" sz="2800" smtClean="0">
                <a:sym typeface="Symbol" pitchFamily="18" charset="2"/>
              </a:rPr>
              <a:t> Recursive Euclidean Algorithm</a:t>
            </a:r>
          </a:p>
          <a:p>
            <a:pPr marL="0" indent="0" eaLnBrk="1" hangingPunct="1">
              <a:defRPr/>
            </a:pPr>
            <a:endParaRPr lang="en-US" sz="1600" smtClean="0"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procedure</a:t>
            </a:r>
            <a:r>
              <a:rPr lang="en-US" sz="2800" smtClean="0">
                <a:sym typeface="Symbol" pitchFamily="18" charset="2"/>
              </a:rPr>
              <a:t> gcd(a, b: nonnegative integers with a &lt; b)</a:t>
            </a:r>
          </a:p>
          <a:p>
            <a:pPr marL="0" indent="0" eaLnBrk="1" hangingPunct="1"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if</a:t>
            </a:r>
            <a:r>
              <a:rPr lang="en-US" sz="2800" smtClean="0">
                <a:sym typeface="Symbol" pitchFamily="18" charset="2"/>
              </a:rPr>
              <a:t> a = 0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then </a:t>
            </a:r>
            <a:r>
              <a:rPr lang="en-US" sz="2800" smtClean="0">
                <a:sym typeface="Symbol" pitchFamily="18" charset="2"/>
              </a:rPr>
              <a:t>gcd(a, b) := b</a:t>
            </a:r>
          </a:p>
          <a:p>
            <a:pPr marL="0" indent="0" eaLnBrk="1" hangingPunct="1"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else</a:t>
            </a:r>
            <a:r>
              <a:rPr lang="en-US" sz="2800" smtClean="0">
                <a:sym typeface="Symbol" pitchFamily="18" charset="2"/>
              </a:rPr>
              <a:t> gcd(a, b) := gcd(b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mod</a:t>
            </a:r>
            <a:r>
              <a:rPr lang="en-US" sz="2800" smtClean="0">
                <a:sym typeface="Symbol" pitchFamily="18" charset="2"/>
              </a:rPr>
              <a:t> a, a)</a:t>
            </a:r>
          </a:p>
          <a:p>
            <a:pPr marL="0" indent="0" eaLnBrk="1" hangingPunct="1">
              <a:defRPr/>
            </a:pPr>
            <a:endParaRPr lang="en-US" sz="280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6352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Recursive Algorithms</a:t>
            </a:r>
            <a:endParaRPr lang="en-CA" smtClean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4343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Example II:</a:t>
            </a:r>
            <a:r>
              <a:rPr lang="en-US" sz="2800" smtClean="0">
                <a:sym typeface="Symbol" pitchFamily="18" charset="2"/>
              </a:rPr>
              <a:t> Recursive Fibonacci Algorithm</a:t>
            </a:r>
          </a:p>
          <a:p>
            <a:pPr marL="0" indent="0" eaLnBrk="1" hangingPunct="1">
              <a:defRPr/>
            </a:pPr>
            <a:endParaRPr lang="en-US" sz="1600" smtClean="0"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procedure</a:t>
            </a:r>
            <a:r>
              <a:rPr lang="en-US" sz="2800" smtClean="0">
                <a:sym typeface="Symbol" pitchFamily="18" charset="2"/>
              </a:rPr>
              <a:t> fibo(n: nonnegative integer)</a:t>
            </a:r>
          </a:p>
          <a:p>
            <a:pPr marL="0" indent="0" eaLnBrk="1" hangingPunct="1"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if</a:t>
            </a:r>
            <a:r>
              <a:rPr lang="en-US" sz="2800" smtClean="0">
                <a:sym typeface="Symbol" pitchFamily="18" charset="2"/>
              </a:rPr>
              <a:t> n = 0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then </a:t>
            </a:r>
            <a:r>
              <a:rPr lang="en-US" sz="2800" smtClean="0">
                <a:sym typeface="Symbol" pitchFamily="18" charset="2"/>
              </a:rPr>
              <a:t>fibo(0) := 0</a:t>
            </a:r>
          </a:p>
          <a:p>
            <a:pPr marL="0" indent="0" eaLnBrk="1" hangingPunct="1"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else if</a:t>
            </a:r>
            <a:r>
              <a:rPr lang="en-US" sz="2800" smtClean="0">
                <a:sym typeface="Symbol" pitchFamily="18" charset="2"/>
              </a:rPr>
              <a:t> n = 1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then </a:t>
            </a:r>
            <a:r>
              <a:rPr lang="en-US" sz="2800" smtClean="0">
                <a:sym typeface="Symbol" pitchFamily="18" charset="2"/>
              </a:rPr>
              <a:t>fibo(1) := 1</a:t>
            </a:r>
          </a:p>
          <a:p>
            <a:pPr marL="0" indent="0" eaLnBrk="1" hangingPunct="1"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else</a:t>
            </a:r>
            <a:r>
              <a:rPr lang="en-US" sz="2800" smtClean="0">
                <a:sym typeface="Symbol" pitchFamily="18" charset="2"/>
              </a:rPr>
              <a:t> fibo(n) := fibo(n – 1) + fibo(n – 2)</a:t>
            </a:r>
          </a:p>
          <a:p>
            <a:pPr marL="0" indent="0" eaLnBrk="1" hangingPunct="1">
              <a:defRPr/>
            </a:pPr>
            <a:endParaRPr lang="en-US" sz="280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9937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Recursive Algorithms</a:t>
            </a:r>
            <a:endParaRPr lang="en-CA" smtClean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2800" dirty="0" smtClean="0">
                <a:sym typeface="Symbol" pitchFamily="18" charset="2"/>
              </a:rPr>
              <a:t>Recursive Fibonacci Evaluation: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38600" y="1905000"/>
            <a:ext cx="1143000" cy="533400"/>
            <a:chOff x="2544" y="1200"/>
            <a:chExt cx="720" cy="336"/>
          </a:xfrm>
        </p:grpSpPr>
        <p:sp>
          <p:nvSpPr>
            <p:cNvPr id="378885" name="AutoShape 5"/>
            <p:cNvSpPr>
              <a:spLocks noChangeArrowheads="1"/>
            </p:cNvSpPr>
            <p:nvPr/>
          </p:nvSpPr>
          <p:spPr bwMode="auto">
            <a:xfrm>
              <a:off x="2544" y="14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8886" name="Text Box 6"/>
            <p:cNvSpPr txBox="1">
              <a:spLocks noChangeArrowheads="1"/>
            </p:cNvSpPr>
            <p:nvPr/>
          </p:nvSpPr>
          <p:spPr bwMode="auto">
            <a:xfrm>
              <a:off x="2688" y="1200"/>
              <a:ext cx="57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f(4)</a:t>
              </a:r>
            </a:p>
          </p:txBody>
        </p:sp>
      </p:grpSp>
      <p:sp>
        <p:nvSpPr>
          <p:cNvPr id="378887" name="Line 7"/>
          <p:cNvSpPr>
            <a:spLocks noChangeShapeType="1"/>
          </p:cNvSpPr>
          <p:nvPr/>
        </p:nvSpPr>
        <p:spPr bwMode="auto">
          <a:xfrm flipH="1">
            <a:off x="3271838" y="2438400"/>
            <a:ext cx="690562" cy="68738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8888" name="Line 8"/>
          <p:cNvSpPr>
            <a:spLocks noChangeShapeType="1"/>
          </p:cNvSpPr>
          <p:nvPr/>
        </p:nvSpPr>
        <p:spPr bwMode="auto">
          <a:xfrm>
            <a:off x="4191000" y="2438400"/>
            <a:ext cx="6858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8889" name="Line 9"/>
          <p:cNvSpPr>
            <a:spLocks noChangeShapeType="1"/>
          </p:cNvSpPr>
          <p:nvPr/>
        </p:nvSpPr>
        <p:spPr bwMode="auto">
          <a:xfrm flipH="1">
            <a:off x="2667000" y="3352800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8890" name="Line 10"/>
          <p:cNvSpPr>
            <a:spLocks noChangeShapeType="1"/>
          </p:cNvSpPr>
          <p:nvPr/>
        </p:nvSpPr>
        <p:spPr bwMode="auto">
          <a:xfrm>
            <a:off x="3281363" y="3351213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8891" name="Line 11"/>
          <p:cNvSpPr>
            <a:spLocks noChangeShapeType="1"/>
          </p:cNvSpPr>
          <p:nvPr/>
        </p:nvSpPr>
        <p:spPr bwMode="auto">
          <a:xfrm flipH="1">
            <a:off x="4495800" y="3352800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8892" name="Line 12"/>
          <p:cNvSpPr>
            <a:spLocks noChangeShapeType="1"/>
          </p:cNvSpPr>
          <p:nvPr/>
        </p:nvSpPr>
        <p:spPr bwMode="auto">
          <a:xfrm>
            <a:off x="5110163" y="3351213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8893" name="Line 13"/>
          <p:cNvSpPr>
            <a:spLocks noChangeShapeType="1"/>
          </p:cNvSpPr>
          <p:nvPr/>
        </p:nvSpPr>
        <p:spPr bwMode="auto">
          <a:xfrm flipH="1">
            <a:off x="2057400" y="4267200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8894" name="Line 14"/>
          <p:cNvSpPr>
            <a:spLocks noChangeShapeType="1"/>
          </p:cNvSpPr>
          <p:nvPr/>
        </p:nvSpPr>
        <p:spPr bwMode="auto">
          <a:xfrm>
            <a:off x="2671763" y="4265613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133600" y="2743200"/>
            <a:ext cx="1143000" cy="533400"/>
            <a:chOff x="1344" y="1728"/>
            <a:chExt cx="720" cy="336"/>
          </a:xfrm>
        </p:grpSpPr>
        <p:sp>
          <p:nvSpPr>
            <p:cNvPr id="378896" name="AutoShape 16"/>
            <p:cNvSpPr>
              <a:spLocks noChangeArrowheads="1"/>
            </p:cNvSpPr>
            <p:nvPr/>
          </p:nvSpPr>
          <p:spPr bwMode="auto">
            <a:xfrm>
              <a:off x="1968" y="19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8897" name="Text Box 17"/>
            <p:cNvSpPr txBox="1">
              <a:spLocks noChangeArrowheads="1"/>
            </p:cNvSpPr>
            <p:nvPr/>
          </p:nvSpPr>
          <p:spPr bwMode="auto">
            <a:xfrm>
              <a:off x="1344" y="1728"/>
              <a:ext cx="57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f(3)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524000" y="3657600"/>
            <a:ext cx="1147763" cy="531813"/>
            <a:chOff x="960" y="2304"/>
            <a:chExt cx="723" cy="335"/>
          </a:xfrm>
        </p:grpSpPr>
        <p:sp>
          <p:nvSpPr>
            <p:cNvPr id="378899" name="AutoShape 19"/>
            <p:cNvSpPr>
              <a:spLocks noChangeArrowheads="1"/>
            </p:cNvSpPr>
            <p:nvPr/>
          </p:nvSpPr>
          <p:spPr bwMode="auto">
            <a:xfrm>
              <a:off x="1587" y="254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8900" name="Text Box 20"/>
            <p:cNvSpPr txBox="1">
              <a:spLocks noChangeArrowheads="1"/>
            </p:cNvSpPr>
            <p:nvPr/>
          </p:nvSpPr>
          <p:spPr bwMode="auto">
            <a:xfrm>
              <a:off x="960" y="2304"/>
              <a:ext cx="57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f(2)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066800" y="4951413"/>
            <a:ext cx="995363" cy="673100"/>
            <a:chOff x="672" y="3119"/>
            <a:chExt cx="627" cy="424"/>
          </a:xfrm>
        </p:grpSpPr>
        <p:sp>
          <p:nvSpPr>
            <p:cNvPr id="378902" name="AutoShape 22"/>
            <p:cNvSpPr>
              <a:spLocks noChangeArrowheads="1"/>
            </p:cNvSpPr>
            <p:nvPr/>
          </p:nvSpPr>
          <p:spPr bwMode="auto">
            <a:xfrm>
              <a:off x="1203" y="311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8903" name="Text Box 23"/>
            <p:cNvSpPr txBox="1">
              <a:spLocks noChangeArrowheads="1"/>
            </p:cNvSpPr>
            <p:nvPr/>
          </p:nvSpPr>
          <p:spPr bwMode="auto">
            <a:xfrm>
              <a:off x="672" y="3216"/>
              <a:ext cx="57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f(1)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2895600" y="4951413"/>
            <a:ext cx="914400" cy="749300"/>
            <a:chOff x="1824" y="3119"/>
            <a:chExt cx="576" cy="472"/>
          </a:xfrm>
        </p:grpSpPr>
        <p:sp>
          <p:nvSpPr>
            <p:cNvPr id="378905" name="AutoShape 25"/>
            <p:cNvSpPr>
              <a:spLocks noChangeArrowheads="1"/>
            </p:cNvSpPr>
            <p:nvPr/>
          </p:nvSpPr>
          <p:spPr bwMode="auto">
            <a:xfrm>
              <a:off x="1923" y="311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8906" name="Text Box 26"/>
            <p:cNvSpPr txBox="1">
              <a:spLocks noChangeArrowheads="1"/>
            </p:cNvSpPr>
            <p:nvPr/>
          </p:nvSpPr>
          <p:spPr bwMode="auto">
            <a:xfrm>
              <a:off x="1824" y="3264"/>
              <a:ext cx="57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f(0)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3352800" y="4037013"/>
            <a:ext cx="914400" cy="749300"/>
            <a:chOff x="2112" y="2543"/>
            <a:chExt cx="576" cy="472"/>
          </a:xfrm>
        </p:grpSpPr>
        <p:sp>
          <p:nvSpPr>
            <p:cNvPr id="378908" name="AutoShape 28"/>
            <p:cNvSpPr>
              <a:spLocks noChangeArrowheads="1"/>
            </p:cNvSpPr>
            <p:nvPr/>
          </p:nvSpPr>
          <p:spPr bwMode="auto">
            <a:xfrm>
              <a:off x="2307" y="254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8909" name="Text Box 29"/>
            <p:cNvSpPr txBox="1">
              <a:spLocks noChangeArrowheads="1"/>
            </p:cNvSpPr>
            <p:nvPr/>
          </p:nvSpPr>
          <p:spPr bwMode="auto">
            <a:xfrm>
              <a:off x="2112" y="2688"/>
              <a:ext cx="57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f(1)</a:t>
              </a: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4876800" y="2743200"/>
            <a:ext cx="1143000" cy="533400"/>
            <a:chOff x="3072" y="1728"/>
            <a:chExt cx="720" cy="336"/>
          </a:xfrm>
        </p:grpSpPr>
        <p:sp>
          <p:nvSpPr>
            <p:cNvPr id="378911" name="AutoShape 31"/>
            <p:cNvSpPr>
              <a:spLocks noChangeArrowheads="1"/>
            </p:cNvSpPr>
            <p:nvPr/>
          </p:nvSpPr>
          <p:spPr bwMode="auto">
            <a:xfrm>
              <a:off x="3072" y="19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8912" name="Text Box 32"/>
            <p:cNvSpPr txBox="1">
              <a:spLocks noChangeArrowheads="1"/>
            </p:cNvSpPr>
            <p:nvPr/>
          </p:nvSpPr>
          <p:spPr bwMode="auto">
            <a:xfrm>
              <a:off x="3216" y="1728"/>
              <a:ext cx="57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f(2)</a:t>
              </a:r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4343400" y="4037013"/>
            <a:ext cx="914400" cy="749300"/>
            <a:chOff x="2736" y="2543"/>
            <a:chExt cx="576" cy="472"/>
          </a:xfrm>
        </p:grpSpPr>
        <p:sp>
          <p:nvSpPr>
            <p:cNvPr id="378914" name="AutoShape 34"/>
            <p:cNvSpPr>
              <a:spLocks noChangeArrowheads="1"/>
            </p:cNvSpPr>
            <p:nvPr/>
          </p:nvSpPr>
          <p:spPr bwMode="auto">
            <a:xfrm>
              <a:off x="2739" y="254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8915" name="Text Box 35"/>
            <p:cNvSpPr txBox="1">
              <a:spLocks noChangeArrowheads="1"/>
            </p:cNvSpPr>
            <p:nvPr/>
          </p:nvSpPr>
          <p:spPr bwMode="auto">
            <a:xfrm>
              <a:off x="2736" y="2688"/>
              <a:ext cx="57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f(1)</a:t>
              </a: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5491163" y="4037013"/>
            <a:ext cx="985837" cy="673100"/>
            <a:chOff x="3459" y="2543"/>
            <a:chExt cx="621" cy="424"/>
          </a:xfrm>
        </p:grpSpPr>
        <p:sp>
          <p:nvSpPr>
            <p:cNvPr id="378917" name="AutoShape 37"/>
            <p:cNvSpPr>
              <a:spLocks noChangeArrowheads="1"/>
            </p:cNvSpPr>
            <p:nvPr/>
          </p:nvSpPr>
          <p:spPr bwMode="auto">
            <a:xfrm>
              <a:off x="3459" y="254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8918" name="Text Box 38"/>
            <p:cNvSpPr txBox="1">
              <a:spLocks noChangeArrowheads="1"/>
            </p:cNvSpPr>
            <p:nvPr/>
          </p:nvSpPr>
          <p:spPr bwMode="auto">
            <a:xfrm>
              <a:off x="3504" y="2640"/>
              <a:ext cx="57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f(0)</a:t>
              </a:r>
            </a:p>
          </p:txBody>
        </p:sp>
      </p:grp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4686300" y="5243067"/>
            <a:ext cx="4305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defRPr/>
            </a:pPr>
            <a:r>
              <a:rPr lang="en-US" sz="2800" kern="0" dirty="0" smtClean="0">
                <a:solidFill>
                  <a:srgbClr val="00FFFF"/>
                </a:solidFill>
                <a:sym typeface="Symbol" pitchFamily="18" charset="2"/>
              </a:rPr>
              <a:t>Exponential complexity!</a:t>
            </a:r>
          </a:p>
        </p:txBody>
      </p:sp>
    </p:spTree>
    <p:extLst>
      <p:ext uri="{BB962C8B-B14F-4D97-AF65-F5344CB8AC3E}">
        <p14:creationId xmlns:p14="http://schemas.microsoft.com/office/powerpoint/2010/main" val="12021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8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8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8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8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78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78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8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8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78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78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78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78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 autoUpdateAnimBg="0"/>
      <p:bldP spid="42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Recursive Algorithms</a:t>
            </a:r>
            <a:endParaRPr lang="en-CA" dirty="0" smtClean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763000" cy="4876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rgbClr val="00FFFF"/>
                </a:solidFill>
                <a:sym typeface="Symbol" pitchFamily="18" charset="2"/>
              </a:rPr>
              <a:t>procedure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iterative_fibo</a:t>
            </a:r>
            <a:r>
              <a:rPr lang="en-US" sz="2400" dirty="0" smtClean="0">
                <a:sym typeface="Symbol" pitchFamily="18" charset="2"/>
              </a:rPr>
              <a:t>(n: nonnegative integer)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rgbClr val="00FFFF"/>
                </a:solidFill>
                <a:sym typeface="Symbol" pitchFamily="18" charset="2"/>
              </a:rPr>
              <a:t>if</a:t>
            </a:r>
            <a:r>
              <a:rPr lang="en-US" sz="2400" dirty="0" smtClean="0">
                <a:sym typeface="Symbol" pitchFamily="18" charset="2"/>
              </a:rPr>
              <a:t> n = 0 </a:t>
            </a:r>
            <a:r>
              <a:rPr lang="en-US" sz="2400" b="1" dirty="0" smtClean="0">
                <a:solidFill>
                  <a:srgbClr val="00FFFF"/>
                </a:solidFill>
                <a:sym typeface="Symbol" pitchFamily="18" charset="2"/>
              </a:rPr>
              <a:t>then </a:t>
            </a:r>
            <a:r>
              <a:rPr lang="en-US" sz="2400" dirty="0" smtClean="0">
                <a:sym typeface="Symbol" pitchFamily="18" charset="2"/>
              </a:rPr>
              <a:t>y := 0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rgbClr val="00FFFF"/>
                </a:solidFill>
                <a:sym typeface="Symbol" pitchFamily="18" charset="2"/>
              </a:rPr>
              <a:t>else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rgbClr val="00FFFF"/>
                </a:solidFill>
                <a:sym typeface="Symbol" pitchFamily="18" charset="2"/>
              </a:rPr>
              <a:t>begin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rgbClr val="00FFFF"/>
                </a:solidFill>
                <a:sym typeface="Symbol" pitchFamily="18" charset="2"/>
              </a:rPr>
              <a:t>	</a:t>
            </a:r>
            <a:r>
              <a:rPr lang="en-US" sz="2400" dirty="0" smtClean="0">
                <a:sym typeface="Symbol" pitchFamily="18" charset="2"/>
              </a:rPr>
              <a:t>x := 0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400" dirty="0" smtClean="0">
                <a:sym typeface="Symbol" pitchFamily="18" charset="2"/>
              </a:rPr>
              <a:t>	y := 1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rgbClr val="00FFFF"/>
                </a:solidFill>
                <a:sym typeface="Symbol" pitchFamily="18" charset="2"/>
              </a:rPr>
              <a:t>	for </a:t>
            </a:r>
            <a:r>
              <a:rPr lang="en-US" sz="2400" dirty="0" err="1" smtClean="0">
                <a:sym typeface="Symbol" pitchFamily="18" charset="2"/>
              </a:rPr>
              <a:t>i</a:t>
            </a:r>
            <a:r>
              <a:rPr lang="en-US" sz="2400" dirty="0" smtClean="0">
                <a:sym typeface="Symbol" pitchFamily="18" charset="2"/>
              </a:rPr>
              <a:t> := 1 </a:t>
            </a:r>
            <a:r>
              <a:rPr lang="en-US" sz="2400" b="1" dirty="0" smtClean="0">
                <a:solidFill>
                  <a:srgbClr val="00FFFF"/>
                </a:solidFill>
                <a:sym typeface="Symbol" pitchFamily="18" charset="2"/>
              </a:rPr>
              <a:t>to</a:t>
            </a:r>
            <a:r>
              <a:rPr lang="en-US" sz="2400" dirty="0" smtClean="0">
                <a:sym typeface="Symbol" pitchFamily="18" charset="2"/>
              </a:rPr>
              <a:t> n-1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400" dirty="0" smtClean="0">
                <a:sym typeface="Symbol" pitchFamily="18" charset="2"/>
              </a:rPr>
              <a:t>	</a:t>
            </a:r>
            <a:r>
              <a:rPr lang="en-US" sz="2400" b="1" dirty="0" smtClean="0">
                <a:solidFill>
                  <a:srgbClr val="00FFFF"/>
                </a:solidFill>
                <a:sym typeface="Symbol" pitchFamily="18" charset="2"/>
              </a:rPr>
              <a:t>begin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400" dirty="0" smtClean="0">
                <a:sym typeface="Symbol" pitchFamily="18" charset="2"/>
              </a:rPr>
              <a:t>		z := x + y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400" dirty="0" smtClean="0">
                <a:sym typeface="Symbol" pitchFamily="18" charset="2"/>
              </a:rPr>
              <a:t>		x : = y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400" dirty="0" smtClean="0">
                <a:sym typeface="Symbol" pitchFamily="18" charset="2"/>
              </a:rPr>
              <a:t>		y := z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400" dirty="0" smtClean="0">
                <a:sym typeface="Symbol" pitchFamily="18" charset="2"/>
              </a:rPr>
              <a:t>	</a:t>
            </a:r>
            <a:r>
              <a:rPr lang="en-US" sz="2400" b="1" dirty="0" smtClean="0">
                <a:solidFill>
                  <a:srgbClr val="00FFFF"/>
                </a:solidFill>
                <a:sym typeface="Symbol" pitchFamily="18" charset="2"/>
              </a:rPr>
              <a:t>end</a:t>
            </a: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rgbClr val="00FFFF"/>
                </a:solidFill>
                <a:sym typeface="Symbol" pitchFamily="18" charset="2"/>
              </a:rPr>
              <a:t>end</a:t>
            </a:r>
            <a:r>
              <a:rPr lang="en-US" sz="2400" dirty="0" smtClean="0">
                <a:sym typeface="Symbol" pitchFamily="18" charset="2"/>
              </a:rPr>
              <a:t>   </a:t>
            </a:r>
            <a:r>
              <a:rPr lang="en-US" sz="2400" dirty="0" smtClean="0">
                <a:solidFill>
                  <a:srgbClr val="66FF33"/>
                </a:solidFill>
                <a:sym typeface="Symbol" pitchFamily="18" charset="2"/>
              </a:rPr>
              <a:t>{y is the n-</a:t>
            </a:r>
            <a:r>
              <a:rPr lang="en-US" sz="2400" dirty="0" err="1" smtClean="0">
                <a:solidFill>
                  <a:srgbClr val="66FF33"/>
                </a:solidFill>
                <a:sym typeface="Symbol" pitchFamily="18" charset="2"/>
              </a:rPr>
              <a:t>th</a:t>
            </a:r>
            <a:r>
              <a:rPr lang="en-US" sz="2400" dirty="0" smtClean="0">
                <a:solidFill>
                  <a:srgbClr val="66FF33"/>
                </a:solidFill>
                <a:sym typeface="Symbol" pitchFamily="18" charset="2"/>
              </a:rPr>
              <a:t> Fibonacci number}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0" y="3352800"/>
            <a:ext cx="4305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defRPr/>
            </a:pPr>
            <a:r>
              <a:rPr lang="en-US" sz="2800" kern="0" dirty="0" smtClean="0">
                <a:solidFill>
                  <a:srgbClr val="00FFFF"/>
                </a:solidFill>
                <a:sym typeface="Symbol" pitchFamily="18" charset="2"/>
              </a:rPr>
              <a:t>Linear complexity O(n)</a:t>
            </a:r>
          </a:p>
        </p:txBody>
      </p:sp>
    </p:spTree>
    <p:extLst>
      <p:ext uri="{BB962C8B-B14F-4D97-AF65-F5344CB8AC3E}">
        <p14:creationId xmlns:p14="http://schemas.microsoft.com/office/powerpoint/2010/main" val="427497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 autoUpdateAnimBg="0"/>
      <p:bldP spid="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Induction</a:t>
            </a:r>
            <a:endParaRPr lang="en-CA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001000" cy="4800600"/>
          </a:xfrm>
        </p:spPr>
        <p:txBody>
          <a:bodyPr/>
          <a:lstStyle/>
          <a:p>
            <a:pPr marL="520700" indent="-520700" eaLnBrk="1" hangingPunct="1">
              <a:lnSpc>
                <a:spcPct val="90000"/>
              </a:lnSpc>
              <a:defRPr/>
            </a:pP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Example:</a:t>
            </a:r>
          </a:p>
          <a:p>
            <a:pPr marL="520700" indent="-520700" eaLnBrk="1" hangingPunct="1">
              <a:lnSpc>
                <a:spcPct val="90000"/>
              </a:lnSpc>
              <a:defRPr/>
            </a:pPr>
            <a:endParaRPr lang="en-US" sz="2800">
              <a:sym typeface="Symbol" pitchFamily="18" charset="2"/>
            </a:endParaRPr>
          </a:p>
          <a:p>
            <a:pPr marL="520700" indent="-520700"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Show that n &lt; 2</a:t>
            </a:r>
            <a:r>
              <a:rPr lang="en-US" sz="2800" baseline="30000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 for all positive integers n.</a:t>
            </a:r>
          </a:p>
          <a:p>
            <a:pPr marL="520700" indent="-520700" eaLnBrk="1" hangingPunct="1">
              <a:lnSpc>
                <a:spcPct val="90000"/>
              </a:lnSpc>
              <a:defRPr/>
            </a:pPr>
            <a:endParaRPr lang="en-US" sz="2800">
              <a:sym typeface="Symbol" pitchFamily="18" charset="2"/>
            </a:endParaRPr>
          </a:p>
          <a:p>
            <a:pPr marL="520700" indent="-520700"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Let P(n) be the proposition “n &lt; 2</a:t>
            </a:r>
            <a:r>
              <a:rPr lang="en-US" sz="2800" baseline="30000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.”</a:t>
            </a:r>
          </a:p>
          <a:p>
            <a:pPr marL="520700" indent="-520700" eaLnBrk="1" hangingPunct="1">
              <a:lnSpc>
                <a:spcPct val="90000"/>
              </a:lnSpc>
              <a:defRPr/>
            </a:pPr>
            <a:endParaRPr lang="en-US" sz="2800">
              <a:sym typeface="Symbol" pitchFamily="18" charset="2"/>
            </a:endParaRPr>
          </a:p>
          <a:p>
            <a:pPr marL="520700" indent="-520700" eaLnBrk="1" hangingPunct="1">
              <a:lnSpc>
                <a:spcPct val="90000"/>
              </a:lnSpc>
              <a:defRPr/>
            </a:pP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1.  Show that P(1) is true.</a:t>
            </a:r>
            <a:br>
              <a:rPr lang="en-US" sz="2800">
                <a:solidFill>
                  <a:srgbClr val="00FFFF"/>
                </a:solidFill>
                <a:sym typeface="Symbol" pitchFamily="18" charset="2"/>
              </a:rPr>
            </a:br>
            <a:r>
              <a:rPr lang="en-US" sz="2800">
                <a:solidFill>
                  <a:srgbClr val="66FF33"/>
                </a:solidFill>
                <a:sym typeface="Symbol" pitchFamily="18" charset="2"/>
              </a:rPr>
              <a:t>(basis step)</a:t>
            </a:r>
            <a:endParaRPr lang="en-US" sz="2800">
              <a:sym typeface="Symbol" pitchFamily="18" charset="2"/>
            </a:endParaRPr>
          </a:p>
          <a:p>
            <a:pPr marL="520700" indent="-520700" eaLnBrk="1" hangingPunct="1">
              <a:lnSpc>
                <a:spcPct val="90000"/>
              </a:lnSpc>
              <a:defRPr/>
            </a:pPr>
            <a:endParaRPr lang="en-US" sz="2800">
              <a:sym typeface="Symbol" pitchFamily="18" charset="2"/>
            </a:endParaRPr>
          </a:p>
          <a:p>
            <a:pPr marL="520700" indent="-520700" eaLnBrk="1" hangingPunct="1">
              <a:lnSpc>
                <a:spcPct val="90000"/>
              </a:lnSpc>
              <a:defRPr/>
            </a:pPr>
            <a:r>
              <a:rPr lang="en-US" sz="2800">
                <a:sym typeface="Symbol" pitchFamily="18" charset="2"/>
              </a:rPr>
              <a:t>P(1) is true, because 1 &lt; 2</a:t>
            </a:r>
            <a:r>
              <a:rPr lang="en-US" sz="2800" baseline="30000">
                <a:sym typeface="Symbol" pitchFamily="18" charset="2"/>
              </a:rPr>
              <a:t>1</a:t>
            </a:r>
            <a:r>
              <a:rPr lang="en-US" sz="2800">
                <a:sym typeface="Symbol" pitchFamily="18" charset="2"/>
              </a:rPr>
              <a:t> = 2.</a:t>
            </a:r>
          </a:p>
          <a:p>
            <a:pPr marL="520700" indent="-520700" eaLnBrk="1" hangingPunct="1">
              <a:lnSpc>
                <a:spcPct val="90000"/>
              </a:lnSpc>
              <a:defRPr/>
            </a:pPr>
            <a:endParaRPr lang="en-US" sz="28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832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Recursive Algorithms</a:t>
            </a:r>
            <a:endParaRPr lang="en-CA" smtClean="0"/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495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For every recursive algorithm, there is an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equivalent</a:t>
            </a:r>
            <a:r>
              <a:rPr lang="en-US" sz="2800" smtClean="0">
                <a:sym typeface="Symbol" pitchFamily="18" charset="2"/>
              </a:rPr>
              <a:t> iterative algorithm.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Recursive algorithms are often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shorter</a:t>
            </a:r>
            <a:r>
              <a:rPr lang="en-US" sz="2800" smtClean="0">
                <a:sym typeface="Symbol" pitchFamily="18" charset="2"/>
              </a:rPr>
              <a:t>,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more elegant</a:t>
            </a:r>
            <a:r>
              <a:rPr lang="en-US" sz="2800" smtClean="0">
                <a:sym typeface="Symbol" pitchFamily="18" charset="2"/>
              </a:rPr>
              <a:t>, and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easier to understand</a:t>
            </a:r>
            <a:r>
              <a:rPr lang="en-US" sz="2800" smtClean="0">
                <a:sym typeface="Symbol" pitchFamily="18" charset="2"/>
              </a:rPr>
              <a:t> than their iterative counterparts.</a:t>
            </a:r>
          </a:p>
          <a:p>
            <a:pPr marL="0" indent="0" eaLnBrk="1" hangingPunct="1">
              <a:spcBef>
                <a:spcPct val="0"/>
              </a:spcBef>
              <a:defRPr/>
            </a:pPr>
            <a:endParaRPr lang="en-US" sz="280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sz="2800" smtClean="0">
                <a:sym typeface="Symbol" pitchFamily="18" charset="2"/>
              </a:rPr>
              <a:t>However, iterative algorithms are usually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more efficient</a:t>
            </a:r>
            <a:r>
              <a:rPr lang="en-US" sz="2800" smtClean="0">
                <a:sym typeface="Symbol" pitchFamily="18" charset="2"/>
              </a:rPr>
              <a:t> in their use of space and time. </a:t>
            </a:r>
          </a:p>
        </p:txBody>
      </p:sp>
    </p:spTree>
    <p:extLst>
      <p:ext uri="{BB962C8B-B14F-4D97-AF65-F5344CB8AC3E}">
        <p14:creationId xmlns:p14="http://schemas.microsoft.com/office/powerpoint/2010/main" val="122058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Induction</a:t>
            </a:r>
            <a:endParaRPr lang="en-CA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001000" cy="4800600"/>
          </a:xfrm>
        </p:spPr>
        <p:txBody>
          <a:bodyPr/>
          <a:lstStyle/>
          <a:p>
            <a:pPr marL="520700" indent="-520700" eaLnBrk="1" hangingPunct="1">
              <a:defRPr/>
            </a:pP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2.  Show that if P(n) is true, then P(n + 1) is true.</a:t>
            </a:r>
            <a:br>
              <a:rPr lang="en-US" sz="2800">
                <a:solidFill>
                  <a:srgbClr val="00FFFF"/>
                </a:solidFill>
                <a:sym typeface="Symbol" pitchFamily="18" charset="2"/>
              </a:rPr>
            </a:br>
            <a:r>
              <a:rPr lang="en-US" sz="2800">
                <a:solidFill>
                  <a:srgbClr val="66FF33"/>
                </a:solidFill>
                <a:sym typeface="Symbol" pitchFamily="18" charset="2"/>
              </a:rPr>
              <a:t>(inductive step)</a:t>
            </a:r>
            <a:endParaRPr lang="en-US" sz="2800">
              <a:sym typeface="Symbol" pitchFamily="18" charset="2"/>
            </a:endParaRPr>
          </a:p>
          <a:p>
            <a:pPr marL="520700" indent="-520700" eaLnBrk="1" hangingPunct="1">
              <a:defRPr/>
            </a:pPr>
            <a:endParaRPr lang="en-US" sz="1600">
              <a:sym typeface="Symbol" pitchFamily="18" charset="2"/>
            </a:endParaRPr>
          </a:p>
          <a:p>
            <a:pPr marL="520700" indent="-520700" eaLnBrk="1" hangingPunct="1">
              <a:defRPr/>
            </a:pPr>
            <a:r>
              <a:rPr lang="en-US" sz="2800">
                <a:sym typeface="Symbol" pitchFamily="18" charset="2"/>
              </a:rPr>
              <a:t>Assume that n &lt; 2</a:t>
            </a:r>
            <a:r>
              <a:rPr lang="en-US" sz="2800" baseline="30000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 is true.</a:t>
            </a:r>
          </a:p>
          <a:p>
            <a:pPr marL="520700" indent="-520700" eaLnBrk="1" hangingPunct="1">
              <a:defRPr/>
            </a:pPr>
            <a:r>
              <a:rPr lang="en-US" sz="2800">
                <a:sym typeface="Symbol" pitchFamily="18" charset="2"/>
              </a:rPr>
              <a:t>We need to show that P(n + 1) is true, i.e.</a:t>
            </a:r>
          </a:p>
          <a:p>
            <a:pPr marL="520700" indent="-520700" eaLnBrk="1" hangingPunct="1">
              <a:defRPr/>
            </a:pPr>
            <a:r>
              <a:rPr lang="en-US" sz="2800">
                <a:sym typeface="Symbol" pitchFamily="18" charset="2"/>
              </a:rPr>
              <a:t>n + 1 &lt; 2</a:t>
            </a:r>
            <a:r>
              <a:rPr lang="en-US" sz="2800" baseline="30000">
                <a:sym typeface="Symbol" pitchFamily="18" charset="2"/>
              </a:rPr>
              <a:t>n+1</a:t>
            </a:r>
          </a:p>
          <a:p>
            <a:pPr marL="520700" indent="-520700" eaLnBrk="1" hangingPunct="1">
              <a:defRPr/>
            </a:pPr>
            <a:endParaRPr lang="en-US" sz="2800" baseline="30000">
              <a:sym typeface="Symbol" pitchFamily="18" charset="2"/>
            </a:endParaRPr>
          </a:p>
          <a:p>
            <a:pPr marL="520700" indent="-520700" eaLnBrk="1" hangingPunct="1">
              <a:defRPr/>
            </a:pPr>
            <a:r>
              <a:rPr lang="en-US" sz="2800">
                <a:sym typeface="Symbol" pitchFamily="18" charset="2"/>
              </a:rPr>
              <a:t>We start from n &lt; 2</a:t>
            </a:r>
            <a:r>
              <a:rPr lang="en-US" sz="2800" baseline="30000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:</a:t>
            </a:r>
          </a:p>
          <a:p>
            <a:pPr marL="520700" indent="-520700" eaLnBrk="1" hangingPunct="1">
              <a:defRPr/>
            </a:pPr>
            <a:r>
              <a:rPr lang="en-US" sz="2800">
                <a:sym typeface="Symbol" pitchFamily="18" charset="2"/>
              </a:rPr>
              <a:t>n + 1 &lt; 2</a:t>
            </a:r>
            <a:r>
              <a:rPr lang="en-US" sz="2800" baseline="30000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 + 1  2</a:t>
            </a:r>
            <a:r>
              <a:rPr lang="en-US" sz="2800" baseline="30000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 + 2</a:t>
            </a:r>
            <a:r>
              <a:rPr lang="en-US" sz="2800" baseline="30000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 = 2</a:t>
            </a:r>
            <a:r>
              <a:rPr lang="en-US" sz="2800" baseline="30000">
                <a:sym typeface="Symbol" pitchFamily="18" charset="2"/>
              </a:rPr>
              <a:t>n+1</a:t>
            </a:r>
          </a:p>
          <a:p>
            <a:pPr marL="520700" indent="-520700" eaLnBrk="1" hangingPunct="1">
              <a:defRPr/>
            </a:pPr>
            <a:r>
              <a:rPr lang="en-US" sz="2800">
                <a:sym typeface="Symbol" pitchFamily="18" charset="2"/>
              </a:rPr>
              <a:t>Therefore, if n &lt; 2</a:t>
            </a:r>
            <a:r>
              <a:rPr lang="en-US" sz="2800" baseline="30000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 then n + 1 &lt; 2</a:t>
            </a:r>
            <a:r>
              <a:rPr lang="en-US" sz="2800" baseline="30000">
                <a:sym typeface="Symbol" pitchFamily="18" charset="2"/>
              </a:rPr>
              <a:t>n+1</a:t>
            </a:r>
            <a:endParaRPr lang="en-US" sz="28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30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Induction</a:t>
            </a:r>
            <a:endParaRPr lang="en-CA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01000" cy="3886200"/>
          </a:xfrm>
        </p:spPr>
        <p:txBody>
          <a:bodyPr/>
          <a:lstStyle/>
          <a:p>
            <a:pPr marL="520700" indent="-520700" eaLnBrk="1" hangingPunct="1">
              <a:buFontTx/>
              <a:buAutoNum type="arabicPeriod" startAt="3"/>
              <a:defRPr/>
            </a:pP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Then P(n) must be true for any positive integer.</a:t>
            </a:r>
            <a:br>
              <a:rPr lang="en-US" sz="2800">
                <a:solidFill>
                  <a:srgbClr val="00FFFF"/>
                </a:solidFill>
                <a:sym typeface="Symbol" pitchFamily="18" charset="2"/>
              </a:rPr>
            </a:br>
            <a:r>
              <a:rPr lang="en-US" sz="2800">
                <a:solidFill>
                  <a:srgbClr val="66FF33"/>
                </a:solidFill>
                <a:sym typeface="Symbol" pitchFamily="18" charset="2"/>
              </a:rPr>
              <a:t>(conclusion)</a:t>
            </a:r>
          </a:p>
          <a:p>
            <a:pPr marL="520700" indent="-520700" eaLnBrk="1" hangingPunct="1">
              <a:defRPr/>
            </a:pPr>
            <a:endParaRPr lang="en-US" sz="2800">
              <a:solidFill>
                <a:srgbClr val="66FF33"/>
              </a:solidFill>
              <a:sym typeface="Symbol" pitchFamily="18" charset="2"/>
            </a:endParaRPr>
          </a:p>
          <a:p>
            <a:pPr marL="520700" indent="-520700" eaLnBrk="1" hangingPunct="1">
              <a:defRPr/>
            </a:pPr>
            <a:r>
              <a:rPr lang="en-US" sz="2800">
                <a:sym typeface="Symbol" pitchFamily="18" charset="2"/>
              </a:rPr>
              <a:t>n &lt; 2</a:t>
            </a:r>
            <a:r>
              <a:rPr lang="en-US" sz="2800" baseline="30000">
                <a:sym typeface="Symbol" pitchFamily="18" charset="2"/>
              </a:rPr>
              <a:t>n</a:t>
            </a:r>
            <a:r>
              <a:rPr lang="en-US" sz="2800">
                <a:sym typeface="Symbol" pitchFamily="18" charset="2"/>
              </a:rPr>
              <a:t> is true for any positive integer.</a:t>
            </a:r>
          </a:p>
          <a:p>
            <a:pPr marL="520700" indent="-520700" eaLnBrk="1" hangingPunct="1">
              <a:defRPr/>
            </a:pPr>
            <a:endParaRPr lang="en-US" sz="2800">
              <a:sym typeface="Symbol" pitchFamily="18" charset="2"/>
            </a:endParaRPr>
          </a:p>
          <a:p>
            <a:pPr marL="520700" indent="-520700" eaLnBrk="1" hangingPunct="1">
              <a:defRPr/>
            </a:pPr>
            <a:r>
              <a:rPr lang="en-US" sz="2800">
                <a:sym typeface="Symbol" pitchFamily="18" charset="2"/>
              </a:rPr>
              <a:t>End of proof.</a:t>
            </a:r>
          </a:p>
        </p:txBody>
      </p:sp>
    </p:spTree>
    <p:extLst>
      <p:ext uri="{BB962C8B-B14F-4D97-AF65-F5344CB8AC3E}">
        <p14:creationId xmlns:p14="http://schemas.microsoft.com/office/powerpoint/2010/main" val="190971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Induction</a:t>
            </a:r>
            <a:endParaRPr lang="en-CA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696200" cy="4343400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Another Example (“Gauss”):</a:t>
            </a:r>
          </a:p>
          <a:p>
            <a:pPr marL="457200" indent="-457200" eaLnBrk="1" hangingPunct="1">
              <a:defRPr/>
            </a:pPr>
            <a:endParaRPr lang="en-US" sz="2800" b="1">
              <a:solidFill>
                <a:srgbClr val="00FFFF"/>
              </a:solidFill>
              <a:sym typeface="Symbol" pitchFamily="18" charset="2"/>
            </a:endParaRPr>
          </a:p>
          <a:p>
            <a:pPr marL="457200" indent="-457200" eaLnBrk="1" hangingPunct="1">
              <a:defRPr/>
            </a:pPr>
            <a:r>
              <a:rPr lang="en-US" sz="2800">
                <a:sym typeface="Symbol" pitchFamily="18" charset="2"/>
              </a:rPr>
              <a:t>1 + 2 + … + n = n (n + 1)/2</a:t>
            </a:r>
          </a:p>
          <a:p>
            <a:pPr marL="457200" indent="-457200" eaLnBrk="1" hangingPunct="1">
              <a:defRPr/>
            </a:pPr>
            <a:endParaRPr lang="en-US" sz="2800">
              <a:sym typeface="Symbol" pitchFamily="18" charset="2"/>
            </a:endParaRPr>
          </a:p>
          <a:p>
            <a:pPr marL="457200" indent="-457200" eaLnBrk="1" hangingPunct="1">
              <a:spcBef>
                <a:spcPct val="45000"/>
              </a:spcBef>
              <a:buFontTx/>
              <a:buAutoNum type="arabicPeriod"/>
              <a:defRPr/>
            </a:pP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Show that P(0) is true.</a:t>
            </a:r>
            <a:br>
              <a:rPr lang="en-US" sz="2800">
                <a:solidFill>
                  <a:srgbClr val="00FFFF"/>
                </a:solidFill>
                <a:sym typeface="Symbol" pitchFamily="18" charset="2"/>
              </a:rPr>
            </a:br>
            <a:r>
              <a:rPr lang="en-US" sz="2800">
                <a:solidFill>
                  <a:srgbClr val="66FF33"/>
                </a:solidFill>
                <a:sym typeface="Symbol" pitchFamily="18" charset="2"/>
              </a:rPr>
              <a:t>(basis step)</a:t>
            </a:r>
            <a:endParaRPr lang="en-US" sz="2800">
              <a:sym typeface="Symbol" pitchFamily="18" charset="2"/>
            </a:endParaRPr>
          </a:p>
          <a:p>
            <a:pPr marL="457200" indent="-457200" eaLnBrk="1" hangingPunct="1">
              <a:defRPr/>
            </a:pPr>
            <a:endParaRPr lang="en-US" sz="2800">
              <a:sym typeface="Symbol" pitchFamily="18" charset="2"/>
            </a:endParaRPr>
          </a:p>
          <a:p>
            <a:pPr marL="457200" indent="-457200" eaLnBrk="1" hangingPunct="1">
              <a:defRPr/>
            </a:pPr>
            <a:r>
              <a:rPr lang="en-US" sz="2800">
                <a:sym typeface="Symbol" pitchFamily="18" charset="2"/>
              </a:rPr>
              <a:t>For n = 0 we get 0 = 0. </a:t>
            </a: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True.</a:t>
            </a:r>
          </a:p>
        </p:txBody>
      </p:sp>
    </p:spTree>
    <p:extLst>
      <p:ext uri="{BB962C8B-B14F-4D97-AF65-F5344CB8AC3E}">
        <p14:creationId xmlns:p14="http://schemas.microsoft.com/office/powerpoint/2010/main" val="178801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Induction</a:t>
            </a:r>
            <a:endParaRPr lang="en-CA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5105400"/>
          </a:xfrm>
        </p:spPr>
        <p:txBody>
          <a:bodyPr/>
          <a:lstStyle/>
          <a:p>
            <a:pPr marL="685800" indent="-685800" eaLnBrk="1" hangingPunct="1">
              <a:buFontTx/>
              <a:buAutoNum type="arabicPeriod" startAt="2"/>
              <a:defRPr/>
            </a:pP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Show that if P(n) then P(n + 1) for any nN</a:t>
            </a:r>
            <a:r>
              <a:rPr lang="en-US" sz="2800">
                <a:solidFill>
                  <a:srgbClr val="00FFFF"/>
                </a:solidFill>
                <a:latin typeface="Monotype Corsiva" pitchFamily="66" charset="0"/>
                <a:sym typeface="Symbol" pitchFamily="18" charset="2"/>
              </a:rPr>
              <a:t>. </a:t>
            </a: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 </a:t>
            </a:r>
            <a:r>
              <a:rPr lang="en-US" sz="2800">
                <a:solidFill>
                  <a:srgbClr val="66FF33"/>
                </a:solidFill>
                <a:sym typeface="Symbol" pitchFamily="18" charset="2"/>
              </a:rPr>
              <a:t>(inductive step)</a:t>
            </a:r>
          </a:p>
          <a:p>
            <a:pPr marL="685800" indent="-685800" eaLnBrk="1" hangingPunct="1">
              <a:defRPr/>
            </a:pPr>
            <a:endParaRPr lang="en-US" sz="2800">
              <a:solidFill>
                <a:srgbClr val="66FF33"/>
              </a:solidFill>
              <a:sym typeface="Symbol" pitchFamily="18" charset="2"/>
            </a:endParaRPr>
          </a:p>
          <a:p>
            <a:pPr marL="685800" indent="-685800" eaLnBrk="1" hangingPunct="1">
              <a:defRPr/>
            </a:pPr>
            <a:r>
              <a:rPr lang="en-US" sz="2800">
                <a:sym typeface="Symbol" pitchFamily="18" charset="2"/>
              </a:rPr>
              <a:t>1 + 2 + … + n = n (n + 1)/2</a:t>
            </a:r>
          </a:p>
          <a:p>
            <a:pPr marL="685800" indent="-685800" eaLnBrk="1" hangingPunct="1">
              <a:defRPr/>
            </a:pPr>
            <a:r>
              <a:rPr lang="en-US" sz="2800">
                <a:sym typeface="Symbol" pitchFamily="18" charset="2"/>
              </a:rPr>
              <a:t>1 + 2 + … + n </a:t>
            </a:r>
            <a:r>
              <a:rPr lang="en-US" sz="2800" b="1">
                <a:solidFill>
                  <a:srgbClr val="FF3300"/>
                </a:solidFill>
                <a:sym typeface="Symbol" pitchFamily="18" charset="2"/>
              </a:rPr>
              <a:t>+ (n + 1)</a:t>
            </a:r>
            <a:r>
              <a:rPr lang="en-US" sz="2800">
                <a:sym typeface="Symbol" pitchFamily="18" charset="2"/>
              </a:rPr>
              <a:t> = n (n + 1)/2 </a:t>
            </a:r>
            <a:r>
              <a:rPr lang="en-US" sz="2800" b="1">
                <a:solidFill>
                  <a:srgbClr val="FF3300"/>
                </a:solidFill>
                <a:sym typeface="Symbol" pitchFamily="18" charset="2"/>
              </a:rPr>
              <a:t>+ (n + 1)</a:t>
            </a:r>
          </a:p>
          <a:p>
            <a:pPr marL="685800" indent="-685800" eaLnBrk="1" hangingPunct="1">
              <a:defRPr/>
            </a:pPr>
            <a:r>
              <a:rPr lang="en-US" sz="2800">
                <a:sym typeface="Symbol" pitchFamily="18" charset="2"/>
              </a:rPr>
              <a:t>					 = (n + 1) (n/2 + 1) </a:t>
            </a:r>
          </a:p>
          <a:p>
            <a:pPr marL="685800" indent="-685800" eaLnBrk="1" hangingPunct="1">
              <a:defRPr/>
            </a:pPr>
            <a:r>
              <a:rPr lang="en-US" sz="2800">
                <a:sym typeface="Symbol" pitchFamily="18" charset="2"/>
              </a:rPr>
              <a:t>					 = (n + 1) (n + 2)/2</a:t>
            </a:r>
          </a:p>
          <a:p>
            <a:pPr marL="685800" indent="-685800" eaLnBrk="1" hangingPunct="1">
              <a:defRPr/>
            </a:pPr>
            <a:r>
              <a:rPr lang="en-US" sz="2800">
                <a:sym typeface="Symbol" pitchFamily="18" charset="2"/>
              </a:rPr>
              <a:t>					 = </a:t>
            </a:r>
            <a:r>
              <a:rPr lang="en-US" sz="2800" b="1">
                <a:solidFill>
                  <a:srgbClr val="FF3300"/>
                </a:solidFill>
                <a:sym typeface="Symbol" pitchFamily="18" charset="2"/>
              </a:rPr>
              <a:t>(n + 1)</a:t>
            </a:r>
            <a:r>
              <a:rPr lang="en-US" sz="2800">
                <a:sym typeface="Symbol" pitchFamily="18" charset="2"/>
              </a:rPr>
              <a:t> </a:t>
            </a:r>
            <a:r>
              <a:rPr lang="en-US" sz="2800" b="1">
                <a:sym typeface="Symbol" pitchFamily="18" charset="2"/>
              </a:rPr>
              <a:t>(</a:t>
            </a:r>
            <a:r>
              <a:rPr lang="en-US" sz="2800" b="1">
                <a:solidFill>
                  <a:srgbClr val="FF3300"/>
                </a:solidFill>
                <a:sym typeface="Symbol" pitchFamily="18" charset="2"/>
              </a:rPr>
              <a:t>(n + 1)</a:t>
            </a:r>
            <a:r>
              <a:rPr lang="en-US" sz="2800">
                <a:sym typeface="Symbol" pitchFamily="18" charset="2"/>
              </a:rPr>
              <a:t> + 1)/2</a:t>
            </a:r>
          </a:p>
        </p:txBody>
      </p:sp>
    </p:spTree>
    <p:extLst>
      <p:ext uri="{BB962C8B-B14F-4D97-AF65-F5344CB8AC3E}">
        <p14:creationId xmlns:p14="http://schemas.microsoft.com/office/powerpoint/2010/main" val="134211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Induction</a:t>
            </a:r>
            <a:endParaRPr lang="en-CA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001000" cy="3429000"/>
          </a:xfrm>
        </p:spPr>
        <p:txBody>
          <a:bodyPr/>
          <a:lstStyle/>
          <a:p>
            <a:pPr marL="520700" indent="-520700" eaLnBrk="1" hangingPunct="1">
              <a:buFontTx/>
              <a:buAutoNum type="arabicPeriod" startAt="3"/>
              <a:defRPr/>
            </a:pPr>
            <a:r>
              <a:rPr lang="en-US" sz="2800">
                <a:solidFill>
                  <a:srgbClr val="00FFFF"/>
                </a:solidFill>
                <a:sym typeface="Symbol" pitchFamily="18" charset="2"/>
              </a:rPr>
              <a:t>Then P(n) must be true for any nN. </a:t>
            </a:r>
            <a:r>
              <a:rPr lang="en-US" sz="2800">
                <a:solidFill>
                  <a:srgbClr val="66FF33"/>
                </a:solidFill>
                <a:sym typeface="Symbol" pitchFamily="18" charset="2"/>
              </a:rPr>
              <a:t>(conclusion)</a:t>
            </a:r>
          </a:p>
          <a:p>
            <a:pPr marL="520700" indent="-520700" eaLnBrk="1" hangingPunct="1">
              <a:defRPr/>
            </a:pPr>
            <a:endParaRPr lang="en-US" sz="2800">
              <a:solidFill>
                <a:srgbClr val="66FF33"/>
              </a:solidFill>
              <a:sym typeface="Symbol" pitchFamily="18" charset="2"/>
            </a:endParaRPr>
          </a:p>
          <a:p>
            <a:pPr marL="520700" indent="-520700" eaLnBrk="1" hangingPunct="1">
              <a:defRPr/>
            </a:pPr>
            <a:r>
              <a:rPr lang="en-US" sz="2800">
                <a:sym typeface="Symbol" pitchFamily="18" charset="2"/>
              </a:rPr>
              <a:t>1 + 2 + … + n = n (n + 1)/2 is true for all nN.</a:t>
            </a:r>
            <a:r>
              <a:rPr lang="en-US" sz="2800">
                <a:latin typeface="Monotype Corsiva" pitchFamily="66" charset="0"/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/>
            </a:r>
            <a:br>
              <a:rPr lang="en-US" sz="2800">
                <a:sym typeface="Symbol" pitchFamily="18" charset="2"/>
              </a:rPr>
            </a:br>
            <a:endParaRPr lang="en-US" sz="2800">
              <a:sym typeface="Symbol" pitchFamily="18" charset="2"/>
            </a:endParaRPr>
          </a:p>
          <a:p>
            <a:pPr marL="520700" indent="-520700" eaLnBrk="1" hangingPunct="1">
              <a:defRPr/>
            </a:pPr>
            <a:r>
              <a:rPr lang="en-US" sz="2800">
                <a:sym typeface="Symbol" pitchFamily="18" charset="2"/>
              </a:rPr>
              <a:t>End of proof.</a:t>
            </a:r>
          </a:p>
        </p:txBody>
      </p:sp>
    </p:spTree>
    <p:extLst>
      <p:ext uri="{BB962C8B-B14F-4D97-AF65-F5344CB8AC3E}">
        <p14:creationId xmlns:p14="http://schemas.microsoft.com/office/powerpoint/2010/main" val="339127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Induction</a:t>
            </a:r>
            <a:endParaRPr lang="en-CA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8006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There is another proof technique that is very similar to the principle of mathematical induction.</a:t>
            </a:r>
          </a:p>
          <a:p>
            <a:pPr marL="0" indent="0" eaLnBrk="1" hangingPunct="1">
              <a:defRPr/>
            </a:pPr>
            <a:endParaRPr lang="en-US" sz="2800"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It is called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the second principle of mathematical induction</a:t>
            </a:r>
            <a:r>
              <a:rPr lang="en-US" sz="2800">
                <a:sym typeface="Symbol" pitchFamily="18" charset="2"/>
              </a:rPr>
              <a:t>.</a:t>
            </a:r>
          </a:p>
          <a:p>
            <a:pPr marL="0" indent="0" eaLnBrk="1" hangingPunct="1">
              <a:defRPr/>
            </a:pPr>
            <a:endParaRPr lang="en-US" sz="2800">
              <a:sym typeface="Symbol" pitchFamily="18" charset="2"/>
            </a:endParaRPr>
          </a:p>
          <a:p>
            <a:pPr marL="0" indent="0" eaLnBrk="1" hangingPunct="1">
              <a:defRPr/>
            </a:pPr>
            <a:r>
              <a:rPr lang="en-US" sz="2800">
                <a:sym typeface="Symbol" pitchFamily="18" charset="2"/>
              </a:rPr>
              <a:t>It can be used to prove that a propositional function P(n) is true for any natural number n.</a:t>
            </a:r>
            <a:r>
              <a:rPr lang="en-US" sz="3200">
                <a:sym typeface="Symbol" pitchFamily="18" charset="2"/>
              </a:rPr>
              <a:t> </a:t>
            </a:r>
            <a:endParaRPr lang="en-US" sz="3200">
              <a:solidFill>
                <a:srgbClr val="66FF33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901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CA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sym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CA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sym typeface="Symbol" pitchFamily="18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5143</TotalTime>
  <Words>1997</Words>
  <Application>Microsoft Office PowerPoint</Application>
  <PresentationFormat>On-screen Show (4:3)</PresentationFormat>
  <Paragraphs>254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  <vt:variant>
        <vt:lpstr>Custom Shows</vt:lpstr>
      </vt:variant>
      <vt:variant>
        <vt:i4>1</vt:i4>
      </vt:variant>
    </vt:vector>
  </HeadingPairs>
  <TitlesOfParts>
    <vt:vector size="36" baseType="lpstr">
      <vt:lpstr>Arial</vt:lpstr>
      <vt:lpstr>Monotype Corsiva</vt:lpstr>
      <vt:lpstr>Symbol</vt:lpstr>
      <vt:lpstr>Times New Roman</vt:lpstr>
      <vt:lpstr>Default Design</vt:lpstr>
      <vt:lpstr>Induction</vt:lpstr>
      <vt:lpstr>Induction</vt:lpstr>
      <vt:lpstr>Induction</vt:lpstr>
      <vt:lpstr>Induction</vt:lpstr>
      <vt:lpstr>Induction</vt:lpstr>
      <vt:lpstr>Induction</vt:lpstr>
      <vt:lpstr>Induction</vt:lpstr>
      <vt:lpstr>Induction</vt:lpstr>
      <vt:lpstr>Induction</vt:lpstr>
      <vt:lpstr>Induction</vt:lpstr>
      <vt:lpstr>Induction</vt:lpstr>
      <vt:lpstr>Induction</vt:lpstr>
      <vt:lpstr>Induction</vt:lpstr>
      <vt:lpstr>Recursive Definitions</vt:lpstr>
      <vt:lpstr>Recursively Defined Sequences</vt:lpstr>
      <vt:lpstr>Recursively Defined Functions</vt:lpstr>
      <vt:lpstr>Recursively Defined Functions</vt:lpstr>
      <vt:lpstr>Recursively Defined Functions</vt:lpstr>
      <vt:lpstr>Recursively Defined Functions</vt:lpstr>
      <vt:lpstr>Recursively Defined Sets</vt:lpstr>
      <vt:lpstr>Recursively Defined Sets</vt:lpstr>
      <vt:lpstr>Recursively Defined Sets</vt:lpstr>
      <vt:lpstr>Recursively Defined Sets</vt:lpstr>
      <vt:lpstr>Recursively Defined Sets</vt:lpstr>
      <vt:lpstr>Recursively Defined Sets</vt:lpstr>
      <vt:lpstr>Recursive Algorithms</vt:lpstr>
      <vt:lpstr>Recursive Algorithms</vt:lpstr>
      <vt:lpstr>Recursive Algorithms</vt:lpstr>
      <vt:lpstr>Recursive Algorithms</vt:lpstr>
      <vt:lpstr>Recursive Algorithms</vt:lpstr>
      <vt:lpstr>Custom Show 1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Pomplun</dc:creator>
  <cp:lastModifiedBy>Nandy</cp:lastModifiedBy>
  <cp:revision>106</cp:revision>
  <dcterms:created xsi:type="dcterms:W3CDTF">2001-02-24T00:16:35Z</dcterms:created>
  <dcterms:modified xsi:type="dcterms:W3CDTF">2020-09-14T14:19:12Z</dcterms:modified>
</cp:coreProperties>
</file>